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63" r:id="rId5"/>
    <p:sldId id="357" r:id="rId6"/>
    <p:sldId id="548" r:id="rId7"/>
    <p:sldId id="552" r:id="rId8"/>
    <p:sldId id="539" r:id="rId9"/>
    <p:sldId id="553" r:id="rId10"/>
    <p:sldId id="540" r:id="rId11"/>
    <p:sldId id="547" r:id="rId12"/>
    <p:sldId id="558" r:id="rId13"/>
    <p:sldId id="554" r:id="rId14"/>
    <p:sldId id="557" r:id="rId15"/>
    <p:sldId id="559" r:id="rId16"/>
    <p:sldId id="555" r:id="rId17"/>
    <p:sldId id="556" r:id="rId18"/>
    <p:sldId id="1860" r:id="rId19"/>
    <p:sldId id="544" r:id="rId20"/>
    <p:sldId id="546" r:id="rId21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1CEDE-8733-465F-987F-CD4C7D145846}">
          <p14:sldIdLst>
            <p14:sldId id="463"/>
            <p14:sldId id="357"/>
            <p14:sldId id="548"/>
            <p14:sldId id="552"/>
            <p14:sldId id="539"/>
            <p14:sldId id="553"/>
            <p14:sldId id="540"/>
            <p14:sldId id="547"/>
            <p14:sldId id="558"/>
            <p14:sldId id="554"/>
            <p14:sldId id="557"/>
            <p14:sldId id="559"/>
            <p14:sldId id="555"/>
            <p14:sldId id="556"/>
            <p14:sldId id="1860"/>
            <p14:sldId id="544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AE0"/>
    <a:srgbClr val="2683C6"/>
    <a:srgbClr val="D53F32"/>
    <a:srgbClr val="418F89"/>
    <a:srgbClr val="133D80"/>
    <a:srgbClr val="882483"/>
    <a:srgbClr val="8935C8"/>
    <a:srgbClr val="22AFE7"/>
    <a:srgbClr val="005087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20190"/>
            <a:ext cx="7313613" cy="4794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 algn="ctr"/>
            <a:fld id="{F403B382-5E20-4D88-A964-1D6629C87BBB}" type="slidenum">
              <a:rPr lang="en-US" smtClean="0">
                <a:latin typeface="Calibri Light" pitchFamily="34" charset="0"/>
              </a:rPr>
              <a:pPr algn="ctr"/>
              <a:t>‹#›</a:t>
            </a:fld>
            <a:endParaRPr lang="en-US">
              <a:latin typeface="Calibr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15400"/>
            <a:ext cx="1219200" cy="5166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482" y="152402"/>
            <a:ext cx="3170238" cy="4794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 algn="ctr"/>
            <a:endParaRPr lang="en-US" sz="140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5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1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400050"/>
            <a:ext cx="7772400" cy="1885950"/>
          </a:xfrm>
          <a:noFill/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343150"/>
            <a:ext cx="6400800" cy="97155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6150"/>
            <a:ext cx="3162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78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2362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/>
              <a:t>References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22715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2744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1717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4238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74668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292894"/>
            <a:ext cx="8229600" cy="57150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Demo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10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4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hf hdr="0" ftr="0" dt="0"/>
  <p:txStyles>
    <p:titleStyle>
      <a:lvl1pPr marL="0" indent="0" algn="ctr" defTabSz="-13873163" rtl="0" eaLnBrk="1" fontAlgn="base" hangingPunct="1">
        <a:spcBef>
          <a:spcPct val="0"/>
        </a:spcBef>
        <a:spcAft>
          <a:spcPct val="0"/>
        </a:spcAft>
        <a:defRPr lang="en-US" sz="2900" b="1" dirty="0" smtClean="0">
          <a:solidFill>
            <a:schemeClr val="accent2"/>
          </a:solidFill>
          <a:latin typeface="Calibri"/>
          <a:ea typeface="+mj-ea"/>
          <a:cs typeface="Segoe UI" pitchFamily="34" charset="0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900"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7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5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3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neetg@khzayed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hzayed@microsof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diagnostics@microsoft.com" TargetMode="External"/><Relationship Id="rId3" Type="http://schemas.openxmlformats.org/officeDocument/2006/relationships/hyperlink" Target="aka.ms/Diagnostics" TargetMode="External"/><Relationship Id="rId7" Type="http://schemas.openxmlformats.org/officeDocument/2006/relationships/hyperlink" Target="https://twitter.com/Pepperlandian" TargetMode="External"/><Relationship Id="rId2" Type="http://schemas.openxmlformats.org/officeDocument/2006/relationships/hyperlink" Target="aka.ms/TryAppServic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puneetguptams" TargetMode="External"/><Relationship Id="rId5" Type="http://schemas.openxmlformats.org/officeDocument/2006/relationships/hyperlink" Target="aka.ms/DiagnosticsFeedback" TargetMode="External"/><Relationship Id="rId4" Type="http://schemas.openxmlformats.org/officeDocument/2006/relationships/hyperlink" Target="http://aka.ms/appserviceblo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0050"/>
            <a:ext cx="7924800" cy="1543050"/>
          </a:xfrm>
        </p:spPr>
        <p:txBody>
          <a:bodyPr/>
          <a:lstStyle/>
          <a:p>
            <a:br>
              <a:rPr lang="en-US" sz="3600">
                <a:solidFill>
                  <a:srgbClr val="133D80"/>
                </a:solidFill>
              </a:rPr>
            </a:br>
            <a:r>
              <a:rPr lang="en-US" sz="3600"/>
              <a:t>Keeping your Azure Apps Healthy &amp; Happy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00250"/>
            <a:ext cx="6400800" cy="971550"/>
          </a:xfrm>
        </p:spPr>
        <p:txBody>
          <a:bodyPr/>
          <a:lstStyle/>
          <a:p>
            <a:r>
              <a:rPr lang="en-US"/>
              <a:t>Puneet Gupta &amp; Khaled Zayed</a:t>
            </a:r>
          </a:p>
          <a:p>
            <a:r>
              <a:rPr lang="en-US">
                <a:hlinkClick r:id="rId3"/>
              </a:rPr>
              <a:t>puneetg@microsoft.com</a:t>
            </a:r>
            <a:r>
              <a:rPr lang="en-US"/>
              <a:t> &amp; </a:t>
            </a:r>
            <a:r>
              <a:rPr lang="en-US">
                <a:hlinkClick r:id="rId4"/>
              </a:rPr>
              <a:t>khzayed@microsoft.com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happen when things go wrong?</a:t>
            </a:r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9E7F1-B4F7-4183-892C-B56786E461D4}"/>
              </a:ext>
            </a:extLst>
          </p:cNvPr>
          <p:cNvSpPr/>
          <p:nvPr/>
        </p:nvSpPr>
        <p:spPr bwMode="auto">
          <a:xfrm>
            <a:off x="3962400" y="1770420"/>
            <a:ext cx="1981201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Deployment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6073A-58DA-419B-ADAA-493BBDEBECC0}"/>
              </a:ext>
            </a:extLst>
          </p:cNvPr>
          <p:cNvSpPr/>
          <p:nvPr/>
        </p:nvSpPr>
        <p:spPr bwMode="auto">
          <a:xfrm>
            <a:off x="4479266" y="2266463"/>
            <a:ext cx="1971167" cy="41963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210AF-7C28-4392-A090-092F0E33B116}"/>
              </a:ext>
            </a:extLst>
          </p:cNvPr>
          <p:cNvSpPr/>
          <p:nvPr/>
        </p:nvSpPr>
        <p:spPr bwMode="auto">
          <a:xfrm>
            <a:off x="4472318" y="2772157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6F9C-177C-419D-93EE-C3F26852D452}"/>
              </a:ext>
            </a:extLst>
          </p:cNvPr>
          <p:cNvSpPr/>
          <p:nvPr/>
        </p:nvSpPr>
        <p:spPr bwMode="auto">
          <a:xfrm>
            <a:off x="4465930" y="3268200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Certificates and Domains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3D291-D7B2-4B81-9E46-5E6E486A5C0D}"/>
              </a:ext>
            </a:extLst>
          </p:cNvPr>
          <p:cNvSpPr/>
          <p:nvPr/>
        </p:nvSpPr>
        <p:spPr bwMode="auto">
          <a:xfrm>
            <a:off x="5522935" y="3773894"/>
            <a:ext cx="3434443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Availability and Performance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972D3F-2264-48CD-B641-1DDA4D76A440}"/>
              </a:ext>
            </a:extLst>
          </p:cNvPr>
          <p:cNvSpPr/>
          <p:nvPr/>
        </p:nvSpPr>
        <p:spPr bwMode="auto">
          <a:xfrm>
            <a:off x="3541360" y="1273536"/>
            <a:ext cx="541601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Application 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92AFDC-664B-4749-ABD3-854DFA3144D1}"/>
              </a:ext>
            </a:extLst>
          </p:cNvPr>
          <p:cNvSpPr/>
          <p:nvPr/>
        </p:nvSpPr>
        <p:spPr bwMode="auto">
          <a:xfrm>
            <a:off x="3505200" y="1185506"/>
            <a:ext cx="5486400" cy="306264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7" descr="MSC17_avatars_people_006">
            <a:extLst>
              <a:ext uri="{FF2B5EF4-FFF2-40B4-BE49-F238E27FC236}">
                <a16:creationId xmlns:a16="http://schemas.microsoft.com/office/drawing/2014/main" id="{7BF6E03B-FC0F-4B3D-9E32-FD73166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3188153"/>
            <a:ext cx="1153387" cy="1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1B91149F-2C0E-4C56-BB11-110A5664BABE}"/>
              </a:ext>
            </a:extLst>
          </p:cNvPr>
          <p:cNvSpPr/>
          <p:nvPr/>
        </p:nvSpPr>
        <p:spPr bwMode="auto">
          <a:xfrm>
            <a:off x="694557" y="1193633"/>
            <a:ext cx="2470449" cy="2074567"/>
          </a:xfrm>
          <a:prstGeom prst="cloudCallout">
            <a:avLst>
              <a:gd name="adj1" fmla="val -33018"/>
              <a:gd name="adj2" fmla="val 73687"/>
            </a:avLst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FB1C9B-B562-4B61-B672-9AD38FA37D22}"/>
              </a:ext>
            </a:extLst>
          </p:cNvPr>
          <p:cNvSpPr txBox="1">
            <a:spLocks/>
          </p:cNvSpPr>
          <p:nvPr/>
        </p:nvSpPr>
        <p:spPr>
          <a:xfrm>
            <a:off x="381000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Symptom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31B7B70-D112-4D34-B932-4B5AAF75C631}"/>
              </a:ext>
            </a:extLst>
          </p:cNvPr>
          <p:cNvSpPr txBox="1">
            <a:spLocks/>
          </p:cNvSpPr>
          <p:nvPr/>
        </p:nvSpPr>
        <p:spPr>
          <a:xfrm>
            <a:off x="5113756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Under the hood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90B782-E5D2-4FE1-A81C-11C269922F95}"/>
              </a:ext>
            </a:extLst>
          </p:cNvPr>
          <p:cNvSpPr txBox="1">
            <a:spLocks/>
          </p:cNvSpPr>
          <p:nvPr/>
        </p:nvSpPr>
        <p:spPr>
          <a:xfrm>
            <a:off x="595843" y="1390097"/>
            <a:ext cx="2684511" cy="1339671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containers isn’t starting”</a:t>
            </a:r>
          </a:p>
        </p:txBody>
      </p:sp>
    </p:spTree>
    <p:extLst>
      <p:ext uri="{BB962C8B-B14F-4D97-AF65-F5344CB8AC3E}">
        <p14:creationId xmlns:p14="http://schemas.microsoft.com/office/powerpoint/2010/main" val="552832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Web App for Containers - Configuration Scenario</a:t>
            </a:r>
          </a:p>
        </p:txBody>
      </p:sp>
    </p:spTree>
    <p:extLst>
      <p:ext uri="{BB962C8B-B14F-4D97-AF65-F5344CB8AC3E}">
        <p14:creationId xmlns:p14="http://schemas.microsoft.com/office/powerpoint/2010/main" val="7549469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happen when things go wrong?</a:t>
            </a:r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9E7F1-B4F7-4183-892C-B56786E461D4}"/>
              </a:ext>
            </a:extLst>
          </p:cNvPr>
          <p:cNvSpPr/>
          <p:nvPr/>
        </p:nvSpPr>
        <p:spPr bwMode="auto">
          <a:xfrm>
            <a:off x="3962400" y="1770420"/>
            <a:ext cx="1981201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Deployment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6073A-58DA-419B-ADAA-493BBDEBECC0}"/>
              </a:ext>
            </a:extLst>
          </p:cNvPr>
          <p:cNvSpPr/>
          <p:nvPr/>
        </p:nvSpPr>
        <p:spPr bwMode="auto">
          <a:xfrm>
            <a:off x="4479266" y="2266463"/>
            <a:ext cx="1971167" cy="41963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210AF-7C28-4392-A090-092F0E33B116}"/>
              </a:ext>
            </a:extLst>
          </p:cNvPr>
          <p:cNvSpPr/>
          <p:nvPr/>
        </p:nvSpPr>
        <p:spPr bwMode="auto">
          <a:xfrm>
            <a:off x="4472318" y="2772157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6F9C-177C-419D-93EE-C3F26852D452}"/>
              </a:ext>
            </a:extLst>
          </p:cNvPr>
          <p:cNvSpPr/>
          <p:nvPr/>
        </p:nvSpPr>
        <p:spPr bwMode="auto">
          <a:xfrm>
            <a:off x="4465930" y="3268200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Certificates and Domains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3D291-D7B2-4B81-9E46-5E6E486A5C0D}"/>
              </a:ext>
            </a:extLst>
          </p:cNvPr>
          <p:cNvSpPr/>
          <p:nvPr/>
        </p:nvSpPr>
        <p:spPr bwMode="auto">
          <a:xfrm>
            <a:off x="5522935" y="3773894"/>
            <a:ext cx="3434443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Availability and Performance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972D3F-2264-48CD-B641-1DDA4D76A440}"/>
              </a:ext>
            </a:extLst>
          </p:cNvPr>
          <p:cNvSpPr/>
          <p:nvPr/>
        </p:nvSpPr>
        <p:spPr bwMode="auto">
          <a:xfrm>
            <a:off x="3541360" y="1273536"/>
            <a:ext cx="541601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Application 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92AFDC-664B-4749-ABD3-854DFA3144D1}"/>
              </a:ext>
            </a:extLst>
          </p:cNvPr>
          <p:cNvSpPr/>
          <p:nvPr/>
        </p:nvSpPr>
        <p:spPr bwMode="auto">
          <a:xfrm>
            <a:off x="3505200" y="1185506"/>
            <a:ext cx="5486400" cy="306264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7" descr="MSC17_avatars_people_006">
            <a:extLst>
              <a:ext uri="{FF2B5EF4-FFF2-40B4-BE49-F238E27FC236}">
                <a16:creationId xmlns:a16="http://schemas.microsoft.com/office/drawing/2014/main" id="{7BF6E03B-FC0F-4B3D-9E32-FD73166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3188153"/>
            <a:ext cx="1153387" cy="1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1B91149F-2C0E-4C56-BB11-110A5664BABE}"/>
              </a:ext>
            </a:extLst>
          </p:cNvPr>
          <p:cNvSpPr/>
          <p:nvPr/>
        </p:nvSpPr>
        <p:spPr bwMode="auto">
          <a:xfrm>
            <a:off x="694557" y="1193633"/>
            <a:ext cx="2470449" cy="2074567"/>
          </a:xfrm>
          <a:prstGeom prst="cloudCallout">
            <a:avLst>
              <a:gd name="adj1" fmla="val -33018"/>
              <a:gd name="adj2" fmla="val 73687"/>
            </a:avLst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FB1C9B-B562-4B61-B672-9AD38FA37D22}"/>
              </a:ext>
            </a:extLst>
          </p:cNvPr>
          <p:cNvSpPr txBox="1">
            <a:spLocks/>
          </p:cNvSpPr>
          <p:nvPr/>
        </p:nvSpPr>
        <p:spPr>
          <a:xfrm>
            <a:off x="381000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Symptom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31B7B70-D112-4D34-B932-4B5AAF75C631}"/>
              </a:ext>
            </a:extLst>
          </p:cNvPr>
          <p:cNvSpPr txBox="1">
            <a:spLocks/>
          </p:cNvSpPr>
          <p:nvPr/>
        </p:nvSpPr>
        <p:spPr>
          <a:xfrm>
            <a:off x="5113756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Under the hood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944755-3266-4F24-B808-1DF22652117B}"/>
              </a:ext>
            </a:extLst>
          </p:cNvPr>
          <p:cNvSpPr txBox="1">
            <a:spLocks/>
          </p:cNvSpPr>
          <p:nvPr/>
        </p:nvSpPr>
        <p:spPr>
          <a:xfrm>
            <a:off x="595843" y="1390097"/>
            <a:ext cx="2684511" cy="1339671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containers isn’t starting”</a:t>
            </a:r>
          </a:p>
        </p:txBody>
      </p:sp>
    </p:spTree>
    <p:extLst>
      <p:ext uri="{BB962C8B-B14F-4D97-AF65-F5344CB8AC3E}">
        <p14:creationId xmlns:p14="http://schemas.microsoft.com/office/powerpoint/2010/main" val="27931928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happen when things go wrong?</a:t>
            </a:r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9E7F1-B4F7-4183-892C-B56786E461D4}"/>
              </a:ext>
            </a:extLst>
          </p:cNvPr>
          <p:cNvSpPr/>
          <p:nvPr/>
        </p:nvSpPr>
        <p:spPr bwMode="auto">
          <a:xfrm>
            <a:off x="3962400" y="1770420"/>
            <a:ext cx="1981201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Deployment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6073A-58DA-419B-ADAA-493BBDEBECC0}"/>
              </a:ext>
            </a:extLst>
          </p:cNvPr>
          <p:cNvSpPr/>
          <p:nvPr/>
        </p:nvSpPr>
        <p:spPr bwMode="auto">
          <a:xfrm>
            <a:off x="4479266" y="2266463"/>
            <a:ext cx="197116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210AF-7C28-4392-A090-092F0E33B116}"/>
              </a:ext>
            </a:extLst>
          </p:cNvPr>
          <p:cNvSpPr/>
          <p:nvPr/>
        </p:nvSpPr>
        <p:spPr bwMode="auto">
          <a:xfrm>
            <a:off x="4472318" y="2772157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6F9C-177C-419D-93EE-C3F26852D452}"/>
              </a:ext>
            </a:extLst>
          </p:cNvPr>
          <p:cNvSpPr/>
          <p:nvPr/>
        </p:nvSpPr>
        <p:spPr bwMode="auto">
          <a:xfrm>
            <a:off x="4465930" y="3268200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Certificates and Domains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3D291-D7B2-4B81-9E46-5E6E486A5C0D}"/>
              </a:ext>
            </a:extLst>
          </p:cNvPr>
          <p:cNvSpPr/>
          <p:nvPr/>
        </p:nvSpPr>
        <p:spPr bwMode="auto">
          <a:xfrm>
            <a:off x="5522935" y="3773894"/>
            <a:ext cx="3434443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Availability and Performance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972D3F-2264-48CD-B641-1DDA4D76A440}"/>
              </a:ext>
            </a:extLst>
          </p:cNvPr>
          <p:cNvSpPr/>
          <p:nvPr/>
        </p:nvSpPr>
        <p:spPr bwMode="auto">
          <a:xfrm>
            <a:off x="3541360" y="1273536"/>
            <a:ext cx="5416017" cy="41963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Application 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92AFDC-664B-4749-ABD3-854DFA3144D1}"/>
              </a:ext>
            </a:extLst>
          </p:cNvPr>
          <p:cNvSpPr/>
          <p:nvPr/>
        </p:nvSpPr>
        <p:spPr bwMode="auto">
          <a:xfrm>
            <a:off x="3505200" y="1185506"/>
            <a:ext cx="5486400" cy="306264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7" descr="MSC17_avatars_people_006">
            <a:extLst>
              <a:ext uri="{FF2B5EF4-FFF2-40B4-BE49-F238E27FC236}">
                <a16:creationId xmlns:a16="http://schemas.microsoft.com/office/drawing/2014/main" id="{7BF6E03B-FC0F-4B3D-9E32-FD73166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3188153"/>
            <a:ext cx="1153387" cy="1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1B91149F-2C0E-4C56-BB11-110A5664BABE}"/>
              </a:ext>
            </a:extLst>
          </p:cNvPr>
          <p:cNvSpPr/>
          <p:nvPr/>
        </p:nvSpPr>
        <p:spPr bwMode="auto">
          <a:xfrm>
            <a:off x="694557" y="1193633"/>
            <a:ext cx="2470449" cy="2074567"/>
          </a:xfrm>
          <a:prstGeom prst="cloudCallout">
            <a:avLst>
              <a:gd name="adj1" fmla="val -33018"/>
              <a:gd name="adj2" fmla="val 73687"/>
            </a:avLst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FB1C9B-B562-4B61-B672-9AD38FA37D22}"/>
              </a:ext>
            </a:extLst>
          </p:cNvPr>
          <p:cNvSpPr txBox="1">
            <a:spLocks/>
          </p:cNvSpPr>
          <p:nvPr/>
        </p:nvSpPr>
        <p:spPr>
          <a:xfrm>
            <a:off x="381000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Symptom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31B7B70-D112-4D34-B932-4B5AAF75C631}"/>
              </a:ext>
            </a:extLst>
          </p:cNvPr>
          <p:cNvSpPr txBox="1">
            <a:spLocks/>
          </p:cNvSpPr>
          <p:nvPr/>
        </p:nvSpPr>
        <p:spPr>
          <a:xfrm>
            <a:off x="5113756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Under the hood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3366BA9-8BB1-4ECC-8F68-D20F776782CE}"/>
              </a:ext>
            </a:extLst>
          </p:cNvPr>
          <p:cNvSpPr txBox="1">
            <a:spLocks/>
          </p:cNvSpPr>
          <p:nvPr/>
        </p:nvSpPr>
        <p:spPr>
          <a:xfrm>
            <a:off x="914401" y="1390097"/>
            <a:ext cx="2190749" cy="1339671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Function is throwing errors!”</a:t>
            </a:r>
          </a:p>
        </p:txBody>
      </p:sp>
    </p:spTree>
    <p:extLst>
      <p:ext uri="{BB962C8B-B14F-4D97-AF65-F5344CB8AC3E}">
        <p14:creationId xmlns:p14="http://schemas.microsoft.com/office/powerpoint/2010/main" val="3460240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Function App - Application Code Scenario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787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Takeaway: Try App Service &amp; Function App Diagnostics </a:t>
            </a:r>
            <a:endParaRPr lang="en-US" dirty="0">
              <a:latin typeface="+mj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C0DB446-D299-4057-8B2E-057DD3B08AF9}"/>
              </a:ext>
            </a:extLst>
          </p:cNvPr>
          <p:cNvSpPr txBox="1">
            <a:spLocks/>
          </p:cNvSpPr>
          <p:nvPr/>
        </p:nvSpPr>
        <p:spPr>
          <a:xfrm>
            <a:off x="438151" y="945825"/>
            <a:ext cx="8263889" cy="895630"/>
          </a:xfrm>
        </p:spPr>
        <p:txBody>
          <a:bodyPr/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7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5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3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r>
              <a:rPr lang="en-US" sz="1500" kern="0" dirty="0">
                <a:cs typeface="Calibri" panose="020F0502020204030204" pitchFamily="34" charset="0"/>
              </a:rPr>
              <a:t>Use App Service Diagnostics as a starting point to guide you in your troubleshooting process. </a:t>
            </a:r>
          </a:p>
          <a:p>
            <a:pPr lvl="1"/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If you don’t know where to start, select the problem category that best fits your issue to launch Genie. </a:t>
            </a:r>
          </a:p>
          <a:p>
            <a:pPr lvl="1"/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If you know your specific problem, feel free to search App Service Diagnostics. </a:t>
            </a:r>
          </a:p>
          <a:p>
            <a:pPr lvl="1"/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Try out the “Best Practice” suggestions to prepare your app for production workloads. </a:t>
            </a:r>
          </a:p>
        </p:txBody>
      </p:sp>
      <p:pic>
        <p:nvPicPr>
          <p:cNvPr id="17" name="Picture 16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E00DB8B0-61DB-4DE7-80C5-0D536A74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60" y="2172238"/>
            <a:ext cx="707597" cy="707597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CF8252CB-9A36-4A81-9BB9-1A9060F4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119" y="2190406"/>
            <a:ext cx="706697" cy="7066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79400C-C587-4A52-AAF2-B093EBDF1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227" y="2190692"/>
            <a:ext cx="1345546" cy="7064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27F051A-3076-474F-9D60-F61929BF5488}"/>
              </a:ext>
            </a:extLst>
          </p:cNvPr>
          <p:cNvSpPr txBox="1"/>
          <p:nvPr/>
        </p:nvSpPr>
        <p:spPr>
          <a:xfrm>
            <a:off x="676124" y="2963896"/>
            <a:ext cx="209185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11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Availability and Performance 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to run a health checkup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Select a category such as “Web App Down” to run multiple checks on your App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One-click solutions to mitigate your apps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EE85C4-61CC-476D-875A-4A745580A96A}"/>
              </a:ext>
            </a:extLst>
          </p:cNvPr>
          <p:cNvSpPr txBox="1"/>
          <p:nvPr/>
        </p:nvSpPr>
        <p:spPr>
          <a:xfrm>
            <a:off x="3527857" y="2963896"/>
            <a:ext cx="2084475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1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Web App Down 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can be attributed to container issues or app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Turn on </a:t>
            </a:r>
            <a:r>
              <a:rPr lang="en-US" sz="11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Docker logs 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to start troubleshooting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11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Application Logs 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for analysis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B2131C-0664-4A7F-A873-B70D3AB01CDF}"/>
              </a:ext>
            </a:extLst>
          </p:cNvPr>
          <p:cNvSpPr txBox="1"/>
          <p:nvPr/>
        </p:nvSpPr>
        <p:spPr>
          <a:xfrm>
            <a:off x="6382714" y="2963896"/>
            <a:ext cx="208516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Many Functions issues are </a:t>
            </a:r>
            <a:r>
              <a:rPr lang="en-US" sz="11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code issues 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related to availability and performance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Check </a:t>
            </a:r>
            <a:r>
              <a:rPr lang="en-US" sz="11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Function Execution and Errors 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for failure rate and top exceptions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You can find the exact line of code where the </a:t>
            </a:r>
            <a:r>
              <a:rPr lang="en-US" sz="11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function failed</a:t>
            </a:r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12FE98-7939-458E-806F-8FB88459C96D}"/>
              </a:ext>
            </a:extLst>
          </p:cNvPr>
          <p:cNvSpPr/>
          <p:nvPr/>
        </p:nvSpPr>
        <p:spPr bwMode="auto">
          <a:xfrm>
            <a:off x="521900" y="2116030"/>
            <a:ext cx="2400300" cy="2229935"/>
          </a:xfrm>
          <a:prstGeom prst="rect">
            <a:avLst/>
          </a:prstGeom>
          <a:noFill/>
          <a:ln>
            <a:solidFill>
              <a:srgbClr val="1A1A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022B13-56E9-47C8-9F7F-3CC73F69CD77}"/>
              </a:ext>
            </a:extLst>
          </p:cNvPr>
          <p:cNvSpPr/>
          <p:nvPr/>
        </p:nvSpPr>
        <p:spPr bwMode="auto">
          <a:xfrm>
            <a:off x="3369944" y="2116028"/>
            <a:ext cx="2400300" cy="2229936"/>
          </a:xfrm>
          <a:prstGeom prst="rect">
            <a:avLst/>
          </a:prstGeom>
          <a:noFill/>
          <a:ln>
            <a:solidFill>
              <a:srgbClr val="1A1A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83EB94-3F9F-4A95-B10F-3B768BCF0A60}"/>
              </a:ext>
            </a:extLst>
          </p:cNvPr>
          <p:cNvSpPr/>
          <p:nvPr/>
        </p:nvSpPr>
        <p:spPr bwMode="auto">
          <a:xfrm>
            <a:off x="6217989" y="2116026"/>
            <a:ext cx="2400300" cy="2229935"/>
          </a:xfrm>
          <a:prstGeom prst="rect">
            <a:avLst/>
          </a:prstGeom>
          <a:noFill/>
          <a:ln>
            <a:solidFill>
              <a:srgbClr val="1A1A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195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Links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48E9C4-447D-4E77-BBE8-8E6ADFBEE280}"/>
              </a:ext>
            </a:extLst>
          </p:cNvPr>
          <p:cNvSpPr txBox="1">
            <a:spLocks/>
          </p:cNvSpPr>
          <p:nvPr/>
        </p:nvSpPr>
        <p:spPr>
          <a:xfrm>
            <a:off x="440055" y="1345070"/>
            <a:ext cx="8263889" cy="2193400"/>
          </a:xfrm>
        </p:spPr>
        <p:txBody>
          <a:bodyPr/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7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5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3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r>
              <a:rPr lang="en-US" sz="1500" kern="0" dirty="0">
                <a:cs typeface="Calibri" panose="020F0502020204030204" pitchFamily="34" charset="0"/>
              </a:rPr>
              <a:t>Try App Service or Functions – </a:t>
            </a:r>
            <a:r>
              <a:rPr lang="en-US" sz="1500" kern="0" dirty="0">
                <a:cs typeface="Calibri" panose="020F0502020204030204" pitchFamily="34" charset="0"/>
                <a:hlinkClick r:id="rId2"/>
              </a:rPr>
              <a:t>aka.ms/</a:t>
            </a:r>
            <a:r>
              <a:rPr lang="en-US" sz="1500" kern="0" dirty="0" err="1">
                <a:cs typeface="Calibri" panose="020F0502020204030204" pitchFamily="34" charset="0"/>
                <a:hlinkClick r:id="rId2"/>
              </a:rPr>
              <a:t>TryAppService</a:t>
            </a:r>
            <a:endParaRPr lang="en-US" sz="1500" kern="0" dirty="0">
              <a:cs typeface="Calibri" panose="020F0502020204030204" pitchFamily="34" charset="0"/>
            </a:endParaRPr>
          </a:p>
          <a:p>
            <a:r>
              <a:rPr lang="en-US" sz="1500" kern="0" dirty="0">
                <a:latin typeface="Calibri" panose="020F0502020204030204" pitchFamily="34" charset="0"/>
                <a:cs typeface="Calibri" panose="020F0502020204030204" pitchFamily="34" charset="0"/>
              </a:rPr>
              <a:t>Diagnostics Documentation – </a:t>
            </a:r>
            <a:r>
              <a:rPr lang="en-US" sz="1500" kern="0" dirty="0">
                <a:cs typeface="Calibri" panose="020F0502020204030204" pitchFamily="34" charset="0"/>
                <a:hlinkClick r:id="rId3"/>
              </a:rPr>
              <a:t>aka.ms/Diagnostics</a:t>
            </a:r>
            <a:endParaRPr lang="en-US" sz="1500" kern="0" dirty="0">
              <a:cs typeface="Calibri" panose="020F0502020204030204" pitchFamily="34" charset="0"/>
            </a:endParaRPr>
          </a:p>
          <a:p>
            <a:r>
              <a:rPr lang="en-US" sz="1500" kern="0" dirty="0">
                <a:cs typeface="Calibri" panose="020F0502020204030204" pitchFamily="34" charset="0"/>
              </a:rPr>
              <a:t>App Service Blog - </a:t>
            </a:r>
            <a:r>
              <a:rPr lang="en-US" sz="1600" dirty="0">
                <a:hlinkClick r:id="rId4"/>
              </a:rPr>
              <a:t>aka.ms/</a:t>
            </a:r>
            <a:r>
              <a:rPr lang="en-US" sz="1600" dirty="0" err="1">
                <a:hlinkClick r:id="rId4"/>
              </a:rPr>
              <a:t>AppServiceBlog</a:t>
            </a:r>
            <a:endParaRPr lang="en-US" sz="1500" kern="0" dirty="0">
              <a:cs typeface="Calibri" panose="020F0502020204030204" pitchFamily="34" charset="0"/>
            </a:endParaRPr>
          </a:p>
          <a:p>
            <a:r>
              <a:rPr lang="en-US" sz="1500" kern="0" dirty="0">
                <a:latin typeface="Calibri" panose="020F0502020204030204" pitchFamily="34" charset="0"/>
                <a:cs typeface="Calibri" panose="020F0502020204030204" pitchFamily="34" charset="0"/>
              </a:rPr>
              <a:t>Take our survey: </a:t>
            </a:r>
            <a:r>
              <a:rPr lang="en-US" sz="1500" kern="0" dirty="0">
                <a:cs typeface="Calibri" panose="020F0502020204030204" pitchFamily="34" charset="0"/>
                <a:hlinkClick r:id="rId5"/>
              </a:rPr>
              <a:t>aka.ms/</a:t>
            </a:r>
            <a:r>
              <a:rPr lang="en-US" sz="1500" kern="0" dirty="0" err="1">
                <a:cs typeface="Calibri" panose="020F0502020204030204" pitchFamily="34" charset="0"/>
                <a:hlinkClick r:id="rId5"/>
              </a:rPr>
              <a:t>DiagnosticsFeedback</a:t>
            </a:r>
            <a:endParaRPr lang="en-US" sz="1500" kern="0" dirty="0">
              <a:cs typeface="Calibri" panose="020F0502020204030204" pitchFamily="34" charset="0"/>
            </a:endParaRPr>
          </a:p>
          <a:p>
            <a:r>
              <a:rPr lang="en-US" sz="1500" kern="0" dirty="0">
                <a:cs typeface="Calibri" panose="020F0502020204030204" pitchFamily="34" charset="0"/>
              </a:rPr>
              <a:t>Twitter: </a:t>
            </a:r>
            <a:r>
              <a:rPr lang="en-US" sz="1500" kern="0" dirty="0">
                <a:cs typeface="Calibri" panose="020F0502020204030204" pitchFamily="34" charset="0"/>
                <a:hlinkClick r:id="rId6"/>
              </a:rPr>
              <a:t>@</a:t>
            </a:r>
            <a:r>
              <a:rPr lang="en-US" sz="1500" kern="0" dirty="0" err="1">
                <a:cs typeface="Calibri" panose="020F0502020204030204" pitchFamily="34" charset="0"/>
                <a:hlinkClick r:id="rId6"/>
              </a:rPr>
              <a:t>PuneetGuptaMS</a:t>
            </a:r>
            <a:r>
              <a:rPr lang="en-US" sz="1500" kern="0" dirty="0">
                <a:cs typeface="Calibri" panose="020F0502020204030204" pitchFamily="34" charset="0"/>
                <a:hlinkClick r:id="rId6"/>
              </a:rPr>
              <a:t> </a:t>
            </a:r>
            <a:r>
              <a:rPr lang="en-US" sz="1500" kern="0" dirty="0">
                <a:cs typeface="Calibri" panose="020F0502020204030204" pitchFamily="34" charset="0"/>
              </a:rPr>
              <a:t>- </a:t>
            </a:r>
            <a:r>
              <a:rPr lang="en-US" sz="1500" kern="0" dirty="0">
                <a:cs typeface="Calibri" panose="020F0502020204030204" pitchFamily="34" charset="0"/>
                <a:hlinkClick r:id="rId7"/>
              </a:rPr>
              <a:t>@</a:t>
            </a:r>
            <a:r>
              <a:rPr lang="en-US" sz="1500" kern="0" dirty="0" err="1">
                <a:cs typeface="Calibri" panose="020F0502020204030204" pitchFamily="34" charset="0"/>
                <a:hlinkClick r:id="rId7"/>
              </a:rPr>
              <a:t>PepperLandian</a:t>
            </a:r>
            <a:endParaRPr lang="en-US" sz="1500" kern="0" dirty="0">
              <a:cs typeface="Calibri" panose="020F0502020204030204" pitchFamily="34" charset="0"/>
            </a:endParaRPr>
          </a:p>
          <a:p>
            <a:r>
              <a:rPr lang="en-US" sz="1500" kern="0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sz="1500" kern="0" dirty="0">
                <a:cs typeface="Calibri" panose="020F0502020204030204" pitchFamily="34" charset="0"/>
              </a:rPr>
              <a:t>us: </a:t>
            </a:r>
            <a:r>
              <a:rPr lang="en-US" sz="1500" kern="0" dirty="0">
                <a:cs typeface="Calibri" panose="020F0502020204030204" pitchFamily="34" charset="0"/>
                <a:hlinkClick r:id="rId8"/>
              </a:rPr>
              <a:t>diagnostics@microsoft.com</a:t>
            </a:r>
            <a:r>
              <a:rPr lang="en-US" sz="1500" kern="0" dirty="0">
                <a:cs typeface="Calibri" panose="020F0502020204030204" pitchFamily="34" charset="0"/>
              </a:rPr>
              <a:t> </a:t>
            </a:r>
            <a:endParaRPr lang="en-US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606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218010"/>
            <a:ext cx="7772400" cy="1125140"/>
          </a:xfrm>
        </p:spPr>
        <p:txBody>
          <a:bodyPr/>
          <a:lstStyle/>
          <a:p>
            <a:r>
              <a:rPr lang="en-US" sz="2400" i="1">
                <a:solidFill>
                  <a:schemeClr val="accent1"/>
                </a:solidFill>
                <a:latin typeface="+mj-lt"/>
              </a:rPr>
              <a:t>Please use </a:t>
            </a:r>
            <a:r>
              <a:rPr lang="en-US" sz="2400" i="1" err="1">
                <a:solidFill>
                  <a:schemeClr val="accent1"/>
                </a:solidFill>
                <a:latin typeface="+mj-lt"/>
              </a:rPr>
              <a:t>EventsXD</a:t>
            </a:r>
            <a:r>
              <a:rPr lang="en-US" sz="2400" i="1">
                <a:solidFill>
                  <a:schemeClr val="accent1"/>
                </a:solidFill>
                <a:latin typeface="+mj-lt"/>
              </a:rPr>
              <a:t> to fill out a session evaluation.</a:t>
            </a:r>
            <a:br>
              <a:rPr lang="en-US" sz="2400" i="1">
                <a:solidFill>
                  <a:schemeClr val="accent1"/>
                </a:solidFill>
                <a:latin typeface="+mj-lt"/>
              </a:rPr>
            </a:br>
            <a:endParaRPr lang="en-US" sz="2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5800" y="240030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Myriad Pro" pitchFamily="34" charset="0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pPr algn="r"/>
            <a:r>
              <a:rPr lang="en-US" sz="4800" kern="0">
                <a:solidFill>
                  <a:schemeClr val="accent2"/>
                </a:solidFill>
                <a:latin typeface="+mj-lt"/>
                <a:cs typeface="Mangal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39315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App Service &amp; Function App Diagnostics Experience</a:t>
            </a:r>
          </a:p>
          <a:p>
            <a:pPr marL="457200" lvl="1" indent="0">
              <a:buNone/>
            </a:pPr>
            <a:r>
              <a:rPr lang="en-US"/>
              <a:t>     Troubleshooting Scenarios:</a:t>
            </a:r>
          </a:p>
          <a:p>
            <a:pPr marL="1314450" lvl="3" indent="0">
              <a:buNone/>
            </a:pPr>
            <a:r>
              <a:rPr lang="en-US"/>
              <a:t>Web App - Performance Scenario</a:t>
            </a:r>
          </a:p>
          <a:p>
            <a:pPr marL="1314450" lvl="3" indent="0">
              <a:buNone/>
            </a:pPr>
            <a:r>
              <a:rPr lang="en-US"/>
              <a:t>Web App for Containers - Configuration Scenario</a:t>
            </a:r>
          </a:p>
          <a:p>
            <a:pPr marL="1314450" lvl="3" indent="0">
              <a:buNone/>
            </a:pPr>
            <a:r>
              <a:rPr lang="en-US"/>
              <a:t>Function App - Application Code Scenario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4229B3-66A6-4D62-A7E0-7B5CC8499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1796858"/>
            <a:ext cx="228600" cy="228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348CD7D-287C-41B8-98BD-32CD9DBAF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0199" y="2373151"/>
            <a:ext cx="228600" cy="228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22AC961-31D9-40E1-865A-48CCAFAE8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0200" y="2647950"/>
            <a:ext cx="228600" cy="228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8CF9F1-102E-413C-8504-7D1889965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0199" y="209835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56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the App Service Umbrella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700" y="977145"/>
            <a:ext cx="7086600" cy="2126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Web Apps: </a:t>
            </a:r>
            <a:r>
              <a:rPr lang="en-US" b="0" dirty="0"/>
              <a:t>our PaaS platform where you can quickly deploy and scale fully-managed web apps </a:t>
            </a:r>
          </a:p>
          <a:p>
            <a:pPr marL="0" indent="0">
              <a:buNone/>
            </a:pPr>
            <a:r>
              <a:rPr lang="en-US" dirty="0"/>
              <a:t>Web App for Containers: </a:t>
            </a:r>
            <a:r>
              <a:rPr lang="en-US" b="0" dirty="0"/>
              <a:t>bring your own Docker container to the App Service on Linux platform</a:t>
            </a:r>
          </a:p>
          <a:p>
            <a:pPr marL="0" indent="0">
              <a:buNone/>
            </a:pPr>
            <a:r>
              <a:rPr lang="en-US" dirty="0"/>
              <a:t>App Service Environment: </a:t>
            </a:r>
            <a:r>
              <a:rPr lang="en-US" b="0" dirty="0"/>
              <a:t>provides a dedicated and isolated environment to run your apps securely and at a very high scale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B95564-5884-44DF-8BC9-C4FC6BAAC99F}"/>
              </a:ext>
            </a:extLst>
          </p:cNvPr>
          <p:cNvSpPr/>
          <p:nvPr/>
        </p:nvSpPr>
        <p:spPr bwMode="auto">
          <a:xfrm>
            <a:off x="495072" y="3257550"/>
            <a:ext cx="8153856" cy="81847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BAE6334-95DA-4A86-A1C5-A5299A045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589" y="978625"/>
            <a:ext cx="558153" cy="55815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BC0838C-AA5F-49B3-84F8-050BD3131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591" y="2449397"/>
            <a:ext cx="558153" cy="55815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0880B6C-C5EC-40B0-9D29-B90C8177A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590" y="3387623"/>
            <a:ext cx="558153" cy="55815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CCB9F1A-347E-4A49-A541-683D180A0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588" y="1712719"/>
            <a:ext cx="558153" cy="55815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1F8580E-4DB8-4E8B-B195-99FD847FE0FC}"/>
              </a:ext>
            </a:extLst>
          </p:cNvPr>
          <p:cNvSpPr/>
          <p:nvPr/>
        </p:nvSpPr>
        <p:spPr bwMode="auto">
          <a:xfrm>
            <a:off x="495072" y="871785"/>
            <a:ext cx="8153856" cy="229123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DF5454-1BED-4D74-8925-624F31D1DCBF}"/>
              </a:ext>
            </a:extLst>
          </p:cNvPr>
          <p:cNvSpPr/>
          <p:nvPr/>
        </p:nvSpPr>
        <p:spPr>
          <a:xfrm>
            <a:off x="1191946" y="3297367"/>
            <a:ext cx="717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b="1">
                <a:latin typeface="+mj-lt"/>
              </a:rPr>
              <a:t>Azure Functions: </a:t>
            </a:r>
            <a:r>
              <a:rPr lang="en-US" sz="2100">
                <a:latin typeface="+mj-lt"/>
              </a:rPr>
              <a:t>our serverless platform for executing code based on event-driven scale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DA4B9C-8F53-4E67-BF60-E12AE30B1E54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783781" y="1884169"/>
            <a:ext cx="2291236" cy="2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r>
              <a:rPr lang="en-US" sz="1200" b="0" kern="0"/>
              <a:t>Platform-as-a-Service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5C3DC39-916A-4A75-82EA-8896072938D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47401" y="3533551"/>
            <a:ext cx="818474" cy="2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r>
              <a:rPr lang="en-US" sz="1200" b="0" kern="0"/>
              <a:t>Serverless</a:t>
            </a:r>
          </a:p>
        </p:txBody>
      </p:sp>
    </p:spTree>
    <p:extLst>
      <p:ext uri="{BB962C8B-B14F-4D97-AF65-F5344CB8AC3E}">
        <p14:creationId xmlns:p14="http://schemas.microsoft.com/office/powerpoint/2010/main" val="12025687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things go wrong…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4B069-B992-4AE7-A384-06D4B954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" r="547"/>
          <a:stretch/>
        </p:blipFill>
        <p:spPr>
          <a:xfrm>
            <a:off x="990600" y="971550"/>
            <a:ext cx="7336822" cy="30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18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happen when things go wrong?</a:t>
            </a:r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9E7F1-B4F7-4183-892C-B56786E461D4}"/>
              </a:ext>
            </a:extLst>
          </p:cNvPr>
          <p:cNvSpPr/>
          <p:nvPr/>
        </p:nvSpPr>
        <p:spPr bwMode="auto">
          <a:xfrm>
            <a:off x="3962400" y="1770420"/>
            <a:ext cx="1981201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Deployment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6073A-58DA-419B-ADAA-493BBDEBECC0}"/>
              </a:ext>
            </a:extLst>
          </p:cNvPr>
          <p:cNvSpPr/>
          <p:nvPr/>
        </p:nvSpPr>
        <p:spPr bwMode="auto">
          <a:xfrm>
            <a:off x="4479266" y="2266463"/>
            <a:ext cx="197116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210AF-7C28-4392-A090-092F0E33B116}"/>
              </a:ext>
            </a:extLst>
          </p:cNvPr>
          <p:cNvSpPr/>
          <p:nvPr/>
        </p:nvSpPr>
        <p:spPr bwMode="auto">
          <a:xfrm>
            <a:off x="4472318" y="2772157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6F9C-177C-419D-93EE-C3F26852D452}"/>
              </a:ext>
            </a:extLst>
          </p:cNvPr>
          <p:cNvSpPr/>
          <p:nvPr/>
        </p:nvSpPr>
        <p:spPr bwMode="auto">
          <a:xfrm>
            <a:off x="4465930" y="3268200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Certificates and Domains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3D291-D7B2-4B81-9E46-5E6E486A5C0D}"/>
              </a:ext>
            </a:extLst>
          </p:cNvPr>
          <p:cNvSpPr/>
          <p:nvPr/>
        </p:nvSpPr>
        <p:spPr bwMode="auto">
          <a:xfrm>
            <a:off x="5522935" y="3773894"/>
            <a:ext cx="3434443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Availability and Performance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972D3F-2264-48CD-B641-1DDA4D76A440}"/>
              </a:ext>
            </a:extLst>
          </p:cNvPr>
          <p:cNvSpPr/>
          <p:nvPr/>
        </p:nvSpPr>
        <p:spPr bwMode="auto">
          <a:xfrm>
            <a:off x="3541360" y="1273536"/>
            <a:ext cx="541601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Application 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92AFDC-664B-4749-ABD3-854DFA3144D1}"/>
              </a:ext>
            </a:extLst>
          </p:cNvPr>
          <p:cNvSpPr/>
          <p:nvPr/>
        </p:nvSpPr>
        <p:spPr bwMode="auto">
          <a:xfrm>
            <a:off x="3505200" y="1185506"/>
            <a:ext cx="5486400" cy="306264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7" descr="MSC17_avatars_people_006">
            <a:extLst>
              <a:ext uri="{FF2B5EF4-FFF2-40B4-BE49-F238E27FC236}">
                <a16:creationId xmlns:a16="http://schemas.microsoft.com/office/drawing/2014/main" id="{7BF6E03B-FC0F-4B3D-9E32-FD73166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3188153"/>
            <a:ext cx="1153387" cy="1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1B91149F-2C0E-4C56-BB11-110A5664BABE}"/>
              </a:ext>
            </a:extLst>
          </p:cNvPr>
          <p:cNvSpPr/>
          <p:nvPr/>
        </p:nvSpPr>
        <p:spPr bwMode="auto">
          <a:xfrm>
            <a:off x="694557" y="1193633"/>
            <a:ext cx="2470449" cy="2074567"/>
          </a:xfrm>
          <a:prstGeom prst="cloudCallout">
            <a:avLst>
              <a:gd name="adj1" fmla="val -33018"/>
              <a:gd name="adj2" fmla="val 73687"/>
            </a:avLst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FB1C9B-B562-4B61-B672-9AD38FA37D22}"/>
              </a:ext>
            </a:extLst>
          </p:cNvPr>
          <p:cNvSpPr txBox="1">
            <a:spLocks/>
          </p:cNvSpPr>
          <p:nvPr/>
        </p:nvSpPr>
        <p:spPr>
          <a:xfrm>
            <a:off x="381000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Symptom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31B7B70-D112-4D34-B932-4B5AAF75C631}"/>
              </a:ext>
            </a:extLst>
          </p:cNvPr>
          <p:cNvSpPr txBox="1">
            <a:spLocks/>
          </p:cNvSpPr>
          <p:nvPr/>
        </p:nvSpPr>
        <p:spPr>
          <a:xfrm>
            <a:off x="5113756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Under the hood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F83EBBE-8147-49D1-970F-431D22242A58}"/>
              </a:ext>
            </a:extLst>
          </p:cNvPr>
          <p:cNvSpPr txBox="1">
            <a:spLocks/>
          </p:cNvSpPr>
          <p:nvPr/>
        </p:nvSpPr>
        <p:spPr>
          <a:xfrm>
            <a:off x="595843" y="1487575"/>
            <a:ext cx="2684511" cy="133967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>
                <a:latin typeface="+mj-lt"/>
              </a:rPr>
              <a:t>“My app is down!”</a:t>
            </a:r>
          </a:p>
          <a:p>
            <a:pPr marL="0" indent="0" algn="ctr">
              <a:buNone/>
            </a:pPr>
            <a:r>
              <a:rPr lang="en-US" sz="1400">
                <a:latin typeface="+mj-lt"/>
              </a:rPr>
              <a:t>“My app is running slow.” </a:t>
            </a:r>
          </a:p>
          <a:p>
            <a:pPr marL="0" indent="0" algn="ctr">
              <a:buNone/>
            </a:pPr>
            <a:r>
              <a:rPr lang="en-US" sz="1400">
                <a:latin typeface="+mj-lt"/>
              </a:rPr>
              <a:t>“My container isn’t starting.”</a:t>
            </a:r>
          </a:p>
          <a:p>
            <a:pPr marL="0" indent="0" algn="ctr">
              <a:buNone/>
            </a:pPr>
            <a:r>
              <a:rPr lang="en-US" sz="1400">
                <a:latin typeface="+mj-lt"/>
              </a:rPr>
              <a:t>“My Function is </a:t>
            </a:r>
          </a:p>
          <a:p>
            <a:pPr marL="0" indent="0" algn="ctr">
              <a:buNone/>
            </a:pPr>
            <a:r>
              <a:rPr lang="en-US" sz="1400">
                <a:latin typeface="+mj-lt"/>
              </a:rPr>
              <a:t>throwing errors!” </a:t>
            </a:r>
          </a:p>
          <a:p>
            <a:pPr marL="0" indent="0" algn="ctr">
              <a:buNone/>
            </a:pPr>
            <a:endParaRPr lang="en-US" sz="1400">
              <a:latin typeface="+mj-lt"/>
            </a:endParaRPr>
          </a:p>
          <a:p>
            <a:pPr marL="0" indent="0" algn="ctr">
              <a:buNone/>
            </a:pPr>
            <a:endParaRPr lang="en-US" sz="1400">
              <a:latin typeface="+mj-lt"/>
            </a:endParaRPr>
          </a:p>
          <a:p>
            <a:pPr marL="0" indent="0" algn="ctr">
              <a:buNone/>
            </a:pPr>
            <a:endParaRPr lang="en-US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026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happen when things go wrong?</a:t>
            </a:r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9E7F1-B4F7-4183-892C-B56786E461D4}"/>
              </a:ext>
            </a:extLst>
          </p:cNvPr>
          <p:cNvSpPr/>
          <p:nvPr/>
        </p:nvSpPr>
        <p:spPr bwMode="auto">
          <a:xfrm>
            <a:off x="3962400" y="1770420"/>
            <a:ext cx="1981201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Deployment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6073A-58DA-419B-ADAA-493BBDEBECC0}"/>
              </a:ext>
            </a:extLst>
          </p:cNvPr>
          <p:cNvSpPr/>
          <p:nvPr/>
        </p:nvSpPr>
        <p:spPr bwMode="auto">
          <a:xfrm>
            <a:off x="4479266" y="2266463"/>
            <a:ext cx="197116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210AF-7C28-4392-A090-092F0E33B116}"/>
              </a:ext>
            </a:extLst>
          </p:cNvPr>
          <p:cNvSpPr/>
          <p:nvPr/>
        </p:nvSpPr>
        <p:spPr bwMode="auto">
          <a:xfrm>
            <a:off x="4472318" y="2772157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6F9C-177C-419D-93EE-C3F26852D452}"/>
              </a:ext>
            </a:extLst>
          </p:cNvPr>
          <p:cNvSpPr/>
          <p:nvPr/>
        </p:nvSpPr>
        <p:spPr bwMode="auto">
          <a:xfrm>
            <a:off x="4465930" y="3268200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Certificates and Domains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3D291-D7B2-4B81-9E46-5E6E486A5C0D}"/>
              </a:ext>
            </a:extLst>
          </p:cNvPr>
          <p:cNvSpPr/>
          <p:nvPr/>
        </p:nvSpPr>
        <p:spPr bwMode="auto">
          <a:xfrm>
            <a:off x="5522935" y="3773894"/>
            <a:ext cx="3434443" cy="41963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Availability and Performance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972D3F-2264-48CD-B641-1DDA4D76A440}"/>
              </a:ext>
            </a:extLst>
          </p:cNvPr>
          <p:cNvSpPr/>
          <p:nvPr/>
        </p:nvSpPr>
        <p:spPr bwMode="auto">
          <a:xfrm>
            <a:off x="3541360" y="1273536"/>
            <a:ext cx="541601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Application 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92AFDC-664B-4749-ABD3-854DFA3144D1}"/>
              </a:ext>
            </a:extLst>
          </p:cNvPr>
          <p:cNvSpPr/>
          <p:nvPr/>
        </p:nvSpPr>
        <p:spPr bwMode="auto">
          <a:xfrm>
            <a:off x="3505200" y="1185506"/>
            <a:ext cx="5486400" cy="306264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7" descr="MSC17_avatars_people_006">
            <a:extLst>
              <a:ext uri="{FF2B5EF4-FFF2-40B4-BE49-F238E27FC236}">
                <a16:creationId xmlns:a16="http://schemas.microsoft.com/office/drawing/2014/main" id="{7BF6E03B-FC0F-4B3D-9E32-FD73166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3188153"/>
            <a:ext cx="1153387" cy="1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1B91149F-2C0E-4C56-BB11-110A5664BABE}"/>
              </a:ext>
            </a:extLst>
          </p:cNvPr>
          <p:cNvSpPr/>
          <p:nvPr/>
        </p:nvSpPr>
        <p:spPr bwMode="auto">
          <a:xfrm>
            <a:off x="694557" y="1193633"/>
            <a:ext cx="2470449" cy="2074567"/>
          </a:xfrm>
          <a:prstGeom prst="cloudCallout">
            <a:avLst>
              <a:gd name="adj1" fmla="val -33018"/>
              <a:gd name="adj2" fmla="val 73687"/>
            </a:avLst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FB1C9B-B562-4B61-B672-9AD38FA37D22}"/>
              </a:ext>
            </a:extLst>
          </p:cNvPr>
          <p:cNvSpPr txBox="1">
            <a:spLocks/>
          </p:cNvSpPr>
          <p:nvPr/>
        </p:nvSpPr>
        <p:spPr>
          <a:xfrm>
            <a:off x="381000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Symptom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31B7B70-D112-4D34-B932-4B5AAF75C631}"/>
              </a:ext>
            </a:extLst>
          </p:cNvPr>
          <p:cNvSpPr txBox="1">
            <a:spLocks/>
          </p:cNvSpPr>
          <p:nvPr/>
        </p:nvSpPr>
        <p:spPr>
          <a:xfrm>
            <a:off x="5113756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Under the hood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A989E9-7521-44BE-A66D-E0637E7D571D}"/>
              </a:ext>
            </a:extLst>
          </p:cNvPr>
          <p:cNvSpPr txBox="1">
            <a:spLocks/>
          </p:cNvSpPr>
          <p:nvPr/>
        </p:nvSpPr>
        <p:spPr>
          <a:xfrm>
            <a:off x="595843" y="1390097"/>
            <a:ext cx="2684511" cy="1339671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app is down!”</a:t>
            </a:r>
          </a:p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app is running slow.” </a:t>
            </a:r>
          </a:p>
        </p:txBody>
      </p:sp>
    </p:spTree>
    <p:extLst>
      <p:ext uri="{BB962C8B-B14F-4D97-AF65-F5344CB8AC3E}">
        <p14:creationId xmlns:p14="http://schemas.microsoft.com/office/powerpoint/2010/main" val="2936912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App Service Diagnostics Experience &amp; Performance Scenario</a:t>
            </a:r>
          </a:p>
        </p:txBody>
      </p:sp>
    </p:spTree>
    <p:extLst>
      <p:ext uri="{BB962C8B-B14F-4D97-AF65-F5344CB8AC3E}">
        <p14:creationId xmlns:p14="http://schemas.microsoft.com/office/powerpoint/2010/main" val="1884774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0389BF-4F9C-4295-BF41-CC818C3F1A90}"/>
              </a:ext>
            </a:extLst>
          </p:cNvPr>
          <p:cNvSpPr/>
          <p:nvPr/>
        </p:nvSpPr>
        <p:spPr bwMode="auto">
          <a:xfrm>
            <a:off x="7207114" y="1555572"/>
            <a:ext cx="1787745" cy="1840499"/>
          </a:xfrm>
          <a:prstGeom prst="rect">
            <a:avLst/>
          </a:prstGeom>
          <a:solidFill>
            <a:srgbClr val="298AE0"/>
          </a:solidFill>
          <a:ln w="158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RedmondBakery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VegasBakery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VancouverBakery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NewYorkBakery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ChicagoBakery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1051" y="1256845"/>
            <a:ext cx="4801609" cy="2972255"/>
          </a:xfrm>
        </p:spPr>
        <p:txBody>
          <a:bodyPr/>
          <a:lstStyle/>
          <a:p>
            <a:r>
              <a:rPr lang="en-US" sz="1800" b="0" dirty="0">
                <a:latin typeface="Calibri"/>
                <a:cs typeface="Segoe UI"/>
              </a:rPr>
              <a:t>Rich diagnostics in App Service Diagnostics</a:t>
            </a:r>
          </a:p>
          <a:p>
            <a:r>
              <a:rPr lang="en-US" sz="1800" b="0" dirty="0">
                <a:latin typeface="Calibri"/>
                <a:cs typeface="Segoe UI"/>
              </a:rPr>
              <a:t>One-click solutions</a:t>
            </a:r>
          </a:p>
          <a:p>
            <a:r>
              <a:rPr lang="en-US" sz="1800" b="0" dirty="0">
                <a:latin typeface="Calibri"/>
                <a:cs typeface="Segoe UI"/>
              </a:rPr>
              <a:t>Proactive &amp; reactive diagnostic tools</a:t>
            </a:r>
          </a:p>
          <a:p>
            <a:r>
              <a:rPr lang="en-US" sz="1800" b="0" dirty="0">
                <a:latin typeface="Calibri"/>
                <a:cs typeface="Segoe UI"/>
              </a:rPr>
              <a:t>App Service Plan Density</a:t>
            </a:r>
          </a:p>
          <a:p>
            <a:pPr lvl="1"/>
            <a:r>
              <a:rPr lang="en-US" sz="1600" dirty="0">
                <a:latin typeface="Calibri"/>
                <a:cs typeface="Segoe UI"/>
              </a:rPr>
              <a:t>Apps running in the same App Service Plan share the same underlying resources</a:t>
            </a:r>
          </a:p>
          <a:p>
            <a:pPr lvl="1"/>
            <a:r>
              <a:rPr lang="en-US" sz="1600" b="0" dirty="0">
                <a:latin typeface="Calibri"/>
                <a:cs typeface="Segoe UI"/>
              </a:rPr>
              <a:t>Resource intensive apps, can have a negative effect on neighboring apps</a:t>
            </a:r>
          </a:p>
          <a:p>
            <a:pPr lvl="1"/>
            <a:r>
              <a:rPr lang="en-US" sz="1600" dirty="0">
                <a:latin typeface="Calibri"/>
                <a:cs typeface="Segoe UI"/>
              </a:rPr>
              <a:t>Distribute apps in different App Service Plans to distribute the load</a:t>
            </a:r>
            <a:endParaRPr lang="en-US" sz="1600" b="0" dirty="0"/>
          </a:p>
          <a:p>
            <a:endParaRPr lang="en-US" sz="18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A5156-9FC6-4031-BF39-555235116A1A}"/>
              </a:ext>
            </a:extLst>
          </p:cNvPr>
          <p:cNvSpPr/>
          <p:nvPr/>
        </p:nvSpPr>
        <p:spPr bwMode="auto">
          <a:xfrm>
            <a:off x="5013887" y="1555573"/>
            <a:ext cx="1787745" cy="1840499"/>
          </a:xfrm>
          <a:prstGeom prst="rect">
            <a:avLst/>
          </a:prstGeom>
          <a:solidFill>
            <a:srgbClr val="298AE0"/>
          </a:solidFill>
          <a:ln w="158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RedmondBakery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VegasBakery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VancouverBakery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NewYorkBakery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Calibri" panose="020F0502020204030204" pitchFamily="34" charset="0"/>
                <a:cs typeface="Calibri" panose="020F0502020204030204" pitchFamily="34" charset="0"/>
              </a:rPr>
              <a:t>ChicagoBakery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AD52F3-C16C-454D-B663-8D5BA5AB1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8015" y="3076575"/>
            <a:ext cx="1152525" cy="115252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1A4AFB4-C3E2-4F5E-80C0-1064F00E8B8A}"/>
              </a:ext>
            </a:extLst>
          </p:cNvPr>
          <p:cNvSpPr txBox="1">
            <a:spLocks/>
          </p:cNvSpPr>
          <p:nvPr/>
        </p:nvSpPr>
        <p:spPr bwMode="auto">
          <a:xfrm>
            <a:off x="6595742" y="4215755"/>
            <a:ext cx="1087798" cy="2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9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7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5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3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/>
              <a:t>App Service Plan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7D9DD9C-CA40-4D75-BCCA-B0EE30E37698}"/>
              </a:ext>
            </a:extLst>
          </p:cNvPr>
          <p:cNvSpPr txBox="1">
            <a:spLocks/>
          </p:cNvSpPr>
          <p:nvPr/>
        </p:nvSpPr>
        <p:spPr bwMode="auto">
          <a:xfrm>
            <a:off x="5268816" y="3396071"/>
            <a:ext cx="1087798" cy="2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9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7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5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3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/>
              <a:t>Instance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5324D1-F346-4201-97F0-FC787BD31DB6}"/>
              </a:ext>
            </a:extLst>
          </p:cNvPr>
          <p:cNvSpPr txBox="1">
            <a:spLocks/>
          </p:cNvSpPr>
          <p:nvPr/>
        </p:nvSpPr>
        <p:spPr bwMode="auto">
          <a:xfrm>
            <a:off x="7583275" y="3412633"/>
            <a:ext cx="1087798" cy="2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9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7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5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3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/>
              <a:t>Instance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8626-8AE8-4590-81AE-B1A76D051D3E}"/>
              </a:ext>
            </a:extLst>
          </p:cNvPr>
          <p:cNvCxnSpPr>
            <a:cxnSpLocks/>
          </p:cNvCxnSpPr>
          <p:nvPr/>
        </p:nvCxnSpPr>
        <p:spPr bwMode="auto">
          <a:xfrm>
            <a:off x="5013887" y="2924926"/>
            <a:ext cx="1787745" cy="0"/>
          </a:xfrm>
          <a:prstGeom prst="line">
            <a:avLst/>
          </a:prstGeom>
          <a:gradFill rotWithShape="1">
            <a:gsLst>
              <a:gs pos="0">
                <a:srgbClr val="A4D289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0AC77B-153A-47EE-915D-109254BA220D}"/>
              </a:ext>
            </a:extLst>
          </p:cNvPr>
          <p:cNvCxnSpPr>
            <a:cxnSpLocks/>
          </p:cNvCxnSpPr>
          <p:nvPr/>
        </p:nvCxnSpPr>
        <p:spPr bwMode="auto">
          <a:xfrm>
            <a:off x="7209110" y="2917640"/>
            <a:ext cx="1787745" cy="0"/>
          </a:xfrm>
          <a:prstGeom prst="line">
            <a:avLst/>
          </a:prstGeom>
          <a:gradFill rotWithShape="1">
            <a:gsLst>
              <a:gs pos="0">
                <a:srgbClr val="A4D289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Frame 44">
            <a:extLst>
              <a:ext uri="{FF2B5EF4-FFF2-40B4-BE49-F238E27FC236}">
                <a16:creationId xmlns:a16="http://schemas.microsoft.com/office/drawing/2014/main" id="{00D96F2B-90C9-413B-9B40-1D041D95EC98}"/>
              </a:ext>
            </a:extLst>
          </p:cNvPr>
          <p:cNvSpPr>
            <a:spLocks noChangeAspect="1"/>
          </p:cNvSpPr>
          <p:nvPr/>
        </p:nvSpPr>
        <p:spPr>
          <a:xfrm>
            <a:off x="5212876" y="3024380"/>
            <a:ext cx="236412" cy="210113"/>
          </a:xfrm>
          <a:custGeom>
            <a:avLst/>
            <a:gdLst/>
            <a:ahLst/>
            <a:cxnLst/>
            <a:rect l="l" t="t" r="r" b="b"/>
            <a:pathLst>
              <a:path w="2307830" h="2051096">
                <a:moveTo>
                  <a:pt x="111818" y="1002607"/>
                </a:moveTo>
                <a:lnTo>
                  <a:pt x="102864" y="1138585"/>
                </a:lnTo>
                <a:lnTo>
                  <a:pt x="164374" y="1030071"/>
                </a:lnTo>
                <a:lnTo>
                  <a:pt x="162676" y="1030312"/>
                </a:lnTo>
                <a:lnTo>
                  <a:pt x="163163" y="1021939"/>
                </a:lnTo>
                <a:close/>
                <a:moveTo>
                  <a:pt x="209506" y="858213"/>
                </a:moveTo>
                <a:lnTo>
                  <a:pt x="202633" y="962574"/>
                </a:lnTo>
                <a:lnTo>
                  <a:pt x="246951" y="884390"/>
                </a:lnTo>
                <a:lnTo>
                  <a:pt x="238876" y="885539"/>
                </a:lnTo>
                <a:lnTo>
                  <a:pt x="239803" y="869619"/>
                </a:lnTo>
                <a:close/>
                <a:moveTo>
                  <a:pt x="285707" y="713439"/>
                </a:moveTo>
                <a:lnTo>
                  <a:pt x="278063" y="829502"/>
                </a:lnTo>
                <a:lnTo>
                  <a:pt x="330674" y="736688"/>
                </a:lnTo>
                <a:lnTo>
                  <a:pt x="313128" y="739184"/>
                </a:lnTo>
                <a:lnTo>
                  <a:pt x="314006" y="724094"/>
                </a:lnTo>
                <a:close/>
                <a:moveTo>
                  <a:pt x="359958" y="567084"/>
                </a:moveTo>
                <a:lnTo>
                  <a:pt x="351171" y="700527"/>
                </a:lnTo>
                <a:lnTo>
                  <a:pt x="410382" y="596069"/>
                </a:lnTo>
                <a:lnTo>
                  <a:pt x="393236" y="598508"/>
                </a:lnTo>
                <a:lnTo>
                  <a:pt x="394312" y="580019"/>
                </a:lnTo>
                <a:close/>
                <a:moveTo>
                  <a:pt x="440066" y="426409"/>
                </a:moveTo>
                <a:lnTo>
                  <a:pt x="431327" y="559118"/>
                </a:lnTo>
                <a:lnTo>
                  <a:pt x="494858" y="447037"/>
                </a:lnTo>
                <a:lnTo>
                  <a:pt x="484484" y="443131"/>
                </a:lnTo>
                <a:lnTo>
                  <a:pt x="477252" y="444159"/>
                </a:lnTo>
                <a:lnTo>
                  <a:pt x="477465" y="440489"/>
                </a:lnTo>
                <a:close/>
                <a:moveTo>
                  <a:pt x="1188432" y="385395"/>
                </a:moveTo>
                <a:lnTo>
                  <a:pt x="798983" y="420986"/>
                </a:lnTo>
                <a:lnTo>
                  <a:pt x="1036984" y="704823"/>
                </a:lnTo>
                <a:lnTo>
                  <a:pt x="916452" y="721135"/>
                </a:lnTo>
                <a:lnTo>
                  <a:pt x="1141484" y="991052"/>
                </a:lnTo>
                <a:lnTo>
                  <a:pt x="1041103" y="996905"/>
                </a:lnTo>
                <a:lnTo>
                  <a:pt x="1406164" y="1423147"/>
                </a:lnTo>
                <a:lnTo>
                  <a:pt x="1257657" y="982677"/>
                </a:lnTo>
                <a:lnTo>
                  <a:pt x="1341404" y="973533"/>
                </a:lnTo>
                <a:lnTo>
                  <a:pt x="1195511" y="690266"/>
                </a:lnTo>
                <a:lnTo>
                  <a:pt x="1277122" y="687175"/>
                </a:lnTo>
                <a:close/>
                <a:moveTo>
                  <a:pt x="524083" y="272061"/>
                </a:moveTo>
                <a:lnTo>
                  <a:pt x="514887" y="411702"/>
                </a:lnTo>
                <a:lnTo>
                  <a:pt x="581737" y="293767"/>
                </a:lnTo>
                <a:close/>
                <a:moveTo>
                  <a:pt x="615914" y="107936"/>
                </a:moveTo>
                <a:lnTo>
                  <a:pt x="606560" y="249976"/>
                </a:lnTo>
                <a:lnTo>
                  <a:pt x="636893" y="196462"/>
                </a:lnTo>
                <a:cubicBezTo>
                  <a:pt x="644079" y="173884"/>
                  <a:pt x="653921" y="149909"/>
                  <a:pt x="666313" y="126911"/>
                </a:cubicBezTo>
                <a:close/>
                <a:moveTo>
                  <a:pt x="811872" y="133"/>
                </a:moveTo>
                <a:cubicBezTo>
                  <a:pt x="823560" y="-475"/>
                  <a:pt x="835574" y="996"/>
                  <a:pt x="847849" y="4903"/>
                </a:cubicBezTo>
                <a:cubicBezTo>
                  <a:pt x="1403226" y="85731"/>
                  <a:pt x="1571741" y="107946"/>
                  <a:pt x="2045055" y="165328"/>
                </a:cubicBezTo>
                <a:cubicBezTo>
                  <a:pt x="2118197" y="188606"/>
                  <a:pt x="2166969" y="252763"/>
                  <a:pt x="2173898" y="324594"/>
                </a:cubicBezTo>
                <a:lnTo>
                  <a:pt x="2307830" y="345231"/>
                </a:lnTo>
                <a:lnTo>
                  <a:pt x="2304758" y="549223"/>
                </a:lnTo>
                <a:lnTo>
                  <a:pt x="2268925" y="544125"/>
                </a:lnTo>
                <a:lnTo>
                  <a:pt x="2269650" y="373216"/>
                </a:lnTo>
                <a:lnTo>
                  <a:pt x="2174099" y="358493"/>
                </a:lnTo>
                <a:cubicBezTo>
                  <a:pt x="2173323" y="372245"/>
                  <a:pt x="2170629" y="386052"/>
                  <a:pt x="2166276" y="399729"/>
                </a:cubicBezTo>
                <a:lnTo>
                  <a:pt x="2143870" y="470131"/>
                </a:lnTo>
                <a:lnTo>
                  <a:pt x="2261363" y="488234"/>
                </a:lnTo>
                <a:lnTo>
                  <a:pt x="2258291" y="692227"/>
                </a:lnTo>
                <a:lnTo>
                  <a:pt x="2222458" y="687128"/>
                </a:lnTo>
                <a:lnTo>
                  <a:pt x="2223183" y="516219"/>
                </a:lnTo>
                <a:lnTo>
                  <a:pt x="2133595" y="502416"/>
                </a:lnTo>
                <a:lnTo>
                  <a:pt x="2096490" y="619004"/>
                </a:lnTo>
                <a:lnTo>
                  <a:pt x="2216484" y="637493"/>
                </a:lnTo>
                <a:lnTo>
                  <a:pt x="2213412" y="841485"/>
                </a:lnTo>
                <a:lnTo>
                  <a:pt x="2177579" y="836387"/>
                </a:lnTo>
                <a:lnTo>
                  <a:pt x="2178304" y="665478"/>
                </a:lnTo>
                <a:lnTo>
                  <a:pt x="2086215" y="651289"/>
                </a:lnTo>
                <a:lnTo>
                  <a:pt x="2052174" y="758248"/>
                </a:lnTo>
                <a:lnTo>
                  <a:pt x="2169503" y="776326"/>
                </a:lnTo>
                <a:lnTo>
                  <a:pt x="2166431" y="980318"/>
                </a:lnTo>
                <a:lnTo>
                  <a:pt x="2130598" y="975220"/>
                </a:lnTo>
                <a:lnTo>
                  <a:pt x="2131323" y="804311"/>
                </a:lnTo>
                <a:lnTo>
                  <a:pt x="2041900" y="790532"/>
                </a:lnTo>
                <a:lnTo>
                  <a:pt x="2006620" y="901385"/>
                </a:lnTo>
                <a:lnTo>
                  <a:pt x="2122530" y="919244"/>
                </a:lnTo>
                <a:lnTo>
                  <a:pt x="2119458" y="1123237"/>
                </a:lnTo>
                <a:lnTo>
                  <a:pt x="2083625" y="1118138"/>
                </a:lnTo>
                <a:lnTo>
                  <a:pt x="2084350" y="947230"/>
                </a:lnTo>
                <a:lnTo>
                  <a:pt x="1996345" y="933670"/>
                </a:lnTo>
                <a:lnTo>
                  <a:pt x="1964253" y="1034507"/>
                </a:lnTo>
                <a:lnTo>
                  <a:pt x="2077154" y="1051903"/>
                </a:lnTo>
                <a:lnTo>
                  <a:pt x="2074082" y="1255895"/>
                </a:lnTo>
                <a:lnTo>
                  <a:pt x="2038249" y="1250797"/>
                </a:lnTo>
                <a:lnTo>
                  <a:pt x="2038974" y="1079888"/>
                </a:lnTo>
                <a:lnTo>
                  <a:pt x="1953978" y="1066791"/>
                </a:lnTo>
                <a:lnTo>
                  <a:pt x="1921666" y="1168317"/>
                </a:lnTo>
                <a:lnTo>
                  <a:pt x="2033304" y="1185518"/>
                </a:lnTo>
                <a:lnTo>
                  <a:pt x="2030232" y="1389510"/>
                </a:lnTo>
                <a:lnTo>
                  <a:pt x="1994399" y="1384411"/>
                </a:lnTo>
                <a:lnTo>
                  <a:pt x="1995125" y="1213503"/>
                </a:lnTo>
                <a:lnTo>
                  <a:pt x="1911391" y="1200601"/>
                </a:lnTo>
                <a:lnTo>
                  <a:pt x="1876207" y="1311155"/>
                </a:lnTo>
                <a:lnTo>
                  <a:pt x="1988917" y="1328522"/>
                </a:lnTo>
                <a:lnTo>
                  <a:pt x="1985845" y="1532514"/>
                </a:lnTo>
                <a:lnTo>
                  <a:pt x="1950012" y="1527416"/>
                </a:lnTo>
                <a:lnTo>
                  <a:pt x="1950738" y="1356507"/>
                </a:lnTo>
                <a:lnTo>
                  <a:pt x="1865932" y="1343440"/>
                </a:lnTo>
                <a:lnTo>
                  <a:pt x="1827873" y="1463023"/>
                </a:lnTo>
                <a:lnTo>
                  <a:pt x="1944036" y="1480922"/>
                </a:lnTo>
                <a:lnTo>
                  <a:pt x="1940964" y="1684914"/>
                </a:lnTo>
                <a:lnTo>
                  <a:pt x="1905131" y="1679816"/>
                </a:lnTo>
                <a:lnTo>
                  <a:pt x="1905856" y="1508907"/>
                </a:lnTo>
                <a:lnTo>
                  <a:pt x="1817598" y="1495308"/>
                </a:lnTo>
                <a:lnTo>
                  <a:pt x="1781342" y="1609230"/>
                </a:lnTo>
                <a:lnTo>
                  <a:pt x="1897054" y="1627058"/>
                </a:lnTo>
                <a:lnTo>
                  <a:pt x="1893981" y="1831051"/>
                </a:lnTo>
                <a:lnTo>
                  <a:pt x="1858149" y="1825953"/>
                </a:lnTo>
                <a:lnTo>
                  <a:pt x="1858874" y="1655044"/>
                </a:lnTo>
                <a:lnTo>
                  <a:pt x="1771067" y="1641514"/>
                </a:lnTo>
                <a:lnTo>
                  <a:pt x="1747944" y="1714168"/>
                </a:lnTo>
                <a:lnTo>
                  <a:pt x="1732235" y="1742429"/>
                </a:lnTo>
                <a:lnTo>
                  <a:pt x="1848602" y="1760359"/>
                </a:lnTo>
                <a:lnTo>
                  <a:pt x="1845530" y="1964351"/>
                </a:lnTo>
                <a:lnTo>
                  <a:pt x="1809697" y="1959253"/>
                </a:lnTo>
                <a:lnTo>
                  <a:pt x="1810422" y="1788344"/>
                </a:lnTo>
                <a:lnTo>
                  <a:pt x="1714894" y="1773625"/>
                </a:lnTo>
                <a:cubicBezTo>
                  <a:pt x="1668888" y="1832772"/>
                  <a:pt x="1589214" y="1859471"/>
                  <a:pt x="1513543" y="1835389"/>
                </a:cubicBezTo>
                <a:lnTo>
                  <a:pt x="1502034" y="1831726"/>
                </a:lnTo>
                <a:lnTo>
                  <a:pt x="1461638" y="1877821"/>
                </a:lnTo>
                <a:lnTo>
                  <a:pt x="1464740" y="2047908"/>
                </a:lnTo>
                <a:lnTo>
                  <a:pt x="1437437" y="2051096"/>
                </a:lnTo>
                <a:lnTo>
                  <a:pt x="1432050" y="1847968"/>
                </a:lnTo>
                <a:lnTo>
                  <a:pt x="1458032" y="1817722"/>
                </a:lnTo>
                <a:lnTo>
                  <a:pt x="1352647" y="1784182"/>
                </a:lnTo>
                <a:lnTo>
                  <a:pt x="1302124" y="1841833"/>
                </a:lnTo>
                <a:lnTo>
                  <a:pt x="1305226" y="2011919"/>
                </a:lnTo>
                <a:lnTo>
                  <a:pt x="1277924" y="2015108"/>
                </a:lnTo>
                <a:lnTo>
                  <a:pt x="1272535" y="1811981"/>
                </a:lnTo>
                <a:lnTo>
                  <a:pt x="1308488" y="1770128"/>
                </a:lnTo>
                <a:lnTo>
                  <a:pt x="1200987" y="1735915"/>
                </a:lnTo>
                <a:lnTo>
                  <a:pt x="1146592" y="1797985"/>
                </a:lnTo>
                <a:lnTo>
                  <a:pt x="1149695" y="1968072"/>
                </a:lnTo>
                <a:lnTo>
                  <a:pt x="1122392" y="1971261"/>
                </a:lnTo>
                <a:lnTo>
                  <a:pt x="1117004" y="1768133"/>
                </a:lnTo>
                <a:lnTo>
                  <a:pt x="1156769" y="1721842"/>
                </a:lnTo>
                <a:lnTo>
                  <a:pt x="1051372" y="1688299"/>
                </a:lnTo>
                <a:lnTo>
                  <a:pt x="997323" y="1749973"/>
                </a:lnTo>
                <a:lnTo>
                  <a:pt x="1000426" y="1920060"/>
                </a:lnTo>
                <a:lnTo>
                  <a:pt x="973124" y="1923249"/>
                </a:lnTo>
                <a:lnTo>
                  <a:pt x="967736" y="1720121"/>
                </a:lnTo>
                <a:lnTo>
                  <a:pt x="1007160" y="1674228"/>
                </a:lnTo>
                <a:lnTo>
                  <a:pt x="890118" y="1636978"/>
                </a:lnTo>
                <a:lnTo>
                  <a:pt x="838660" y="1695697"/>
                </a:lnTo>
                <a:lnTo>
                  <a:pt x="841762" y="1865784"/>
                </a:lnTo>
                <a:lnTo>
                  <a:pt x="814460" y="1868973"/>
                </a:lnTo>
                <a:lnTo>
                  <a:pt x="809072" y="1665845"/>
                </a:lnTo>
                <a:lnTo>
                  <a:pt x="845946" y="1622920"/>
                </a:lnTo>
                <a:lnTo>
                  <a:pt x="731011" y="1586341"/>
                </a:lnTo>
                <a:lnTo>
                  <a:pt x="679996" y="1644553"/>
                </a:lnTo>
                <a:lnTo>
                  <a:pt x="683098" y="1814640"/>
                </a:lnTo>
                <a:lnTo>
                  <a:pt x="655796" y="1817828"/>
                </a:lnTo>
                <a:lnTo>
                  <a:pt x="650408" y="1614701"/>
                </a:lnTo>
                <a:lnTo>
                  <a:pt x="686844" y="1572284"/>
                </a:lnTo>
                <a:lnTo>
                  <a:pt x="577810" y="1537583"/>
                </a:lnTo>
                <a:lnTo>
                  <a:pt x="530727" y="1591308"/>
                </a:lnTo>
                <a:lnTo>
                  <a:pt x="533830" y="1761396"/>
                </a:lnTo>
                <a:lnTo>
                  <a:pt x="506528" y="1764584"/>
                </a:lnTo>
                <a:lnTo>
                  <a:pt x="501140" y="1561457"/>
                </a:lnTo>
                <a:lnTo>
                  <a:pt x="533706" y="1523546"/>
                </a:lnTo>
                <a:lnTo>
                  <a:pt x="421455" y="1487821"/>
                </a:lnTo>
                <a:lnTo>
                  <a:pt x="378328" y="1537032"/>
                </a:lnTo>
                <a:lnTo>
                  <a:pt x="381430" y="1707120"/>
                </a:lnTo>
                <a:lnTo>
                  <a:pt x="354128" y="1710308"/>
                </a:lnTo>
                <a:lnTo>
                  <a:pt x="348740" y="1507181"/>
                </a:lnTo>
                <a:lnTo>
                  <a:pt x="377411" y="1473804"/>
                </a:lnTo>
                <a:lnTo>
                  <a:pt x="256231" y="1435238"/>
                </a:lnTo>
                <a:lnTo>
                  <a:pt x="218632" y="1478142"/>
                </a:lnTo>
                <a:lnTo>
                  <a:pt x="221735" y="1648229"/>
                </a:lnTo>
                <a:lnTo>
                  <a:pt x="194432" y="1651417"/>
                </a:lnTo>
                <a:lnTo>
                  <a:pt x="189044" y="1448290"/>
                </a:lnTo>
                <a:lnTo>
                  <a:pt x="212274" y="1421248"/>
                </a:lnTo>
                <a:lnTo>
                  <a:pt x="199104" y="1417056"/>
                </a:lnTo>
                <a:cubicBezTo>
                  <a:pt x="100902" y="1385802"/>
                  <a:pt x="46629" y="1280858"/>
                  <a:pt x="77883" y="1182655"/>
                </a:cubicBezTo>
                <a:lnTo>
                  <a:pt x="78482" y="1181598"/>
                </a:lnTo>
                <a:lnTo>
                  <a:pt x="46831" y="1169682"/>
                </a:lnTo>
                <a:lnTo>
                  <a:pt x="35833" y="1336683"/>
                </a:lnTo>
                <a:lnTo>
                  <a:pt x="0" y="1341781"/>
                </a:lnTo>
                <a:lnTo>
                  <a:pt x="12558" y="1126066"/>
                </a:lnTo>
                <a:lnTo>
                  <a:pt x="66704" y="1145214"/>
                </a:lnTo>
                <a:lnTo>
                  <a:pt x="77545" y="958991"/>
                </a:lnTo>
                <a:lnTo>
                  <a:pt x="165027" y="989930"/>
                </a:lnTo>
                <a:lnTo>
                  <a:pt x="175234" y="814597"/>
                </a:lnTo>
                <a:lnTo>
                  <a:pt x="241639" y="838081"/>
                </a:lnTo>
                <a:lnTo>
                  <a:pt x="251434" y="669824"/>
                </a:lnTo>
                <a:lnTo>
                  <a:pt x="315839" y="692602"/>
                </a:lnTo>
                <a:lnTo>
                  <a:pt x="325685" y="523468"/>
                </a:lnTo>
                <a:lnTo>
                  <a:pt x="396153" y="548390"/>
                </a:lnTo>
                <a:lnTo>
                  <a:pt x="405794" y="382793"/>
                </a:lnTo>
                <a:lnTo>
                  <a:pt x="479310" y="408792"/>
                </a:lnTo>
                <a:lnTo>
                  <a:pt x="489810" y="228445"/>
                </a:lnTo>
                <a:lnTo>
                  <a:pt x="570427" y="256955"/>
                </a:lnTo>
                <a:lnTo>
                  <a:pt x="581642" y="64320"/>
                </a:lnTo>
                <a:lnTo>
                  <a:pt x="683252" y="100255"/>
                </a:lnTo>
                <a:cubicBezTo>
                  <a:pt x="714950" y="46112"/>
                  <a:pt x="760224" y="2820"/>
                  <a:pt x="811872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BDC8CB4-247B-461C-A1F9-B62083F2E0D0}"/>
              </a:ext>
            </a:extLst>
          </p:cNvPr>
          <p:cNvSpPr>
            <a:spLocks noChangeAspect="1"/>
          </p:cNvSpPr>
          <p:nvPr/>
        </p:nvSpPr>
        <p:spPr>
          <a:xfrm>
            <a:off x="5551973" y="3045703"/>
            <a:ext cx="226478" cy="167465"/>
          </a:xfrm>
          <a:custGeom>
            <a:avLst/>
            <a:gdLst/>
            <a:ahLst/>
            <a:cxnLst/>
            <a:rect l="l" t="t" r="r" b="b"/>
            <a:pathLst>
              <a:path w="2317413" h="1713567">
                <a:moveTo>
                  <a:pt x="997643" y="1497540"/>
                </a:moveTo>
                <a:lnTo>
                  <a:pt x="1318611" y="1497540"/>
                </a:lnTo>
                <a:lnTo>
                  <a:pt x="1318611" y="1555529"/>
                </a:lnTo>
                <a:lnTo>
                  <a:pt x="997643" y="1555529"/>
                </a:lnTo>
                <a:close/>
                <a:moveTo>
                  <a:pt x="1593393" y="1483188"/>
                </a:moveTo>
                <a:cubicBezTo>
                  <a:pt x="1617332" y="1483188"/>
                  <a:pt x="1636739" y="1502595"/>
                  <a:pt x="1636739" y="1526534"/>
                </a:cubicBezTo>
                <a:cubicBezTo>
                  <a:pt x="1636739" y="1550473"/>
                  <a:pt x="1617332" y="1569880"/>
                  <a:pt x="1593393" y="1569880"/>
                </a:cubicBezTo>
                <a:cubicBezTo>
                  <a:pt x="1569454" y="1569880"/>
                  <a:pt x="1550047" y="1550473"/>
                  <a:pt x="1550047" y="1526534"/>
                </a:cubicBezTo>
                <a:cubicBezTo>
                  <a:pt x="1550047" y="1502595"/>
                  <a:pt x="1569454" y="1483188"/>
                  <a:pt x="1593393" y="1483188"/>
                </a:cubicBezTo>
                <a:close/>
                <a:moveTo>
                  <a:pt x="1440993" y="1483188"/>
                </a:moveTo>
                <a:cubicBezTo>
                  <a:pt x="1464932" y="1483188"/>
                  <a:pt x="1484339" y="1502595"/>
                  <a:pt x="1484339" y="1526534"/>
                </a:cubicBezTo>
                <a:cubicBezTo>
                  <a:pt x="1484339" y="1550473"/>
                  <a:pt x="1464932" y="1569880"/>
                  <a:pt x="1440993" y="1569880"/>
                </a:cubicBezTo>
                <a:cubicBezTo>
                  <a:pt x="1417054" y="1569880"/>
                  <a:pt x="1397647" y="1550473"/>
                  <a:pt x="1397647" y="1526534"/>
                </a:cubicBezTo>
                <a:cubicBezTo>
                  <a:pt x="1397647" y="1502595"/>
                  <a:pt x="1417054" y="1483188"/>
                  <a:pt x="1440993" y="1483188"/>
                </a:cubicBezTo>
                <a:close/>
                <a:moveTo>
                  <a:pt x="924395" y="1447654"/>
                </a:moveTo>
                <a:lnTo>
                  <a:pt x="924395" y="1600054"/>
                </a:lnTo>
                <a:lnTo>
                  <a:pt x="2233916" y="1600054"/>
                </a:lnTo>
                <a:lnTo>
                  <a:pt x="2233916" y="1447654"/>
                </a:lnTo>
                <a:close/>
                <a:moveTo>
                  <a:pt x="998567" y="1266559"/>
                </a:moveTo>
                <a:lnTo>
                  <a:pt x="1319535" y="1266559"/>
                </a:lnTo>
                <a:lnTo>
                  <a:pt x="1319535" y="1324548"/>
                </a:lnTo>
                <a:lnTo>
                  <a:pt x="998567" y="1324548"/>
                </a:lnTo>
                <a:close/>
                <a:moveTo>
                  <a:pt x="1594317" y="1252207"/>
                </a:moveTo>
                <a:cubicBezTo>
                  <a:pt x="1618256" y="1252207"/>
                  <a:pt x="1637663" y="1271614"/>
                  <a:pt x="1637663" y="1295553"/>
                </a:cubicBezTo>
                <a:cubicBezTo>
                  <a:pt x="1637663" y="1319492"/>
                  <a:pt x="1618256" y="1338899"/>
                  <a:pt x="1594317" y="1338899"/>
                </a:cubicBezTo>
                <a:cubicBezTo>
                  <a:pt x="1570378" y="1338899"/>
                  <a:pt x="1550971" y="1319492"/>
                  <a:pt x="1550971" y="1295553"/>
                </a:cubicBezTo>
                <a:cubicBezTo>
                  <a:pt x="1550971" y="1271614"/>
                  <a:pt x="1570378" y="1252207"/>
                  <a:pt x="1594317" y="1252207"/>
                </a:cubicBezTo>
                <a:close/>
                <a:moveTo>
                  <a:pt x="1441917" y="1252207"/>
                </a:moveTo>
                <a:cubicBezTo>
                  <a:pt x="1465856" y="1252207"/>
                  <a:pt x="1485263" y="1271614"/>
                  <a:pt x="1485263" y="1295553"/>
                </a:cubicBezTo>
                <a:cubicBezTo>
                  <a:pt x="1485263" y="1319492"/>
                  <a:pt x="1465856" y="1338899"/>
                  <a:pt x="1441917" y="1338899"/>
                </a:cubicBezTo>
                <a:cubicBezTo>
                  <a:pt x="1417978" y="1338899"/>
                  <a:pt x="1398571" y="1319492"/>
                  <a:pt x="1398571" y="1295553"/>
                </a:cubicBezTo>
                <a:cubicBezTo>
                  <a:pt x="1398571" y="1271614"/>
                  <a:pt x="1417978" y="1252207"/>
                  <a:pt x="1441917" y="1252207"/>
                </a:cubicBezTo>
                <a:close/>
                <a:moveTo>
                  <a:pt x="924395" y="1218645"/>
                </a:moveTo>
                <a:lnTo>
                  <a:pt x="924395" y="1371045"/>
                </a:lnTo>
                <a:lnTo>
                  <a:pt x="2233916" y="1371045"/>
                </a:lnTo>
                <a:lnTo>
                  <a:pt x="2233916" y="1218645"/>
                </a:lnTo>
                <a:close/>
                <a:moveTo>
                  <a:pt x="997643" y="1040348"/>
                </a:moveTo>
                <a:lnTo>
                  <a:pt x="1318611" y="1040348"/>
                </a:lnTo>
                <a:lnTo>
                  <a:pt x="1318611" y="1098337"/>
                </a:lnTo>
                <a:lnTo>
                  <a:pt x="997643" y="1098337"/>
                </a:lnTo>
                <a:close/>
                <a:moveTo>
                  <a:pt x="1593393" y="1025996"/>
                </a:moveTo>
                <a:cubicBezTo>
                  <a:pt x="1617332" y="1025996"/>
                  <a:pt x="1636739" y="1045403"/>
                  <a:pt x="1636739" y="1069342"/>
                </a:cubicBezTo>
                <a:cubicBezTo>
                  <a:pt x="1636739" y="1093281"/>
                  <a:pt x="1617332" y="1112688"/>
                  <a:pt x="1593393" y="1112688"/>
                </a:cubicBezTo>
                <a:cubicBezTo>
                  <a:pt x="1569454" y="1112688"/>
                  <a:pt x="1550047" y="1093281"/>
                  <a:pt x="1550047" y="1069342"/>
                </a:cubicBezTo>
                <a:cubicBezTo>
                  <a:pt x="1550047" y="1045403"/>
                  <a:pt x="1569454" y="1025996"/>
                  <a:pt x="1593393" y="1025996"/>
                </a:cubicBezTo>
                <a:close/>
                <a:moveTo>
                  <a:pt x="1440993" y="1025996"/>
                </a:moveTo>
                <a:cubicBezTo>
                  <a:pt x="1464932" y="1025996"/>
                  <a:pt x="1484339" y="1045403"/>
                  <a:pt x="1484339" y="1069342"/>
                </a:cubicBezTo>
                <a:cubicBezTo>
                  <a:pt x="1484339" y="1093281"/>
                  <a:pt x="1464932" y="1112688"/>
                  <a:pt x="1440993" y="1112688"/>
                </a:cubicBezTo>
                <a:cubicBezTo>
                  <a:pt x="1417054" y="1112688"/>
                  <a:pt x="1397647" y="1093281"/>
                  <a:pt x="1397647" y="1069342"/>
                </a:cubicBezTo>
                <a:cubicBezTo>
                  <a:pt x="1397647" y="1045403"/>
                  <a:pt x="1417054" y="1025996"/>
                  <a:pt x="1440993" y="1025996"/>
                </a:cubicBezTo>
                <a:close/>
                <a:moveTo>
                  <a:pt x="924395" y="989638"/>
                </a:moveTo>
                <a:lnTo>
                  <a:pt x="924395" y="1142038"/>
                </a:lnTo>
                <a:lnTo>
                  <a:pt x="2233916" y="1142038"/>
                </a:lnTo>
                <a:lnTo>
                  <a:pt x="2233916" y="989638"/>
                </a:lnTo>
                <a:close/>
                <a:moveTo>
                  <a:pt x="996186" y="809359"/>
                </a:moveTo>
                <a:lnTo>
                  <a:pt x="1317154" y="809359"/>
                </a:lnTo>
                <a:lnTo>
                  <a:pt x="1317154" y="867348"/>
                </a:lnTo>
                <a:lnTo>
                  <a:pt x="996186" y="867348"/>
                </a:lnTo>
                <a:close/>
                <a:moveTo>
                  <a:pt x="1591936" y="795007"/>
                </a:moveTo>
                <a:cubicBezTo>
                  <a:pt x="1615875" y="795007"/>
                  <a:pt x="1635282" y="814414"/>
                  <a:pt x="1635282" y="838353"/>
                </a:cubicBezTo>
                <a:cubicBezTo>
                  <a:pt x="1635282" y="862292"/>
                  <a:pt x="1615875" y="881699"/>
                  <a:pt x="1591936" y="881699"/>
                </a:cubicBezTo>
                <a:cubicBezTo>
                  <a:pt x="1567997" y="881699"/>
                  <a:pt x="1548590" y="862292"/>
                  <a:pt x="1548590" y="838353"/>
                </a:cubicBezTo>
                <a:cubicBezTo>
                  <a:pt x="1548590" y="814414"/>
                  <a:pt x="1567997" y="795007"/>
                  <a:pt x="1591936" y="795007"/>
                </a:cubicBezTo>
                <a:close/>
                <a:moveTo>
                  <a:pt x="1439536" y="795007"/>
                </a:moveTo>
                <a:cubicBezTo>
                  <a:pt x="1463475" y="795007"/>
                  <a:pt x="1482882" y="814414"/>
                  <a:pt x="1482882" y="838353"/>
                </a:cubicBezTo>
                <a:cubicBezTo>
                  <a:pt x="1482882" y="862292"/>
                  <a:pt x="1463475" y="881699"/>
                  <a:pt x="1439536" y="881699"/>
                </a:cubicBezTo>
                <a:cubicBezTo>
                  <a:pt x="1415597" y="881699"/>
                  <a:pt x="1396190" y="862292"/>
                  <a:pt x="1396190" y="838353"/>
                </a:cubicBezTo>
                <a:cubicBezTo>
                  <a:pt x="1396190" y="814414"/>
                  <a:pt x="1415597" y="795007"/>
                  <a:pt x="1439536" y="795007"/>
                </a:cubicBezTo>
                <a:close/>
                <a:moveTo>
                  <a:pt x="924395" y="760631"/>
                </a:moveTo>
                <a:lnTo>
                  <a:pt x="924395" y="913031"/>
                </a:lnTo>
                <a:lnTo>
                  <a:pt x="2233916" y="913031"/>
                </a:lnTo>
                <a:lnTo>
                  <a:pt x="2233916" y="760631"/>
                </a:lnTo>
                <a:close/>
                <a:moveTo>
                  <a:pt x="996685" y="582008"/>
                </a:moveTo>
                <a:lnTo>
                  <a:pt x="1317653" y="582008"/>
                </a:lnTo>
                <a:lnTo>
                  <a:pt x="1317653" y="639997"/>
                </a:lnTo>
                <a:lnTo>
                  <a:pt x="996685" y="639997"/>
                </a:lnTo>
                <a:close/>
                <a:moveTo>
                  <a:pt x="1592435" y="567656"/>
                </a:moveTo>
                <a:cubicBezTo>
                  <a:pt x="1616374" y="567656"/>
                  <a:pt x="1635781" y="587063"/>
                  <a:pt x="1635781" y="611002"/>
                </a:cubicBezTo>
                <a:cubicBezTo>
                  <a:pt x="1635781" y="634941"/>
                  <a:pt x="1616374" y="654348"/>
                  <a:pt x="1592435" y="654348"/>
                </a:cubicBezTo>
                <a:cubicBezTo>
                  <a:pt x="1568496" y="654348"/>
                  <a:pt x="1549089" y="634941"/>
                  <a:pt x="1549089" y="611002"/>
                </a:cubicBezTo>
                <a:cubicBezTo>
                  <a:pt x="1549089" y="587063"/>
                  <a:pt x="1568496" y="567656"/>
                  <a:pt x="1592435" y="567656"/>
                </a:cubicBezTo>
                <a:close/>
                <a:moveTo>
                  <a:pt x="1440035" y="567656"/>
                </a:moveTo>
                <a:cubicBezTo>
                  <a:pt x="1463974" y="567656"/>
                  <a:pt x="1483381" y="587063"/>
                  <a:pt x="1483381" y="611002"/>
                </a:cubicBezTo>
                <a:cubicBezTo>
                  <a:pt x="1483381" y="634941"/>
                  <a:pt x="1463974" y="654348"/>
                  <a:pt x="1440035" y="654348"/>
                </a:cubicBezTo>
                <a:cubicBezTo>
                  <a:pt x="1416096" y="654348"/>
                  <a:pt x="1396689" y="634941"/>
                  <a:pt x="1396689" y="611002"/>
                </a:cubicBezTo>
                <a:cubicBezTo>
                  <a:pt x="1396689" y="587063"/>
                  <a:pt x="1416096" y="567656"/>
                  <a:pt x="1440035" y="567656"/>
                </a:cubicBezTo>
                <a:close/>
                <a:moveTo>
                  <a:pt x="924395" y="531624"/>
                </a:moveTo>
                <a:lnTo>
                  <a:pt x="924395" y="684024"/>
                </a:lnTo>
                <a:lnTo>
                  <a:pt x="2233916" y="684024"/>
                </a:lnTo>
                <a:lnTo>
                  <a:pt x="2233916" y="531624"/>
                </a:lnTo>
                <a:close/>
                <a:moveTo>
                  <a:pt x="840897" y="416537"/>
                </a:moveTo>
                <a:lnTo>
                  <a:pt x="2317413" y="416537"/>
                </a:lnTo>
                <a:lnTo>
                  <a:pt x="2317413" y="1713567"/>
                </a:lnTo>
                <a:lnTo>
                  <a:pt x="840897" y="1713567"/>
                </a:lnTo>
                <a:close/>
                <a:moveTo>
                  <a:pt x="0" y="949"/>
                </a:moveTo>
                <a:lnTo>
                  <a:pt x="823007" y="418890"/>
                </a:lnTo>
                <a:cubicBezTo>
                  <a:pt x="823639" y="849032"/>
                  <a:pt x="821891" y="1279174"/>
                  <a:pt x="822523" y="1709316"/>
                </a:cubicBezTo>
                <a:lnTo>
                  <a:pt x="0" y="842521"/>
                </a:lnTo>
                <a:close/>
                <a:moveTo>
                  <a:pt x="47626" y="0"/>
                </a:moveTo>
                <a:lnTo>
                  <a:pt x="1165254" y="949"/>
                </a:lnTo>
                <a:lnTo>
                  <a:pt x="2313374" y="394593"/>
                </a:lnTo>
                <a:lnTo>
                  <a:pt x="827286" y="3912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F9A7D76C-61B3-41B5-B80C-318BEA52F3F1}"/>
              </a:ext>
            </a:extLst>
          </p:cNvPr>
          <p:cNvSpPr>
            <a:spLocks noChangeAspect="1"/>
          </p:cNvSpPr>
          <p:nvPr/>
        </p:nvSpPr>
        <p:spPr>
          <a:xfrm>
            <a:off x="6277233" y="3021442"/>
            <a:ext cx="250366" cy="197657"/>
          </a:xfrm>
          <a:custGeom>
            <a:avLst/>
            <a:gdLst/>
            <a:ahLst/>
            <a:cxnLst/>
            <a:rect l="l" t="t" r="r" b="b"/>
            <a:pathLst>
              <a:path w="1447800" h="1143000">
                <a:moveTo>
                  <a:pt x="1371600" y="685800"/>
                </a:moveTo>
                <a:lnTo>
                  <a:pt x="1371600" y="731519"/>
                </a:lnTo>
                <a:lnTo>
                  <a:pt x="1417319" y="731519"/>
                </a:lnTo>
                <a:lnTo>
                  <a:pt x="1417319" y="685800"/>
                </a:lnTo>
                <a:close/>
                <a:moveTo>
                  <a:pt x="1295400" y="685800"/>
                </a:moveTo>
                <a:lnTo>
                  <a:pt x="1295400" y="731519"/>
                </a:lnTo>
                <a:lnTo>
                  <a:pt x="1341119" y="731519"/>
                </a:lnTo>
                <a:lnTo>
                  <a:pt x="1341119" y="685800"/>
                </a:lnTo>
                <a:close/>
                <a:moveTo>
                  <a:pt x="1066800" y="685800"/>
                </a:moveTo>
                <a:lnTo>
                  <a:pt x="1066800" y="731519"/>
                </a:lnTo>
                <a:lnTo>
                  <a:pt x="1112519" y="731519"/>
                </a:lnTo>
                <a:lnTo>
                  <a:pt x="1112519" y="685800"/>
                </a:lnTo>
                <a:close/>
                <a:moveTo>
                  <a:pt x="990600" y="685800"/>
                </a:moveTo>
                <a:lnTo>
                  <a:pt x="990600" y="731519"/>
                </a:lnTo>
                <a:lnTo>
                  <a:pt x="1036319" y="731519"/>
                </a:lnTo>
                <a:lnTo>
                  <a:pt x="1036319" y="685800"/>
                </a:lnTo>
                <a:close/>
                <a:moveTo>
                  <a:pt x="762000" y="685800"/>
                </a:moveTo>
                <a:lnTo>
                  <a:pt x="762000" y="731519"/>
                </a:lnTo>
                <a:lnTo>
                  <a:pt x="807719" y="731519"/>
                </a:lnTo>
                <a:lnTo>
                  <a:pt x="807719" y="685800"/>
                </a:lnTo>
                <a:close/>
                <a:moveTo>
                  <a:pt x="685800" y="685800"/>
                </a:moveTo>
                <a:lnTo>
                  <a:pt x="685800" y="731519"/>
                </a:lnTo>
                <a:lnTo>
                  <a:pt x="731519" y="731519"/>
                </a:lnTo>
                <a:lnTo>
                  <a:pt x="731519" y="685800"/>
                </a:lnTo>
                <a:close/>
                <a:moveTo>
                  <a:pt x="457200" y="685800"/>
                </a:moveTo>
                <a:lnTo>
                  <a:pt x="457200" y="731519"/>
                </a:lnTo>
                <a:lnTo>
                  <a:pt x="502919" y="731519"/>
                </a:lnTo>
                <a:lnTo>
                  <a:pt x="502919" y="685800"/>
                </a:lnTo>
                <a:close/>
                <a:moveTo>
                  <a:pt x="381000" y="685800"/>
                </a:moveTo>
                <a:lnTo>
                  <a:pt x="381000" y="731519"/>
                </a:lnTo>
                <a:lnTo>
                  <a:pt x="426719" y="731519"/>
                </a:lnTo>
                <a:lnTo>
                  <a:pt x="426719" y="685800"/>
                </a:lnTo>
                <a:close/>
                <a:moveTo>
                  <a:pt x="45719" y="685800"/>
                </a:moveTo>
                <a:lnTo>
                  <a:pt x="76200" y="685800"/>
                </a:lnTo>
                <a:lnTo>
                  <a:pt x="76200" y="731519"/>
                </a:lnTo>
                <a:lnTo>
                  <a:pt x="121919" y="731519"/>
                </a:lnTo>
                <a:lnTo>
                  <a:pt x="121919" y="685800"/>
                </a:lnTo>
                <a:lnTo>
                  <a:pt x="152400" y="685800"/>
                </a:lnTo>
                <a:lnTo>
                  <a:pt x="152400" y="731519"/>
                </a:lnTo>
                <a:lnTo>
                  <a:pt x="198119" y="731519"/>
                </a:lnTo>
                <a:lnTo>
                  <a:pt x="198119" y="685800"/>
                </a:lnTo>
                <a:lnTo>
                  <a:pt x="228600" y="685800"/>
                </a:lnTo>
                <a:lnTo>
                  <a:pt x="274319" y="685800"/>
                </a:lnTo>
                <a:lnTo>
                  <a:pt x="274319" y="731519"/>
                </a:lnTo>
                <a:lnTo>
                  <a:pt x="228600" y="731519"/>
                </a:lnTo>
                <a:lnTo>
                  <a:pt x="228600" y="1143000"/>
                </a:lnTo>
                <a:lnTo>
                  <a:pt x="0" y="1143000"/>
                </a:lnTo>
                <a:lnTo>
                  <a:pt x="0" y="731519"/>
                </a:lnTo>
                <a:lnTo>
                  <a:pt x="45719" y="731519"/>
                </a:lnTo>
                <a:close/>
                <a:moveTo>
                  <a:pt x="609600" y="533400"/>
                </a:moveTo>
                <a:lnTo>
                  <a:pt x="838200" y="533400"/>
                </a:lnTo>
                <a:lnTo>
                  <a:pt x="838200" y="685800"/>
                </a:lnTo>
                <a:lnTo>
                  <a:pt x="883919" y="685800"/>
                </a:lnTo>
                <a:lnTo>
                  <a:pt x="883919" y="731519"/>
                </a:lnTo>
                <a:lnTo>
                  <a:pt x="838200" y="731519"/>
                </a:lnTo>
                <a:lnTo>
                  <a:pt x="838200" y="1143000"/>
                </a:lnTo>
                <a:lnTo>
                  <a:pt x="609600" y="1143000"/>
                </a:lnTo>
                <a:lnTo>
                  <a:pt x="609600" y="731519"/>
                </a:lnTo>
                <a:lnTo>
                  <a:pt x="655319" y="731519"/>
                </a:lnTo>
                <a:lnTo>
                  <a:pt x="655319" y="685800"/>
                </a:lnTo>
                <a:lnTo>
                  <a:pt x="609600" y="685800"/>
                </a:lnTo>
                <a:close/>
                <a:moveTo>
                  <a:pt x="304800" y="381000"/>
                </a:moveTo>
                <a:lnTo>
                  <a:pt x="533400" y="381000"/>
                </a:lnTo>
                <a:lnTo>
                  <a:pt x="533400" y="685800"/>
                </a:lnTo>
                <a:lnTo>
                  <a:pt x="579119" y="685800"/>
                </a:lnTo>
                <a:lnTo>
                  <a:pt x="579119" y="731519"/>
                </a:lnTo>
                <a:lnTo>
                  <a:pt x="533400" y="731519"/>
                </a:lnTo>
                <a:lnTo>
                  <a:pt x="533400" y="1143000"/>
                </a:lnTo>
                <a:lnTo>
                  <a:pt x="304800" y="1143000"/>
                </a:lnTo>
                <a:lnTo>
                  <a:pt x="304800" y="731519"/>
                </a:lnTo>
                <a:lnTo>
                  <a:pt x="350519" y="731519"/>
                </a:lnTo>
                <a:lnTo>
                  <a:pt x="350519" y="685800"/>
                </a:lnTo>
                <a:lnTo>
                  <a:pt x="304800" y="685800"/>
                </a:lnTo>
                <a:close/>
                <a:moveTo>
                  <a:pt x="914400" y="152400"/>
                </a:moveTo>
                <a:lnTo>
                  <a:pt x="1143000" y="152400"/>
                </a:lnTo>
                <a:lnTo>
                  <a:pt x="1143000" y="685800"/>
                </a:lnTo>
                <a:lnTo>
                  <a:pt x="1188719" y="685800"/>
                </a:lnTo>
                <a:lnTo>
                  <a:pt x="1188719" y="731519"/>
                </a:lnTo>
                <a:lnTo>
                  <a:pt x="1143000" y="731519"/>
                </a:lnTo>
                <a:lnTo>
                  <a:pt x="1143000" y="1143000"/>
                </a:lnTo>
                <a:lnTo>
                  <a:pt x="914400" y="1143000"/>
                </a:lnTo>
                <a:lnTo>
                  <a:pt x="914400" y="731519"/>
                </a:lnTo>
                <a:lnTo>
                  <a:pt x="960119" y="731519"/>
                </a:lnTo>
                <a:lnTo>
                  <a:pt x="960119" y="685800"/>
                </a:lnTo>
                <a:lnTo>
                  <a:pt x="914400" y="685800"/>
                </a:lnTo>
                <a:close/>
                <a:moveTo>
                  <a:pt x="1219200" y="0"/>
                </a:moveTo>
                <a:lnTo>
                  <a:pt x="1447800" y="0"/>
                </a:lnTo>
                <a:lnTo>
                  <a:pt x="1447800" y="1143000"/>
                </a:lnTo>
                <a:lnTo>
                  <a:pt x="1219200" y="1143000"/>
                </a:lnTo>
                <a:lnTo>
                  <a:pt x="1219200" y="731519"/>
                </a:lnTo>
                <a:lnTo>
                  <a:pt x="1264919" y="731519"/>
                </a:lnTo>
                <a:lnTo>
                  <a:pt x="1264919" y="685800"/>
                </a:lnTo>
                <a:lnTo>
                  <a:pt x="1219200" y="685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9" descr="\\MAGNUM\Projects\Microsoft\Cloud Power FY12\Design\Icons\PNGs\Optimized.png">
            <a:extLst>
              <a:ext uri="{FF2B5EF4-FFF2-40B4-BE49-F238E27FC236}">
                <a16:creationId xmlns:a16="http://schemas.microsoft.com/office/drawing/2014/main" id="{9AA6EC3C-440B-4EDB-8743-9977F73B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tretch>
            <a:fillRect/>
          </a:stretch>
        </p:blipFill>
        <p:spPr bwMode="auto">
          <a:xfrm>
            <a:off x="5870376" y="2962089"/>
            <a:ext cx="366229" cy="366133"/>
          </a:xfrm>
          <a:prstGeom prst="rect">
            <a:avLst/>
          </a:prstGeom>
          <a:noFill/>
        </p:spPr>
      </p:pic>
      <p:sp>
        <p:nvSpPr>
          <p:cNvPr id="25" name="Frame 44">
            <a:extLst>
              <a:ext uri="{FF2B5EF4-FFF2-40B4-BE49-F238E27FC236}">
                <a16:creationId xmlns:a16="http://schemas.microsoft.com/office/drawing/2014/main" id="{CEF68856-4980-4073-AE16-40B6379F4325}"/>
              </a:ext>
            </a:extLst>
          </p:cNvPr>
          <p:cNvSpPr>
            <a:spLocks noChangeAspect="1"/>
          </p:cNvSpPr>
          <p:nvPr/>
        </p:nvSpPr>
        <p:spPr>
          <a:xfrm>
            <a:off x="7406103" y="3024379"/>
            <a:ext cx="236412" cy="210113"/>
          </a:xfrm>
          <a:custGeom>
            <a:avLst/>
            <a:gdLst/>
            <a:ahLst/>
            <a:cxnLst/>
            <a:rect l="l" t="t" r="r" b="b"/>
            <a:pathLst>
              <a:path w="2307830" h="2051096">
                <a:moveTo>
                  <a:pt x="111818" y="1002607"/>
                </a:moveTo>
                <a:lnTo>
                  <a:pt x="102864" y="1138585"/>
                </a:lnTo>
                <a:lnTo>
                  <a:pt x="164374" y="1030071"/>
                </a:lnTo>
                <a:lnTo>
                  <a:pt x="162676" y="1030312"/>
                </a:lnTo>
                <a:lnTo>
                  <a:pt x="163163" y="1021939"/>
                </a:lnTo>
                <a:close/>
                <a:moveTo>
                  <a:pt x="209506" y="858213"/>
                </a:moveTo>
                <a:lnTo>
                  <a:pt x="202633" y="962574"/>
                </a:lnTo>
                <a:lnTo>
                  <a:pt x="246951" y="884390"/>
                </a:lnTo>
                <a:lnTo>
                  <a:pt x="238876" y="885539"/>
                </a:lnTo>
                <a:lnTo>
                  <a:pt x="239803" y="869619"/>
                </a:lnTo>
                <a:close/>
                <a:moveTo>
                  <a:pt x="285707" y="713439"/>
                </a:moveTo>
                <a:lnTo>
                  <a:pt x="278063" y="829502"/>
                </a:lnTo>
                <a:lnTo>
                  <a:pt x="330674" y="736688"/>
                </a:lnTo>
                <a:lnTo>
                  <a:pt x="313128" y="739184"/>
                </a:lnTo>
                <a:lnTo>
                  <a:pt x="314006" y="724094"/>
                </a:lnTo>
                <a:close/>
                <a:moveTo>
                  <a:pt x="359958" y="567084"/>
                </a:moveTo>
                <a:lnTo>
                  <a:pt x="351171" y="700527"/>
                </a:lnTo>
                <a:lnTo>
                  <a:pt x="410382" y="596069"/>
                </a:lnTo>
                <a:lnTo>
                  <a:pt x="393236" y="598508"/>
                </a:lnTo>
                <a:lnTo>
                  <a:pt x="394312" y="580019"/>
                </a:lnTo>
                <a:close/>
                <a:moveTo>
                  <a:pt x="440066" y="426409"/>
                </a:moveTo>
                <a:lnTo>
                  <a:pt x="431327" y="559118"/>
                </a:lnTo>
                <a:lnTo>
                  <a:pt x="494858" y="447037"/>
                </a:lnTo>
                <a:lnTo>
                  <a:pt x="484484" y="443131"/>
                </a:lnTo>
                <a:lnTo>
                  <a:pt x="477252" y="444159"/>
                </a:lnTo>
                <a:lnTo>
                  <a:pt x="477465" y="440489"/>
                </a:lnTo>
                <a:close/>
                <a:moveTo>
                  <a:pt x="1188432" y="385395"/>
                </a:moveTo>
                <a:lnTo>
                  <a:pt x="798983" y="420986"/>
                </a:lnTo>
                <a:lnTo>
                  <a:pt x="1036984" y="704823"/>
                </a:lnTo>
                <a:lnTo>
                  <a:pt x="916452" y="721135"/>
                </a:lnTo>
                <a:lnTo>
                  <a:pt x="1141484" y="991052"/>
                </a:lnTo>
                <a:lnTo>
                  <a:pt x="1041103" y="996905"/>
                </a:lnTo>
                <a:lnTo>
                  <a:pt x="1406164" y="1423147"/>
                </a:lnTo>
                <a:lnTo>
                  <a:pt x="1257657" y="982677"/>
                </a:lnTo>
                <a:lnTo>
                  <a:pt x="1341404" y="973533"/>
                </a:lnTo>
                <a:lnTo>
                  <a:pt x="1195511" y="690266"/>
                </a:lnTo>
                <a:lnTo>
                  <a:pt x="1277122" y="687175"/>
                </a:lnTo>
                <a:close/>
                <a:moveTo>
                  <a:pt x="524083" y="272061"/>
                </a:moveTo>
                <a:lnTo>
                  <a:pt x="514887" y="411702"/>
                </a:lnTo>
                <a:lnTo>
                  <a:pt x="581737" y="293767"/>
                </a:lnTo>
                <a:close/>
                <a:moveTo>
                  <a:pt x="615914" y="107936"/>
                </a:moveTo>
                <a:lnTo>
                  <a:pt x="606560" y="249976"/>
                </a:lnTo>
                <a:lnTo>
                  <a:pt x="636893" y="196462"/>
                </a:lnTo>
                <a:cubicBezTo>
                  <a:pt x="644079" y="173884"/>
                  <a:pt x="653921" y="149909"/>
                  <a:pt x="666313" y="126911"/>
                </a:cubicBezTo>
                <a:close/>
                <a:moveTo>
                  <a:pt x="811872" y="133"/>
                </a:moveTo>
                <a:cubicBezTo>
                  <a:pt x="823560" y="-475"/>
                  <a:pt x="835574" y="996"/>
                  <a:pt x="847849" y="4903"/>
                </a:cubicBezTo>
                <a:cubicBezTo>
                  <a:pt x="1403226" y="85731"/>
                  <a:pt x="1571741" y="107946"/>
                  <a:pt x="2045055" y="165328"/>
                </a:cubicBezTo>
                <a:cubicBezTo>
                  <a:pt x="2118197" y="188606"/>
                  <a:pt x="2166969" y="252763"/>
                  <a:pt x="2173898" y="324594"/>
                </a:cubicBezTo>
                <a:lnTo>
                  <a:pt x="2307830" y="345231"/>
                </a:lnTo>
                <a:lnTo>
                  <a:pt x="2304758" y="549223"/>
                </a:lnTo>
                <a:lnTo>
                  <a:pt x="2268925" y="544125"/>
                </a:lnTo>
                <a:lnTo>
                  <a:pt x="2269650" y="373216"/>
                </a:lnTo>
                <a:lnTo>
                  <a:pt x="2174099" y="358493"/>
                </a:lnTo>
                <a:cubicBezTo>
                  <a:pt x="2173323" y="372245"/>
                  <a:pt x="2170629" y="386052"/>
                  <a:pt x="2166276" y="399729"/>
                </a:cubicBezTo>
                <a:lnTo>
                  <a:pt x="2143870" y="470131"/>
                </a:lnTo>
                <a:lnTo>
                  <a:pt x="2261363" y="488234"/>
                </a:lnTo>
                <a:lnTo>
                  <a:pt x="2258291" y="692227"/>
                </a:lnTo>
                <a:lnTo>
                  <a:pt x="2222458" y="687128"/>
                </a:lnTo>
                <a:lnTo>
                  <a:pt x="2223183" y="516219"/>
                </a:lnTo>
                <a:lnTo>
                  <a:pt x="2133595" y="502416"/>
                </a:lnTo>
                <a:lnTo>
                  <a:pt x="2096490" y="619004"/>
                </a:lnTo>
                <a:lnTo>
                  <a:pt x="2216484" y="637493"/>
                </a:lnTo>
                <a:lnTo>
                  <a:pt x="2213412" y="841485"/>
                </a:lnTo>
                <a:lnTo>
                  <a:pt x="2177579" y="836387"/>
                </a:lnTo>
                <a:lnTo>
                  <a:pt x="2178304" y="665478"/>
                </a:lnTo>
                <a:lnTo>
                  <a:pt x="2086215" y="651289"/>
                </a:lnTo>
                <a:lnTo>
                  <a:pt x="2052174" y="758248"/>
                </a:lnTo>
                <a:lnTo>
                  <a:pt x="2169503" y="776326"/>
                </a:lnTo>
                <a:lnTo>
                  <a:pt x="2166431" y="980318"/>
                </a:lnTo>
                <a:lnTo>
                  <a:pt x="2130598" y="975220"/>
                </a:lnTo>
                <a:lnTo>
                  <a:pt x="2131323" y="804311"/>
                </a:lnTo>
                <a:lnTo>
                  <a:pt x="2041900" y="790532"/>
                </a:lnTo>
                <a:lnTo>
                  <a:pt x="2006620" y="901385"/>
                </a:lnTo>
                <a:lnTo>
                  <a:pt x="2122530" y="919244"/>
                </a:lnTo>
                <a:lnTo>
                  <a:pt x="2119458" y="1123237"/>
                </a:lnTo>
                <a:lnTo>
                  <a:pt x="2083625" y="1118138"/>
                </a:lnTo>
                <a:lnTo>
                  <a:pt x="2084350" y="947230"/>
                </a:lnTo>
                <a:lnTo>
                  <a:pt x="1996345" y="933670"/>
                </a:lnTo>
                <a:lnTo>
                  <a:pt x="1964253" y="1034507"/>
                </a:lnTo>
                <a:lnTo>
                  <a:pt x="2077154" y="1051903"/>
                </a:lnTo>
                <a:lnTo>
                  <a:pt x="2074082" y="1255895"/>
                </a:lnTo>
                <a:lnTo>
                  <a:pt x="2038249" y="1250797"/>
                </a:lnTo>
                <a:lnTo>
                  <a:pt x="2038974" y="1079888"/>
                </a:lnTo>
                <a:lnTo>
                  <a:pt x="1953978" y="1066791"/>
                </a:lnTo>
                <a:lnTo>
                  <a:pt x="1921666" y="1168317"/>
                </a:lnTo>
                <a:lnTo>
                  <a:pt x="2033304" y="1185518"/>
                </a:lnTo>
                <a:lnTo>
                  <a:pt x="2030232" y="1389510"/>
                </a:lnTo>
                <a:lnTo>
                  <a:pt x="1994399" y="1384411"/>
                </a:lnTo>
                <a:lnTo>
                  <a:pt x="1995125" y="1213503"/>
                </a:lnTo>
                <a:lnTo>
                  <a:pt x="1911391" y="1200601"/>
                </a:lnTo>
                <a:lnTo>
                  <a:pt x="1876207" y="1311155"/>
                </a:lnTo>
                <a:lnTo>
                  <a:pt x="1988917" y="1328522"/>
                </a:lnTo>
                <a:lnTo>
                  <a:pt x="1985845" y="1532514"/>
                </a:lnTo>
                <a:lnTo>
                  <a:pt x="1950012" y="1527416"/>
                </a:lnTo>
                <a:lnTo>
                  <a:pt x="1950738" y="1356507"/>
                </a:lnTo>
                <a:lnTo>
                  <a:pt x="1865932" y="1343440"/>
                </a:lnTo>
                <a:lnTo>
                  <a:pt x="1827873" y="1463023"/>
                </a:lnTo>
                <a:lnTo>
                  <a:pt x="1944036" y="1480922"/>
                </a:lnTo>
                <a:lnTo>
                  <a:pt x="1940964" y="1684914"/>
                </a:lnTo>
                <a:lnTo>
                  <a:pt x="1905131" y="1679816"/>
                </a:lnTo>
                <a:lnTo>
                  <a:pt x="1905856" y="1508907"/>
                </a:lnTo>
                <a:lnTo>
                  <a:pt x="1817598" y="1495308"/>
                </a:lnTo>
                <a:lnTo>
                  <a:pt x="1781342" y="1609230"/>
                </a:lnTo>
                <a:lnTo>
                  <a:pt x="1897054" y="1627058"/>
                </a:lnTo>
                <a:lnTo>
                  <a:pt x="1893981" y="1831051"/>
                </a:lnTo>
                <a:lnTo>
                  <a:pt x="1858149" y="1825953"/>
                </a:lnTo>
                <a:lnTo>
                  <a:pt x="1858874" y="1655044"/>
                </a:lnTo>
                <a:lnTo>
                  <a:pt x="1771067" y="1641514"/>
                </a:lnTo>
                <a:lnTo>
                  <a:pt x="1747944" y="1714168"/>
                </a:lnTo>
                <a:lnTo>
                  <a:pt x="1732235" y="1742429"/>
                </a:lnTo>
                <a:lnTo>
                  <a:pt x="1848602" y="1760359"/>
                </a:lnTo>
                <a:lnTo>
                  <a:pt x="1845530" y="1964351"/>
                </a:lnTo>
                <a:lnTo>
                  <a:pt x="1809697" y="1959253"/>
                </a:lnTo>
                <a:lnTo>
                  <a:pt x="1810422" y="1788344"/>
                </a:lnTo>
                <a:lnTo>
                  <a:pt x="1714894" y="1773625"/>
                </a:lnTo>
                <a:cubicBezTo>
                  <a:pt x="1668888" y="1832772"/>
                  <a:pt x="1589214" y="1859471"/>
                  <a:pt x="1513543" y="1835389"/>
                </a:cubicBezTo>
                <a:lnTo>
                  <a:pt x="1502034" y="1831726"/>
                </a:lnTo>
                <a:lnTo>
                  <a:pt x="1461638" y="1877821"/>
                </a:lnTo>
                <a:lnTo>
                  <a:pt x="1464740" y="2047908"/>
                </a:lnTo>
                <a:lnTo>
                  <a:pt x="1437437" y="2051096"/>
                </a:lnTo>
                <a:lnTo>
                  <a:pt x="1432050" y="1847968"/>
                </a:lnTo>
                <a:lnTo>
                  <a:pt x="1458032" y="1817722"/>
                </a:lnTo>
                <a:lnTo>
                  <a:pt x="1352647" y="1784182"/>
                </a:lnTo>
                <a:lnTo>
                  <a:pt x="1302124" y="1841833"/>
                </a:lnTo>
                <a:lnTo>
                  <a:pt x="1305226" y="2011919"/>
                </a:lnTo>
                <a:lnTo>
                  <a:pt x="1277924" y="2015108"/>
                </a:lnTo>
                <a:lnTo>
                  <a:pt x="1272535" y="1811981"/>
                </a:lnTo>
                <a:lnTo>
                  <a:pt x="1308488" y="1770128"/>
                </a:lnTo>
                <a:lnTo>
                  <a:pt x="1200987" y="1735915"/>
                </a:lnTo>
                <a:lnTo>
                  <a:pt x="1146592" y="1797985"/>
                </a:lnTo>
                <a:lnTo>
                  <a:pt x="1149695" y="1968072"/>
                </a:lnTo>
                <a:lnTo>
                  <a:pt x="1122392" y="1971261"/>
                </a:lnTo>
                <a:lnTo>
                  <a:pt x="1117004" y="1768133"/>
                </a:lnTo>
                <a:lnTo>
                  <a:pt x="1156769" y="1721842"/>
                </a:lnTo>
                <a:lnTo>
                  <a:pt x="1051372" y="1688299"/>
                </a:lnTo>
                <a:lnTo>
                  <a:pt x="997323" y="1749973"/>
                </a:lnTo>
                <a:lnTo>
                  <a:pt x="1000426" y="1920060"/>
                </a:lnTo>
                <a:lnTo>
                  <a:pt x="973124" y="1923249"/>
                </a:lnTo>
                <a:lnTo>
                  <a:pt x="967736" y="1720121"/>
                </a:lnTo>
                <a:lnTo>
                  <a:pt x="1007160" y="1674228"/>
                </a:lnTo>
                <a:lnTo>
                  <a:pt x="890118" y="1636978"/>
                </a:lnTo>
                <a:lnTo>
                  <a:pt x="838660" y="1695697"/>
                </a:lnTo>
                <a:lnTo>
                  <a:pt x="841762" y="1865784"/>
                </a:lnTo>
                <a:lnTo>
                  <a:pt x="814460" y="1868973"/>
                </a:lnTo>
                <a:lnTo>
                  <a:pt x="809072" y="1665845"/>
                </a:lnTo>
                <a:lnTo>
                  <a:pt x="845946" y="1622920"/>
                </a:lnTo>
                <a:lnTo>
                  <a:pt x="731011" y="1586341"/>
                </a:lnTo>
                <a:lnTo>
                  <a:pt x="679996" y="1644553"/>
                </a:lnTo>
                <a:lnTo>
                  <a:pt x="683098" y="1814640"/>
                </a:lnTo>
                <a:lnTo>
                  <a:pt x="655796" y="1817828"/>
                </a:lnTo>
                <a:lnTo>
                  <a:pt x="650408" y="1614701"/>
                </a:lnTo>
                <a:lnTo>
                  <a:pt x="686844" y="1572284"/>
                </a:lnTo>
                <a:lnTo>
                  <a:pt x="577810" y="1537583"/>
                </a:lnTo>
                <a:lnTo>
                  <a:pt x="530727" y="1591308"/>
                </a:lnTo>
                <a:lnTo>
                  <a:pt x="533830" y="1761396"/>
                </a:lnTo>
                <a:lnTo>
                  <a:pt x="506528" y="1764584"/>
                </a:lnTo>
                <a:lnTo>
                  <a:pt x="501140" y="1561457"/>
                </a:lnTo>
                <a:lnTo>
                  <a:pt x="533706" y="1523546"/>
                </a:lnTo>
                <a:lnTo>
                  <a:pt x="421455" y="1487821"/>
                </a:lnTo>
                <a:lnTo>
                  <a:pt x="378328" y="1537032"/>
                </a:lnTo>
                <a:lnTo>
                  <a:pt x="381430" y="1707120"/>
                </a:lnTo>
                <a:lnTo>
                  <a:pt x="354128" y="1710308"/>
                </a:lnTo>
                <a:lnTo>
                  <a:pt x="348740" y="1507181"/>
                </a:lnTo>
                <a:lnTo>
                  <a:pt x="377411" y="1473804"/>
                </a:lnTo>
                <a:lnTo>
                  <a:pt x="256231" y="1435238"/>
                </a:lnTo>
                <a:lnTo>
                  <a:pt x="218632" y="1478142"/>
                </a:lnTo>
                <a:lnTo>
                  <a:pt x="221735" y="1648229"/>
                </a:lnTo>
                <a:lnTo>
                  <a:pt x="194432" y="1651417"/>
                </a:lnTo>
                <a:lnTo>
                  <a:pt x="189044" y="1448290"/>
                </a:lnTo>
                <a:lnTo>
                  <a:pt x="212274" y="1421248"/>
                </a:lnTo>
                <a:lnTo>
                  <a:pt x="199104" y="1417056"/>
                </a:lnTo>
                <a:cubicBezTo>
                  <a:pt x="100902" y="1385802"/>
                  <a:pt x="46629" y="1280858"/>
                  <a:pt x="77883" y="1182655"/>
                </a:cubicBezTo>
                <a:lnTo>
                  <a:pt x="78482" y="1181598"/>
                </a:lnTo>
                <a:lnTo>
                  <a:pt x="46831" y="1169682"/>
                </a:lnTo>
                <a:lnTo>
                  <a:pt x="35833" y="1336683"/>
                </a:lnTo>
                <a:lnTo>
                  <a:pt x="0" y="1341781"/>
                </a:lnTo>
                <a:lnTo>
                  <a:pt x="12558" y="1126066"/>
                </a:lnTo>
                <a:lnTo>
                  <a:pt x="66704" y="1145214"/>
                </a:lnTo>
                <a:lnTo>
                  <a:pt x="77545" y="958991"/>
                </a:lnTo>
                <a:lnTo>
                  <a:pt x="165027" y="989930"/>
                </a:lnTo>
                <a:lnTo>
                  <a:pt x="175234" y="814597"/>
                </a:lnTo>
                <a:lnTo>
                  <a:pt x="241639" y="838081"/>
                </a:lnTo>
                <a:lnTo>
                  <a:pt x="251434" y="669824"/>
                </a:lnTo>
                <a:lnTo>
                  <a:pt x="315839" y="692602"/>
                </a:lnTo>
                <a:lnTo>
                  <a:pt x="325685" y="523468"/>
                </a:lnTo>
                <a:lnTo>
                  <a:pt x="396153" y="548390"/>
                </a:lnTo>
                <a:lnTo>
                  <a:pt x="405794" y="382793"/>
                </a:lnTo>
                <a:lnTo>
                  <a:pt x="479310" y="408792"/>
                </a:lnTo>
                <a:lnTo>
                  <a:pt x="489810" y="228445"/>
                </a:lnTo>
                <a:lnTo>
                  <a:pt x="570427" y="256955"/>
                </a:lnTo>
                <a:lnTo>
                  <a:pt x="581642" y="64320"/>
                </a:lnTo>
                <a:lnTo>
                  <a:pt x="683252" y="100255"/>
                </a:lnTo>
                <a:cubicBezTo>
                  <a:pt x="714950" y="46112"/>
                  <a:pt x="760224" y="2820"/>
                  <a:pt x="811872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83B121C1-2DDA-42D0-942B-D0479FFF2A57}"/>
              </a:ext>
            </a:extLst>
          </p:cNvPr>
          <p:cNvSpPr>
            <a:spLocks noChangeAspect="1"/>
          </p:cNvSpPr>
          <p:nvPr/>
        </p:nvSpPr>
        <p:spPr>
          <a:xfrm>
            <a:off x="7745200" y="3045702"/>
            <a:ext cx="226478" cy="167465"/>
          </a:xfrm>
          <a:custGeom>
            <a:avLst/>
            <a:gdLst/>
            <a:ahLst/>
            <a:cxnLst/>
            <a:rect l="l" t="t" r="r" b="b"/>
            <a:pathLst>
              <a:path w="2317413" h="1713567">
                <a:moveTo>
                  <a:pt x="997643" y="1497540"/>
                </a:moveTo>
                <a:lnTo>
                  <a:pt x="1318611" y="1497540"/>
                </a:lnTo>
                <a:lnTo>
                  <a:pt x="1318611" y="1555529"/>
                </a:lnTo>
                <a:lnTo>
                  <a:pt x="997643" y="1555529"/>
                </a:lnTo>
                <a:close/>
                <a:moveTo>
                  <a:pt x="1593393" y="1483188"/>
                </a:moveTo>
                <a:cubicBezTo>
                  <a:pt x="1617332" y="1483188"/>
                  <a:pt x="1636739" y="1502595"/>
                  <a:pt x="1636739" y="1526534"/>
                </a:cubicBezTo>
                <a:cubicBezTo>
                  <a:pt x="1636739" y="1550473"/>
                  <a:pt x="1617332" y="1569880"/>
                  <a:pt x="1593393" y="1569880"/>
                </a:cubicBezTo>
                <a:cubicBezTo>
                  <a:pt x="1569454" y="1569880"/>
                  <a:pt x="1550047" y="1550473"/>
                  <a:pt x="1550047" y="1526534"/>
                </a:cubicBezTo>
                <a:cubicBezTo>
                  <a:pt x="1550047" y="1502595"/>
                  <a:pt x="1569454" y="1483188"/>
                  <a:pt x="1593393" y="1483188"/>
                </a:cubicBezTo>
                <a:close/>
                <a:moveTo>
                  <a:pt x="1440993" y="1483188"/>
                </a:moveTo>
                <a:cubicBezTo>
                  <a:pt x="1464932" y="1483188"/>
                  <a:pt x="1484339" y="1502595"/>
                  <a:pt x="1484339" y="1526534"/>
                </a:cubicBezTo>
                <a:cubicBezTo>
                  <a:pt x="1484339" y="1550473"/>
                  <a:pt x="1464932" y="1569880"/>
                  <a:pt x="1440993" y="1569880"/>
                </a:cubicBezTo>
                <a:cubicBezTo>
                  <a:pt x="1417054" y="1569880"/>
                  <a:pt x="1397647" y="1550473"/>
                  <a:pt x="1397647" y="1526534"/>
                </a:cubicBezTo>
                <a:cubicBezTo>
                  <a:pt x="1397647" y="1502595"/>
                  <a:pt x="1417054" y="1483188"/>
                  <a:pt x="1440993" y="1483188"/>
                </a:cubicBezTo>
                <a:close/>
                <a:moveTo>
                  <a:pt x="924395" y="1447654"/>
                </a:moveTo>
                <a:lnTo>
                  <a:pt x="924395" y="1600054"/>
                </a:lnTo>
                <a:lnTo>
                  <a:pt x="2233916" y="1600054"/>
                </a:lnTo>
                <a:lnTo>
                  <a:pt x="2233916" y="1447654"/>
                </a:lnTo>
                <a:close/>
                <a:moveTo>
                  <a:pt x="998567" y="1266559"/>
                </a:moveTo>
                <a:lnTo>
                  <a:pt x="1319535" y="1266559"/>
                </a:lnTo>
                <a:lnTo>
                  <a:pt x="1319535" y="1324548"/>
                </a:lnTo>
                <a:lnTo>
                  <a:pt x="998567" y="1324548"/>
                </a:lnTo>
                <a:close/>
                <a:moveTo>
                  <a:pt x="1594317" y="1252207"/>
                </a:moveTo>
                <a:cubicBezTo>
                  <a:pt x="1618256" y="1252207"/>
                  <a:pt x="1637663" y="1271614"/>
                  <a:pt x="1637663" y="1295553"/>
                </a:cubicBezTo>
                <a:cubicBezTo>
                  <a:pt x="1637663" y="1319492"/>
                  <a:pt x="1618256" y="1338899"/>
                  <a:pt x="1594317" y="1338899"/>
                </a:cubicBezTo>
                <a:cubicBezTo>
                  <a:pt x="1570378" y="1338899"/>
                  <a:pt x="1550971" y="1319492"/>
                  <a:pt x="1550971" y="1295553"/>
                </a:cubicBezTo>
                <a:cubicBezTo>
                  <a:pt x="1550971" y="1271614"/>
                  <a:pt x="1570378" y="1252207"/>
                  <a:pt x="1594317" y="1252207"/>
                </a:cubicBezTo>
                <a:close/>
                <a:moveTo>
                  <a:pt x="1441917" y="1252207"/>
                </a:moveTo>
                <a:cubicBezTo>
                  <a:pt x="1465856" y="1252207"/>
                  <a:pt x="1485263" y="1271614"/>
                  <a:pt x="1485263" y="1295553"/>
                </a:cubicBezTo>
                <a:cubicBezTo>
                  <a:pt x="1485263" y="1319492"/>
                  <a:pt x="1465856" y="1338899"/>
                  <a:pt x="1441917" y="1338899"/>
                </a:cubicBezTo>
                <a:cubicBezTo>
                  <a:pt x="1417978" y="1338899"/>
                  <a:pt x="1398571" y="1319492"/>
                  <a:pt x="1398571" y="1295553"/>
                </a:cubicBezTo>
                <a:cubicBezTo>
                  <a:pt x="1398571" y="1271614"/>
                  <a:pt x="1417978" y="1252207"/>
                  <a:pt x="1441917" y="1252207"/>
                </a:cubicBezTo>
                <a:close/>
                <a:moveTo>
                  <a:pt x="924395" y="1218645"/>
                </a:moveTo>
                <a:lnTo>
                  <a:pt x="924395" y="1371045"/>
                </a:lnTo>
                <a:lnTo>
                  <a:pt x="2233916" y="1371045"/>
                </a:lnTo>
                <a:lnTo>
                  <a:pt x="2233916" y="1218645"/>
                </a:lnTo>
                <a:close/>
                <a:moveTo>
                  <a:pt x="997643" y="1040348"/>
                </a:moveTo>
                <a:lnTo>
                  <a:pt x="1318611" y="1040348"/>
                </a:lnTo>
                <a:lnTo>
                  <a:pt x="1318611" y="1098337"/>
                </a:lnTo>
                <a:lnTo>
                  <a:pt x="997643" y="1098337"/>
                </a:lnTo>
                <a:close/>
                <a:moveTo>
                  <a:pt x="1593393" y="1025996"/>
                </a:moveTo>
                <a:cubicBezTo>
                  <a:pt x="1617332" y="1025996"/>
                  <a:pt x="1636739" y="1045403"/>
                  <a:pt x="1636739" y="1069342"/>
                </a:cubicBezTo>
                <a:cubicBezTo>
                  <a:pt x="1636739" y="1093281"/>
                  <a:pt x="1617332" y="1112688"/>
                  <a:pt x="1593393" y="1112688"/>
                </a:cubicBezTo>
                <a:cubicBezTo>
                  <a:pt x="1569454" y="1112688"/>
                  <a:pt x="1550047" y="1093281"/>
                  <a:pt x="1550047" y="1069342"/>
                </a:cubicBezTo>
                <a:cubicBezTo>
                  <a:pt x="1550047" y="1045403"/>
                  <a:pt x="1569454" y="1025996"/>
                  <a:pt x="1593393" y="1025996"/>
                </a:cubicBezTo>
                <a:close/>
                <a:moveTo>
                  <a:pt x="1440993" y="1025996"/>
                </a:moveTo>
                <a:cubicBezTo>
                  <a:pt x="1464932" y="1025996"/>
                  <a:pt x="1484339" y="1045403"/>
                  <a:pt x="1484339" y="1069342"/>
                </a:cubicBezTo>
                <a:cubicBezTo>
                  <a:pt x="1484339" y="1093281"/>
                  <a:pt x="1464932" y="1112688"/>
                  <a:pt x="1440993" y="1112688"/>
                </a:cubicBezTo>
                <a:cubicBezTo>
                  <a:pt x="1417054" y="1112688"/>
                  <a:pt x="1397647" y="1093281"/>
                  <a:pt x="1397647" y="1069342"/>
                </a:cubicBezTo>
                <a:cubicBezTo>
                  <a:pt x="1397647" y="1045403"/>
                  <a:pt x="1417054" y="1025996"/>
                  <a:pt x="1440993" y="1025996"/>
                </a:cubicBezTo>
                <a:close/>
                <a:moveTo>
                  <a:pt x="924395" y="989638"/>
                </a:moveTo>
                <a:lnTo>
                  <a:pt x="924395" y="1142038"/>
                </a:lnTo>
                <a:lnTo>
                  <a:pt x="2233916" y="1142038"/>
                </a:lnTo>
                <a:lnTo>
                  <a:pt x="2233916" y="989638"/>
                </a:lnTo>
                <a:close/>
                <a:moveTo>
                  <a:pt x="996186" y="809359"/>
                </a:moveTo>
                <a:lnTo>
                  <a:pt x="1317154" y="809359"/>
                </a:lnTo>
                <a:lnTo>
                  <a:pt x="1317154" y="867348"/>
                </a:lnTo>
                <a:lnTo>
                  <a:pt x="996186" y="867348"/>
                </a:lnTo>
                <a:close/>
                <a:moveTo>
                  <a:pt x="1591936" y="795007"/>
                </a:moveTo>
                <a:cubicBezTo>
                  <a:pt x="1615875" y="795007"/>
                  <a:pt x="1635282" y="814414"/>
                  <a:pt x="1635282" y="838353"/>
                </a:cubicBezTo>
                <a:cubicBezTo>
                  <a:pt x="1635282" y="862292"/>
                  <a:pt x="1615875" y="881699"/>
                  <a:pt x="1591936" y="881699"/>
                </a:cubicBezTo>
                <a:cubicBezTo>
                  <a:pt x="1567997" y="881699"/>
                  <a:pt x="1548590" y="862292"/>
                  <a:pt x="1548590" y="838353"/>
                </a:cubicBezTo>
                <a:cubicBezTo>
                  <a:pt x="1548590" y="814414"/>
                  <a:pt x="1567997" y="795007"/>
                  <a:pt x="1591936" y="795007"/>
                </a:cubicBezTo>
                <a:close/>
                <a:moveTo>
                  <a:pt x="1439536" y="795007"/>
                </a:moveTo>
                <a:cubicBezTo>
                  <a:pt x="1463475" y="795007"/>
                  <a:pt x="1482882" y="814414"/>
                  <a:pt x="1482882" y="838353"/>
                </a:cubicBezTo>
                <a:cubicBezTo>
                  <a:pt x="1482882" y="862292"/>
                  <a:pt x="1463475" y="881699"/>
                  <a:pt x="1439536" y="881699"/>
                </a:cubicBezTo>
                <a:cubicBezTo>
                  <a:pt x="1415597" y="881699"/>
                  <a:pt x="1396190" y="862292"/>
                  <a:pt x="1396190" y="838353"/>
                </a:cubicBezTo>
                <a:cubicBezTo>
                  <a:pt x="1396190" y="814414"/>
                  <a:pt x="1415597" y="795007"/>
                  <a:pt x="1439536" y="795007"/>
                </a:cubicBezTo>
                <a:close/>
                <a:moveTo>
                  <a:pt x="924395" y="760631"/>
                </a:moveTo>
                <a:lnTo>
                  <a:pt x="924395" y="913031"/>
                </a:lnTo>
                <a:lnTo>
                  <a:pt x="2233916" y="913031"/>
                </a:lnTo>
                <a:lnTo>
                  <a:pt x="2233916" y="760631"/>
                </a:lnTo>
                <a:close/>
                <a:moveTo>
                  <a:pt x="996685" y="582008"/>
                </a:moveTo>
                <a:lnTo>
                  <a:pt x="1317653" y="582008"/>
                </a:lnTo>
                <a:lnTo>
                  <a:pt x="1317653" y="639997"/>
                </a:lnTo>
                <a:lnTo>
                  <a:pt x="996685" y="639997"/>
                </a:lnTo>
                <a:close/>
                <a:moveTo>
                  <a:pt x="1592435" y="567656"/>
                </a:moveTo>
                <a:cubicBezTo>
                  <a:pt x="1616374" y="567656"/>
                  <a:pt x="1635781" y="587063"/>
                  <a:pt x="1635781" y="611002"/>
                </a:cubicBezTo>
                <a:cubicBezTo>
                  <a:pt x="1635781" y="634941"/>
                  <a:pt x="1616374" y="654348"/>
                  <a:pt x="1592435" y="654348"/>
                </a:cubicBezTo>
                <a:cubicBezTo>
                  <a:pt x="1568496" y="654348"/>
                  <a:pt x="1549089" y="634941"/>
                  <a:pt x="1549089" y="611002"/>
                </a:cubicBezTo>
                <a:cubicBezTo>
                  <a:pt x="1549089" y="587063"/>
                  <a:pt x="1568496" y="567656"/>
                  <a:pt x="1592435" y="567656"/>
                </a:cubicBezTo>
                <a:close/>
                <a:moveTo>
                  <a:pt x="1440035" y="567656"/>
                </a:moveTo>
                <a:cubicBezTo>
                  <a:pt x="1463974" y="567656"/>
                  <a:pt x="1483381" y="587063"/>
                  <a:pt x="1483381" y="611002"/>
                </a:cubicBezTo>
                <a:cubicBezTo>
                  <a:pt x="1483381" y="634941"/>
                  <a:pt x="1463974" y="654348"/>
                  <a:pt x="1440035" y="654348"/>
                </a:cubicBezTo>
                <a:cubicBezTo>
                  <a:pt x="1416096" y="654348"/>
                  <a:pt x="1396689" y="634941"/>
                  <a:pt x="1396689" y="611002"/>
                </a:cubicBezTo>
                <a:cubicBezTo>
                  <a:pt x="1396689" y="587063"/>
                  <a:pt x="1416096" y="567656"/>
                  <a:pt x="1440035" y="567656"/>
                </a:cubicBezTo>
                <a:close/>
                <a:moveTo>
                  <a:pt x="924395" y="531624"/>
                </a:moveTo>
                <a:lnTo>
                  <a:pt x="924395" y="684024"/>
                </a:lnTo>
                <a:lnTo>
                  <a:pt x="2233916" y="684024"/>
                </a:lnTo>
                <a:lnTo>
                  <a:pt x="2233916" y="531624"/>
                </a:lnTo>
                <a:close/>
                <a:moveTo>
                  <a:pt x="840897" y="416537"/>
                </a:moveTo>
                <a:lnTo>
                  <a:pt x="2317413" y="416537"/>
                </a:lnTo>
                <a:lnTo>
                  <a:pt x="2317413" y="1713567"/>
                </a:lnTo>
                <a:lnTo>
                  <a:pt x="840897" y="1713567"/>
                </a:lnTo>
                <a:close/>
                <a:moveTo>
                  <a:pt x="0" y="949"/>
                </a:moveTo>
                <a:lnTo>
                  <a:pt x="823007" y="418890"/>
                </a:lnTo>
                <a:cubicBezTo>
                  <a:pt x="823639" y="849032"/>
                  <a:pt x="821891" y="1279174"/>
                  <a:pt x="822523" y="1709316"/>
                </a:cubicBezTo>
                <a:lnTo>
                  <a:pt x="0" y="842521"/>
                </a:lnTo>
                <a:close/>
                <a:moveTo>
                  <a:pt x="47626" y="0"/>
                </a:moveTo>
                <a:lnTo>
                  <a:pt x="1165254" y="949"/>
                </a:lnTo>
                <a:lnTo>
                  <a:pt x="2313374" y="394593"/>
                </a:lnTo>
                <a:lnTo>
                  <a:pt x="827286" y="3912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063DC80-490A-4A39-B41D-15B3B251185E}"/>
              </a:ext>
            </a:extLst>
          </p:cNvPr>
          <p:cNvSpPr>
            <a:spLocks noChangeAspect="1"/>
          </p:cNvSpPr>
          <p:nvPr/>
        </p:nvSpPr>
        <p:spPr>
          <a:xfrm>
            <a:off x="8470460" y="3021441"/>
            <a:ext cx="250366" cy="197657"/>
          </a:xfrm>
          <a:custGeom>
            <a:avLst/>
            <a:gdLst/>
            <a:ahLst/>
            <a:cxnLst/>
            <a:rect l="l" t="t" r="r" b="b"/>
            <a:pathLst>
              <a:path w="1447800" h="1143000">
                <a:moveTo>
                  <a:pt x="1371600" y="685800"/>
                </a:moveTo>
                <a:lnTo>
                  <a:pt x="1371600" y="731519"/>
                </a:lnTo>
                <a:lnTo>
                  <a:pt x="1417319" y="731519"/>
                </a:lnTo>
                <a:lnTo>
                  <a:pt x="1417319" y="685800"/>
                </a:lnTo>
                <a:close/>
                <a:moveTo>
                  <a:pt x="1295400" y="685800"/>
                </a:moveTo>
                <a:lnTo>
                  <a:pt x="1295400" y="731519"/>
                </a:lnTo>
                <a:lnTo>
                  <a:pt x="1341119" y="731519"/>
                </a:lnTo>
                <a:lnTo>
                  <a:pt x="1341119" y="685800"/>
                </a:lnTo>
                <a:close/>
                <a:moveTo>
                  <a:pt x="1066800" y="685800"/>
                </a:moveTo>
                <a:lnTo>
                  <a:pt x="1066800" y="731519"/>
                </a:lnTo>
                <a:lnTo>
                  <a:pt x="1112519" y="731519"/>
                </a:lnTo>
                <a:lnTo>
                  <a:pt x="1112519" y="685800"/>
                </a:lnTo>
                <a:close/>
                <a:moveTo>
                  <a:pt x="990600" y="685800"/>
                </a:moveTo>
                <a:lnTo>
                  <a:pt x="990600" y="731519"/>
                </a:lnTo>
                <a:lnTo>
                  <a:pt x="1036319" y="731519"/>
                </a:lnTo>
                <a:lnTo>
                  <a:pt x="1036319" y="685800"/>
                </a:lnTo>
                <a:close/>
                <a:moveTo>
                  <a:pt x="762000" y="685800"/>
                </a:moveTo>
                <a:lnTo>
                  <a:pt x="762000" y="731519"/>
                </a:lnTo>
                <a:lnTo>
                  <a:pt x="807719" y="731519"/>
                </a:lnTo>
                <a:lnTo>
                  <a:pt x="807719" y="685800"/>
                </a:lnTo>
                <a:close/>
                <a:moveTo>
                  <a:pt x="685800" y="685800"/>
                </a:moveTo>
                <a:lnTo>
                  <a:pt x="685800" y="731519"/>
                </a:lnTo>
                <a:lnTo>
                  <a:pt x="731519" y="731519"/>
                </a:lnTo>
                <a:lnTo>
                  <a:pt x="731519" y="685800"/>
                </a:lnTo>
                <a:close/>
                <a:moveTo>
                  <a:pt x="457200" y="685800"/>
                </a:moveTo>
                <a:lnTo>
                  <a:pt x="457200" y="731519"/>
                </a:lnTo>
                <a:lnTo>
                  <a:pt x="502919" y="731519"/>
                </a:lnTo>
                <a:lnTo>
                  <a:pt x="502919" y="685800"/>
                </a:lnTo>
                <a:close/>
                <a:moveTo>
                  <a:pt x="381000" y="685800"/>
                </a:moveTo>
                <a:lnTo>
                  <a:pt x="381000" y="731519"/>
                </a:lnTo>
                <a:lnTo>
                  <a:pt x="426719" y="731519"/>
                </a:lnTo>
                <a:lnTo>
                  <a:pt x="426719" y="685800"/>
                </a:lnTo>
                <a:close/>
                <a:moveTo>
                  <a:pt x="45719" y="685800"/>
                </a:moveTo>
                <a:lnTo>
                  <a:pt x="76200" y="685800"/>
                </a:lnTo>
                <a:lnTo>
                  <a:pt x="76200" y="731519"/>
                </a:lnTo>
                <a:lnTo>
                  <a:pt x="121919" y="731519"/>
                </a:lnTo>
                <a:lnTo>
                  <a:pt x="121919" y="685800"/>
                </a:lnTo>
                <a:lnTo>
                  <a:pt x="152400" y="685800"/>
                </a:lnTo>
                <a:lnTo>
                  <a:pt x="152400" y="731519"/>
                </a:lnTo>
                <a:lnTo>
                  <a:pt x="198119" y="731519"/>
                </a:lnTo>
                <a:lnTo>
                  <a:pt x="198119" y="685800"/>
                </a:lnTo>
                <a:lnTo>
                  <a:pt x="228600" y="685800"/>
                </a:lnTo>
                <a:lnTo>
                  <a:pt x="274319" y="685800"/>
                </a:lnTo>
                <a:lnTo>
                  <a:pt x="274319" y="731519"/>
                </a:lnTo>
                <a:lnTo>
                  <a:pt x="228600" y="731519"/>
                </a:lnTo>
                <a:lnTo>
                  <a:pt x="228600" y="1143000"/>
                </a:lnTo>
                <a:lnTo>
                  <a:pt x="0" y="1143000"/>
                </a:lnTo>
                <a:lnTo>
                  <a:pt x="0" y="731519"/>
                </a:lnTo>
                <a:lnTo>
                  <a:pt x="45719" y="731519"/>
                </a:lnTo>
                <a:close/>
                <a:moveTo>
                  <a:pt x="609600" y="533400"/>
                </a:moveTo>
                <a:lnTo>
                  <a:pt x="838200" y="533400"/>
                </a:lnTo>
                <a:lnTo>
                  <a:pt x="838200" y="685800"/>
                </a:lnTo>
                <a:lnTo>
                  <a:pt x="883919" y="685800"/>
                </a:lnTo>
                <a:lnTo>
                  <a:pt x="883919" y="731519"/>
                </a:lnTo>
                <a:lnTo>
                  <a:pt x="838200" y="731519"/>
                </a:lnTo>
                <a:lnTo>
                  <a:pt x="838200" y="1143000"/>
                </a:lnTo>
                <a:lnTo>
                  <a:pt x="609600" y="1143000"/>
                </a:lnTo>
                <a:lnTo>
                  <a:pt x="609600" y="731519"/>
                </a:lnTo>
                <a:lnTo>
                  <a:pt x="655319" y="731519"/>
                </a:lnTo>
                <a:lnTo>
                  <a:pt x="655319" y="685800"/>
                </a:lnTo>
                <a:lnTo>
                  <a:pt x="609600" y="685800"/>
                </a:lnTo>
                <a:close/>
                <a:moveTo>
                  <a:pt x="304800" y="381000"/>
                </a:moveTo>
                <a:lnTo>
                  <a:pt x="533400" y="381000"/>
                </a:lnTo>
                <a:lnTo>
                  <a:pt x="533400" y="685800"/>
                </a:lnTo>
                <a:lnTo>
                  <a:pt x="579119" y="685800"/>
                </a:lnTo>
                <a:lnTo>
                  <a:pt x="579119" y="731519"/>
                </a:lnTo>
                <a:lnTo>
                  <a:pt x="533400" y="731519"/>
                </a:lnTo>
                <a:lnTo>
                  <a:pt x="533400" y="1143000"/>
                </a:lnTo>
                <a:lnTo>
                  <a:pt x="304800" y="1143000"/>
                </a:lnTo>
                <a:lnTo>
                  <a:pt x="304800" y="731519"/>
                </a:lnTo>
                <a:lnTo>
                  <a:pt x="350519" y="731519"/>
                </a:lnTo>
                <a:lnTo>
                  <a:pt x="350519" y="685800"/>
                </a:lnTo>
                <a:lnTo>
                  <a:pt x="304800" y="685800"/>
                </a:lnTo>
                <a:close/>
                <a:moveTo>
                  <a:pt x="914400" y="152400"/>
                </a:moveTo>
                <a:lnTo>
                  <a:pt x="1143000" y="152400"/>
                </a:lnTo>
                <a:lnTo>
                  <a:pt x="1143000" y="685800"/>
                </a:lnTo>
                <a:lnTo>
                  <a:pt x="1188719" y="685800"/>
                </a:lnTo>
                <a:lnTo>
                  <a:pt x="1188719" y="731519"/>
                </a:lnTo>
                <a:lnTo>
                  <a:pt x="1143000" y="731519"/>
                </a:lnTo>
                <a:lnTo>
                  <a:pt x="1143000" y="1143000"/>
                </a:lnTo>
                <a:lnTo>
                  <a:pt x="914400" y="1143000"/>
                </a:lnTo>
                <a:lnTo>
                  <a:pt x="914400" y="731519"/>
                </a:lnTo>
                <a:lnTo>
                  <a:pt x="960119" y="731519"/>
                </a:lnTo>
                <a:lnTo>
                  <a:pt x="960119" y="685800"/>
                </a:lnTo>
                <a:lnTo>
                  <a:pt x="914400" y="685800"/>
                </a:lnTo>
                <a:close/>
                <a:moveTo>
                  <a:pt x="1219200" y="0"/>
                </a:moveTo>
                <a:lnTo>
                  <a:pt x="1447800" y="0"/>
                </a:lnTo>
                <a:lnTo>
                  <a:pt x="1447800" y="1143000"/>
                </a:lnTo>
                <a:lnTo>
                  <a:pt x="1219200" y="1143000"/>
                </a:lnTo>
                <a:lnTo>
                  <a:pt x="1219200" y="731519"/>
                </a:lnTo>
                <a:lnTo>
                  <a:pt x="1264919" y="731519"/>
                </a:lnTo>
                <a:lnTo>
                  <a:pt x="1264919" y="685800"/>
                </a:lnTo>
                <a:lnTo>
                  <a:pt x="1219200" y="685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9" descr="\\MAGNUM\Projects\Microsoft\Cloud Power FY12\Design\Icons\PNGs\Optimized.png">
            <a:extLst>
              <a:ext uri="{FF2B5EF4-FFF2-40B4-BE49-F238E27FC236}">
                <a16:creationId xmlns:a16="http://schemas.microsoft.com/office/drawing/2014/main" id="{4ADD6832-77C0-481F-8CA0-3D3A6B36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tretch>
            <a:fillRect/>
          </a:stretch>
        </p:blipFill>
        <p:spPr bwMode="auto">
          <a:xfrm>
            <a:off x="8063603" y="2962088"/>
            <a:ext cx="366229" cy="36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40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uiExpand="1" build="p"/>
      <p:bldP spid="7" grpId="0" animBg="1"/>
      <p:bldP spid="8" grpId="0"/>
      <p:bldP spid="9" grpId="0"/>
      <p:bldP spid="10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happen when things go wrong?</a:t>
            </a:r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9E7F1-B4F7-4183-892C-B56786E461D4}"/>
              </a:ext>
            </a:extLst>
          </p:cNvPr>
          <p:cNvSpPr/>
          <p:nvPr/>
        </p:nvSpPr>
        <p:spPr bwMode="auto">
          <a:xfrm>
            <a:off x="3962400" y="1770420"/>
            <a:ext cx="1981201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Deployment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6073A-58DA-419B-ADAA-493BBDEBECC0}"/>
              </a:ext>
            </a:extLst>
          </p:cNvPr>
          <p:cNvSpPr/>
          <p:nvPr/>
        </p:nvSpPr>
        <p:spPr bwMode="auto">
          <a:xfrm>
            <a:off x="4479266" y="2266463"/>
            <a:ext cx="197116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210AF-7C28-4392-A090-092F0E33B116}"/>
              </a:ext>
            </a:extLst>
          </p:cNvPr>
          <p:cNvSpPr/>
          <p:nvPr/>
        </p:nvSpPr>
        <p:spPr bwMode="auto">
          <a:xfrm>
            <a:off x="4472318" y="2772157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6F9C-177C-419D-93EE-C3F26852D452}"/>
              </a:ext>
            </a:extLst>
          </p:cNvPr>
          <p:cNvSpPr/>
          <p:nvPr/>
        </p:nvSpPr>
        <p:spPr bwMode="auto">
          <a:xfrm>
            <a:off x="4465930" y="3268200"/>
            <a:ext cx="1976746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Certificates and Domains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3D291-D7B2-4B81-9E46-5E6E486A5C0D}"/>
              </a:ext>
            </a:extLst>
          </p:cNvPr>
          <p:cNvSpPr/>
          <p:nvPr/>
        </p:nvSpPr>
        <p:spPr bwMode="auto">
          <a:xfrm>
            <a:off x="5522935" y="3773894"/>
            <a:ext cx="3434443" cy="41963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Availability and Performance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972D3F-2264-48CD-B641-1DDA4D76A440}"/>
              </a:ext>
            </a:extLst>
          </p:cNvPr>
          <p:cNvSpPr/>
          <p:nvPr/>
        </p:nvSpPr>
        <p:spPr bwMode="auto">
          <a:xfrm>
            <a:off x="3541360" y="1273536"/>
            <a:ext cx="5416017" cy="419637"/>
          </a:xfrm>
          <a:prstGeom prst="rect">
            <a:avLst/>
          </a:prstGeom>
          <a:solidFill>
            <a:srgbClr val="2683C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Application 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92AFDC-664B-4749-ABD3-854DFA3144D1}"/>
              </a:ext>
            </a:extLst>
          </p:cNvPr>
          <p:cNvSpPr/>
          <p:nvPr/>
        </p:nvSpPr>
        <p:spPr bwMode="auto">
          <a:xfrm>
            <a:off x="3505200" y="1185506"/>
            <a:ext cx="5486400" cy="306264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7" descr="MSC17_avatars_people_006">
            <a:extLst>
              <a:ext uri="{FF2B5EF4-FFF2-40B4-BE49-F238E27FC236}">
                <a16:creationId xmlns:a16="http://schemas.microsoft.com/office/drawing/2014/main" id="{7BF6E03B-FC0F-4B3D-9E32-FD73166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3188153"/>
            <a:ext cx="1153387" cy="1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1B91149F-2C0E-4C56-BB11-110A5664BABE}"/>
              </a:ext>
            </a:extLst>
          </p:cNvPr>
          <p:cNvSpPr/>
          <p:nvPr/>
        </p:nvSpPr>
        <p:spPr bwMode="auto">
          <a:xfrm>
            <a:off x="694557" y="1193633"/>
            <a:ext cx="2470449" cy="2074567"/>
          </a:xfrm>
          <a:prstGeom prst="cloudCallout">
            <a:avLst>
              <a:gd name="adj1" fmla="val -33018"/>
              <a:gd name="adj2" fmla="val 73687"/>
            </a:avLst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FB1C9B-B562-4B61-B672-9AD38FA37D22}"/>
              </a:ext>
            </a:extLst>
          </p:cNvPr>
          <p:cNvSpPr txBox="1">
            <a:spLocks/>
          </p:cNvSpPr>
          <p:nvPr/>
        </p:nvSpPr>
        <p:spPr>
          <a:xfrm>
            <a:off x="381000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Symptom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31B7B70-D112-4D34-B932-4B5AAF75C631}"/>
              </a:ext>
            </a:extLst>
          </p:cNvPr>
          <p:cNvSpPr txBox="1">
            <a:spLocks/>
          </p:cNvSpPr>
          <p:nvPr/>
        </p:nvSpPr>
        <p:spPr>
          <a:xfrm>
            <a:off x="5113756" y="800099"/>
            <a:ext cx="2684511" cy="27047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latin typeface="+mj-lt"/>
              </a:rPr>
              <a:t>Under the hood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9843666-6DBA-4858-BAF9-C3F218679EAF}"/>
              </a:ext>
            </a:extLst>
          </p:cNvPr>
          <p:cNvSpPr txBox="1">
            <a:spLocks/>
          </p:cNvSpPr>
          <p:nvPr/>
        </p:nvSpPr>
        <p:spPr>
          <a:xfrm>
            <a:off x="595843" y="1390097"/>
            <a:ext cx="2684511" cy="1339671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app is down!”</a:t>
            </a:r>
          </a:p>
          <a:p>
            <a:pPr marL="0" indent="0" algn="ctr">
              <a:buNone/>
            </a:pPr>
            <a:r>
              <a:rPr lang="en-US" sz="1400" dirty="0">
                <a:latin typeface="+mj-lt"/>
              </a:rPr>
              <a:t>“My app is running slow.” </a:t>
            </a:r>
          </a:p>
        </p:txBody>
      </p:sp>
    </p:spTree>
    <p:extLst>
      <p:ext uri="{BB962C8B-B14F-4D97-AF65-F5344CB8AC3E}">
        <p14:creationId xmlns:p14="http://schemas.microsoft.com/office/powerpoint/2010/main" val="14387659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QLintersection">
  <a:themeElements>
    <a:clrScheme name="Azure + AI Conf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273573"/>
      </a:accent1>
      <a:accent2>
        <a:srgbClr val="2683C6"/>
      </a:accent2>
      <a:accent3>
        <a:srgbClr val="5586B0"/>
      </a:accent3>
      <a:accent4>
        <a:srgbClr val="77B342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A57E4DEAF174497028666B66A72CF" ma:contentTypeVersion="16" ma:contentTypeDescription="Create a new document." ma:contentTypeScope="" ma:versionID="3663b66a8139980bdbf68bbd9261e8f4">
  <xsd:schema xmlns:xsd="http://www.w3.org/2001/XMLSchema" xmlns:xs="http://www.w3.org/2001/XMLSchema" xmlns:p="http://schemas.microsoft.com/office/2006/metadata/properties" xmlns:ns1="http://schemas.microsoft.com/sharepoint/v3" xmlns:ns3="96bf03ed-7041-471e-a4f5-2179dcdee2b2" xmlns:ns4="eecf0078-4f9f-413d-9724-7abfd4685004" targetNamespace="http://schemas.microsoft.com/office/2006/metadata/properties" ma:root="true" ma:fieldsID="1edd70988858bff4893c9c7dd4a971ef" ns1:_="" ns3:_="" ns4:_="">
    <xsd:import namespace="http://schemas.microsoft.com/sharepoint/v3"/>
    <xsd:import namespace="96bf03ed-7041-471e-a4f5-2179dcdee2b2"/>
    <xsd:import namespace="eecf0078-4f9f-413d-9724-7abfd46850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f03ed-7041-471e-a4f5-2179dcdee2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2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f0078-4f9f-413d-9724-7abfd468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498799-B0FC-4B7A-8396-BFC34D805990}">
  <ds:schemaRefs>
    <ds:schemaRef ds:uri="http://schemas.microsoft.com/sharepoint/v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ecf0078-4f9f-413d-9724-7abfd4685004"/>
    <ds:schemaRef ds:uri="http://purl.org/dc/elements/1.1/"/>
    <ds:schemaRef ds:uri="http://schemas.microsoft.com/office/2006/metadata/properties"/>
    <ds:schemaRef ds:uri="96bf03ed-7041-471e-a4f5-2179dcdee2b2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2F30D9-8733-4FD2-B55C-71323C66B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f03ed-7041-471e-a4f5-2179dcdee2b2"/>
    <ds:schemaRef ds:uri="eecf0078-4f9f-413d-9724-7abfd46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85463B-57CE-4CE4-B1CF-FE44EB79B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701</Words>
  <Application>Microsoft Office PowerPoint</Application>
  <PresentationFormat>On-screen Show (16:9)</PresentationFormat>
  <Paragraphs>151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Myriad Pro</vt:lpstr>
      <vt:lpstr>Verdana</vt:lpstr>
      <vt:lpstr>Wingdings</vt:lpstr>
      <vt:lpstr>SQLintersection</vt:lpstr>
      <vt:lpstr> Keeping your Azure Apps Healthy &amp; Happy</vt:lpstr>
      <vt:lpstr>Introduction</vt:lpstr>
      <vt:lpstr>Under the App Service Umbrella</vt:lpstr>
      <vt:lpstr>When things go wrong…</vt:lpstr>
      <vt:lpstr>What can happen when things go wrong?</vt:lpstr>
      <vt:lpstr>What can happen when things go wrong?</vt:lpstr>
      <vt:lpstr>Demo: App Service Diagnostics Experience &amp; Performance Scenario</vt:lpstr>
      <vt:lpstr>Key Takeaways</vt:lpstr>
      <vt:lpstr>What can happen when things go wrong?</vt:lpstr>
      <vt:lpstr>What can happen when things go wrong?</vt:lpstr>
      <vt:lpstr>Demo: Web App for Containers - Configuration Scenario</vt:lpstr>
      <vt:lpstr>What can happen when things go wrong?</vt:lpstr>
      <vt:lpstr>What can happen when things go wrong?</vt:lpstr>
      <vt:lpstr>Demo: Function App - Application Code Scenario </vt:lpstr>
      <vt:lpstr>Key Takeaway: Try App Service &amp; Function App Diagnostics </vt:lpstr>
      <vt:lpstr>Helpful Links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SQLintersection Session SQL213  Session Name</dc:title>
  <dc:subject>From raw Ajax to ASP.NET</dc:subject>
  <dc:creator>Kimberly L. Tripp</dc:creator>
  <cp:lastModifiedBy>Puneet Gupta</cp:lastModifiedBy>
  <cp:revision>3</cp:revision>
  <cp:lastPrinted>2012-12-21T20:05:00Z</cp:lastPrinted>
  <dcterms:created xsi:type="dcterms:W3CDTF">2014-10-22T19:18:01Z</dcterms:created>
  <dcterms:modified xsi:type="dcterms:W3CDTF">2019-11-21T22:37:31Z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0x010100976A57E4DEAF174497028666B66A72CF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khzayed@microsoft.com</vt:lpwstr>
  </property>
  <property fmtid="{D5CDD505-2E9C-101B-9397-08002B2CF9AE}" pid="6" name="MSIP_Label_f42aa342-8706-4288-bd11-ebb85995028c_SetDate">
    <vt:lpwstr>2019-10-29T00:03:49.7947584Z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f6800cbd-314a-4c61-b9a8-13eb744d390d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