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63" r:id="rId5"/>
    <p:sldId id="8465" r:id="rId6"/>
    <p:sldId id="8467" r:id="rId7"/>
    <p:sldId id="2303" r:id="rId8"/>
    <p:sldId id="8449" r:id="rId9"/>
    <p:sldId id="324" r:id="rId10"/>
    <p:sldId id="8466" r:id="rId11"/>
    <p:sldId id="1937" r:id="rId12"/>
    <p:sldId id="2042" r:id="rId13"/>
    <p:sldId id="1940" r:id="rId14"/>
    <p:sldId id="2331" r:id="rId15"/>
    <p:sldId id="549" r:id="rId16"/>
    <p:sldId id="1581" r:id="rId17"/>
    <p:sldId id="8454" r:id="rId18"/>
    <p:sldId id="8457" r:id="rId19"/>
    <p:sldId id="8455" r:id="rId20"/>
    <p:sldId id="8456" r:id="rId21"/>
    <p:sldId id="8463" r:id="rId22"/>
    <p:sldId id="8459" r:id="rId23"/>
    <p:sldId id="8460" r:id="rId24"/>
    <p:sldId id="8464" r:id="rId25"/>
    <p:sldId id="557" r:id="rId26"/>
    <p:sldId id="558" r:id="rId27"/>
    <p:sldId id="555" r:id="rId28"/>
    <p:sldId id="8468" r:id="rId29"/>
    <p:sldId id="544" r:id="rId30"/>
    <p:sldId id="546" r:id="rId31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</p14:sldIdLst>
        </p14:section>
        <p14:section name="Intro" id="{6BA11FCA-2877-4CC9-9C50-47A498582B33}">
          <p14:sldIdLst>
            <p14:sldId id="8465"/>
            <p14:sldId id="8467"/>
            <p14:sldId id="2303"/>
            <p14:sldId id="8449"/>
            <p14:sldId id="324"/>
          </p14:sldIdLst>
        </p14:section>
        <p14:section name="Day 0/1" id="{957EE959-0E46-4173-B8CE-71648B311F41}">
          <p14:sldIdLst>
            <p14:sldId id="8466"/>
            <p14:sldId id="1937"/>
            <p14:sldId id="2042"/>
            <p14:sldId id="1940"/>
            <p14:sldId id="2331"/>
            <p14:sldId id="549"/>
            <p14:sldId id="1581"/>
            <p14:sldId id="8454"/>
            <p14:sldId id="8457"/>
          </p14:sldIdLst>
        </p14:section>
        <p14:section name="Day 2" id="{F89DDDB4-A002-4C53-8D0D-A7E23515A16D}">
          <p14:sldIdLst>
            <p14:sldId id="8455"/>
            <p14:sldId id="8456"/>
            <p14:sldId id="8463"/>
            <p14:sldId id="8459"/>
            <p14:sldId id="8460"/>
            <p14:sldId id="8464"/>
            <p14:sldId id="557"/>
            <p14:sldId id="558"/>
            <p14:sldId id="555"/>
          </p14:sldIdLst>
        </p14:section>
        <p14:section name="Wrapping up" id="{8021B32B-3DAD-4D74-A089-6648D1A57E22}">
          <p14:sldIdLst>
            <p14:sldId id="8468"/>
            <p14:sldId id="544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95E"/>
    <a:srgbClr val="FFFFFF"/>
    <a:srgbClr val="C9CECF"/>
    <a:srgbClr val="2683C6"/>
    <a:srgbClr val="21395D"/>
    <a:srgbClr val="D53F32"/>
    <a:srgbClr val="418F89"/>
    <a:srgbClr val="133D80"/>
    <a:srgbClr val="882483"/>
    <a:srgbClr val="893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DC03C-9516-4D1B-96CB-C44E225F4A8E}" v="502" dt="2019-11-19T18:24:24.780"/>
    <p1510:client id="{E679E16D-F056-417E-9C0E-81E162AAB4C4}" v="2915" dt="2019-11-19T18:27:4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61" autoAdjust="0"/>
  </p:normalViewPr>
  <p:slideViewPr>
    <p:cSldViewPr snapToGrid="0">
      <p:cViewPr varScale="1">
        <p:scale>
          <a:sx n="97" d="100"/>
          <a:sy n="97" d="100"/>
        </p:scale>
        <p:origin x="96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11/19/2019 10:18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11/19/2019 10:18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6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4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54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1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64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11/19/2019 10:18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1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6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1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C1C0-2EDE-4529-A2ED-7C8A47A76D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Tech Summit FY17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11/19/2019 10:18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0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11/19/2019 10:18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11/19/2019 10:18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0"/>
            <a:ext cx="7772400" cy="1885950"/>
          </a:xfrm>
          <a:noFill/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43150"/>
            <a:ext cx="6400800" cy="97155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5850"/>
            <a:ext cx="3162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9628A1-6D0B-4C49-9848-3A328EDF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1136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section 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8" y="1567892"/>
            <a:ext cx="3574928" cy="997453"/>
          </a:xfrm>
        </p:spPr>
        <p:txBody>
          <a:bodyPr wrap="square" anchor="b">
            <a:spAutoFit/>
          </a:bodyPr>
          <a:lstStyle>
            <a:lvl1pPr>
              <a:defRPr sz="29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1" y="2695079"/>
            <a:ext cx="3574928" cy="23085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71">
                <a:solidFill>
                  <a:schemeClr val="tx1"/>
                </a:solidFill>
                <a:latin typeface="+mj-lt"/>
              </a:defRPr>
            </a:lvl1pPr>
            <a:lvl2pPr marL="171434" indent="0">
              <a:buNone/>
              <a:defRPr sz="120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0FB4210-801B-4ED3-BCD7-3A36E6E35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77" y="890733"/>
            <a:ext cx="8741309" cy="40333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9793" y="1075778"/>
            <a:ext cx="8263890" cy="1597360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173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References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292894"/>
            <a:ext cx="8229600" cy="57150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Demo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900" b="1" dirty="0" smtClean="0">
          <a:solidFill>
            <a:schemeClr val="accent2"/>
          </a:solidFill>
          <a:latin typeface="Calibri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900"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7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5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3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tang.Lin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unJung.Choi@Microsoft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atures/actio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atures/actions" TargetMode="External"/><Relationship Id="rId2" Type="http://schemas.openxmlformats.org/officeDocument/2006/relationships/hyperlink" Target="https://aka.ms/appserviceblo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ka.ms/navigator" TargetMode="External"/><Relationship Id="rId5" Type="http://schemas.openxmlformats.org/officeDocument/2006/relationships/hyperlink" Target="https://aka.ms/diagnostics" TargetMode="External"/><Relationship Id="rId4" Type="http://schemas.openxmlformats.org/officeDocument/2006/relationships/hyperlink" Target="https://aka.ms/apimlov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0050"/>
            <a:ext cx="7772400" cy="1543050"/>
          </a:xfrm>
        </p:spPr>
        <p:txBody>
          <a:bodyPr/>
          <a:lstStyle/>
          <a:p>
            <a:br>
              <a:rPr lang="en-US" sz="3600">
                <a:solidFill>
                  <a:srgbClr val="133D80"/>
                </a:solidFill>
              </a:rPr>
            </a:br>
            <a:r>
              <a:rPr lang="en-US" sz="3600"/>
              <a:t>App Service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/>
              <a:t>Yutang Lin &amp; Yun Jung Choi</a:t>
            </a:r>
          </a:p>
          <a:p>
            <a:r>
              <a:rPr lang="en-US" sz="1000">
                <a:hlinkClick r:id="rId3"/>
              </a:rPr>
              <a:t>Yutang.Lin@Microsoft.com</a:t>
            </a:r>
            <a:r>
              <a:rPr lang="en-US" sz="1000"/>
              <a:t> &amp; </a:t>
            </a:r>
            <a:r>
              <a:rPr lang="en-US" sz="1000">
                <a:hlinkClick r:id="rId4"/>
              </a:rPr>
              <a:t>YunJung.Choi@Microsoft.com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1197" y="342900"/>
            <a:ext cx="8263890" cy="830997"/>
          </a:xfrm>
        </p:spPr>
        <p:txBody>
          <a:bodyPr/>
          <a:lstStyle/>
          <a:p>
            <a:r>
              <a:rPr lang="en-US" dirty="0"/>
              <a:t>Azure App Service:  Build and Deploy Options</a:t>
            </a:r>
            <a:br>
              <a:rPr lang="en-US" dirty="0"/>
            </a:br>
            <a:r>
              <a:rPr lang="en-US" sz="1800" dirty="0">
                <a:latin typeface="+mn-lt"/>
              </a:rPr>
              <a:t>Deploying</a:t>
            </a:r>
            <a:r>
              <a:rPr lang="en-US" dirty="0"/>
              <a:t> </a:t>
            </a:r>
            <a:r>
              <a:rPr lang="en-US" sz="1800" dirty="0">
                <a:latin typeface="+mn-lt"/>
              </a:rPr>
              <a:t>containers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339C9-6829-4995-BF69-7B34376ADBB0}"/>
              </a:ext>
            </a:extLst>
          </p:cNvPr>
          <p:cNvGrpSpPr/>
          <p:nvPr/>
        </p:nvGrpSpPr>
        <p:grpSpPr>
          <a:xfrm>
            <a:off x="7398945" y="2335418"/>
            <a:ext cx="1608083" cy="1125237"/>
            <a:chOff x="8539480" y="2822375"/>
            <a:chExt cx="2144110" cy="150031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6D5F1FA-400C-4E43-A62B-3FC5FA2A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21501" y="2822375"/>
              <a:ext cx="885825" cy="885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D6D54-95F2-493F-B8BB-7228DAC30889}"/>
                </a:ext>
              </a:extLst>
            </p:cNvPr>
            <p:cNvSpPr txBox="1"/>
            <p:nvPr/>
          </p:nvSpPr>
          <p:spPr>
            <a:xfrm>
              <a:off x="8539480" y="3768694"/>
              <a:ext cx="214411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Runnable web app</a:t>
              </a:r>
            </a:p>
            <a:p>
              <a:pPr algn="l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 Azure App Service</a:t>
              </a:r>
            </a:p>
          </p:txBody>
        </p:sp>
      </p:grpSp>
      <p:pic>
        <p:nvPicPr>
          <p:cNvPr id="15" name="Picture 6" descr="Image result for docker hub logo">
            <a:extLst>
              <a:ext uri="{FF2B5EF4-FFF2-40B4-BE49-F238E27FC236}">
                <a16:creationId xmlns:a16="http://schemas.microsoft.com/office/drawing/2014/main" id="{9F73DCCC-4332-4EC4-956B-67ACB6F2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02" y="3576124"/>
            <a:ext cx="2576033" cy="8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F441A7-54D0-45ED-870F-C3950EC9937B}"/>
              </a:ext>
            </a:extLst>
          </p:cNvPr>
          <p:cNvSpPr txBox="1"/>
          <p:nvPr/>
        </p:nvSpPr>
        <p:spPr>
          <a:xfrm>
            <a:off x="5658415" y="2406637"/>
            <a:ext cx="19568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Pulls container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A06ED-6006-43DF-AF37-95F445002698}"/>
              </a:ext>
            </a:extLst>
          </p:cNvPr>
          <p:cNvSpPr txBox="1"/>
          <p:nvPr/>
        </p:nvSpPr>
        <p:spPr>
          <a:xfrm>
            <a:off x="4100290" y="4293420"/>
            <a:ext cx="112985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Hub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CBA58-AC93-4856-8E13-25F7338A9EE5}"/>
              </a:ext>
            </a:extLst>
          </p:cNvPr>
          <p:cNvGrpSpPr/>
          <p:nvPr/>
        </p:nvGrpSpPr>
        <p:grpSpPr>
          <a:xfrm>
            <a:off x="666171" y="1256913"/>
            <a:ext cx="1388968" cy="847551"/>
            <a:chOff x="274435" y="2732858"/>
            <a:chExt cx="1743551" cy="1217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4ABA8B-E96A-4DD5-BC6B-0B88E283CA47}"/>
                </a:ext>
              </a:extLst>
            </p:cNvPr>
            <p:cNvSpPr txBox="1"/>
            <p:nvPr/>
          </p:nvSpPr>
          <p:spPr>
            <a:xfrm>
              <a:off x="274435" y="3618683"/>
              <a:ext cx="1743551" cy="331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Pipelines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D770EF3-7E12-42D1-A1F3-34687B56B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297" y="2732858"/>
              <a:ext cx="885825" cy="88582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103614-E76E-4C89-9AF8-1AEF5ADCA222}"/>
              </a:ext>
            </a:extLst>
          </p:cNvPr>
          <p:cNvGrpSpPr/>
          <p:nvPr/>
        </p:nvGrpSpPr>
        <p:grpSpPr>
          <a:xfrm>
            <a:off x="3582191" y="1095292"/>
            <a:ext cx="2190086" cy="1048739"/>
            <a:chOff x="4491775" y="1460389"/>
            <a:chExt cx="2920114" cy="1398318"/>
          </a:xfrm>
        </p:grpSpPr>
        <p:pic>
          <p:nvPicPr>
            <p:cNvPr id="16" name="Picture 10" descr="Image result for azure container registry logo">
              <a:extLst>
                <a:ext uri="{FF2B5EF4-FFF2-40B4-BE49-F238E27FC236}">
                  <a16:creationId xmlns:a16="http://schemas.microsoft.com/office/drawing/2014/main" id="{394B2727-FA39-4F20-AA9D-0CF8D1B85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028" y="1460389"/>
              <a:ext cx="1290659" cy="129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D6ABCE-3027-4F44-A081-56A766A0A363}"/>
                </a:ext>
              </a:extLst>
            </p:cNvPr>
            <p:cNvSpPr txBox="1"/>
            <p:nvPr/>
          </p:nvSpPr>
          <p:spPr>
            <a:xfrm>
              <a:off x="4491775" y="2550931"/>
              <a:ext cx="2920114" cy="307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Private container registry</a:t>
              </a:r>
            </a:p>
          </p:txBody>
        </p:sp>
      </p:grpSp>
      <p:pic>
        <p:nvPicPr>
          <p:cNvPr id="19" name="Graphic 18" descr="Circles with arrows">
            <a:extLst>
              <a:ext uri="{FF2B5EF4-FFF2-40B4-BE49-F238E27FC236}">
                <a16:creationId xmlns:a16="http://schemas.microsoft.com/office/drawing/2014/main" id="{524E3254-85F9-40C1-95B0-C1379FE3BF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4337" y="3716586"/>
            <a:ext cx="735334" cy="745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E96106-8309-462A-8036-86F6F9C60F5E}"/>
              </a:ext>
            </a:extLst>
          </p:cNvPr>
          <p:cNvSpPr txBox="1"/>
          <p:nvPr/>
        </p:nvSpPr>
        <p:spPr>
          <a:xfrm>
            <a:off x="441198" y="4113847"/>
            <a:ext cx="30581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build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Hub build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build on dev machine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Etc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2B79EC1-EE70-489F-8920-FCA16AABFC1B}"/>
              </a:ext>
            </a:extLst>
          </p:cNvPr>
          <p:cNvSpPr/>
          <p:nvPr/>
        </p:nvSpPr>
        <p:spPr bwMode="auto">
          <a:xfrm>
            <a:off x="2158991" y="2623546"/>
            <a:ext cx="1297203" cy="176804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E51EDD-C43B-4862-A748-7448DAD88023}"/>
              </a:ext>
            </a:extLst>
          </p:cNvPr>
          <p:cNvGrpSpPr/>
          <p:nvPr/>
        </p:nvGrpSpPr>
        <p:grpSpPr>
          <a:xfrm>
            <a:off x="3614076" y="2227403"/>
            <a:ext cx="2190086" cy="1048586"/>
            <a:chOff x="4492567" y="1460389"/>
            <a:chExt cx="2920114" cy="1398115"/>
          </a:xfrm>
        </p:grpSpPr>
        <p:pic>
          <p:nvPicPr>
            <p:cNvPr id="29" name="Picture 10" descr="Image result for azure container registry logo">
              <a:extLst>
                <a:ext uri="{FF2B5EF4-FFF2-40B4-BE49-F238E27FC236}">
                  <a16:creationId xmlns:a16="http://schemas.microsoft.com/office/drawing/2014/main" id="{E9C206ED-B1DC-4AB8-B6BE-4AFBE6630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028" y="1460389"/>
              <a:ext cx="1290659" cy="129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DD037F-B379-4177-B779-6CA34E01B0BE}"/>
                </a:ext>
              </a:extLst>
            </p:cNvPr>
            <p:cNvSpPr txBox="1"/>
            <p:nvPr/>
          </p:nvSpPr>
          <p:spPr>
            <a:xfrm>
              <a:off x="4492567" y="2550728"/>
              <a:ext cx="2920114" cy="307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Container Registry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7E5D0A0-3F9E-4042-AF4B-D9772648642C}"/>
              </a:ext>
            </a:extLst>
          </p:cNvPr>
          <p:cNvSpPr/>
          <p:nvPr/>
        </p:nvSpPr>
        <p:spPr bwMode="auto">
          <a:xfrm rot="10800000">
            <a:off x="5925242" y="2640034"/>
            <a:ext cx="1297203" cy="167126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4F5261-63BD-42A6-97AC-66E97BDF7747}"/>
              </a:ext>
            </a:extLst>
          </p:cNvPr>
          <p:cNvSpPr txBox="1"/>
          <p:nvPr/>
        </p:nvSpPr>
        <p:spPr>
          <a:xfrm>
            <a:off x="2155992" y="2450921"/>
            <a:ext cx="11501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push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5D04F18C-00F1-496E-A0D4-C6E3100F1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339" y="2440814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2266FBC-601E-4B5E-B209-DD5B2FAA33C6}"/>
              </a:ext>
            </a:extLst>
          </p:cNvPr>
          <p:cNvSpPr txBox="1"/>
          <p:nvPr/>
        </p:nvSpPr>
        <p:spPr>
          <a:xfrm>
            <a:off x="279494" y="2938275"/>
            <a:ext cx="177564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GitHub Action: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 build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E6188-B5A9-4791-9BAE-9C69F90293EB}"/>
              </a:ext>
            </a:extLst>
          </p:cNvPr>
          <p:cNvSpPr/>
          <p:nvPr/>
        </p:nvSpPr>
        <p:spPr bwMode="auto">
          <a:xfrm>
            <a:off x="147918" y="2406637"/>
            <a:ext cx="1907220" cy="993302"/>
          </a:xfrm>
          <a:prstGeom prst="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C90D-FC5F-4BB4-9764-DD2D2D61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Service and App Service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73DCD-7E10-495C-A769-C2185A1DD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6" y="3478810"/>
            <a:ext cx="235472" cy="235472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B9FF3D64-D5C3-4876-9357-7E32A4EF9FDD}"/>
              </a:ext>
            </a:extLst>
          </p:cNvPr>
          <p:cNvSpPr/>
          <p:nvPr/>
        </p:nvSpPr>
        <p:spPr bwMode="auto">
          <a:xfrm>
            <a:off x="162569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7AE6EC80-C7B8-454F-9B1C-38C9E549298B}"/>
              </a:ext>
            </a:extLst>
          </p:cNvPr>
          <p:cNvSpPr/>
          <p:nvPr/>
        </p:nvSpPr>
        <p:spPr bwMode="auto">
          <a:xfrm>
            <a:off x="196567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B74F33E-34B2-421D-8C32-0B30000D49C9}"/>
              </a:ext>
            </a:extLst>
          </p:cNvPr>
          <p:cNvSpPr/>
          <p:nvPr/>
        </p:nvSpPr>
        <p:spPr bwMode="auto">
          <a:xfrm>
            <a:off x="230400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4B534A5B-EFFD-41E7-9674-2F341E87159A}"/>
              </a:ext>
            </a:extLst>
          </p:cNvPr>
          <p:cNvSpPr/>
          <p:nvPr/>
        </p:nvSpPr>
        <p:spPr bwMode="auto">
          <a:xfrm>
            <a:off x="264398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21F264C9-A677-4B4F-844A-719B023444B3}"/>
              </a:ext>
            </a:extLst>
          </p:cNvPr>
          <p:cNvSpPr/>
          <p:nvPr/>
        </p:nvSpPr>
        <p:spPr bwMode="auto">
          <a:xfrm>
            <a:off x="1548128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9E3DF27-9921-4519-AA19-8B910CAF182A}"/>
              </a:ext>
            </a:extLst>
          </p:cNvPr>
          <p:cNvSpPr/>
          <p:nvPr/>
        </p:nvSpPr>
        <p:spPr bwMode="auto">
          <a:xfrm>
            <a:off x="1888108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D55219D2-6DA4-4A2E-84A6-DCACE0931CA0}"/>
              </a:ext>
            </a:extLst>
          </p:cNvPr>
          <p:cNvSpPr/>
          <p:nvPr/>
        </p:nvSpPr>
        <p:spPr bwMode="auto">
          <a:xfrm>
            <a:off x="2226437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9F1723DA-335E-400F-BBED-F18C71C6A80D}"/>
              </a:ext>
            </a:extLst>
          </p:cNvPr>
          <p:cNvSpPr/>
          <p:nvPr/>
        </p:nvSpPr>
        <p:spPr bwMode="auto">
          <a:xfrm>
            <a:off x="2566418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48F879B-87D9-4988-95E5-5EB9CEC73E43}"/>
              </a:ext>
            </a:extLst>
          </p:cNvPr>
          <p:cNvSpPr/>
          <p:nvPr/>
        </p:nvSpPr>
        <p:spPr bwMode="auto">
          <a:xfrm>
            <a:off x="147386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B3F33E12-8B4D-4E84-93F2-0EC2E3E73BEB}"/>
              </a:ext>
            </a:extLst>
          </p:cNvPr>
          <p:cNvSpPr/>
          <p:nvPr/>
        </p:nvSpPr>
        <p:spPr bwMode="auto">
          <a:xfrm>
            <a:off x="181384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72807882-20F7-4206-B580-E902D7FFD0E7}"/>
              </a:ext>
            </a:extLst>
          </p:cNvPr>
          <p:cNvSpPr/>
          <p:nvPr/>
        </p:nvSpPr>
        <p:spPr bwMode="auto">
          <a:xfrm>
            <a:off x="215217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776E0B40-CDAC-4ADE-827B-1A9231E7ABAB}"/>
              </a:ext>
            </a:extLst>
          </p:cNvPr>
          <p:cNvSpPr/>
          <p:nvPr/>
        </p:nvSpPr>
        <p:spPr bwMode="auto">
          <a:xfrm>
            <a:off x="249215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39F17F2-2CEB-464D-92F2-D725E0D39042}"/>
              </a:ext>
            </a:extLst>
          </p:cNvPr>
          <p:cNvSpPr/>
          <p:nvPr/>
        </p:nvSpPr>
        <p:spPr bwMode="auto">
          <a:xfrm>
            <a:off x="1396292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B9470AC8-0D8D-4711-A2DD-10E948391C05}"/>
              </a:ext>
            </a:extLst>
          </p:cNvPr>
          <p:cNvSpPr/>
          <p:nvPr/>
        </p:nvSpPr>
        <p:spPr bwMode="auto">
          <a:xfrm>
            <a:off x="1736272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3BFD6C10-2642-4AD8-A51B-77CDBFA0D891}"/>
              </a:ext>
            </a:extLst>
          </p:cNvPr>
          <p:cNvSpPr/>
          <p:nvPr/>
        </p:nvSpPr>
        <p:spPr bwMode="auto">
          <a:xfrm>
            <a:off x="2074601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15392EC0-7C0C-40A8-A5CC-42329ED11EAE}"/>
              </a:ext>
            </a:extLst>
          </p:cNvPr>
          <p:cNvSpPr/>
          <p:nvPr/>
        </p:nvSpPr>
        <p:spPr bwMode="auto">
          <a:xfrm>
            <a:off x="2414582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F9846380-677E-4DB7-8DCE-E211319BC872}"/>
              </a:ext>
            </a:extLst>
          </p:cNvPr>
          <p:cNvSpPr/>
          <p:nvPr/>
        </p:nvSpPr>
        <p:spPr bwMode="auto">
          <a:xfrm>
            <a:off x="2982315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6CE57ECB-E952-4D05-B9CB-3FDF46D20DC9}"/>
              </a:ext>
            </a:extLst>
          </p:cNvPr>
          <p:cNvSpPr/>
          <p:nvPr/>
        </p:nvSpPr>
        <p:spPr bwMode="auto">
          <a:xfrm>
            <a:off x="3322295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B1DC8FFC-F586-4920-BEB4-A6E67FE35447}"/>
              </a:ext>
            </a:extLst>
          </p:cNvPr>
          <p:cNvSpPr/>
          <p:nvPr/>
        </p:nvSpPr>
        <p:spPr bwMode="auto">
          <a:xfrm>
            <a:off x="366062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97D22A0B-90A8-4D87-82E1-356BD7336E4C}"/>
              </a:ext>
            </a:extLst>
          </p:cNvPr>
          <p:cNvSpPr/>
          <p:nvPr/>
        </p:nvSpPr>
        <p:spPr bwMode="auto">
          <a:xfrm>
            <a:off x="4000606" y="256692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129D9A2-56A7-4191-A86A-7A57F2890533}"/>
              </a:ext>
            </a:extLst>
          </p:cNvPr>
          <p:cNvSpPr/>
          <p:nvPr/>
        </p:nvSpPr>
        <p:spPr bwMode="auto">
          <a:xfrm>
            <a:off x="2904747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9DA1A356-DFF1-4095-92A6-76B853CC2A87}"/>
              </a:ext>
            </a:extLst>
          </p:cNvPr>
          <p:cNvSpPr/>
          <p:nvPr/>
        </p:nvSpPr>
        <p:spPr bwMode="auto">
          <a:xfrm>
            <a:off x="3244727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4E29EDC4-C923-4152-B3E7-9910960D45BB}"/>
              </a:ext>
            </a:extLst>
          </p:cNvPr>
          <p:cNvSpPr/>
          <p:nvPr/>
        </p:nvSpPr>
        <p:spPr bwMode="auto">
          <a:xfrm>
            <a:off x="3583057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8F8314DB-E937-46D8-9707-7C0966ED0AE4}"/>
              </a:ext>
            </a:extLst>
          </p:cNvPr>
          <p:cNvSpPr/>
          <p:nvPr/>
        </p:nvSpPr>
        <p:spPr bwMode="auto">
          <a:xfrm>
            <a:off x="3923037" y="26444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2D668728-FED6-40E9-B416-2286C7016188}"/>
              </a:ext>
            </a:extLst>
          </p:cNvPr>
          <p:cNvSpPr/>
          <p:nvPr/>
        </p:nvSpPr>
        <p:spPr bwMode="auto">
          <a:xfrm>
            <a:off x="2830479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7E4C73AF-BE19-4D13-A154-312B0290A7F1}"/>
              </a:ext>
            </a:extLst>
          </p:cNvPr>
          <p:cNvSpPr/>
          <p:nvPr/>
        </p:nvSpPr>
        <p:spPr bwMode="auto">
          <a:xfrm>
            <a:off x="3170459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C48433CE-FF6D-4B31-8172-3E88785E735D}"/>
              </a:ext>
            </a:extLst>
          </p:cNvPr>
          <p:cNvSpPr/>
          <p:nvPr/>
        </p:nvSpPr>
        <p:spPr bwMode="auto">
          <a:xfrm>
            <a:off x="350879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5A546C00-4129-4578-B70D-FEC2E8D16D5C}"/>
              </a:ext>
            </a:extLst>
          </p:cNvPr>
          <p:cNvSpPr/>
          <p:nvPr/>
        </p:nvSpPr>
        <p:spPr bwMode="auto">
          <a:xfrm>
            <a:off x="3848770" y="272041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1D77BD9C-B7B0-43DD-B942-4650805EED97}"/>
              </a:ext>
            </a:extLst>
          </p:cNvPr>
          <p:cNvSpPr/>
          <p:nvPr/>
        </p:nvSpPr>
        <p:spPr bwMode="auto">
          <a:xfrm>
            <a:off x="2752911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D5A98E02-37ED-4AB9-881D-1C996AEAD02F}"/>
              </a:ext>
            </a:extLst>
          </p:cNvPr>
          <p:cNvSpPr/>
          <p:nvPr/>
        </p:nvSpPr>
        <p:spPr bwMode="auto">
          <a:xfrm>
            <a:off x="3092891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5A52B338-4262-4658-8D33-DF491B909D1B}"/>
              </a:ext>
            </a:extLst>
          </p:cNvPr>
          <p:cNvSpPr/>
          <p:nvPr/>
        </p:nvSpPr>
        <p:spPr bwMode="auto">
          <a:xfrm>
            <a:off x="3431221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A0579504-3CFB-4928-954A-E1F4B71E51E9}"/>
              </a:ext>
            </a:extLst>
          </p:cNvPr>
          <p:cNvSpPr/>
          <p:nvPr/>
        </p:nvSpPr>
        <p:spPr bwMode="auto">
          <a:xfrm>
            <a:off x="3771201" y="279798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02025D4C-8510-4433-B08F-BEAAEB083E87}"/>
              </a:ext>
            </a:extLst>
          </p:cNvPr>
          <p:cNvSpPr/>
          <p:nvPr/>
        </p:nvSpPr>
        <p:spPr bwMode="auto">
          <a:xfrm>
            <a:off x="1313771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89DF6CDA-4AFE-4246-B93B-C05748C4B2B4}"/>
              </a:ext>
            </a:extLst>
          </p:cNvPr>
          <p:cNvSpPr/>
          <p:nvPr/>
        </p:nvSpPr>
        <p:spPr bwMode="auto">
          <a:xfrm>
            <a:off x="1653752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03BDB488-1147-46F6-97C9-EF25494AA018}"/>
              </a:ext>
            </a:extLst>
          </p:cNvPr>
          <p:cNvSpPr/>
          <p:nvPr/>
        </p:nvSpPr>
        <p:spPr bwMode="auto">
          <a:xfrm>
            <a:off x="1992082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7030A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6C30C024-77AA-4288-BBA5-2AB65D38731B}"/>
              </a:ext>
            </a:extLst>
          </p:cNvPr>
          <p:cNvSpPr/>
          <p:nvPr/>
        </p:nvSpPr>
        <p:spPr bwMode="auto">
          <a:xfrm>
            <a:off x="2332062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CFC2662F-512C-46D4-805F-F280ECD00201}"/>
              </a:ext>
            </a:extLst>
          </p:cNvPr>
          <p:cNvSpPr/>
          <p:nvPr/>
        </p:nvSpPr>
        <p:spPr bwMode="auto">
          <a:xfrm>
            <a:off x="123620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C50CF65E-49C1-4649-B41E-4ED5C373C7AB}"/>
              </a:ext>
            </a:extLst>
          </p:cNvPr>
          <p:cNvSpPr/>
          <p:nvPr/>
        </p:nvSpPr>
        <p:spPr bwMode="auto">
          <a:xfrm>
            <a:off x="1576184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4E2728B8-F97C-436C-872A-EEAF880AB298}"/>
              </a:ext>
            </a:extLst>
          </p:cNvPr>
          <p:cNvSpPr/>
          <p:nvPr/>
        </p:nvSpPr>
        <p:spPr bwMode="auto">
          <a:xfrm>
            <a:off x="191451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EB2023CF-68B2-4020-A39B-175F39ECABC4}"/>
              </a:ext>
            </a:extLst>
          </p:cNvPr>
          <p:cNvSpPr/>
          <p:nvPr/>
        </p:nvSpPr>
        <p:spPr bwMode="auto">
          <a:xfrm>
            <a:off x="225449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BD189509-17E7-40BF-99AD-2F00DC94F0C2}"/>
              </a:ext>
            </a:extLst>
          </p:cNvPr>
          <p:cNvSpPr/>
          <p:nvPr/>
        </p:nvSpPr>
        <p:spPr bwMode="auto">
          <a:xfrm>
            <a:off x="1161935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A50DE8A4-8AF4-4EB5-B445-FF432C75E394}"/>
              </a:ext>
            </a:extLst>
          </p:cNvPr>
          <p:cNvSpPr/>
          <p:nvPr/>
        </p:nvSpPr>
        <p:spPr bwMode="auto">
          <a:xfrm>
            <a:off x="1501916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9E5E97B5-5C89-44A8-8E09-8E19CEBF4604}"/>
              </a:ext>
            </a:extLst>
          </p:cNvPr>
          <p:cNvSpPr/>
          <p:nvPr/>
        </p:nvSpPr>
        <p:spPr bwMode="auto">
          <a:xfrm>
            <a:off x="1840246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E9DA5516-BEC2-4DAD-9416-DE62A4749FFE}"/>
              </a:ext>
            </a:extLst>
          </p:cNvPr>
          <p:cNvSpPr/>
          <p:nvPr/>
        </p:nvSpPr>
        <p:spPr bwMode="auto">
          <a:xfrm>
            <a:off x="2180226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2E0DFA24-8817-4D89-8D75-E2D52EA0B742}"/>
              </a:ext>
            </a:extLst>
          </p:cNvPr>
          <p:cNvSpPr/>
          <p:nvPr/>
        </p:nvSpPr>
        <p:spPr bwMode="auto">
          <a:xfrm>
            <a:off x="108436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425531A6-B0C2-40A5-BBC5-D34C08A27C31}"/>
              </a:ext>
            </a:extLst>
          </p:cNvPr>
          <p:cNvSpPr/>
          <p:nvPr/>
        </p:nvSpPr>
        <p:spPr bwMode="auto">
          <a:xfrm>
            <a:off x="1424348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78D076A0-0B6E-40B4-BF9B-709C55FBAA7E}"/>
              </a:ext>
            </a:extLst>
          </p:cNvPr>
          <p:cNvSpPr/>
          <p:nvPr/>
        </p:nvSpPr>
        <p:spPr bwMode="auto">
          <a:xfrm>
            <a:off x="176267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F45F4062-5EC4-4CA1-A56C-911CA8A67C48}"/>
              </a:ext>
            </a:extLst>
          </p:cNvPr>
          <p:cNvSpPr/>
          <p:nvPr/>
        </p:nvSpPr>
        <p:spPr bwMode="auto">
          <a:xfrm>
            <a:off x="210265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135F173F-0E44-458F-B80A-BA3E63256D42}"/>
              </a:ext>
            </a:extLst>
          </p:cNvPr>
          <p:cNvSpPr/>
          <p:nvPr/>
        </p:nvSpPr>
        <p:spPr bwMode="auto">
          <a:xfrm>
            <a:off x="2670391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8E9CE139-1ABF-40D2-A203-D890A803B5E5}"/>
              </a:ext>
            </a:extLst>
          </p:cNvPr>
          <p:cNvSpPr/>
          <p:nvPr/>
        </p:nvSpPr>
        <p:spPr bwMode="auto">
          <a:xfrm>
            <a:off x="3010371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445DE9A7-EB90-4600-9F8D-6EE58B8536D7}"/>
              </a:ext>
            </a:extLst>
          </p:cNvPr>
          <p:cNvSpPr/>
          <p:nvPr/>
        </p:nvSpPr>
        <p:spPr bwMode="auto">
          <a:xfrm>
            <a:off x="3348701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E5EB39F8-B167-48AA-AA17-3F326DD2BE6F}"/>
              </a:ext>
            </a:extLst>
          </p:cNvPr>
          <p:cNvSpPr/>
          <p:nvPr/>
        </p:nvSpPr>
        <p:spPr bwMode="auto">
          <a:xfrm>
            <a:off x="3688682" y="287924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744A3E36-5D2C-458A-9CBD-D16B44CC696C}"/>
              </a:ext>
            </a:extLst>
          </p:cNvPr>
          <p:cNvSpPr/>
          <p:nvPr/>
        </p:nvSpPr>
        <p:spPr bwMode="auto">
          <a:xfrm>
            <a:off x="259282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49BF2428-529F-4341-A6AE-FBD1379BE716}"/>
              </a:ext>
            </a:extLst>
          </p:cNvPr>
          <p:cNvSpPr/>
          <p:nvPr/>
        </p:nvSpPr>
        <p:spPr bwMode="auto">
          <a:xfrm>
            <a:off x="293280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26B1AF95-FABF-4B7D-B071-090475544D3F}"/>
              </a:ext>
            </a:extLst>
          </p:cNvPr>
          <p:cNvSpPr/>
          <p:nvPr/>
        </p:nvSpPr>
        <p:spPr bwMode="auto">
          <a:xfrm>
            <a:off x="327113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732E6FD1-A615-43F0-9250-8399F72CA338}"/>
              </a:ext>
            </a:extLst>
          </p:cNvPr>
          <p:cNvSpPr/>
          <p:nvPr/>
        </p:nvSpPr>
        <p:spPr bwMode="auto">
          <a:xfrm>
            <a:off x="3611113" y="295680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BE12808E-51E3-4D99-8FEC-1E12040BCAC4}"/>
              </a:ext>
            </a:extLst>
          </p:cNvPr>
          <p:cNvSpPr/>
          <p:nvPr/>
        </p:nvSpPr>
        <p:spPr bwMode="auto">
          <a:xfrm>
            <a:off x="2518555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2DB8DA9E-4970-4994-AE5F-9BC28F94E037}"/>
              </a:ext>
            </a:extLst>
          </p:cNvPr>
          <p:cNvSpPr/>
          <p:nvPr/>
        </p:nvSpPr>
        <p:spPr bwMode="auto">
          <a:xfrm>
            <a:off x="2858535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5AC2A9F9-9EA2-49B9-BC71-2E58F4E08C8E}"/>
              </a:ext>
            </a:extLst>
          </p:cNvPr>
          <p:cNvSpPr/>
          <p:nvPr/>
        </p:nvSpPr>
        <p:spPr bwMode="auto">
          <a:xfrm>
            <a:off x="3196865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02B293CC-3D57-40EF-93F0-2D2D0E3D0D66}"/>
              </a:ext>
            </a:extLst>
          </p:cNvPr>
          <p:cNvSpPr/>
          <p:nvPr/>
        </p:nvSpPr>
        <p:spPr bwMode="auto">
          <a:xfrm>
            <a:off x="3536846" y="303272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66E8575E-3236-4360-830B-739D35375BC9}"/>
              </a:ext>
            </a:extLst>
          </p:cNvPr>
          <p:cNvSpPr/>
          <p:nvPr/>
        </p:nvSpPr>
        <p:spPr bwMode="auto">
          <a:xfrm>
            <a:off x="244098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E5A595E2-5BC6-415C-8E24-A7EFB179ACD1}"/>
              </a:ext>
            </a:extLst>
          </p:cNvPr>
          <p:cNvSpPr/>
          <p:nvPr/>
        </p:nvSpPr>
        <p:spPr bwMode="auto">
          <a:xfrm>
            <a:off x="278096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1721F484-F0CD-4817-98D1-9A48D9F946B7}"/>
              </a:ext>
            </a:extLst>
          </p:cNvPr>
          <p:cNvSpPr/>
          <p:nvPr/>
        </p:nvSpPr>
        <p:spPr bwMode="auto">
          <a:xfrm>
            <a:off x="311929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41837F6F-5DC6-4E7D-9821-C26857D60D3F}"/>
              </a:ext>
            </a:extLst>
          </p:cNvPr>
          <p:cNvSpPr/>
          <p:nvPr/>
        </p:nvSpPr>
        <p:spPr bwMode="auto">
          <a:xfrm>
            <a:off x="3459277" y="311029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FFC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F14E4780-DA71-48F1-BF64-8EB0E9D1CD50}"/>
              </a:ext>
            </a:extLst>
          </p:cNvPr>
          <p:cNvSpPr/>
          <p:nvPr/>
        </p:nvSpPr>
        <p:spPr bwMode="auto">
          <a:xfrm>
            <a:off x="6177468" y="252236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Cube 74">
            <a:extLst>
              <a:ext uri="{FF2B5EF4-FFF2-40B4-BE49-F238E27FC236}">
                <a16:creationId xmlns:a16="http://schemas.microsoft.com/office/drawing/2014/main" id="{EEAC0073-05FF-439A-8340-D14686BC7A0A}"/>
              </a:ext>
            </a:extLst>
          </p:cNvPr>
          <p:cNvSpPr/>
          <p:nvPr/>
        </p:nvSpPr>
        <p:spPr bwMode="auto">
          <a:xfrm>
            <a:off x="6515798" y="252236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Cube 75">
            <a:extLst>
              <a:ext uri="{FF2B5EF4-FFF2-40B4-BE49-F238E27FC236}">
                <a16:creationId xmlns:a16="http://schemas.microsoft.com/office/drawing/2014/main" id="{2687F308-A8B4-4F32-879D-EAE7B97CF520}"/>
              </a:ext>
            </a:extLst>
          </p:cNvPr>
          <p:cNvSpPr/>
          <p:nvPr/>
        </p:nvSpPr>
        <p:spPr bwMode="auto">
          <a:xfrm>
            <a:off x="6855779" y="252236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5D9B5D47-ACFC-4BC2-B3B6-5B7A6F9439BE}"/>
              </a:ext>
            </a:extLst>
          </p:cNvPr>
          <p:cNvSpPr/>
          <p:nvPr/>
        </p:nvSpPr>
        <p:spPr bwMode="auto">
          <a:xfrm>
            <a:off x="6099900" y="25999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D92B14D7-A40A-46BD-A803-740DF733A7AD}"/>
              </a:ext>
            </a:extLst>
          </p:cNvPr>
          <p:cNvSpPr/>
          <p:nvPr/>
        </p:nvSpPr>
        <p:spPr bwMode="auto">
          <a:xfrm>
            <a:off x="6438230" y="25999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79E3A439-8FA6-4AD7-A690-D3847DD1574E}"/>
              </a:ext>
            </a:extLst>
          </p:cNvPr>
          <p:cNvSpPr/>
          <p:nvPr/>
        </p:nvSpPr>
        <p:spPr bwMode="auto">
          <a:xfrm>
            <a:off x="6778210" y="25999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583554BE-A7C5-48B5-B155-B10370F5E2A2}"/>
              </a:ext>
            </a:extLst>
          </p:cNvPr>
          <p:cNvSpPr/>
          <p:nvPr/>
        </p:nvSpPr>
        <p:spPr bwMode="auto">
          <a:xfrm>
            <a:off x="6025632" y="267585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Cube 82">
            <a:extLst>
              <a:ext uri="{FF2B5EF4-FFF2-40B4-BE49-F238E27FC236}">
                <a16:creationId xmlns:a16="http://schemas.microsoft.com/office/drawing/2014/main" id="{0079CC11-32B4-4E82-B9EE-619F84786A3E}"/>
              </a:ext>
            </a:extLst>
          </p:cNvPr>
          <p:cNvSpPr/>
          <p:nvPr/>
        </p:nvSpPr>
        <p:spPr bwMode="auto">
          <a:xfrm>
            <a:off x="6363962" y="267585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Cube 83">
            <a:extLst>
              <a:ext uri="{FF2B5EF4-FFF2-40B4-BE49-F238E27FC236}">
                <a16:creationId xmlns:a16="http://schemas.microsoft.com/office/drawing/2014/main" id="{754A5824-CF79-4FAB-A432-4662F2FE3133}"/>
              </a:ext>
            </a:extLst>
          </p:cNvPr>
          <p:cNvSpPr/>
          <p:nvPr/>
        </p:nvSpPr>
        <p:spPr bwMode="auto">
          <a:xfrm>
            <a:off x="6703943" y="267585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Cube 85">
            <a:extLst>
              <a:ext uri="{FF2B5EF4-FFF2-40B4-BE49-F238E27FC236}">
                <a16:creationId xmlns:a16="http://schemas.microsoft.com/office/drawing/2014/main" id="{7F20A956-9282-4997-A8F6-5300A9DAB7B4}"/>
              </a:ext>
            </a:extLst>
          </p:cNvPr>
          <p:cNvSpPr/>
          <p:nvPr/>
        </p:nvSpPr>
        <p:spPr bwMode="auto">
          <a:xfrm>
            <a:off x="5948064" y="275342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B13E2541-1FE8-4B3C-B12D-68A51CF9DFE6}"/>
              </a:ext>
            </a:extLst>
          </p:cNvPr>
          <p:cNvSpPr/>
          <p:nvPr/>
        </p:nvSpPr>
        <p:spPr bwMode="auto">
          <a:xfrm>
            <a:off x="6286394" y="275342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75204978-FC6C-44F8-A297-1B5631339F17}"/>
              </a:ext>
            </a:extLst>
          </p:cNvPr>
          <p:cNvSpPr/>
          <p:nvPr/>
        </p:nvSpPr>
        <p:spPr bwMode="auto">
          <a:xfrm>
            <a:off x="6626374" y="275342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Cube 88">
            <a:extLst>
              <a:ext uri="{FF2B5EF4-FFF2-40B4-BE49-F238E27FC236}">
                <a16:creationId xmlns:a16="http://schemas.microsoft.com/office/drawing/2014/main" id="{399CB96C-ABEE-4FEF-9E20-1F8BE6C8782B}"/>
              </a:ext>
            </a:extLst>
          </p:cNvPr>
          <p:cNvSpPr/>
          <p:nvPr/>
        </p:nvSpPr>
        <p:spPr bwMode="auto">
          <a:xfrm>
            <a:off x="7194107" y="252236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94DBA377-EA4D-4155-9D16-DD2CE9CB4CE7}"/>
              </a:ext>
            </a:extLst>
          </p:cNvPr>
          <p:cNvSpPr/>
          <p:nvPr/>
        </p:nvSpPr>
        <p:spPr bwMode="auto">
          <a:xfrm>
            <a:off x="7534088" y="2522368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6C7DF808-EB82-48DF-90D4-5E7156600250}"/>
              </a:ext>
            </a:extLst>
          </p:cNvPr>
          <p:cNvSpPr/>
          <p:nvPr/>
        </p:nvSpPr>
        <p:spPr bwMode="auto">
          <a:xfrm>
            <a:off x="7116539" y="25999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00079778-8CE0-4A33-9F34-0E0113CC52BC}"/>
              </a:ext>
            </a:extLst>
          </p:cNvPr>
          <p:cNvSpPr/>
          <p:nvPr/>
        </p:nvSpPr>
        <p:spPr bwMode="auto">
          <a:xfrm>
            <a:off x="7456520" y="25999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81045D9B-2D57-4BD5-AF53-77B7A642E987}"/>
              </a:ext>
            </a:extLst>
          </p:cNvPr>
          <p:cNvSpPr/>
          <p:nvPr/>
        </p:nvSpPr>
        <p:spPr bwMode="auto">
          <a:xfrm>
            <a:off x="7042271" y="267585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Cube 97">
            <a:extLst>
              <a:ext uri="{FF2B5EF4-FFF2-40B4-BE49-F238E27FC236}">
                <a16:creationId xmlns:a16="http://schemas.microsoft.com/office/drawing/2014/main" id="{371E5159-CC26-4A0F-865F-AE9B8605CBDF}"/>
              </a:ext>
            </a:extLst>
          </p:cNvPr>
          <p:cNvSpPr/>
          <p:nvPr/>
        </p:nvSpPr>
        <p:spPr bwMode="auto">
          <a:xfrm>
            <a:off x="7382252" y="2675854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015FFAFD-53CC-425A-8852-4DD422F7D105}"/>
              </a:ext>
            </a:extLst>
          </p:cNvPr>
          <p:cNvSpPr/>
          <p:nvPr/>
        </p:nvSpPr>
        <p:spPr bwMode="auto">
          <a:xfrm>
            <a:off x="6964703" y="275342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0A6E7A62-3C8C-4FFF-BEFD-A29A71686E8E}"/>
              </a:ext>
            </a:extLst>
          </p:cNvPr>
          <p:cNvSpPr/>
          <p:nvPr/>
        </p:nvSpPr>
        <p:spPr bwMode="auto">
          <a:xfrm>
            <a:off x="7304684" y="2753423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6" name="Cube 105">
            <a:extLst>
              <a:ext uri="{FF2B5EF4-FFF2-40B4-BE49-F238E27FC236}">
                <a16:creationId xmlns:a16="http://schemas.microsoft.com/office/drawing/2014/main" id="{6B128791-2F01-4487-9193-5CD9CC738AC4}"/>
              </a:ext>
            </a:extLst>
          </p:cNvPr>
          <p:cNvSpPr/>
          <p:nvPr/>
        </p:nvSpPr>
        <p:spPr bwMode="auto">
          <a:xfrm>
            <a:off x="5865544" y="283468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704D5288-3C3E-4F24-9A25-DE3A855FD94E}"/>
              </a:ext>
            </a:extLst>
          </p:cNvPr>
          <p:cNvSpPr/>
          <p:nvPr/>
        </p:nvSpPr>
        <p:spPr bwMode="auto">
          <a:xfrm>
            <a:off x="6203874" y="283468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DAA4048C-0F46-4A58-B566-6986D4B96451}"/>
              </a:ext>
            </a:extLst>
          </p:cNvPr>
          <p:cNvSpPr/>
          <p:nvPr/>
        </p:nvSpPr>
        <p:spPr bwMode="auto">
          <a:xfrm>
            <a:off x="6543854" y="283468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A79605D8-1F58-4226-9293-FB9FA89101DC}"/>
              </a:ext>
            </a:extLst>
          </p:cNvPr>
          <p:cNvSpPr/>
          <p:nvPr/>
        </p:nvSpPr>
        <p:spPr bwMode="auto">
          <a:xfrm>
            <a:off x="5787976" y="291224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A436FD4B-2132-470D-A535-C6A5E21A6FD9}"/>
              </a:ext>
            </a:extLst>
          </p:cNvPr>
          <p:cNvSpPr/>
          <p:nvPr/>
        </p:nvSpPr>
        <p:spPr bwMode="auto">
          <a:xfrm>
            <a:off x="6126305" y="291224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AF43576F-BEAE-4BCD-8566-EED7C572A056}"/>
              </a:ext>
            </a:extLst>
          </p:cNvPr>
          <p:cNvSpPr/>
          <p:nvPr/>
        </p:nvSpPr>
        <p:spPr bwMode="auto">
          <a:xfrm>
            <a:off x="6466286" y="291224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Cube 113">
            <a:extLst>
              <a:ext uri="{FF2B5EF4-FFF2-40B4-BE49-F238E27FC236}">
                <a16:creationId xmlns:a16="http://schemas.microsoft.com/office/drawing/2014/main" id="{A859DB08-5903-45CE-920E-F902E421547C}"/>
              </a:ext>
            </a:extLst>
          </p:cNvPr>
          <p:cNvSpPr/>
          <p:nvPr/>
        </p:nvSpPr>
        <p:spPr bwMode="auto">
          <a:xfrm>
            <a:off x="5713708" y="298816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Cube 114">
            <a:extLst>
              <a:ext uri="{FF2B5EF4-FFF2-40B4-BE49-F238E27FC236}">
                <a16:creationId xmlns:a16="http://schemas.microsoft.com/office/drawing/2014/main" id="{7700451A-9615-4119-838D-45FE66CA101D}"/>
              </a:ext>
            </a:extLst>
          </p:cNvPr>
          <p:cNvSpPr/>
          <p:nvPr/>
        </p:nvSpPr>
        <p:spPr bwMode="auto">
          <a:xfrm>
            <a:off x="6052038" y="298816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Cube 115">
            <a:extLst>
              <a:ext uri="{FF2B5EF4-FFF2-40B4-BE49-F238E27FC236}">
                <a16:creationId xmlns:a16="http://schemas.microsoft.com/office/drawing/2014/main" id="{07111FF5-57B2-4F00-AE76-22DE9284390B}"/>
              </a:ext>
            </a:extLst>
          </p:cNvPr>
          <p:cNvSpPr/>
          <p:nvPr/>
        </p:nvSpPr>
        <p:spPr bwMode="auto">
          <a:xfrm>
            <a:off x="6392018" y="298816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8" name="Cube 117">
            <a:extLst>
              <a:ext uri="{FF2B5EF4-FFF2-40B4-BE49-F238E27FC236}">
                <a16:creationId xmlns:a16="http://schemas.microsoft.com/office/drawing/2014/main" id="{A340FD12-2B82-4D83-B411-190017D54002}"/>
              </a:ext>
            </a:extLst>
          </p:cNvPr>
          <p:cNvSpPr/>
          <p:nvPr/>
        </p:nvSpPr>
        <p:spPr bwMode="auto">
          <a:xfrm>
            <a:off x="5636140" y="30657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76DBFA1E-9A95-4422-A745-02ABD51EC053}"/>
              </a:ext>
            </a:extLst>
          </p:cNvPr>
          <p:cNvSpPr/>
          <p:nvPr/>
        </p:nvSpPr>
        <p:spPr bwMode="auto">
          <a:xfrm>
            <a:off x="5974469" y="30657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3EA79007-42D8-4F0C-AAE6-6ABC921907F3}"/>
              </a:ext>
            </a:extLst>
          </p:cNvPr>
          <p:cNvSpPr/>
          <p:nvPr/>
        </p:nvSpPr>
        <p:spPr bwMode="auto">
          <a:xfrm>
            <a:off x="6314450" y="30657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0113A415-CFAF-4434-AB70-1EA474298F6D}"/>
              </a:ext>
            </a:extLst>
          </p:cNvPr>
          <p:cNvSpPr/>
          <p:nvPr/>
        </p:nvSpPr>
        <p:spPr bwMode="auto">
          <a:xfrm>
            <a:off x="6882183" y="283468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4F76C541-FA02-4620-9342-8DBF985360B2}"/>
              </a:ext>
            </a:extLst>
          </p:cNvPr>
          <p:cNvSpPr/>
          <p:nvPr/>
        </p:nvSpPr>
        <p:spPr bwMode="auto">
          <a:xfrm>
            <a:off x="7222163" y="2834681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1AF8CB74-8B33-4A9C-9D35-06BA690713F2}"/>
              </a:ext>
            </a:extLst>
          </p:cNvPr>
          <p:cNvSpPr/>
          <p:nvPr/>
        </p:nvSpPr>
        <p:spPr bwMode="auto">
          <a:xfrm>
            <a:off x="6804615" y="291224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56F4303C-9A36-447A-892E-8D226423B791}"/>
              </a:ext>
            </a:extLst>
          </p:cNvPr>
          <p:cNvSpPr/>
          <p:nvPr/>
        </p:nvSpPr>
        <p:spPr bwMode="auto">
          <a:xfrm>
            <a:off x="7144595" y="2912249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F0158A90-4EE0-41E3-8B4D-23170FBC2975}"/>
              </a:ext>
            </a:extLst>
          </p:cNvPr>
          <p:cNvSpPr/>
          <p:nvPr/>
        </p:nvSpPr>
        <p:spPr bwMode="auto">
          <a:xfrm>
            <a:off x="6730347" y="298816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C62F05FA-3B78-450D-BC77-902828E61E6A}"/>
              </a:ext>
            </a:extLst>
          </p:cNvPr>
          <p:cNvSpPr/>
          <p:nvPr/>
        </p:nvSpPr>
        <p:spPr bwMode="auto">
          <a:xfrm>
            <a:off x="7070327" y="2988167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2EFA1B01-F2BC-4F57-A456-6C767AC72C38}"/>
              </a:ext>
            </a:extLst>
          </p:cNvPr>
          <p:cNvSpPr/>
          <p:nvPr/>
        </p:nvSpPr>
        <p:spPr bwMode="auto">
          <a:xfrm>
            <a:off x="6652779" y="30657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C1619FD8-4083-4FB0-98B3-C5AC75A54322}"/>
              </a:ext>
            </a:extLst>
          </p:cNvPr>
          <p:cNvSpPr/>
          <p:nvPr/>
        </p:nvSpPr>
        <p:spPr bwMode="auto">
          <a:xfrm>
            <a:off x="6992759" y="3065736"/>
            <a:ext cx="420849" cy="198047"/>
          </a:xfrm>
          <a:prstGeom prst="cube">
            <a:avLst>
              <a:gd name="adj" fmla="val 40755"/>
            </a:avLst>
          </a:prstGeom>
          <a:solidFill>
            <a:schemeClr val="bg1"/>
          </a:solidFill>
          <a:ln w="19050">
            <a:solidFill>
              <a:srgbClr val="0078D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dirty="0" err="1">
              <a:solidFill>
                <a:srgbClr val="0078D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D497B8E-033C-4FD1-893B-797270D93B34}"/>
              </a:ext>
            </a:extLst>
          </p:cNvPr>
          <p:cNvSpPr txBox="1"/>
          <p:nvPr/>
        </p:nvSpPr>
        <p:spPr>
          <a:xfrm>
            <a:off x="1161935" y="1403658"/>
            <a:ext cx="348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1987"/>
            <a:r>
              <a:rPr lang="en-US" sz="1200" kern="0" dirty="0">
                <a:solidFill>
                  <a:sysClr val="windowText" lastClr="000000"/>
                </a:solidFill>
              </a:rPr>
              <a:t>The App Service is a multi-tenant service.  Thousands of customers that share the same system safely and securely.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1DDB6484-5AB6-4872-8A3F-9C8014FD8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86" y="3478810"/>
            <a:ext cx="235472" cy="235472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A0E5ADD7-E08D-4835-A536-1CB1917E1D3D}"/>
              </a:ext>
            </a:extLst>
          </p:cNvPr>
          <p:cNvSpPr txBox="1"/>
          <p:nvPr/>
        </p:nvSpPr>
        <p:spPr>
          <a:xfrm>
            <a:off x="5412105" y="1403659"/>
            <a:ext cx="344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1987"/>
            <a:r>
              <a:rPr lang="en-US" sz="1200" kern="0" dirty="0">
                <a:solidFill>
                  <a:sysClr val="windowText" lastClr="000000"/>
                </a:solidFill>
              </a:rPr>
              <a:t>An App Service Environment (ASE) is a single tenant instance of the App Service that deploys into the customer’s Azure Virtual Network (VNet)</a:t>
            </a:r>
          </a:p>
        </p:txBody>
      </p:sp>
    </p:spTree>
    <p:extLst>
      <p:ext uri="{BB962C8B-B14F-4D97-AF65-F5344CB8AC3E}">
        <p14:creationId xmlns:p14="http://schemas.microsoft.com/office/powerpoint/2010/main" val="7662397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Regional </a:t>
            </a:r>
            <a:r>
              <a:rPr lang="en-US" err="1"/>
              <a:t>VNet</a:t>
            </a:r>
            <a:r>
              <a:rPr lang="en-US"/>
              <a:t> Integration</a:t>
            </a:r>
            <a:endParaRPr lang="en-US" sz="16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1050" y="1238250"/>
            <a:ext cx="6396708" cy="3457986"/>
          </a:xfrm>
        </p:spPr>
        <p:txBody>
          <a:bodyPr/>
          <a:lstStyle/>
          <a:p>
            <a:pPr defTabSz="914016"/>
            <a:r>
              <a:rPr lang="en-US" sz="1600">
                <a:solidFill>
                  <a:srgbClr val="353535"/>
                </a:solidFill>
                <a:latin typeface="Segoe UI Semilight"/>
              </a:rPr>
              <a:t>Enables the backend of your app to be directly in your </a:t>
            </a:r>
            <a:r>
              <a:rPr lang="en-US" sz="1600" err="1">
                <a:solidFill>
                  <a:srgbClr val="353535"/>
                </a:solidFill>
                <a:latin typeface="Segoe UI Semilight"/>
              </a:rPr>
              <a:t>VNet</a:t>
            </a:r>
            <a:r>
              <a:rPr lang="en-US" sz="1600">
                <a:solidFill>
                  <a:srgbClr val="353535"/>
                </a:solidFill>
                <a:latin typeface="Segoe UI Semilight"/>
              </a:rPr>
              <a:t>. </a:t>
            </a:r>
          </a:p>
          <a:p>
            <a:pPr defTabSz="914016"/>
            <a:r>
              <a:rPr lang="en-US" sz="1600">
                <a:solidFill>
                  <a:srgbClr val="353535"/>
                </a:solidFill>
                <a:latin typeface="Segoe UI Semilight"/>
              </a:rPr>
              <a:t>Outbound calls from your app can reach </a:t>
            </a:r>
          </a:p>
          <a:p>
            <a:pPr lvl="1" defTabSz="914016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53535"/>
                </a:solidFill>
                <a:latin typeface="Segoe UI Semilight"/>
              </a:rPr>
              <a:t>Endpoints in your </a:t>
            </a:r>
            <a:r>
              <a:rPr lang="en-US" sz="1600" err="1">
                <a:solidFill>
                  <a:srgbClr val="353535"/>
                </a:solidFill>
                <a:latin typeface="Segoe UI Semilight"/>
              </a:rPr>
              <a:t>VNet</a:t>
            </a:r>
            <a:r>
              <a:rPr lang="en-US" sz="1600">
                <a:solidFill>
                  <a:srgbClr val="353535"/>
                </a:solidFill>
                <a:latin typeface="Segoe UI Semilight"/>
              </a:rPr>
              <a:t> </a:t>
            </a:r>
          </a:p>
          <a:p>
            <a:pPr lvl="1" defTabSz="914016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53535"/>
                </a:solidFill>
                <a:latin typeface="Segoe UI Semilight"/>
              </a:rPr>
              <a:t>Across ExpressRoute</a:t>
            </a:r>
          </a:p>
          <a:p>
            <a:pPr lvl="1" defTabSz="914016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53535"/>
                </a:solidFill>
                <a:latin typeface="Segoe UI Semilight"/>
              </a:rPr>
              <a:t>Service Endpoint secured services, including other web apps</a:t>
            </a:r>
          </a:p>
          <a:p>
            <a:pPr defTabSz="914016"/>
            <a:r>
              <a:rPr lang="en-US" sz="1600">
                <a:solidFill>
                  <a:srgbClr val="353535"/>
                </a:solidFill>
                <a:latin typeface="Segoe UI Semilight"/>
              </a:rPr>
              <a:t>Available for Windows web apps, Linux web apps and Premium Functions</a:t>
            </a:r>
          </a:p>
          <a:p>
            <a:pPr defTabSz="914016"/>
            <a:r>
              <a:rPr lang="en-US" sz="1600">
                <a:solidFill>
                  <a:srgbClr val="353535"/>
                </a:solidFill>
                <a:latin typeface="Segoe UI Semilight"/>
              </a:rPr>
              <a:t>Only works with Resource Manager </a:t>
            </a:r>
            <a:r>
              <a:rPr lang="en-US" sz="1600" err="1">
                <a:solidFill>
                  <a:srgbClr val="353535"/>
                </a:solidFill>
                <a:latin typeface="Segoe UI Semilight"/>
              </a:rPr>
              <a:t>VNets</a:t>
            </a:r>
            <a:r>
              <a:rPr lang="en-US" sz="1600">
                <a:solidFill>
                  <a:srgbClr val="353535"/>
                </a:solidFill>
                <a:latin typeface="Segoe UI Semilight"/>
              </a:rPr>
              <a:t> in the same region</a:t>
            </a:r>
          </a:p>
          <a:p>
            <a:endParaRPr lang="en-US" sz="160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32CA312-905E-4296-B5A8-641001D07CB2}"/>
              </a:ext>
            </a:extLst>
          </p:cNvPr>
          <p:cNvSpPr txBox="1">
            <a:spLocks/>
          </p:cNvSpPr>
          <p:nvPr/>
        </p:nvSpPr>
        <p:spPr bwMode="auto">
          <a:xfrm>
            <a:off x="458598" y="666750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pPr algn="l" defTabSz="914016"/>
            <a:r>
              <a:rPr lang="en-US" sz="1500" b="0"/>
              <a:t>Scenario: 	App access to resources in your </a:t>
            </a:r>
            <a:r>
              <a:rPr lang="en-US" sz="1500" b="0" err="1"/>
              <a:t>VNet</a:t>
            </a:r>
            <a:r>
              <a:rPr lang="en-US" sz="1500" b="0"/>
              <a:t>, across Service Endpoints and across ExpressRoute</a:t>
            </a:r>
            <a:br>
              <a:rPr lang="en-US" sz="1500" b="0"/>
            </a:br>
            <a:r>
              <a:rPr lang="en-US" sz="1500" b="0"/>
              <a:t>	Multi-tier web applications – when combined with service endpoints</a:t>
            </a:r>
            <a:endParaRPr lang="en-US" sz="1500">
              <a:solidFill>
                <a:srgbClr val="353535"/>
              </a:solidFill>
              <a:latin typeface="Segoe UI Semiligh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3C22D3-567D-4EEA-8A90-982AE8C72059}"/>
              </a:ext>
            </a:extLst>
          </p:cNvPr>
          <p:cNvGrpSpPr/>
          <p:nvPr/>
        </p:nvGrpSpPr>
        <p:grpSpPr>
          <a:xfrm>
            <a:off x="4038600" y="1809750"/>
            <a:ext cx="4928108" cy="3054894"/>
            <a:chOff x="5174706" y="2523477"/>
            <a:chExt cx="6071108" cy="38168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BDA419-F707-49A3-9793-5174E5580BF7}"/>
                </a:ext>
              </a:extLst>
            </p:cNvPr>
            <p:cNvSpPr/>
            <p:nvPr/>
          </p:nvSpPr>
          <p:spPr bwMode="auto">
            <a:xfrm rot="16200000">
              <a:off x="6942100" y="5125881"/>
              <a:ext cx="148729" cy="1473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8D7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803E6E-B30E-4FAE-9E3A-30B6C548B611}"/>
                </a:ext>
              </a:extLst>
            </p:cNvPr>
            <p:cNvGrpSpPr/>
            <p:nvPr/>
          </p:nvGrpSpPr>
          <p:grpSpPr>
            <a:xfrm>
              <a:off x="8596937" y="3053343"/>
              <a:ext cx="1160588" cy="1111520"/>
              <a:chOff x="5952533" y="5124975"/>
              <a:chExt cx="1160588" cy="111152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6085816C-DF65-4F58-9EB7-5BF26F3DBCD6}"/>
                  </a:ext>
                </a:extLst>
              </p:cNvPr>
              <p:cNvSpPr/>
              <p:nvPr/>
            </p:nvSpPr>
            <p:spPr bwMode="auto">
              <a:xfrm>
                <a:off x="5952533" y="5753101"/>
                <a:ext cx="1155498" cy="483394"/>
              </a:xfrm>
              <a:prstGeom prst="cube">
                <a:avLst>
                  <a:gd name="adj" fmla="val 77852"/>
                </a:avLst>
              </a:prstGeom>
              <a:solidFill>
                <a:srgbClr val="0078D7"/>
              </a:solidFill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0078D7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256CF72-EFD9-4748-B2A8-97C846DE9A10}"/>
                  </a:ext>
                </a:extLst>
              </p:cNvPr>
              <p:cNvGrpSpPr/>
              <p:nvPr/>
            </p:nvGrpSpPr>
            <p:grpSpPr>
              <a:xfrm>
                <a:off x="5952533" y="5124975"/>
                <a:ext cx="1160588" cy="1004445"/>
                <a:chOff x="2013101" y="5182733"/>
                <a:chExt cx="1160588" cy="100444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8A559E2-0E70-4647-BE16-3D98EDB19521}"/>
                    </a:ext>
                  </a:extLst>
                </p:cNvPr>
                <p:cNvGrpSpPr/>
                <p:nvPr/>
              </p:nvGrpSpPr>
              <p:grpSpPr>
                <a:xfrm>
                  <a:off x="2013101" y="5182733"/>
                  <a:ext cx="1160588" cy="1004445"/>
                  <a:chOff x="3410892" y="5130414"/>
                  <a:chExt cx="1160588" cy="1004445"/>
                </a:xfrm>
              </p:grpSpPr>
              <p:sp>
                <p:nvSpPr>
                  <p:cNvPr id="11" name="Cube 10">
                    <a:extLst>
                      <a:ext uri="{FF2B5EF4-FFF2-40B4-BE49-F238E27FC236}">
                        <a16:creationId xmlns:a16="http://schemas.microsoft.com/office/drawing/2014/main" id="{C6C1951E-DD67-4BA1-9DA0-61E653C11C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10892" y="5220459"/>
                    <a:ext cx="1160588" cy="914400"/>
                  </a:xfrm>
                  <a:prstGeom prst="cube">
                    <a:avLst>
                      <a:gd name="adj" fmla="val 40755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0078D7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solidFill>
                        <a:srgbClr val="0078D7"/>
                      </a:soli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2" name="Cylinder 11">
                    <a:extLst>
                      <a:ext uri="{FF2B5EF4-FFF2-40B4-BE49-F238E27FC236}">
                        <a16:creationId xmlns:a16="http://schemas.microsoft.com/office/drawing/2014/main" id="{4F8CA14E-954B-4562-80E3-EC6829470F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9960" y="5130414"/>
                    <a:ext cx="457200" cy="347133"/>
                  </a:xfrm>
                  <a:prstGeom prst="can">
                    <a:avLst>
                      <a:gd name="adj" fmla="val 44444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0078D7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 defTabSz="932472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err="1">
                      <a:solidFill>
                        <a:srgbClr val="0078D7"/>
                      </a:soli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9226541-8E0A-4173-8208-4927C3FC3E4B}"/>
                    </a:ext>
                  </a:extLst>
                </p:cNvPr>
                <p:cNvSpPr txBox="1"/>
                <p:nvPr/>
              </p:nvSpPr>
              <p:spPr>
                <a:xfrm>
                  <a:off x="2095194" y="5778549"/>
                  <a:ext cx="971297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050" b="1">
                      <a:solidFill>
                        <a:srgbClr val="0078D7"/>
                      </a:solidFill>
                    </a:rPr>
                    <a:t>Regional</a:t>
                  </a:r>
                </a:p>
                <a:p>
                  <a:pPr algn="l"/>
                  <a:r>
                    <a:rPr lang="en-US" sz="1050" b="1">
                      <a:solidFill>
                        <a:srgbClr val="0078D7"/>
                      </a:solidFill>
                    </a:rPr>
                    <a:t>VNet Int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A1600C-16CE-4C2D-903B-E53BD2C1A306}"/>
                </a:ext>
              </a:extLst>
            </p:cNvPr>
            <p:cNvGrpSpPr/>
            <p:nvPr/>
          </p:nvGrpSpPr>
          <p:grpSpPr>
            <a:xfrm>
              <a:off x="8596937" y="2523477"/>
              <a:ext cx="1943100" cy="994833"/>
              <a:chOff x="3956719" y="3595627"/>
              <a:chExt cx="1943100" cy="994833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0AFD1A8-54CF-46A7-B620-695EBE05F9AD}"/>
                  </a:ext>
                </a:extLst>
              </p:cNvPr>
              <p:cNvSpPr/>
              <p:nvPr/>
            </p:nvSpPr>
            <p:spPr bwMode="auto">
              <a:xfrm>
                <a:off x="3956719" y="3676060"/>
                <a:ext cx="1943100" cy="914400"/>
              </a:xfrm>
              <a:prstGeom prst="cube">
                <a:avLst>
                  <a:gd name="adj" fmla="val 40755"/>
                </a:avLst>
              </a:prstGeom>
              <a:solidFill>
                <a:schemeClr val="bg1"/>
              </a:solidFill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" name="Cylinder 14">
                <a:extLst>
                  <a:ext uri="{FF2B5EF4-FFF2-40B4-BE49-F238E27FC236}">
                    <a16:creationId xmlns:a16="http://schemas.microsoft.com/office/drawing/2014/main" id="{560D06C8-62CF-4DA7-B021-EB9466493493}"/>
                  </a:ext>
                </a:extLst>
              </p:cNvPr>
              <p:cNvSpPr/>
              <p:nvPr/>
            </p:nvSpPr>
            <p:spPr bwMode="auto">
              <a:xfrm>
                <a:off x="4299619" y="3595627"/>
                <a:ext cx="457200" cy="347133"/>
              </a:xfrm>
              <a:prstGeom prst="can">
                <a:avLst>
                  <a:gd name="adj" fmla="val 44444"/>
                </a:avLst>
              </a:prstGeom>
              <a:solidFill>
                <a:schemeClr val="bg1"/>
              </a:solidFill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A801597A-F3CD-453D-9C82-7A42F3DDB1B7}"/>
                  </a:ext>
                </a:extLst>
              </p:cNvPr>
              <p:cNvSpPr/>
              <p:nvPr/>
            </p:nvSpPr>
            <p:spPr bwMode="auto">
              <a:xfrm>
                <a:off x="5141415" y="3595627"/>
                <a:ext cx="457200" cy="330200"/>
              </a:xfrm>
              <a:prstGeom prst="cube">
                <a:avLst>
                  <a:gd name="adj" fmla="val 40755"/>
                </a:avLst>
              </a:prstGeom>
              <a:solidFill>
                <a:schemeClr val="bg1"/>
              </a:solidFill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7" name="Picture 16" descr="A picture containing weapon&#10;&#10;Description automatically generated">
                <a:extLst>
                  <a:ext uri="{FF2B5EF4-FFF2-40B4-BE49-F238E27FC236}">
                    <a16:creationId xmlns:a16="http://schemas.microsoft.com/office/drawing/2014/main" id="{FD7549A5-2619-41DA-A4C1-102FCC90C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6314" y="4122436"/>
                <a:ext cx="409575" cy="409575"/>
              </a:xfrm>
              <a:prstGeom prst="rect">
                <a:avLst/>
              </a:prstGeom>
            </p:spPr>
          </p:pic>
        </p:grp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90FCB528-565B-49F3-A76B-4C583D302793}"/>
                </a:ext>
              </a:extLst>
            </p:cNvPr>
            <p:cNvSpPr/>
            <p:nvPr/>
          </p:nvSpPr>
          <p:spPr>
            <a:xfrm>
              <a:off x="7609744" y="4880082"/>
              <a:ext cx="1860086" cy="14602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5982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ounded Rectangle 75">
              <a:extLst>
                <a:ext uri="{FF2B5EF4-FFF2-40B4-BE49-F238E27FC236}">
                  <a16:creationId xmlns:a16="http://schemas.microsoft.com/office/drawing/2014/main" id="{3D02D1BF-9876-49BA-A073-5A8D821A926A}"/>
                </a:ext>
              </a:extLst>
            </p:cNvPr>
            <p:cNvSpPr/>
            <p:nvPr/>
          </p:nvSpPr>
          <p:spPr>
            <a:xfrm>
              <a:off x="7793864" y="4957155"/>
              <a:ext cx="487714" cy="538870"/>
            </a:xfrm>
            <a:prstGeom prst="roundRect">
              <a:avLst>
                <a:gd name="adj" fmla="val 5211"/>
              </a:avLst>
            </a:prstGeom>
            <a:solidFill>
              <a:schemeClr val="bg1"/>
            </a:solidFill>
            <a:ln w="127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63C8A4-14CC-4D34-9689-1F9470230DD2}"/>
                </a:ext>
              </a:extLst>
            </p:cNvPr>
            <p:cNvGrpSpPr/>
            <p:nvPr/>
          </p:nvGrpSpPr>
          <p:grpSpPr>
            <a:xfrm>
              <a:off x="7738448" y="6007380"/>
              <a:ext cx="386343" cy="238403"/>
              <a:chOff x="5605998" y="4615023"/>
              <a:chExt cx="2957813" cy="182519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BA1A9E5-0D70-4758-BB6F-F7A3AB8ABB00}"/>
                  </a:ext>
                </a:extLst>
              </p:cNvPr>
              <p:cNvGrpSpPr/>
              <p:nvPr/>
            </p:nvGrpSpPr>
            <p:grpSpPr>
              <a:xfrm>
                <a:off x="5605998" y="4615023"/>
                <a:ext cx="2957813" cy="1825191"/>
                <a:chOff x="5605998" y="4615023"/>
                <a:chExt cx="2957813" cy="1825191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37E01AED-5CA9-40A6-A086-BDC899DF4F54}"/>
                    </a:ext>
                  </a:extLst>
                </p:cNvPr>
                <p:cNvSpPr/>
                <p:nvPr/>
              </p:nvSpPr>
              <p:spPr bwMode="auto">
                <a:xfrm rot="2606308">
                  <a:off x="6087193" y="4615023"/>
                  <a:ext cx="127252" cy="1120296"/>
                </a:xfrm>
                <a:prstGeom prst="roundRect">
                  <a:avLst>
                    <a:gd name="adj" fmla="val 43230"/>
                  </a:avLst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88C75966-0F12-4D89-B552-1E5A10DE5048}"/>
                    </a:ext>
                  </a:extLst>
                </p:cNvPr>
                <p:cNvSpPr/>
                <p:nvPr/>
              </p:nvSpPr>
              <p:spPr bwMode="auto">
                <a:xfrm rot="2606308">
                  <a:off x="7955364" y="5319918"/>
                  <a:ext cx="127252" cy="1120296"/>
                </a:xfrm>
                <a:prstGeom prst="roundRect">
                  <a:avLst>
                    <a:gd name="adj" fmla="val 43230"/>
                  </a:avLst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E261A394-1FE7-4C01-8C10-CB2C904B9AA4}"/>
                    </a:ext>
                  </a:extLst>
                </p:cNvPr>
                <p:cNvSpPr/>
                <p:nvPr/>
              </p:nvSpPr>
              <p:spPr bwMode="auto">
                <a:xfrm rot="18844638">
                  <a:off x="7940037" y="4612971"/>
                  <a:ext cx="127252" cy="1120296"/>
                </a:xfrm>
                <a:prstGeom prst="roundRect">
                  <a:avLst>
                    <a:gd name="adj" fmla="val 43230"/>
                  </a:avLst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4D26286C-35F9-4C5A-AD1F-0B9212DA3096}"/>
                    </a:ext>
                  </a:extLst>
                </p:cNvPr>
                <p:cNvSpPr/>
                <p:nvPr/>
              </p:nvSpPr>
              <p:spPr bwMode="auto">
                <a:xfrm rot="18844638">
                  <a:off x="6102520" y="5319918"/>
                  <a:ext cx="127252" cy="1120296"/>
                </a:xfrm>
                <a:prstGeom prst="roundRect">
                  <a:avLst>
                    <a:gd name="adj" fmla="val 43230"/>
                  </a:avLst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8B3108C-5E4F-4DE7-AB76-BFE5BCC59CEF}"/>
                  </a:ext>
                </a:extLst>
              </p:cNvPr>
              <p:cNvGrpSpPr/>
              <p:nvPr/>
            </p:nvGrpSpPr>
            <p:grpSpPr>
              <a:xfrm>
                <a:off x="6348529" y="5338762"/>
                <a:ext cx="1472116" cy="360068"/>
                <a:chOff x="6364404" y="5364369"/>
                <a:chExt cx="1472116" cy="36006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9109CD2-DA18-42C9-B5E5-1A06DCAB1919}"/>
                    </a:ext>
                  </a:extLst>
                </p:cNvPr>
                <p:cNvSpPr/>
                <p:nvPr/>
              </p:nvSpPr>
              <p:spPr bwMode="auto">
                <a:xfrm>
                  <a:off x="7476455" y="5364369"/>
                  <a:ext cx="360065" cy="360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CDC9B1E-09BF-4CDE-B30E-BA751223E635}"/>
                    </a:ext>
                  </a:extLst>
                </p:cNvPr>
                <p:cNvSpPr/>
                <p:nvPr/>
              </p:nvSpPr>
              <p:spPr bwMode="auto">
                <a:xfrm>
                  <a:off x="6920430" y="5364369"/>
                  <a:ext cx="360065" cy="36006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0A53A30-F2F1-4132-BB6F-0CD4C5EB05E5}"/>
                    </a:ext>
                  </a:extLst>
                </p:cNvPr>
                <p:cNvSpPr/>
                <p:nvPr/>
              </p:nvSpPr>
              <p:spPr bwMode="auto">
                <a:xfrm>
                  <a:off x="6364404" y="5364369"/>
                  <a:ext cx="360065" cy="36006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02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961" kern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A55864-7C35-49CD-9837-14271F70416A}"/>
                </a:ext>
              </a:extLst>
            </p:cNvPr>
            <p:cNvSpPr txBox="1"/>
            <p:nvPr/>
          </p:nvSpPr>
          <p:spPr>
            <a:xfrm>
              <a:off x="8140059" y="5955579"/>
              <a:ext cx="1355365" cy="34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>
                  <a:solidFill>
                    <a:schemeClr val="tx2">
                      <a:lumMod val="50000"/>
                    </a:schemeClr>
                  </a:solidFill>
                </a:rPr>
                <a:t>Azure VNet</a:t>
              </a:r>
              <a:endParaRPr lang="en-US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8F93D-E658-4DA0-A5CA-1D9A4664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6471" y="5022890"/>
              <a:ext cx="440032" cy="419723"/>
            </a:xfrm>
            <a:prstGeom prst="rect">
              <a:avLst/>
            </a:prstGeom>
          </p:spPr>
        </p:pic>
        <p:sp>
          <p:nvSpPr>
            <p:cNvPr id="32" name="Rounded Rectangle 75">
              <a:extLst>
                <a:ext uri="{FF2B5EF4-FFF2-40B4-BE49-F238E27FC236}">
                  <a16:creationId xmlns:a16="http://schemas.microsoft.com/office/drawing/2014/main" id="{B0A9ACDD-992A-44C0-A204-7F28B0DF4E00}"/>
                </a:ext>
              </a:extLst>
            </p:cNvPr>
            <p:cNvSpPr/>
            <p:nvPr/>
          </p:nvSpPr>
          <p:spPr>
            <a:xfrm>
              <a:off x="8799601" y="5058943"/>
              <a:ext cx="376433" cy="357705"/>
            </a:xfrm>
            <a:prstGeom prst="roundRect">
              <a:avLst>
                <a:gd name="adj" fmla="val 5211"/>
              </a:avLst>
            </a:prstGeom>
            <a:solidFill>
              <a:schemeClr val="bg1"/>
            </a:solidFill>
            <a:ln w="127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79DDC7-C9EB-4FB5-AF82-38CD3380638F}"/>
                </a:ext>
              </a:extLst>
            </p:cNvPr>
            <p:cNvSpPr/>
            <p:nvPr/>
          </p:nvSpPr>
          <p:spPr>
            <a:xfrm>
              <a:off x="8915459" y="5153332"/>
              <a:ext cx="144715" cy="157108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DD15C8-158B-469F-8837-8E898EB7DCE8}"/>
                </a:ext>
              </a:extLst>
            </p:cNvPr>
            <p:cNvCxnSpPr>
              <a:cxnSpLocks/>
              <a:stCxn id="7" idx="3"/>
              <a:endCxn id="33" idx="0"/>
            </p:cNvCxnSpPr>
            <p:nvPr/>
          </p:nvCxnSpPr>
          <p:spPr>
            <a:xfrm>
              <a:off x="8986520" y="4164863"/>
              <a:ext cx="1297" cy="988469"/>
            </a:xfrm>
            <a:prstGeom prst="straightConnector1">
              <a:avLst/>
            </a:prstGeom>
            <a:ln w="28575">
              <a:solidFill>
                <a:srgbClr val="0078D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37F3F8B5-40CC-4D4C-B17C-509506755A24}"/>
                </a:ext>
              </a:extLst>
            </p:cNvPr>
            <p:cNvSpPr/>
            <p:nvPr/>
          </p:nvSpPr>
          <p:spPr>
            <a:xfrm>
              <a:off x="5174706" y="5121397"/>
              <a:ext cx="1248477" cy="121897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5982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Rounded Rectangle 75">
              <a:extLst>
                <a:ext uri="{FF2B5EF4-FFF2-40B4-BE49-F238E27FC236}">
                  <a16:creationId xmlns:a16="http://schemas.microsoft.com/office/drawing/2014/main" id="{81248E68-C5B7-440B-A919-88DF97C238E3}"/>
                </a:ext>
              </a:extLst>
            </p:cNvPr>
            <p:cNvSpPr/>
            <p:nvPr/>
          </p:nvSpPr>
          <p:spPr>
            <a:xfrm>
              <a:off x="5467042" y="5554052"/>
              <a:ext cx="487714" cy="538870"/>
            </a:xfrm>
            <a:prstGeom prst="roundRect">
              <a:avLst>
                <a:gd name="adj" fmla="val 5211"/>
              </a:avLst>
            </a:prstGeom>
            <a:solidFill>
              <a:schemeClr val="bg1"/>
            </a:solidFill>
            <a:ln w="127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  <a:p>
              <a:pPr defTabSz="896132"/>
              <a:endParaRPr lang="en-US" sz="1400" kern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FDBE88-2CC0-4067-819B-408A78001388}"/>
                </a:ext>
              </a:extLst>
            </p:cNvPr>
            <p:cNvSpPr txBox="1"/>
            <p:nvPr/>
          </p:nvSpPr>
          <p:spPr>
            <a:xfrm>
              <a:off x="5227719" y="5137455"/>
              <a:ext cx="1585047" cy="34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0">
                  <a:solidFill>
                    <a:schemeClr val="tx2">
                      <a:lumMod val="50000"/>
                    </a:schemeClr>
                  </a:solidFill>
                </a:rPr>
                <a:t>On-premises</a:t>
              </a:r>
              <a:endParaRPr lang="en-US" sz="12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D51A302-D0A3-4427-8104-47B395BE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723" y="5646523"/>
              <a:ext cx="440032" cy="41972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656C18-CBF0-4DEE-AF4E-C38F75EE6899}"/>
                </a:ext>
              </a:extLst>
            </p:cNvPr>
            <p:cNvSpPr txBox="1"/>
            <p:nvPr/>
          </p:nvSpPr>
          <p:spPr>
            <a:xfrm>
              <a:off x="6629501" y="6003333"/>
              <a:ext cx="75501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ExpressRoute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044C7D63-CB25-4F54-918E-CF836F830BC6}"/>
                </a:ext>
              </a:extLst>
            </p:cNvPr>
            <p:cNvCxnSpPr>
              <a:cxnSpLocks/>
              <a:stCxn id="33" idx="4"/>
              <a:endCxn id="38" idx="3"/>
            </p:cNvCxnSpPr>
            <p:nvPr/>
          </p:nvCxnSpPr>
          <p:spPr>
            <a:xfrm rot="5400000">
              <a:off x="7198314" y="4066881"/>
              <a:ext cx="545945" cy="3033062"/>
            </a:xfrm>
            <a:prstGeom prst="bentConnector2">
              <a:avLst/>
            </a:prstGeom>
            <a:ln w="28575">
              <a:solidFill>
                <a:srgbClr val="0078D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2A5C06-5F89-487F-A13F-A6430B04B040}"/>
                </a:ext>
              </a:extLst>
            </p:cNvPr>
            <p:cNvCxnSpPr>
              <a:stCxn id="33" idx="2"/>
              <a:endCxn id="31" idx="3"/>
            </p:cNvCxnSpPr>
            <p:nvPr/>
          </p:nvCxnSpPr>
          <p:spPr>
            <a:xfrm flipH="1">
              <a:off x="8266503" y="5231886"/>
              <a:ext cx="648956" cy="866"/>
            </a:xfrm>
            <a:prstGeom prst="straightConnector1">
              <a:avLst/>
            </a:prstGeom>
            <a:ln w="28575">
              <a:solidFill>
                <a:srgbClr val="0078D7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8280F39-1842-4E7C-81C4-1C88D45A9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06" y="4659097"/>
              <a:ext cx="354136" cy="35413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Picture 4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6CAA589-DCF3-4A37-9B4B-701CE38AA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46606" y="5431858"/>
              <a:ext cx="399208" cy="3541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CBCF3-7DB3-459B-84C7-EF01588FB46B}"/>
                </a:ext>
              </a:extLst>
            </p:cNvPr>
            <p:cNvSpPr txBox="1"/>
            <p:nvPr/>
          </p:nvSpPr>
          <p:spPr>
            <a:xfrm>
              <a:off x="9849538" y="5149646"/>
              <a:ext cx="9970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0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Service Endpoints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669A628-EC54-47BA-B330-C16F50493A86}"/>
                </a:ext>
              </a:extLst>
            </p:cNvPr>
            <p:cNvCxnSpPr>
              <a:cxnSpLocks/>
              <a:stCxn id="33" idx="6"/>
              <a:endCxn id="43" idx="1"/>
            </p:cNvCxnSpPr>
            <p:nvPr/>
          </p:nvCxnSpPr>
          <p:spPr>
            <a:xfrm>
              <a:off x="9060174" y="5231886"/>
              <a:ext cx="1786432" cy="377040"/>
            </a:xfrm>
            <a:prstGeom prst="straightConnector1">
              <a:avLst/>
            </a:prstGeom>
            <a:ln w="28575">
              <a:solidFill>
                <a:srgbClr val="0078D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801E412-F53E-4A4C-9ABE-72ECBD3B8AFB}"/>
                </a:ext>
              </a:extLst>
            </p:cNvPr>
            <p:cNvCxnSpPr>
              <a:cxnSpLocks/>
              <a:stCxn id="33" idx="6"/>
              <a:endCxn id="42" idx="1"/>
            </p:cNvCxnSpPr>
            <p:nvPr/>
          </p:nvCxnSpPr>
          <p:spPr>
            <a:xfrm flipV="1">
              <a:off x="9060174" y="4836165"/>
              <a:ext cx="1786432" cy="395721"/>
            </a:xfrm>
            <a:prstGeom prst="straightConnector1">
              <a:avLst/>
            </a:prstGeom>
            <a:ln w="28575">
              <a:solidFill>
                <a:srgbClr val="0078D7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8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0C8C-645E-478E-A3B7-04B80448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1" y="217468"/>
            <a:ext cx="8741880" cy="674653"/>
          </a:xfrm>
        </p:spPr>
        <p:txBody>
          <a:bodyPr/>
          <a:lstStyle/>
          <a:p>
            <a:r>
              <a:rPr lang="en-GB" dirty="0"/>
              <a:t>Azure API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5BDEE-BD7E-4292-9418-5CCCE3CF4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469" y="1038920"/>
            <a:ext cx="7735857" cy="3756493"/>
          </a:xfrm>
        </p:spPr>
        <p:txBody>
          <a:bodyPr anchor="t"/>
          <a:lstStyle/>
          <a:p>
            <a:pPr marL="0" indent="0">
              <a:spcBef>
                <a:spcPts val="0"/>
              </a:spcBef>
              <a:spcAft>
                <a:spcPts val="3088"/>
              </a:spcAft>
              <a:buNone/>
            </a:pPr>
            <a:r>
              <a:rPr lang="en-GB" dirty="0"/>
              <a:t>Cloud hosted, turnkey solution </a:t>
            </a:r>
          </a:p>
          <a:p>
            <a:pPr marL="0" indent="0">
              <a:spcBef>
                <a:spcPts val="0"/>
              </a:spcBef>
              <a:spcAft>
                <a:spcPts val="3088"/>
              </a:spcAft>
              <a:buNone/>
            </a:pPr>
            <a:r>
              <a:rPr lang="en-GB" dirty="0"/>
              <a:t>Works with any host, API, and scale</a:t>
            </a:r>
          </a:p>
          <a:p>
            <a:pPr marL="0" indent="0">
              <a:spcBef>
                <a:spcPts val="0"/>
              </a:spcBef>
              <a:spcAft>
                <a:spcPts val="3088"/>
              </a:spcAft>
              <a:buNone/>
            </a:pPr>
            <a:r>
              <a:rPr lang="en-GB" dirty="0"/>
              <a:t>Promotes and supports developer engagement</a:t>
            </a:r>
          </a:p>
          <a:p>
            <a:pPr marL="0" indent="0">
              <a:spcBef>
                <a:spcPts val="0"/>
              </a:spcBef>
              <a:spcAft>
                <a:spcPts val="3088"/>
              </a:spcAft>
              <a:buNone/>
            </a:pPr>
            <a:r>
              <a:rPr lang="en-GB" dirty="0"/>
              <a:t>Secures and optimizes APIs</a:t>
            </a:r>
          </a:p>
          <a:p>
            <a:pPr marL="0" indent="0">
              <a:spcBef>
                <a:spcPts val="0"/>
              </a:spcBef>
              <a:spcAft>
                <a:spcPts val="3088"/>
              </a:spcAft>
              <a:buNone/>
            </a:pPr>
            <a:r>
              <a:rPr lang="en-GB" dirty="0"/>
              <a:t>Provides API insights and analytics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CD057-89F8-4A07-AA12-BC7EC151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71943"/>
            <a:ext cx="529385" cy="529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9B419-E15D-4E40-8FFE-82CC41019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867150"/>
            <a:ext cx="529385" cy="529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9186D-0C8C-4CEB-BC60-5FD1A167A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179939"/>
            <a:ext cx="529385" cy="52938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4DBC7D5-C4FD-4D32-82A0-980166E48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" y="2445644"/>
            <a:ext cx="529385" cy="45800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88A5CA3-BD98-4C63-B576-425ADC4F7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400" y="1639571"/>
            <a:ext cx="529385" cy="5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Service Integration with API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4DF50-4C4D-4AA5-A4FF-884DCE8A2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Import APIs </a:t>
            </a:r>
          </a:p>
          <a:p>
            <a:pPr>
              <a:lnSpc>
                <a:spcPct val="200000"/>
              </a:lnSpc>
            </a:pPr>
            <a:r>
              <a:rPr lang="en-US" dirty="0"/>
              <a:t>Abstract API from Backend</a:t>
            </a:r>
          </a:p>
          <a:p>
            <a:pPr>
              <a:lnSpc>
                <a:spcPct val="200000"/>
              </a:lnSpc>
            </a:pPr>
            <a:r>
              <a:rPr lang="en-US" dirty="0"/>
              <a:t>Define routing patterns</a:t>
            </a:r>
          </a:p>
          <a:p>
            <a:pPr>
              <a:lnSpc>
                <a:spcPct val="200000"/>
              </a:lnSpc>
            </a:pPr>
            <a:r>
              <a:rPr lang="en-US" dirty="0"/>
              <a:t>No coding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CC9D0-144B-4EAC-8D47-66880E24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3" y="1103643"/>
            <a:ext cx="8005511" cy="266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1BD749-7E8F-4383-848F-D2AC37B6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894"/>
            <a:ext cx="8229600" cy="571500"/>
          </a:xfrm>
        </p:spPr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5177B-183D-4BFC-820F-015AFCA6B23A}"/>
              </a:ext>
            </a:extLst>
          </p:cNvPr>
          <p:cNvSpPr/>
          <p:nvPr/>
        </p:nvSpPr>
        <p:spPr bwMode="auto">
          <a:xfrm>
            <a:off x="1524000" y="1385922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>
                <a:latin typeface="Tekton Pro" pitchFamily="34" charset="0"/>
              </a:rPr>
              <a:t>Import API from App 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49C2B-DB6C-4F6A-BF30-D6F68A3D1688}"/>
              </a:ext>
            </a:extLst>
          </p:cNvPr>
          <p:cNvSpPr/>
          <p:nvPr/>
        </p:nvSpPr>
        <p:spPr bwMode="auto">
          <a:xfrm>
            <a:off x="1524000" y="2277800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259F9-4057-438E-B2F3-DC0E8DAAE57D}"/>
              </a:ext>
            </a:extLst>
          </p:cNvPr>
          <p:cNvSpPr/>
          <p:nvPr/>
        </p:nvSpPr>
        <p:spPr bwMode="auto">
          <a:xfrm>
            <a:off x="1498600" y="3257551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9020B-B6EE-4865-8E6B-6088248F13DA}"/>
              </a:ext>
            </a:extLst>
          </p:cNvPr>
          <p:cNvSpPr/>
          <p:nvPr/>
        </p:nvSpPr>
        <p:spPr bwMode="auto">
          <a:xfrm>
            <a:off x="1295400" y="2284743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>
                <a:latin typeface="Tekton Pro" pitchFamily="34" charset="0"/>
              </a:rPr>
              <a:t>Define routing patterns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11DAC-C209-4B99-99B2-270D057932E1}"/>
              </a:ext>
            </a:extLst>
          </p:cNvPr>
          <p:cNvSpPr/>
          <p:nvPr/>
        </p:nvSpPr>
        <p:spPr bwMode="auto">
          <a:xfrm>
            <a:off x="1524000" y="3169678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Test API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D32B0-A2A1-4289-8690-98FFAAE12320}"/>
              </a:ext>
            </a:extLst>
          </p:cNvPr>
          <p:cNvSpPr/>
          <p:nvPr/>
        </p:nvSpPr>
        <p:spPr bwMode="auto">
          <a:xfrm>
            <a:off x="762000" y="3081805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3" name="Graphic 2" descr="Test tubes">
            <a:extLst>
              <a:ext uri="{FF2B5EF4-FFF2-40B4-BE49-F238E27FC236}">
                <a16:creationId xmlns:a16="http://schemas.microsoft.com/office/drawing/2014/main" id="{5D6B07C2-4120-46AA-AF42-BF5377966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367" y="3081805"/>
            <a:ext cx="480547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D0006-712C-4768-8670-DB9244BCD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/>
              <a:t>Stay </a:t>
            </a:r>
            <a:r>
              <a:rPr lang="en-US" dirty="0"/>
              <a:t>Resilient </a:t>
            </a:r>
            <a:r>
              <a:rPr lang="en-US"/>
              <a:t>to </a:t>
            </a:r>
            <a:r>
              <a:rPr lang="en-US" dirty="0"/>
              <a:t>Downtimes </a:t>
            </a:r>
            <a:r>
              <a:rPr lang="en-US"/>
              <a:t>with Best Practices</a:t>
            </a:r>
          </a:p>
          <a:p>
            <a:pPr>
              <a:lnSpc>
                <a:spcPct val="200000"/>
              </a:lnSpc>
            </a:pPr>
            <a:r>
              <a:rPr lang="en-US"/>
              <a:t>Navigator</a:t>
            </a:r>
          </a:p>
          <a:p>
            <a:pPr>
              <a:lnSpc>
                <a:spcPct val="200000"/>
              </a:lnSpc>
            </a:pPr>
            <a:r>
              <a:rPr lang="en-US"/>
              <a:t>App Service </a:t>
            </a:r>
            <a:r>
              <a:rPr lang="en-US" dirty="0"/>
              <a:t>Integration</a:t>
            </a:r>
            <a:r>
              <a:rPr lang="en-US"/>
              <a:t> with Azure Monitor (preview)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Resilient to Downtimes with Best Practices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D0006-712C-4768-8670-DB9244BCD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Availability and Performance</a:t>
            </a:r>
          </a:p>
          <a:p>
            <a:pPr>
              <a:lnSpc>
                <a:spcPct val="200000"/>
              </a:lnSpc>
            </a:pPr>
            <a:r>
              <a:rPr lang="en-US" dirty="0"/>
              <a:t>Configuration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CC9D0-144B-4EAC-8D47-66880E24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3" y="1103643"/>
            <a:ext cx="8005511" cy="266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1BD749-7E8F-4383-848F-D2AC37B6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894"/>
            <a:ext cx="8229600" cy="571500"/>
          </a:xfrm>
        </p:spPr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5177B-183D-4BFC-820F-015AFCA6B23A}"/>
              </a:ext>
            </a:extLst>
          </p:cNvPr>
          <p:cNvSpPr/>
          <p:nvPr/>
        </p:nvSpPr>
        <p:spPr bwMode="auto">
          <a:xfrm>
            <a:off x="1447800" y="1380839"/>
            <a:ext cx="52197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Navigate to App Service Diagnostics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49C2B-DB6C-4F6A-BF30-D6F68A3D1688}"/>
              </a:ext>
            </a:extLst>
          </p:cNvPr>
          <p:cNvSpPr/>
          <p:nvPr/>
        </p:nvSpPr>
        <p:spPr bwMode="auto">
          <a:xfrm>
            <a:off x="1524000" y="2277800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259F9-4057-438E-B2F3-DC0E8DAAE57D}"/>
              </a:ext>
            </a:extLst>
          </p:cNvPr>
          <p:cNvSpPr/>
          <p:nvPr/>
        </p:nvSpPr>
        <p:spPr bwMode="auto">
          <a:xfrm>
            <a:off x="1498600" y="3257551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9020B-B6EE-4865-8E6B-6088248F13DA}"/>
              </a:ext>
            </a:extLst>
          </p:cNvPr>
          <p:cNvSpPr/>
          <p:nvPr/>
        </p:nvSpPr>
        <p:spPr bwMode="auto">
          <a:xfrm>
            <a:off x="1415404" y="2277800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Check best practices for availability and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11DAC-C209-4B99-99B2-270D057932E1}"/>
              </a:ext>
            </a:extLst>
          </p:cNvPr>
          <p:cNvSpPr/>
          <p:nvPr/>
        </p:nvSpPr>
        <p:spPr bwMode="auto">
          <a:xfrm>
            <a:off x="1415404" y="3174761"/>
            <a:ext cx="16002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Check best practices for configuration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68694-6685-4171-B555-5E79D01C57BB}"/>
              </a:ext>
            </a:extLst>
          </p:cNvPr>
          <p:cNvSpPr/>
          <p:nvPr/>
        </p:nvSpPr>
        <p:spPr bwMode="auto">
          <a:xfrm>
            <a:off x="831224" y="1292966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3" name="Graphic 2" descr="Map with pin">
            <a:extLst>
              <a:ext uri="{FF2B5EF4-FFF2-40B4-BE49-F238E27FC236}">
                <a16:creationId xmlns:a16="http://schemas.microsoft.com/office/drawing/2014/main" id="{7CE2886C-7983-451F-8B5B-CF9132D9B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841" y="1292965"/>
            <a:ext cx="480547" cy="4805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9FE805-EF9E-4FCD-A54F-08EBAAB21838}"/>
              </a:ext>
            </a:extLst>
          </p:cNvPr>
          <p:cNvSpPr/>
          <p:nvPr/>
        </p:nvSpPr>
        <p:spPr bwMode="auto">
          <a:xfrm>
            <a:off x="748314" y="2114550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865A9391-D61E-46E4-8C0E-BF17A5162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841" y="2189927"/>
            <a:ext cx="480546" cy="4805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53442A-6A62-40AF-ABD8-9CA570919605}"/>
              </a:ext>
            </a:extLst>
          </p:cNvPr>
          <p:cNvSpPr/>
          <p:nvPr/>
        </p:nvSpPr>
        <p:spPr bwMode="auto">
          <a:xfrm>
            <a:off x="748314" y="3050080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C55CD880-8B2D-4BA0-8D2D-301ADE897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841" y="3125457"/>
            <a:ext cx="480546" cy="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Navigator</a:t>
            </a:r>
          </a:p>
        </p:txBody>
      </p:sp>
      <p:pic>
        <p:nvPicPr>
          <p:cNvPr id="6" name="Graphic 5" descr="Detective">
            <a:extLst>
              <a:ext uri="{FF2B5EF4-FFF2-40B4-BE49-F238E27FC236}">
                <a16:creationId xmlns:a16="http://schemas.microsoft.com/office/drawing/2014/main" id="{22AF1F79-BE4E-4724-B403-49B13F3D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796" y="1116984"/>
            <a:ext cx="533400" cy="533400"/>
          </a:xfrm>
          <a:prstGeom prst="rect">
            <a:avLst/>
          </a:prstGeom>
        </p:spPr>
      </p:pic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A8542ADA-EB3F-4934-9BA5-482D1FE2E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796" y="2138765"/>
            <a:ext cx="533400" cy="533400"/>
          </a:xfrm>
          <a:prstGeom prst="rect">
            <a:avLst/>
          </a:prstGeom>
        </p:spPr>
      </p:pic>
      <p:pic>
        <p:nvPicPr>
          <p:cNvPr id="8" name="Graphic 7" descr="Research">
            <a:extLst>
              <a:ext uri="{FF2B5EF4-FFF2-40B4-BE49-F238E27FC236}">
                <a16:creationId xmlns:a16="http://schemas.microsoft.com/office/drawing/2014/main" id="{C3817E62-2876-4373-8326-2605BB2C4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3205610"/>
            <a:ext cx="461596" cy="4615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D5B7C5-E262-4CE5-933D-778DDD68085E}"/>
              </a:ext>
            </a:extLst>
          </p:cNvPr>
          <p:cNvSpPr/>
          <p:nvPr/>
        </p:nvSpPr>
        <p:spPr>
          <a:xfrm>
            <a:off x="1211873" y="914400"/>
            <a:ext cx="4572000" cy="3779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88"/>
              </a:spcAft>
              <a:buNone/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Dependency Detection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88"/>
              </a:spcAft>
              <a:buNone/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Change Tracking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88"/>
              </a:spcAft>
              <a:buNone/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Diff View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3088"/>
              </a:spcAft>
              <a:buNone/>
            </a:pPr>
            <a:r>
              <a:rPr lang="en-GB" sz="2100" b="1" dirty="0">
                <a:latin typeface="Calibri" panose="020F0502020204030204" pitchFamily="34" charset="0"/>
                <a:cs typeface="Calibri" panose="020F0502020204030204" pitchFamily="34" charset="0"/>
              </a:rPr>
              <a:t>Supplement your troubleshooting</a:t>
            </a:r>
          </a:p>
        </p:txBody>
      </p:sp>
      <p:pic>
        <p:nvPicPr>
          <p:cNvPr id="10" name="Graphic 9" descr="Medicine">
            <a:extLst>
              <a:ext uri="{FF2B5EF4-FFF2-40B4-BE49-F238E27FC236}">
                <a16:creationId xmlns:a16="http://schemas.microsoft.com/office/drawing/2014/main" id="{23AD37B7-6040-4270-AE30-A4FFB4A3E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608" y="4200651"/>
            <a:ext cx="645737" cy="6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90C8C-645E-478E-A3B7-04B80448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1" y="217468"/>
            <a:ext cx="8741880" cy="674653"/>
          </a:xfrm>
        </p:spPr>
        <p:txBody>
          <a:bodyPr/>
          <a:lstStyle/>
          <a:p>
            <a:r>
              <a:rPr lang="en-US"/>
              <a:t>Agenda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A8807-CA9D-465D-91EC-8C815FBFE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App Service?</a:t>
            </a:r>
          </a:p>
          <a:p>
            <a:r>
              <a:rPr lang="en-US"/>
              <a:t>Day 0/1</a:t>
            </a:r>
          </a:p>
          <a:p>
            <a:pPr lvl="1"/>
            <a:r>
              <a:rPr lang="en-US"/>
              <a:t>GitHub actions</a:t>
            </a:r>
          </a:p>
          <a:p>
            <a:pPr lvl="1"/>
            <a:r>
              <a:rPr lang="en-US" err="1"/>
              <a:t>VNet</a:t>
            </a:r>
            <a:r>
              <a:rPr lang="en-US"/>
              <a:t> Integration</a:t>
            </a:r>
          </a:p>
          <a:p>
            <a:pPr lvl="1"/>
            <a:r>
              <a:rPr lang="en-US"/>
              <a:t>API Management (APIM) Integration</a:t>
            </a:r>
          </a:p>
          <a:p>
            <a:r>
              <a:rPr lang="en-US"/>
              <a:t>Day 2</a:t>
            </a:r>
          </a:p>
          <a:p>
            <a:pPr lvl="1"/>
            <a:r>
              <a:rPr lang="en-US"/>
              <a:t>Stay </a:t>
            </a:r>
            <a:r>
              <a:rPr lang="en-US" dirty="0"/>
              <a:t>Resilient to Downtimes </a:t>
            </a:r>
            <a:r>
              <a:rPr lang="en-US"/>
              <a:t>with </a:t>
            </a:r>
            <a:r>
              <a:rPr lang="en-US" dirty="0"/>
              <a:t>Best Practices</a:t>
            </a:r>
            <a:endParaRPr lang="en-US"/>
          </a:p>
          <a:p>
            <a:pPr lvl="1"/>
            <a:r>
              <a:rPr lang="en-US"/>
              <a:t>Navigator</a:t>
            </a:r>
          </a:p>
          <a:p>
            <a:pPr lvl="1"/>
            <a:r>
              <a:rPr lang="en-US"/>
              <a:t>App Service </a:t>
            </a:r>
            <a:r>
              <a:rPr lang="en-US" dirty="0"/>
              <a:t>Integration</a:t>
            </a:r>
            <a:r>
              <a:rPr lang="en-US"/>
              <a:t> with Azure Monitor (preview)</a:t>
            </a:r>
          </a:p>
        </p:txBody>
      </p:sp>
    </p:spTree>
    <p:extLst>
      <p:ext uri="{BB962C8B-B14F-4D97-AF65-F5344CB8AC3E}">
        <p14:creationId xmlns:p14="http://schemas.microsoft.com/office/powerpoint/2010/main" val="10754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Analysis is supported on…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0AEE9-E244-43F5-9F2A-A4926AE5CE2B}"/>
              </a:ext>
            </a:extLst>
          </p:cNvPr>
          <p:cNvSpPr/>
          <p:nvPr/>
        </p:nvSpPr>
        <p:spPr bwMode="auto">
          <a:xfrm>
            <a:off x="838200" y="1428750"/>
            <a:ext cx="1676400" cy="16764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2D8DC5-DCCB-458E-8834-C30D25FB3A4F}"/>
              </a:ext>
            </a:extLst>
          </p:cNvPr>
          <p:cNvSpPr/>
          <p:nvPr/>
        </p:nvSpPr>
        <p:spPr bwMode="auto">
          <a:xfrm>
            <a:off x="3733800" y="1428750"/>
            <a:ext cx="1676400" cy="16764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56DD3-6F23-403E-AFD3-395C2D39427B}"/>
              </a:ext>
            </a:extLst>
          </p:cNvPr>
          <p:cNvSpPr/>
          <p:nvPr/>
        </p:nvSpPr>
        <p:spPr bwMode="auto">
          <a:xfrm>
            <a:off x="6629400" y="1428750"/>
            <a:ext cx="1676400" cy="16764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685020-D840-462C-ABC1-AE2698EEB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1581150"/>
            <a:ext cx="847725" cy="8477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5D41167-C041-4BB1-A7F7-BDE351A2A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7200" y="1581638"/>
            <a:ext cx="857250" cy="8572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646C33B-5570-42F7-B835-49B179D97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5175" y="1652587"/>
            <a:ext cx="704850" cy="704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566E75-FE6F-4A2B-9864-E022EF838D09}"/>
              </a:ext>
            </a:extLst>
          </p:cNvPr>
          <p:cNvSpPr txBox="1"/>
          <p:nvPr/>
        </p:nvSpPr>
        <p:spPr bwMode="auto">
          <a:xfrm>
            <a:off x="1033462" y="251287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 (Windows)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4CF1C-00D1-4269-B0DD-7B7515B945DB}"/>
              </a:ext>
            </a:extLst>
          </p:cNvPr>
          <p:cNvSpPr txBox="1"/>
          <p:nvPr/>
        </p:nvSpPr>
        <p:spPr bwMode="auto">
          <a:xfrm>
            <a:off x="4191000" y="2607895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SQL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CC9A6-3F9B-4B94-8FE1-B8C9D2A539DA}"/>
              </a:ext>
            </a:extLst>
          </p:cNvPr>
          <p:cNvSpPr txBox="1"/>
          <p:nvPr/>
        </p:nvSpPr>
        <p:spPr bwMode="auto">
          <a:xfrm>
            <a:off x="6869723" y="2605209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Storage Accounts</a:t>
            </a:r>
          </a:p>
        </p:txBody>
      </p:sp>
    </p:spTree>
    <p:extLst>
      <p:ext uri="{BB962C8B-B14F-4D97-AF65-F5344CB8AC3E}">
        <p14:creationId xmlns:p14="http://schemas.microsoft.com/office/powerpoint/2010/main" val="20413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CC9D0-144B-4EAC-8D47-66880E24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3" y="1103643"/>
            <a:ext cx="8005511" cy="2667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1BD749-7E8F-4383-848F-D2AC37B6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894"/>
            <a:ext cx="8229600" cy="571500"/>
          </a:xfrm>
        </p:spPr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5177B-183D-4BFC-820F-015AFCA6B23A}"/>
              </a:ext>
            </a:extLst>
          </p:cNvPr>
          <p:cNvSpPr/>
          <p:nvPr/>
        </p:nvSpPr>
        <p:spPr bwMode="auto">
          <a:xfrm>
            <a:off x="1498600" y="1389393"/>
            <a:ext cx="37338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>
                <a:latin typeface="Tekton Pro" pitchFamily="34" charset="0"/>
              </a:rPr>
              <a:t>Investigate changes on the web app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49C2B-DB6C-4F6A-BF30-D6F68A3D1688}"/>
              </a:ext>
            </a:extLst>
          </p:cNvPr>
          <p:cNvSpPr/>
          <p:nvPr/>
        </p:nvSpPr>
        <p:spPr bwMode="auto">
          <a:xfrm>
            <a:off x="1524000" y="2277800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259F9-4057-438E-B2F3-DC0E8DAAE57D}"/>
              </a:ext>
            </a:extLst>
          </p:cNvPr>
          <p:cNvSpPr/>
          <p:nvPr/>
        </p:nvSpPr>
        <p:spPr bwMode="auto">
          <a:xfrm>
            <a:off x="1498600" y="3257551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9020B-B6EE-4865-8E6B-6088248F13DA}"/>
              </a:ext>
            </a:extLst>
          </p:cNvPr>
          <p:cNvSpPr/>
          <p:nvPr/>
        </p:nvSpPr>
        <p:spPr bwMode="auto">
          <a:xfrm>
            <a:off x="1498600" y="2284743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>
                <a:latin typeface="Tekton Pro" pitchFamily="34" charset="0"/>
              </a:rPr>
              <a:t>Investigate changes on 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11DAC-C209-4B99-99B2-270D057932E1}"/>
              </a:ext>
            </a:extLst>
          </p:cNvPr>
          <p:cNvSpPr/>
          <p:nvPr/>
        </p:nvSpPr>
        <p:spPr bwMode="auto">
          <a:xfrm>
            <a:off x="1524000" y="3183564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Troubleshoot!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D11580-84BA-40F5-B27B-7305999C91F9}"/>
              </a:ext>
            </a:extLst>
          </p:cNvPr>
          <p:cNvSpPr/>
          <p:nvPr/>
        </p:nvSpPr>
        <p:spPr bwMode="auto">
          <a:xfrm>
            <a:off x="748314" y="2114550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82514F-4FF9-4BB4-B096-D2BAEA3748CF}"/>
              </a:ext>
            </a:extLst>
          </p:cNvPr>
          <p:cNvSpPr/>
          <p:nvPr/>
        </p:nvSpPr>
        <p:spPr bwMode="auto">
          <a:xfrm>
            <a:off x="748314" y="1230796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18" name="Graphic 17" descr="Research">
            <a:extLst>
              <a:ext uri="{FF2B5EF4-FFF2-40B4-BE49-F238E27FC236}">
                <a16:creationId xmlns:a16="http://schemas.microsoft.com/office/drawing/2014/main" id="{7A6A0F06-8D40-4301-B7DE-673A5EA68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9686" y="1306048"/>
            <a:ext cx="480546" cy="4805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07989E9-986B-481C-95D1-822450315A2D}"/>
              </a:ext>
            </a:extLst>
          </p:cNvPr>
          <p:cNvSpPr/>
          <p:nvPr/>
        </p:nvSpPr>
        <p:spPr bwMode="auto">
          <a:xfrm>
            <a:off x="755159" y="3116694"/>
            <a:ext cx="609600" cy="480546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pic>
        <p:nvPicPr>
          <p:cNvPr id="20" name="Graphic 19" descr="Tools">
            <a:extLst>
              <a:ext uri="{FF2B5EF4-FFF2-40B4-BE49-F238E27FC236}">
                <a16:creationId xmlns:a16="http://schemas.microsoft.com/office/drawing/2014/main" id="{8107D11A-D3AB-47A4-AC98-DFB1A16D7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9686" y="3095691"/>
            <a:ext cx="480546" cy="480546"/>
          </a:xfrm>
          <a:prstGeom prst="rect">
            <a:avLst/>
          </a:prstGeom>
        </p:spPr>
      </p:pic>
      <p:pic>
        <p:nvPicPr>
          <p:cNvPr id="21" name="Graphic 20" descr="Research">
            <a:extLst>
              <a:ext uri="{FF2B5EF4-FFF2-40B4-BE49-F238E27FC236}">
                <a16:creationId xmlns:a16="http://schemas.microsoft.com/office/drawing/2014/main" id="{30966312-D181-4A29-9AA1-AA626F17D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9686" y="2189802"/>
            <a:ext cx="480546" cy="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6FED-7B39-4991-A4B2-63AEAEB7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 Service Azure Monitor Integration (preview)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F8B2489-5F6A-4DC0-B2A1-D31C47E6BA75}"/>
              </a:ext>
            </a:extLst>
          </p:cNvPr>
          <p:cNvSpPr>
            <a:spLocks/>
          </p:cNvSpPr>
          <p:nvPr/>
        </p:nvSpPr>
        <p:spPr>
          <a:xfrm>
            <a:off x="1002331" y="2161089"/>
            <a:ext cx="22860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1F11BEE-6C0E-43C1-97E5-74CD757FEE80}"/>
              </a:ext>
            </a:extLst>
          </p:cNvPr>
          <p:cNvSpPr>
            <a:spLocks/>
          </p:cNvSpPr>
          <p:nvPr/>
        </p:nvSpPr>
        <p:spPr>
          <a:xfrm>
            <a:off x="1002331" y="2818936"/>
            <a:ext cx="22860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Linux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A24C311-8E66-4AAA-A61F-61015274AF2D}"/>
              </a:ext>
            </a:extLst>
          </p:cNvPr>
          <p:cNvSpPr>
            <a:spLocks/>
          </p:cNvSpPr>
          <p:nvPr/>
        </p:nvSpPr>
        <p:spPr>
          <a:xfrm>
            <a:off x="940356" y="1192259"/>
            <a:ext cx="22860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700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OS Availability</a:t>
            </a:r>
          </a:p>
        </p:txBody>
      </p:sp>
      <p:grpSp>
        <p:nvGrpSpPr>
          <p:cNvPr id="137" name="Group 189">
            <a:extLst>
              <a:ext uri="{FF2B5EF4-FFF2-40B4-BE49-F238E27FC236}">
                <a16:creationId xmlns:a16="http://schemas.microsoft.com/office/drawing/2014/main" id="{21E9F7B0-54EC-48A3-B665-A4F684878B9B}"/>
              </a:ext>
            </a:extLst>
          </p:cNvPr>
          <p:cNvGrpSpPr>
            <a:grpSpLocks/>
          </p:cNvGrpSpPr>
          <p:nvPr/>
        </p:nvGrpSpPr>
        <p:grpSpPr bwMode="auto">
          <a:xfrm>
            <a:off x="543585" y="2182978"/>
            <a:ext cx="335472" cy="251604"/>
            <a:chOff x="1614" y="1826"/>
            <a:chExt cx="312" cy="234"/>
          </a:xfrm>
        </p:grpSpPr>
        <p:sp>
          <p:nvSpPr>
            <p:cNvPr id="138" name="AutoShape 188">
              <a:extLst>
                <a:ext uri="{FF2B5EF4-FFF2-40B4-BE49-F238E27FC236}">
                  <a16:creationId xmlns:a16="http://schemas.microsoft.com/office/drawing/2014/main" id="{FB4FCF14-5F03-48D4-A2A0-8127B2EEA9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4" y="1826"/>
              <a:ext cx="3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39" name="Rectangle 190">
              <a:extLst>
                <a:ext uri="{FF2B5EF4-FFF2-40B4-BE49-F238E27FC236}">
                  <a16:creationId xmlns:a16="http://schemas.microsoft.com/office/drawing/2014/main" id="{5C0CC08A-47FE-4C4B-8D4D-BCB8A09FF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826"/>
              <a:ext cx="312" cy="29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0" name="Rectangle 191">
              <a:extLst>
                <a:ext uri="{FF2B5EF4-FFF2-40B4-BE49-F238E27FC236}">
                  <a16:creationId xmlns:a16="http://schemas.microsoft.com/office/drawing/2014/main" id="{3DDEE86E-20CF-48BE-AD0C-99A4EAB3D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855"/>
              <a:ext cx="312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1" name="Oval 192">
              <a:extLst>
                <a:ext uri="{FF2B5EF4-FFF2-40B4-BE49-F238E27FC236}">
                  <a16:creationId xmlns:a16="http://schemas.microsoft.com/office/drawing/2014/main" id="{A4AB4C5E-A76D-42DF-8F91-0020D65E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836"/>
              <a:ext cx="9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2" name="Oval 193">
              <a:extLst>
                <a:ext uri="{FF2B5EF4-FFF2-40B4-BE49-F238E27FC236}">
                  <a16:creationId xmlns:a16="http://schemas.microsoft.com/office/drawing/2014/main" id="{77FB07BE-28E0-4AF2-8EA0-BF3444B52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1836"/>
              <a:ext cx="10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3" name="Oval 194">
              <a:extLst>
                <a:ext uri="{FF2B5EF4-FFF2-40B4-BE49-F238E27FC236}">
                  <a16:creationId xmlns:a16="http://schemas.microsoft.com/office/drawing/2014/main" id="{717BFC64-F92A-429F-91B2-1EC247014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1836"/>
              <a:ext cx="10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4" name="Freeform 195">
              <a:extLst>
                <a:ext uri="{FF2B5EF4-FFF2-40B4-BE49-F238E27FC236}">
                  <a16:creationId xmlns:a16="http://schemas.microsoft.com/office/drawing/2014/main" id="{52B105D1-F3CE-4297-8969-4EDCA6CDC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947"/>
              <a:ext cx="44" cy="45"/>
            </a:xfrm>
            <a:custGeom>
              <a:avLst/>
              <a:gdLst>
                <a:gd name="T0" fmla="*/ 34 w 44"/>
                <a:gd name="T1" fmla="*/ 0 h 45"/>
                <a:gd name="T2" fmla="*/ 44 w 44"/>
                <a:gd name="T3" fmla="*/ 11 h 45"/>
                <a:gd name="T4" fmla="*/ 10 w 44"/>
                <a:gd name="T5" fmla="*/ 45 h 45"/>
                <a:gd name="T6" fmla="*/ 0 w 44"/>
                <a:gd name="T7" fmla="*/ 35 h 45"/>
                <a:gd name="T8" fmla="*/ 34 w 4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4" y="0"/>
                  </a:moveTo>
                  <a:lnTo>
                    <a:pt x="44" y="11"/>
                  </a:lnTo>
                  <a:lnTo>
                    <a:pt x="10" y="45"/>
                  </a:lnTo>
                  <a:lnTo>
                    <a:pt x="0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5" name="Freeform 196">
              <a:extLst>
                <a:ext uri="{FF2B5EF4-FFF2-40B4-BE49-F238E27FC236}">
                  <a16:creationId xmlns:a16="http://schemas.microsoft.com/office/drawing/2014/main" id="{51DBD1E2-474A-482E-A53A-E2E4DF40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923"/>
              <a:ext cx="45" cy="45"/>
            </a:xfrm>
            <a:custGeom>
              <a:avLst/>
              <a:gdLst>
                <a:gd name="T0" fmla="*/ 45 w 45"/>
                <a:gd name="T1" fmla="*/ 35 h 45"/>
                <a:gd name="T2" fmla="*/ 35 w 45"/>
                <a:gd name="T3" fmla="*/ 45 h 45"/>
                <a:gd name="T4" fmla="*/ 0 w 45"/>
                <a:gd name="T5" fmla="*/ 11 h 45"/>
                <a:gd name="T6" fmla="*/ 11 w 45"/>
                <a:gd name="T7" fmla="*/ 0 h 45"/>
                <a:gd name="T8" fmla="*/ 45 w 45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35"/>
                  </a:moveTo>
                  <a:lnTo>
                    <a:pt x="35" y="45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6" name="Freeform 197">
              <a:extLst>
                <a:ext uri="{FF2B5EF4-FFF2-40B4-BE49-F238E27FC236}">
                  <a16:creationId xmlns:a16="http://schemas.microsoft.com/office/drawing/2014/main" id="{2F425B9E-4E15-4042-91F0-B23CDF12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947"/>
              <a:ext cx="45" cy="45"/>
            </a:xfrm>
            <a:custGeom>
              <a:avLst/>
              <a:gdLst>
                <a:gd name="T0" fmla="*/ 11 w 45"/>
                <a:gd name="T1" fmla="*/ 0 h 45"/>
                <a:gd name="T2" fmla="*/ 0 w 45"/>
                <a:gd name="T3" fmla="*/ 11 h 45"/>
                <a:gd name="T4" fmla="*/ 34 w 45"/>
                <a:gd name="T5" fmla="*/ 45 h 45"/>
                <a:gd name="T6" fmla="*/ 45 w 45"/>
                <a:gd name="T7" fmla="*/ 34 h 45"/>
                <a:gd name="T8" fmla="*/ 11 w 4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1" y="0"/>
                  </a:moveTo>
                  <a:lnTo>
                    <a:pt x="0" y="11"/>
                  </a:lnTo>
                  <a:lnTo>
                    <a:pt x="34" y="45"/>
                  </a:lnTo>
                  <a:lnTo>
                    <a:pt x="45" y="3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7" name="Freeform 198">
              <a:extLst>
                <a:ext uri="{FF2B5EF4-FFF2-40B4-BE49-F238E27FC236}">
                  <a16:creationId xmlns:a16="http://schemas.microsoft.com/office/drawing/2014/main" id="{82375861-B83B-4031-A455-EA7B6771E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924"/>
              <a:ext cx="45" cy="44"/>
            </a:xfrm>
            <a:custGeom>
              <a:avLst/>
              <a:gdLst>
                <a:gd name="T0" fmla="*/ 0 w 45"/>
                <a:gd name="T1" fmla="*/ 34 h 44"/>
                <a:gd name="T2" fmla="*/ 11 w 45"/>
                <a:gd name="T3" fmla="*/ 44 h 44"/>
                <a:gd name="T4" fmla="*/ 45 w 45"/>
                <a:gd name="T5" fmla="*/ 10 h 44"/>
                <a:gd name="T6" fmla="*/ 34 w 45"/>
                <a:gd name="T7" fmla="*/ 0 h 44"/>
                <a:gd name="T8" fmla="*/ 0 w 45"/>
                <a:gd name="T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0" y="34"/>
                  </a:moveTo>
                  <a:lnTo>
                    <a:pt x="11" y="44"/>
                  </a:lnTo>
                  <a:lnTo>
                    <a:pt x="45" y="1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148" name="Rectangle 199">
              <a:extLst>
                <a:ext uri="{FF2B5EF4-FFF2-40B4-BE49-F238E27FC236}">
                  <a16:creationId xmlns:a16="http://schemas.microsoft.com/office/drawing/2014/main" id="{0A9F55B4-656F-4CCA-98A2-D5FE0B5B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943"/>
              <a:ext cx="30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6F13B4A-0417-45BB-8761-2DEAC05B9583}"/>
              </a:ext>
            </a:extLst>
          </p:cNvPr>
          <p:cNvCxnSpPr>
            <a:cxnSpLocks/>
          </p:cNvCxnSpPr>
          <p:nvPr/>
        </p:nvCxnSpPr>
        <p:spPr>
          <a:xfrm>
            <a:off x="362238" y="1833551"/>
            <a:ext cx="2468880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3B5AD0-4E7F-4D82-AC93-CA75A6CEEF47}"/>
              </a:ext>
            </a:extLst>
          </p:cNvPr>
          <p:cNvGrpSpPr>
            <a:grpSpLocks/>
          </p:cNvGrpSpPr>
          <p:nvPr/>
        </p:nvGrpSpPr>
        <p:grpSpPr>
          <a:xfrm>
            <a:off x="543585" y="2815192"/>
            <a:ext cx="345651" cy="289958"/>
            <a:chOff x="11134725" y="2487613"/>
            <a:chExt cx="495300" cy="371475"/>
          </a:xfrm>
        </p:grpSpPr>
        <p:sp>
          <p:nvSpPr>
            <p:cNvPr id="151" name="Rectangle 225">
              <a:extLst>
                <a:ext uri="{FF2B5EF4-FFF2-40B4-BE49-F238E27FC236}">
                  <a16:creationId xmlns:a16="http://schemas.microsoft.com/office/drawing/2014/main" id="{43C9C98F-1C1E-47A1-925E-25F9B8D58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725" y="2487613"/>
              <a:ext cx="495300" cy="371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2" name="Rectangle 226">
              <a:extLst>
                <a:ext uri="{FF2B5EF4-FFF2-40B4-BE49-F238E27FC236}">
                  <a16:creationId xmlns:a16="http://schemas.microsoft.com/office/drawing/2014/main" id="{BCA568B9-1FC8-4CBA-95D5-FB160892B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725" y="2487613"/>
              <a:ext cx="495300" cy="46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3" name="Oval 227">
              <a:extLst>
                <a:ext uri="{FF2B5EF4-FFF2-40B4-BE49-F238E27FC236}">
                  <a16:creationId xmlns:a16="http://schemas.microsoft.com/office/drawing/2014/main" id="{2E34FA3F-4730-4DA2-84E6-43CA05EE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2188" y="2503488"/>
              <a:ext cx="14288" cy="15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4" name="Oval 228">
              <a:extLst>
                <a:ext uri="{FF2B5EF4-FFF2-40B4-BE49-F238E27FC236}">
                  <a16:creationId xmlns:a16="http://schemas.microsoft.com/office/drawing/2014/main" id="{3196FC8C-59D6-4CBF-96F7-7F9130C7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4413" y="2503488"/>
              <a:ext cx="15875" cy="15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5" name="Oval 229">
              <a:extLst>
                <a:ext uri="{FF2B5EF4-FFF2-40B4-BE49-F238E27FC236}">
                  <a16:creationId xmlns:a16="http://schemas.microsoft.com/office/drawing/2014/main" id="{C9297C42-0412-485C-84A0-6A3C6D92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8225" y="2503488"/>
              <a:ext cx="15875" cy="15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6" name="Rectangle 230">
              <a:extLst>
                <a:ext uri="{FF2B5EF4-FFF2-40B4-BE49-F238E27FC236}">
                  <a16:creationId xmlns:a16="http://schemas.microsoft.com/office/drawing/2014/main" id="{18381300-BE5D-451B-8FAD-9344FE423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8388" y="2595563"/>
              <a:ext cx="76200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7" name="Rectangle 231">
              <a:extLst>
                <a:ext uri="{FF2B5EF4-FFF2-40B4-BE49-F238E27FC236}">
                  <a16:creationId xmlns:a16="http://schemas.microsoft.com/office/drawing/2014/main" id="{1CA9DD0A-8460-4699-B89C-D19213AD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4275" y="2595563"/>
              <a:ext cx="77788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8" name="Rectangle 232">
              <a:extLst>
                <a:ext uri="{FF2B5EF4-FFF2-40B4-BE49-F238E27FC236}">
                  <a16:creationId xmlns:a16="http://schemas.microsoft.com/office/drawing/2014/main" id="{37A6E490-75C3-4738-B602-EF402DF39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0163" y="2595563"/>
              <a:ext cx="77788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59" name="Rectangle 233">
              <a:extLst>
                <a:ext uri="{FF2B5EF4-FFF2-40B4-BE49-F238E27FC236}">
                  <a16:creationId xmlns:a16="http://schemas.microsoft.com/office/drawing/2014/main" id="{6021B7E7-862A-4D62-A113-C91244E8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8388" y="2719388"/>
              <a:ext cx="76200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0" name="Rectangle 234">
              <a:extLst>
                <a:ext uri="{FF2B5EF4-FFF2-40B4-BE49-F238E27FC236}">
                  <a16:creationId xmlns:a16="http://schemas.microsoft.com/office/drawing/2014/main" id="{F18C120D-192C-4CB1-8899-7F78A9C44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4275" y="2719388"/>
              <a:ext cx="77788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  <p:sp>
          <p:nvSpPr>
            <p:cNvPr id="161" name="Rectangle 235">
              <a:extLst>
                <a:ext uri="{FF2B5EF4-FFF2-40B4-BE49-F238E27FC236}">
                  <a16:creationId xmlns:a16="http://schemas.microsoft.com/office/drawing/2014/main" id="{5085ED80-FE19-483D-919A-9D1BD851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0163" y="2719388"/>
              <a:ext cx="77788" cy="77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b="1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74A779-BF61-4DC6-A13C-2D56392BAE57}"/>
              </a:ext>
            </a:extLst>
          </p:cNvPr>
          <p:cNvGrpSpPr>
            <a:grpSpLocks/>
          </p:cNvGrpSpPr>
          <p:nvPr/>
        </p:nvGrpSpPr>
        <p:grpSpPr>
          <a:xfrm>
            <a:off x="427420" y="1173639"/>
            <a:ext cx="531673" cy="391512"/>
            <a:chOff x="1446217" y="2469191"/>
            <a:chExt cx="538612" cy="358772"/>
          </a:xfrm>
        </p:grpSpPr>
        <p:sp>
          <p:nvSpPr>
            <p:cNvPr id="163" name="Freeform 76">
              <a:extLst>
                <a:ext uri="{FF2B5EF4-FFF2-40B4-BE49-F238E27FC236}">
                  <a16:creationId xmlns:a16="http://schemas.microsoft.com/office/drawing/2014/main" id="{5CF683B8-F617-4970-AC13-F06BDFBE4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7" y="2469191"/>
              <a:ext cx="538612" cy="358772"/>
            </a:xfrm>
            <a:prstGeom prst="roundRect">
              <a:avLst>
                <a:gd name="adj" fmla="val 7565"/>
              </a:avLst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7">
              <a:extLst>
                <a:ext uri="{FF2B5EF4-FFF2-40B4-BE49-F238E27FC236}">
                  <a16:creationId xmlns:a16="http://schemas.microsoft.com/office/drawing/2014/main" id="{FC8A6D9A-AC46-4910-AE89-C2DC840C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773" y="2788276"/>
              <a:ext cx="63500" cy="7938"/>
            </a:xfrm>
            <a:custGeom>
              <a:avLst/>
              <a:gdLst>
                <a:gd name="T0" fmla="*/ 160 w 171"/>
                <a:gd name="T1" fmla="*/ 21 h 21"/>
                <a:gd name="T2" fmla="*/ 11 w 171"/>
                <a:gd name="T3" fmla="*/ 21 h 21"/>
                <a:gd name="T4" fmla="*/ 0 w 171"/>
                <a:gd name="T5" fmla="*/ 11 h 21"/>
                <a:gd name="T6" fmla="*/ 0 w 171"/>
                <a:gd name="T7" fmla="*/ 11 h 21"/>
                <a:gd name="T8" fmla="*/ 11 w 171"/>
                <a:gd name="T9" fmla="*/ 0 h 21"/>
                <a:gd name="T10" fmla="*/ 160 w 171"/>
                <a:gd name="T11" fmla="*/ 0 h 21"/>
                <a:gd name="T12" fmla="*/ 171 w 171"/>
                <a:gd name="T13" fmla="*/ 11 h 21"/>
                <a:gd name="T14" fmla="*/ 171 w 171"/>
                <a:gd name="T15" fmla="*/ 11 h 21"/>
                <a:gd name="T16" fmla="*/ 160 w 17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1">
                  <a:moveTo>
                    <a:pt x="16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6" y="0"/>
                    <a:pt x="171" y="5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7"/>
                    <a:pt x="166" y="21"/>
                    <a:pt x="16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9">
              <a:extLst>
                <a:ext uri="{FF2B5EF4-FFF2-40B4-BE49-F238E27FC236}">
                  <a16:creationId xmlns:a16="http://schemas.microsoft.com/office/drawing/2014/main" id="{F935E719-EEB6-4429-BFF1-F66C2A48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611" y="2613652"/>
              <a:ext cx="55563" cy="96838"/>
            </a:xfrm>
            <a:custGeom>
              <a:avLst/>
              <a:gdLst>
                <a:gd name="T0" fmla="*/ 0 w 35"/>
                <a:gd name="T1" fmla="*/ 41 h 61"/>
                <a:gd name="T2" fmla="*/ 35 w 35"/>
                <a:gd name="T3" fmla="*/ 61 h 61"/>
                <a:gd name="T4" fmla="*/ 35 w 35"/>
                <a:gd name="T5" fmla="*/ 20 h 61"/>
                <a:gd name="T6" fmla="*/ 0 w 35"/>
                <a:gd name="T7" fmla="*/ 0 h 61"/>
                <a:gd name="T8" fmla="*/ 0 w 35"/>
                <a:gd name="T9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41"/>
                  </a:moveTo>
                  <a:lnTo>
                    <a:pt x="35" y="61"/>
                  </a:lnTo>
                  <a:lnTo>
                    <a:pt x="35" y="2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0">
              <a:extLst>
                <a:ext uri="{FF2B5EF4-FFF2-40B4-BE49-F238E27FC236}">
                  <a16:creationId xmlns:a16="http://schemas.microsoft.com/office/drawing/2014/main" id="{C9CF6FBD-3584-4A9B-8D7B-0B1125A6B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961" y="2573965"/>
              <a:ext cx="111125" cy="65088"/>
            </a:xfrm>
            <a:custGeom>
              <a:avLst/>
              <a:gdLst>
                <a:gd name="T0" fmla="*/ 35 w 70"/>
                <a:gd name="T1" fmla="*/ 0 h 41"/>
                <a:gd name="T2" fmla="*/ 0 w 70"/>
                <a:gd name="T3" fmla="*/ 20 h 41"/>
                <a:gd name="T4" fmla="*/ 35 w 70"/>
                <a:gd name="T5" fmla="*/ 41 h 41"/>
                <a:gd name="T6" fmla="*/ 70 w 70"/>
                <a:gd name="T7" fmla="*/ 20 h 41"/>
                <a:gd name="T8" fmla="*/ 35 w 7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35" y="0"/>
                  </a:moveTo>
                  <a:lnTo>
                    <a:pt x="0" y="20"/>
                  </a:lnTo>
                  <a:lnTo>
                    <a:pt x="35" y="41"/>
                  </a:lnTo>
                  <a:lnTo>
                    <a:pt x="7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1">
              <a:extLst>
                <a:ext uri="{FF2B5EF4-FFF2-40B4-BE49-F238E27FC236}">
                  <a16:creationId xmlns:a16="http://schemas.microsoft.com/office/drawing/2014/main" id="{49D4D34A-33D5-447C-AF6D-08377E30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873" y="2613652"/>
              <a:ext cx="55563" cy="96838"/>
            </a:xfrm>
            <a:custGeom>
              <a:avLst/>
              <a:gdLst>
                <a:gd name="T0" fmla="*/ 0 w 35"/>
                <a:gd name="T1" fmla="*/ 20 h 61"/>
                <a:gd name="T2" fmla="*/ 0 w 35"/>
                <a:gd name="T3" fmla="*/ 61 h 61"/>
                <a:gd name="T4" fmla="*/ 35 w 35"/>
                <a:gd name="T5" fmla="*/ 41 h 61"/>
                <a:gd name="T6" fmla="*/ 35 w 35"/>
                <a:gd name="T7" fmla="*/ 0 h 61"/>
                <a:gd name="T8" fmla="*/ 0 w 35"/>
                <a:gd name="T9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20"/>
                  </a:moveTo>
                  <a:lnTo>
                    <a:pt x="0" y="61"/>
                  </a:lnTo>
                  <a:lnTo>
                    <a:pt x="35" y="41"/>
                  </a:lnTo>
                  <a:lnTo>
                    <a:pt x="3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713274A-A263-4BC8-80BA-178DAE688F8B}"/>
              </a:ext>
            </a:extLst>
          </p:cNvPr>
          <p:cNvSpPr/>
          <p:nvPr/>
        </p:nvSpPr>
        <p:spPr>
          <a:xfrm>
            <a:off x="3752086" y="2164456"/>
            <a:ext cx="22860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Storage Account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9505714-2C19-46EA-B0FD-CB49A9D87A09}"/>
              </a:ext>
            </a:extLst>
          </p:cNvPr>
          <p:cNvSpPr/>
          <p:nvPr/>
        </p:nvSpPr>
        <p:spPr>
          <a:xfrm>
            <a:off x="3752086" y="2822303"/>
            <a:ext cx="22860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Event Hub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227EB37-C072-4DEF-9022-47D6B4DFAA28}"/>
              </a:ext>
            </a:extLst>
          </p:cNvPr>
          <p:cNvSpPr/>
          <p:nvPr/>
        </p:nvSpPr>
        <p:spPr>
          <a:xfrm>
            <a:off x="3752086" y="3480150"/>
            <a:ext cx="2286000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Log Analytics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0F78C26-A987-4734-9EBB-20AD895B1C9F}"/>
              </a:ext>
            </a:extLst>
          </p:cNvPr>
          <p:cNvSpPr/>
          <p:nvPr/>
        </p:nvSpPr>
        <p:spPr>
          <a:xfrm>
            <a:off x="3639950" y="1208599"/>
            <a:ext cx="22860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700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Different Endpoints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5C313AD-6883-428F-9D75-6776204E1373}"/>
              </a:ext>
            </a:extLst>
          </p:cNvPr>
          <p:cNvCxnSpPr>
            <a:cxnSpLocks/>
          </p:cNvCxnSpPr>
          <p:nvPr/>
        </p:nvCxnSpPr>
        <p:spPr>
          <a:xfrm flipV="1">
            <a:off x="3171768" y="1815543"/>
            <a:ext cx="2468880" cy="21375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Graphic 174" descr="Database">
            <a:extLst>
              <a:ext uri="{FF2B5EF4-FFF2-40B4-BE49-F238E27FC236}">
                <a16:creationId xmlns:a16="http://schemas.microsoft.com/office/drawing/2014/main" id="{BA63CC16-F8D0-4D8A-9ABA-44E1607032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9332" y="1073564"/>
            <a:ext cx="606332" cy="591193"/>
          </a:xfrm>
          <a:prstGeom prst="rect">
            <a:avLst/>
          </a:prstGeom>
        </p:spPr>
      </p:pic>
      <p:grpSp>
        <p:nvGrpSpPr>
          <p:cNvPr id="176" name="Group 206">
            <a:extLst>
              <a:ext uri="{FF2B5EF4-FFF2-40B4-BE49-F238E27FC236}">
                <a16:creationId xmlns:a16="http://schemas.microsoft.com/office/drawing/2014/main" id="{6A8CC597-196B-432A-AC03-559E84522E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48071" y="2154565"/>
            <a:ext cx="340993" cy="340993"/>
            <a:chOff x="3993" y="2529"/>
            <a:chExt cx="359" cy="359"/>
          </a:xfrm>
        </p:grpSpPr>
        <p:sp>
          <p:nvSpPr>
            <p:cNvPr id="177" name="Freeform 207">
              <a:extLst>
                <a:ext uri="{FF2B5EF4-FFF2-40B4-BE49-F238E27FC236}">
                  <a16:creationId xmlns:a16="http://schemas.microsoft.com/office/drawing/2014/main" id="{03119EC2-9E1D-4190-B4C2-17C70D5F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529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08">
              <a:extLst>
                <a:ext uri="{FF2B5EF4-FFF2-40B4-BE49-F238E27FC236}">
                  <a16:creationId xmlns:a16="http://schemas.microsoft.com/office/drawing/2014/main" id="{8FD011DD-F3AB-446D-B04A-8C0498E4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529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9">
              <a:extLst>
                <a:ext uri="{FF2B5EF4-FFF2-40B4-BE49-F238E27FC236}">
                  <a16:creationId xmlns:a16="http://schemas.microsoft.com/office/drawing/2014/main" id="{75CE4C47-7494-4594-B4AB-F43DDAEF7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529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0">
              <a:extLst>
                <a:ext uri="{FF2B5EF4-FFF2-40B4-BE49-F238E27FC236}">
                  <a16:creationId xmlns:a16="http://schemas.microsoft.com/office/drawing/2014/main" id="{0DB88D5A-BEFB-4581-B3FC-1D2B0888E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529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11">
              <a:extLst>
                <a:ext uri="{FF2B5EF4-FFF2-40B4-BE49-F238E27FC236}">
                  <a16:creationId xmlns:a16="http://schemas.microsoft.com/office/drawing/2014/main" id="{BAD9A3BC-C7AC-4E0E-BFED-3823BE2C9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624"/>
              <a:ext cx="76" cy="75"/>
            </a:xfrm>
            <a:custGeom>
              <a:avLst/>
              <a:gdLst>
                <a:gd name="T0" fmla="*/ 76 w 76"/>
                <a:gd name="T1" fmla="*/ 75 h 75"/>
                <a:gd name="T2" fmla="*/ 0 w 76"/>
                <a:gd name="T3" fmla="*/ 75 h 75"/>
                <a:gd name="T4" fmla="*/ 0 w 76"/>
                <a:gd name="T5" fmla="*/ 0 h 75"/>
                <a:gd name="T6" fmla="*/ 76 w 76"/>
                <a:gd name="T7" fmla="*/ 0 h 75"/>
                <a:gd name="T8" fmla="*/ 76 w 76"/>
                <a:gd name="T9" fmla="*/ 75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lnTo>
                    <a:pt x="76" y="75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12">
              <a:extLst>
                <a:ext uri="{FF2B5EF4-FFF2-40B4-BE49-F238E27FC236}">
                  <a16:creationId xmlns:a16="http://schemas.microsoft.com/office/drawing/2014/main" id="{7310E3F2-B0F5-4BE3-8EE9-CD235C42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624"/>
              <a:ext cx="76" cy="75"/>
            </a:xfrm>
            <a:custGeom>
              <a:avLst/>
              <a:gdLst>
                <a:gd name="T0" fmla="*/ 76 w 76"/>
                <a:gd name="T1" fmla="*/ 75 h 75"/>
                <a:gd name="T2" fmla="*/ 0 w 76"/>
                <a:gd name="T3" fmla="*/ 75 h 75"/>
                <a:gd name="T4" fmla="*/ 0 w 76"/>
                <a:gd name="T5" fmla="*/ 0 h 75"/>
                <a:gd name="T6" fmla="*/ 76 w 76"/>
                <a:gd name="T7" fmla="*/ 0 h 75"/>
                <a:gd name="T8" fmla="*/ 76 w 76"/>
                <a:gd name="T9" fmla="*/ 75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lnTo>
                    <a:pt x="76" y="75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13">
              <a:extLst>
                <a:ext uri="{FF2B5EF4-FFF2-40B4-BE49-F238E27FC236}">
                  <a16:creationId xmlns:a16="http://schemas.microsoft.com/office/drawing/2014/main" id="{49E1FE13-F241-41C0-B64C-855EBA3A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624"/>
              <a:ext cx="76" cy="75"/>
            </a:xfrm>
            <a:custGeom>
              <a:avLst/>
              <a:gdLst>
                <a:gd name="T0" fmla="*/ 76 w 76"/>
                <a:gd name="T1" fmla="*/ 75 h 75"/>
                <a:gd name="T2" fmla="*/ 0 w 76"/>
                <a:gd name="T3" fmla="*/ 75 h 75"/>
                <a:gd name="T4" fmla="*/ 0 w 76"/>
                <a:gd name="T5" fmla="*/ 0 h 75"/>
                <a:gd name="T6" fmla="*/ 76 w 76"/>
                <a:gd name="T7" fmla="*/ 0 h 75"/>
                <a:gd name="T8" fmla="*/ 76 w 76"/>
                <a:gd name="T9" fmla="*/ 75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lnTo>
                    <a:pt x="76" y="75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14">
              <a:extLst>
                <a:ext uri="{FF2B5EF4-FFF2-40B4-BE49-F238E27FC236}">
                  <a16:creationId xmlns:a16="http://schemas.microsoft.com/office/drawing/2014/main" id="{35D9C7A9-A922-4168-A4B7-8ED02AAD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624"/>
              <a:ext cx="76" cy="75"/>
            </a:xfrm>
            <a:custGeom>
              <a:avLst/>
              <a:gdLst>
                <a:gd name="T0" fmla="*/ 76 w 76"/>
                <a:gd name="T1" fmla="*/ 75 h 75"/>
                <a:gd name="T2" fmla="*/ 0 w 76"/>
                <a:gd name="T3" fmla="*/ 75 h 75"/>
                <a:gd name="T4" fmla="*/ 0 w 76"/>
                <a:gd name="T5" fmla="*/ 0 h 75"/>
                <a:gd name="T6" fmla="*/ 76 w 76"/>
                <a:gd name="T7" fmla="*/ 0 h 75"/>
                <a:gd name="T8" fmla="*/ 76 w 76"/>
                <a:gd name="T9" fmla="*/ 75 h 75"/>
                <a:gd name="T10" fmla="*/ 76 w 7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5">
                  <a:moveTo>
                    <a:pt x="7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5"/>
                  </a:lnTo>
                  <a:lnTo>
                    <a:pt x="76" y="75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15">
              <a:extLst>
                <a:ext uri="{FF2B5EF4-FFF2-40B4-BE49-F238E27FC236}">
                  <a16:creationId xmlns:a16="http://schemas.microsoft.com/office/drawing/2014/main" id="{AFF11663-5BA8-4ECB-B381-2CE777CA6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718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16">
              <a:extLst>
                <a:ext uri="{FF2B5EF4-FFF2-40B4-BE49-F238E27FC236}">
                  <a16:creationId xmlns:a16="http://schemas.microsoft.com/office/drawing/2014/main" id="{914E20D5-9348-4C40-AE73-A6CC40F8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718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17">
              <a:extLst>
                <a:ext uri="{FF2B5EF4-FFF2-40B4-BE49-F238E27FC236}">
                  <a16:creationId xmlns:a16="http://schemas.microsoft.com/office/drawing/2014/main" id="{FC29C6DE-0B65-4E1C-AE26-FC49BE9B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718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18">
              <a:extLst>
                <a:ext uri="{FF2B5EF4-FFF2-40B4-BE49-F238E27FC236}">
                  <a16:creationId xmlns:a16="http://schemas.microsoft.com/office/drawing/2014/main" id="{BD219EC9-3A58-4253-BA6E-0C1C8CED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718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19">
              <a:extLst>
                <a:ext uri="{FF2B5EF4-FFF2-40B4-BE49-F238E27FC236}">
                  <a16:creationId xmlns:a16="http://schemas.microsoft.com/office/drawing/2014/main" id="{BA72E857-F52D-4BBB-812E-FF30171D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812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20">
              <a:extLst>
                <a:ext uri="{FF2B5EF4-FFF2-40B4-BE49-F238E27FC236}">
                  <a16:creationId xmlns:a16="http://schemas.microsoft.com/office/drawing/2014/main" id="{1E87FA8C-4587-49B1-96AB-D848A5E0B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812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21">
              <a:extLst>
                <a:ext uri="{FF2B5EF4-FFF2-40B4-BE49-F238E27FC236}">
                  <a16:creationId xmlns:a16="http://schemas.microsoft.com/office/drawing/2014/main" id="{169509D8-70D1-4387-97C0-95AC29DE8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2812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22">
              <a:extLst>
                <a:ext uri="{FF2B5EF4-FFF2-40B4-BE49-F238E27FC236}">
                  <a16:creationId xmlns:a16="http://schemas.microsoft.com/office/drawing/2014/main" id="{4ED756E0-B74A-4A5D-97AB-1938C315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812"/>
              <a:ext cx="76" cy="76"/>
            </a:xfrm>
            <a:custGeom>
              <a:avLst/>
              <a:gdLst>
                <a:gd name="T0" fmla="*/ 76 w 76"/>
                <a:gd name="T1" fmla="*/ 76 h 76"/>
                <a:gd name="T2" fmla="*/ 0 w 76"/>
                <a:gd name="T3" fmla="*/ 76 h 76"/>
                <a:gd name="T4" fmla="*/ 0 w 76"/>
                <a:gd name="T5" fmla="*/ 0 h 76"/>
                <a:gd name="T6" fmla="*/ 76 w 76"/>
                <a:gd name="T7" fmla="*/ 0 h 76"/>
                <a:gd name="T8" fmla="*/ 76 w 76"/>
                <a:gd name="T9" fmla="*/ 76 h 76"/>
                <a:gd name="T10" fmla="*/ 76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" name="AutoShape 4" descr="Image result for event hub icon">
            <a:extLst>
              <a:ext uri="{FF2B5EF4-FFF2-40B4-BE49-F238E27FC236}">
                <a16:creationId xmlns:a16="http://schemas.microsoft.com/office/drawing/2014/main" id="{11750ED5-F4FE-4FEA-8C8D-B0D8488DA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7754" y="28345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" name="Picture 10" descr="Image result for event hub icon">
            <a:extLst>
              <a:ext uri="{FF2B5EF4-FFF2-40B4-BE49-F238E27FC236}">
                <a16:creationId xmlns:a16="http://schemas.microsoft.com/office/drawing/2014/main" id="{BC89C7FC-5225-46B7-B112-6FA476E0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96" y="2787160"/>
            <a:ext cx="394190" cy="3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4" descr="Image result for log analytics icon">
            <a:extLst>
              <a:ext uri="{FF2B5EF4-FFF2-40B4-BE49-F238E27FC236}">
                <a16:creationId xmlns:a16="http://schemas.microsoft.com/office/drawing/2014/main" id="{C27E4A08-309F-4E47-B972-659FC7D8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68" y="3427891"/>
            <a:ext cx="363059" cy="3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" name="Rectangle 246">
            <a:extLst>
              <a:ext uri="{FF2B5EF4-FFF2-40B4-BE49-F238E27FC236}">
                <a16:creationId xmlns:a16="http://schemas.microsoft.com/office/drawing/2014/main" id="{1D99B62A-8AB0-4C00-868C-E7D9B11E1C9D}"/>
              </a:ext>
            </a:extLst>
          </p:cNvPr>
          <p:cNvSpPr/>
          <p:nvPr/>
        </p:nvSpPr>
        <p:spPr>
          <a:xfrm>
            <a:off x="6663154" y="2191009"/>
            <a:ext cx="2286000" cy="2915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Create </a:t>
            </a:r>
            <a:r>
              <a:rPr lang="en-US" sz="1200" dirty="0"/>
              <a:t>rule-based alerts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DBBF954-D3D8-4F9C-BA06-64616E3918B2}"/>
              </a:ext>
            </a:extLst>
          </p:cNvPr>
          <p:cNvSpPr/>
          <p:nvPr/>
        </p:nvSpPr>
        <p:spPr>
          <a:xfrm>
            <a:off x="6663154" y="2796323"/>
            <a:ext cx="2286000" cy="2915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Create Dashboards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47DD232-F030-4FF6-9C89-6F09A9C88B0C}"/>
              </a:ext>
            </a:extLst>
          </p:cNvPr>
          <p:cNvSpPr/>
          <p:nvPr/>
        </p:nvSpPr>
        <p:spPr>
          <a:xfrm>
            <a:off x="6655112" y="3295875"/>
            <a:ext cx="2286000" cy="6996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 dirty="0">
                <a:latin typeface="Segoe UI" panose="020B0502040204020203" pitchFamily="34" charset="0"/>
                <a:cs typeface="Segoe UI" panose="020B0502040204020203" pitchFamily="34" charset="0"/>
              </a:rPr>
              <a:t>Export to </a:t>
            </a:r>
            <a:r>
              <a:rPr lang="en-US" sz="1200" dirty="0"/>
              <a:t>third-party services with Event Hubs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6B69151-21E6-4BE9-B7AF-272629B0498F}"/>
              </a:ext>
            </a:extLst>
          </p:cNvPr>
          <p:cNvSpPr/>
          <p:nvPr/>
        </p:nvSpPr>
        <p:spPr>
          <a:xfrm>
            <a:off x="6663153" y="4112016"/>
            <a:ext cx="2286000" cy="2915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202"/>
            <a:r>
              <a:rPr lang="en-US" sz="1200" kern="0">
                <a:latin typeface="Segoe UI" panose="020B0502040204020203" pitchFamily="34" charset="0"/>
                <a:cs typeface="Segoe UI" panose="020B0502040204020203" pitchFamily="34" charset="0"/>
              </a:rPr>
              <a:t>Archive logs and metrics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260228C-D858-437B-BBC2-DFB4D324A863}"/>
              </a:ext>
            </a:extLst>
          </p:cNvPr>
          <p:cNvSpPr/>
          <p:nvPr/>
        </p:nvSpPr>
        <p:spPr>
          <a:xfrm>
            <a:off x="6655112" y="1182619"/>
            <a:ext cx="22860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700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Extra Monitoring</a:t>
            </a:r>
          </a:p>
        </p:txBody>
      </p:sp>
      <p:grpSp>
        <p:nvGrpSpPr>
          <p:cNvPr id="252" name="Group 49">
            <a:extLst>
              <a:ext uri="{FF2B5EF4-FFF2-40B4-BE49-F238E27FC236}">
                <a16:creationId xmlns:a16="http://schemas.microsoft.com/office/drawing/2014/main" id="{270CA541-58C3-4D1D-BD56-BF14793F92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6175" y="2720405"/>
            <a:ext cx="385816" cy="384745"/>
            <a:chOff x="3989" y="1530"/>
            <a:chExt cx="360" cy="359"/>
          </a:xfrm>
        </p:grpSpPr>
        <p:sp>
          <p:nvSpPr>
            <p:cNvPr id="253" name="Freeform 50">
              <a:extLst>
                <a:ext uri="{FF2B5EF4-FFF2-40B4-BE49-F238E27FC236}">
                  <a16:creationId xmlns:a16="http://schemas.microsoft.com/office/drawing/2014/main" id="{90706DE6-8748-4386-B41F-6D80DAFC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629"/>
              <a:ext cx="261" cy="260"/>
            </a:xfrm>
            <a:custGeom>
              <a:avLst/>
              <a:gdLst>
                <a:gd name="T0" fmla="*/ 1600 w 4407"/>
                <a:gd name="T1" fmla="*/ 567 h 4407"/>
                <a:gd name="T2" fmla="*/ 1672 w 4407"/>
                <a:gd name="T3" fmla="*/ 0 h 4407"/>
                <a:gd name="T4" fmla="*/ 0 w 4407"/>
                <a:gd name="T5" fmla="*/ 2167 h 4407"/>
                <a:gd name="T6" fmla="*/ 2240 w 4407"/>
                <a:gd name="T7" fmla="*/ 4407 h 4407"/>
                <a:gd name="T8" fmla="*/ 4407 w 4407"/>
                <a:gd name="T9" fmla="*/ 2735 h 4407"/>
                <a:gd name="T10" fmla="*/ 3840 w 4407"/>
                <a:gd name="T11" fmla="*/ 2807 h 4407"/>
                <a:gd name="T12" fmla="*/ 1600 w 4407"/>
                <a:gd name="T13" fmla="*/ 567 h 4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7" h="4407">
                  <a:moveTo>
                    <a:pt x="1600" y="567"/>
                  </a:moveTo>
                  <a:cubicBezTo>
                    <a:pt x="1600" y="371"/>
                    <a:pt x="1625" y="181"/>
                    <a:pt x="1672" y="0"/>
                  </a:cubicBezTo>
                  <a:cubicBezTo>
                    <a:pt x="710" y="251"/>
                    <a:pt x="0" y="1126"/>
                    <a:pt x="0" y="2167"/>
                  </a:cubicBezTo>
                  <a:cubicBezTo>
                    <a:pt x="0" y="3404"/>
                    <a:pt x="1003" y="4407"/>
                    <a:pt x="2240" y="4407"/>
                  </a:cubicBezTo>
                  <a:cubicBezTo>
                    <a:pt x="3281" y="4407"/>
                    <a:pt x="4156" y="3697"/>
                    <a:pt x="4407" y="2735"/>
                  </a:cubicBezTo>
                  <a:cubicBezTo>
                    <a:pt x="4226" y="2782"/>
                    <a:pt x="4036" y="2807"/>
                    <a:pt x="3840" y="2807"/>
                  </a:cubicBezTo>
                  <a:cubicBezTo>
                    <a:pt x="2603" y="2807"/>
                    <a:pt x="1600" y="1804"/>
                    <a:pt x="1600" y="567"/>
                  </a:cubicBezTo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4" name="Freeform 51">
              <a:extLst>
                <a:ext uri="{FF2B5EF4-FFF2-40B4-BE49-F238E27FC236}">
                  <a16:creationId xmlns:a16="http://schemas.microsoft.com/office/drawing/2014/main" id="{EA25B150-9AA7-4F22-B621-D8DF1CC7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530"/>
              <a:ext cx="261" cy="260"/>
            </a:xfrm>
            <a:custGeom>
              <a:avLst/>
              <a:gdLst>
                <a:gd name="T0" fmla="*/ 4408 w 4408"/>
                <a:gd name="T1" fmla="*/ 2240 h 4408"/>
                <a:gd name="T2" fmla="*/ 2168 w 4408"/>
                <a:gd name="T3" fmla="*/ 0 h 4408"/>
                <a:gd name="T4" fmla="*/ 0 w 4408"/>
                <a:gd name="T5" fmla="*/ 1673 h 4408"/>
                <a:gd name="T6" fmla="*/ 568 w 4408"/>
                <a:gd name="T7" fmla="*/ 1600 h 4408"/>
                <a:gd name="T8" fmla="*/ 2808 w 4408"/>
                <a:gd name="T9" fmla="*/ 3840 h 4408"/>
                <a:gd name="T10" fmla="*/ 2735 w 4408"/>
                <a:gd name="T11" fmla="*/ 4408 h 4408"/>
                <a:gd name="T12" fmla="*/ 4408 w 4408"/>
                <a:gd name="T13" fmla="*/ 224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8" h="4408">
                  <a:moveTo>
                    <a:pt x="4408" y="2240"/>
                  </a:moveTo>
                  <a:cubicBezTo>
                    <a:pt x="4408" y="1003"/>
                    <a:pt x="3405" y="0"/>
                    <a:pt x="2168" y="0"/>
                  </a:cubicBezTo>
                  <a:cubicBezTo>
                    <a:pt x="1127" y="0"/>
                    <a:pt x="251" y="711"/>
                    <a:pt x="0" y="1673"/>
                  </a:cubicBezTo>
                  <a:cubicBezTo>
                    <a:pt x="181" y="1626"/>
                    <a:pt x="372" y="1600"/>
                    <a:pt x="568" y="1600"/>
                  </a:cubicBezTo>
                  <a:cubicBezTo>
                    <a:pt x="1805" y="1600"/>
                    <a:pt x="2808" y="2603"/>
                    <a:pt x="2808" y="3840"/>
                  </a:cubicBezTo>
                  <a:cubicBezTo>
                    <a:pt x="2808" y="4036"/>
                    <a:pt x="2782" y="4227"/>
                    <a:pt x="2735" y="4408"/>
                  </a:cubicBezTo>
                  <a:cubicBezTo>
                    <a:pt x="3697" y="4157"/>
                    <a:pt x="4408" y="3281"/>
                    <a:pt x="4408" y="2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5" name="Freeform 52">
              <a:extLst>
                <a:ext uri="{FF2B5EF4-FFF2-40B4-BE49-F238E27FC236}">
                  <a16:creationId xmlns:a16="http://schemas.microsoft.com/office/drawing/2014/main" id="{FC8E968C-0748-4028-BEDA-F3039FB3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5"/>
              <a:ext cx="170" cy="170"/>
            </a:xfrm>
            <a:custGeom>
              <a:avLst/>
              <a:gdLst>
                <a:gd name="T0" fmla="*/ 640 w 2880"/>
                <a:gd name="T1" fmla="*/ 0 h 2880"/>
                <a:gd name="T2" fmla="*/ 72 w 2880"/>
                <a:gd name="T3" fmla="*/ 73 h 2880"/>
                <a:gd name="T4" fmla="*/ 0 w 2880"/>
                <a:gd name="T5" fmla="*/ 640 h 2880"/>
                <a:gd name="T6" fmla="*/ 2240 w 2880"/>
                <a:gd name="T7" fmla="*/ 2880 h 2880"/>
                <a:gd name="T8" fmla="*/ 2807 w 2880"/>
                <a:gd name="T9" fmla="*/ 2808 h 2880"/>
                <a:gd name="T10" fmla="*/ 2880 w 2880"/>
                <a:gd name="T11" fmla="*/ 2240 h 2880"/>
                <a:gd name="T12" fmla="*/ 640 w 2880"/>
                <a:gd name="T13" fmla="*/ 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880">
                  <a:moveTo>
                    <a:pt x="640" y="0"/>
                  </a:moveTo>
                  <a:cubicBezTo>
                    <a:pt x="444" y="0"/>
                    <a:pt x="253" y="26"/>
                    <a:pt x="72" y="73"/>
                  </a:cubicBezTo>
                  <a:cubicBezTo>
                    <a:pt x="25" y="254"/>
                    <a:pt x="0" y="444"/>
                    <a:pt x="0" y="640"/>
                  </a:cubicBezTo>
                  <a:cubicBezTo>
                    <a:pt x="0" y="1877"/>
                    <a:pt x="1003" y="2880"/>
                    <a:pt x="2240" y="2880"/>
                  </a:cubicBezTo>
                  <a:cubicBezTo>
                    <a:pt x="2436" y="2880"/>
                    <a:pt x="2626" y="2855"/>
                    <a:pt x="2807" y="2808"/>
                  </a:cubicBezTo>
                  <a:cubicBezTo>
                    <a:pt x="2854" y="2627"/>
                    <a:pt x="2880" y="2436"/>
                    <a:pt x="2880" y="2240"/>
                  </a:cubicBezTo>
                  <a:cubicBezTo>
                    <a:pt x="2880" y="1003"/>
                    <a:pt x="1877" y="0"/>
                    <a:pt x="6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6" name="Freeform 53">
              <a:extLst>
                <a:ext uri="{FF2B5EF4-FFF2-40B4-BE49-F238E27FC236}">
                  <a16:creationId xmlns:a16="http://schemas.microsoft.com/office/drawing/2014/main" id="{3489AB7B-DBBC-416B-A028-41179FC19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9"/>
              <a:ext cx="132" cy="166"/>
            </a:xfrm>
            <a:custGeom>
              <a:avLst/>
              <a:gdLst>
                <a:gd name="T0" fmla="*/ 72 w 2240"/>
                <a:gd name="T1" fmla="*/ 0 h 2807"/>
                <a:gd name="T2" fmla="*/ 0 w 2240"/>
                <a:gd name="T3" fmla="*/ 567 h 2807"/>
                <a:gd name="T4" fmla="*/ 2240 w 2240"/>
                <a:gd name="T5" fmla="*/ 2807 h 2807"/>
                <a:gd name="T6" fmla="*/ 0 w 2240"/>
                <a:gd name="T7" fmla="*/ 567 h 2807"/>
                <a:gd name="T8" fmla="*/ 72 w 2240"/>
                <a:gd name="T9" fmla="*/ 0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0" h="2807">
                  <a:moveTo>
                    <a:pt x="72" y="0"/>
                  </a:moveTo>
                  <a:cubicBezTo>
                    <a:pt x="25" y="181"/>
                    <a:pt x="0" y="371"/>
                    <a:pt x="0" y="567"/>
                  </a:cubicBezTo>
                  <a:cubicBezTo>
                    <a:pt x="0" y="1804"/>
                    <a:pt x="1003" y="2807"/>
                    <a:pt x="2240" y="2807"/>
                  </a:cubicBezTo>
                  <a:cubicBezTo>
                    <a:pt x="1003" y="2807"/>
                    <a:pt x="0" y="1804"/>
                    <a:pt x="0" y="567"/>
                  </a:cubicBezTo>
                  <a:cubicBezTo>
                    <a:pt x="0" y="371"/>
                    <a:pt x="25" y="181"/>
                    <a:pt x="72" y="0"/>
                  </a:cubicBezTo>
                </a:path>
              </a:pathLst>
            </a:custGeom>
            <a:solidFill>
              <a:srgbClr val="63B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7" name="Freeform 54">
              <a:extLst>
                <a:ext uri="{FF2B5EF4-FFF2-40B4-BE49-F238E27FC236}">
                  <a16:creationId xmlns:a16="http://schemas.microsoft.com/office/drawing/2014/main" id="{23B1687D-5715-41DA-A7BF-1AA870C7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625"/>
              <a:ext cx="34" cy="4"/>
            </a:xfrm>
            <a:custGeom>
              <a:avLst/>
              <a:gdLst>
                <a:gd name="T0" fmla="*/ 568 w 568"/>
                <a:gd name="T1" fmla="*/ 0 h 73"/>
                <a:gd name="T2" fmla="*/ 0 w 568"/>
                <a:gd name="T3" fmla="*/ 73 h 73"/>
                <a:gd name="T4" fmla="*/ 568 w 568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73">
                  <a:moveTo>
                    <a:pt x="568" y="0"/>
                  </a:moveTo>
                  <a:cubicBezTo>
                    <a:pt x="372" y="0"/>
                    <a:pt x="181" y="26"/>
                    <a:pt x="0" y="73"/>
                  </a:cubicBezTo>
                  <a:cubicBezTo>
                    <a:pt x="181" y="26"/>
                    <a:pt x="372" y="0"/>
                    <a:pt x="568" y="0"/>
                  </a:cubicBezTo>
                </a:path>
              </a:pathLst>
            </a:custGeom>
            <a:solidFill>
              <a:srgbClr val="75C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8" name="Freeform 55">
              <a:extLst>
                <a:ext uri="{FF2B5EF4-FFF2-40B4-BE49-F238E27FC236}">
                  <a16:creationId xmlns:a16="http://schemas.microsoft.com/office/drawing/2014/main" id="{4DEB6D49-29FF-4B96-82F2-045326D2D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5"/>
              <a:ext cx="170" cy="170"/>
            </a:xfrm>
            <a:custGeom>
              <a:avLst/>
              <a:gdLst>
                <a:gd name="T0" fmla="*/ 640 w 2880"/>
                <a:gd name="T1" fmla="*/ 0 h 2880"/>
                <a:gd name="T2" fmla="*/ 72 w 2880"/>
                <a:gd name="T3" fmla="*/ 73 h 2880"/>
                <a:gd name="T4" fmla="*/ 0 w 2880"/>
                <a:gd name="T5" fmla="*/ 640 h 2880"/>
                <a:gd name="T6" fmla="*/ 2240 w 2880"/>
                <a:gd name="T7" fmla="*/ 2880 h 2880"/>
                <a:gd name="T8" fmla="*/ 2807 w 2880"/>
                <a:gd name="T9" fmla="*/ 2808 h 2880"/>
                <a:gd name="T10" fmla="*/ 2880 w 2880"/>
                <a:gd name="T11" fmla="*/ 2240 h 2880"/>
                <a:gd name="T12" fmla="*/ 640 w 2880"/>
                <a:gd name="T13" fmla="*/ 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880">
                  <a:moveTo>
                    <a:pt x="640" y="0"/>
                  </a:moveTo>
                  <a:cubicBezTo>
                    <a:pt x="444" y="0"/>
                    <a:pt x="253" y="26"/>
                    <a:pt x="72" y="73"/>
                  </a:cubicBezTo>
                  <a:cubicBezTo>
                    <a:pt x="25" y="254"/>
                    <a:pt x="0" y="444"/>
                    <a:pt x="0" y="640"/>
                  </a:cubicBezTo>
                  <a:cubicBezTo>
                    <a:pt x="0" y="1877"/>
                    <a:pt x="1003" y="2880"/>
                    <a:pt x="2240" y="2880"/>
                  </a:cubicBezTo>
                  <a:cubicBezTo>
                    <a:pt x="2436" y="2880"/>
                    <a:pt x="2626" y="2855"/>
                    <a:pt x="2807" y="2808"/>
                  </a:cubicBezTo>
                  <a:cubicBezTo>
                    <a:pt x="2854" y="2627"/>
                    <a:pt x="2880" y="2436"/>
                    <a:pt x="2880" y="2240"/>
                  </a:cubicBezTo>
                  <a:cubicBezTo>
                    <a:pt x="2880" y="1003"/>
                    <a:pt x="1877" y="0"/>
                    <a:pt x="640" y="0"/>
                  </a:cubicBez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59" name="Freeform 56">
              <a:extLst>
                <a:ext uri="{FF2B5EF4-FFF2-40B4-BE49-F238E27FC236}">
                  <a16:creationId xmlns:a16="http://schemas.microsoft.com/office/drawing/2014/main" id="{BE34640B-4D59-470C-9712-9BE642D9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9"/>
              <a:ext cx="4" cy="33"/>
            </a:xfrm>
            <a:custGeom>
              <a:avLst/>
              <a:gdLst>
                <a:gd name="T0" fmla="*/ 72 w 72"/>
                <a:gd name="T1" fmla="*/ 0 h 567"/>
                <a:gd name="T2" fmla="*/ 0 w 72"/>
                <a:gd name="T3" fmla="*/ 567 h 567"/>
                <a:gd name="T4" fmla="*/ 0 w 72"/>
                <a:gd name="T5" fmla="*/ 567 h 567"/>
                <a:gd name="T6" fmla="*/ 72 w 72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67">
                  <a:moveTo>
                    <a:pt x="72" y="0"/>
                  </a:moveTo>
                  <a:cubicBezTo>
                    <a:pt x="25" y="181"/>
                    <a:pt x="0" y="371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371"/>
                    <a:pt x="25" y="181"/>
                    <a:pt x="72" y="0"/>
                  </a:cubicBezTo>
                </a:path>
              </a:pathLst>
            </a:custGeom>
            <a:solidFill>
              <a:srgbClr val="55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0" name="Freeform 57">
              <a:extLst>
                <a:ext uri="{FF2B5EF4-FFF2-40B4-BE49-F238E27FC236}">
                  <a16:creationId xmlns:a16="http://schemas.microsoft.com/office/drawing/2014/main" id="{1AA6BE03-0875-40BB-81AB-859326C7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625"/>
              <a:ext cx="34" cy="4"/>
            </a:xfrm>
            <a:custGeom>
              <a:avLst/>
              <a:gdLst>
                <a:gd name="T0" fmla="*/ 568 w 568"/>
                <a:gd name="T1" fmla="*/ 0 h 73"/>
                <a:gd name="T2" fmla="*/ 0 w 568"/>
                <a:gd name="T3" fmla="*/ 73 h 73"/>
                <a:gd name="T4" fmla="*/ 568 w 568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73">
                  <a:moveTo>
                    <a:pt x="568" y="0"/>
                  </a:moveTo>
                  <a:cubicBezTo>
                    <a:pt x="372" y="0"/>
                    <a:pt x="181" y="26"/>
                    <a:pt x="0" y="73"/>
                  </a:cubicBezTo>
                  <a:cubicBezTo>
                    <a:pt x="181" y="26"/>
                    <a:pt x="372" y="0"/>
                    <a:pt x="568" y="0"/>
                  </a:cubicBezTo>
                </a:path>
              </a:pathLst>
            </a:custGeom>
            <a:solidFill>
              <a:srgbClr val="59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34C02CFF-F9CE-4A96-90AA-57821DD8AAC4}"/>
              </a:ext>
            </a:extLst>
          </p:cNvPr>
          <p:cNvCxnSpPr>
            <a:cxnSpLocks/>
          </p:cNvCxnSpPr>
          <p:nvPr/>
        </p:nvCxnSpPr>
        <p:spPr>
          <a:xfrm>
            <a:off x="6019800" y="1810938"/>
            <a:ext cx="2468880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135">
            <a:extLst>
              <a:ext uri="{FF2B5EF4-FFF2-40B4-BE49-F238E27FC236}">
                <a16:creationId xmlns:a16="http://schemas.microsoft.com/office/drawing/2014/main" id="{7FCB6781-AFC0-4BA5-AE00-1DFDEA7F36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85149" y="1143971"/>
            <a:ext cx="555078" cy="460787"/>
            <a:chOff x="2204" y="1026"/>
            <a:chExt cx="312" cy="259"/>
          </a:xfrm>
          <a:solidFill>
            <a:schemeClr val="accent1"/>
          </a:solidFill>
        </p:grpSpPr>
        <p:sp>
          <p:nvSpPr>
            <p:cNvPr id="263" name="Freeform 136">
              <a:extLst>
                <a:ext uri="{FF2B5EF4-FFF2-40B4-BE49-F238E27FC236}">
                  <a16:creationId xmlns:a16="http://schemas.microsoft.com/office/drawing/2014/main" id="{6F049A71-78C3-493D-A039-27343E92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11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4" name="Freeform 137">
              <a:extLst>
                <a:ext uri="{FF2B5EF4-FFF2-40B4-BE49-F238E27FC236}">
                  <a16:creationId xmlns:a16="http://schemas.microsoft.com/office/drawing/2014/main" id="{8DB4A1EB-AE23-4ECE-B157-2629BF3A2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192"/>
              <a:ext cx="59" cy="93"/>
            </a:xfrm>
            <a:custGeom>
              <a:avLst/>
              <a:gdLst>
                <a:gd name="T0" fmla="*/ 132 w 260"/>
                <a:gd name="T1" fmla="*/ 0 h 409"/>
                <a:gd name="T2" fmla="*/ 0 w 260"/>
                <a:gd name="T3" fmla="*/ 318 h 409"/>
                <a:gd name="T4" fmla="*/ 91 w 260"/>
                <a:gd name="T5" fmla="*/ 409 h 409"/>
                <a:gd name="T6" fmla="*/ 260 w 260"/>
                <a:gd name="T7" fmla="*/ 0 h 409"/>
                <a:gd name="T8" fmla="*/ 132 w 260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132" y="0"/>
                  </a:moveTo>
                  <a:cubicBezTo>
                    <a:pt x="123" y="121"/>
                    <a:pt x="74" y="231"/>
                    <a:pt x="0" y="318"/>
                  </a:cubicBezTo>
                  <a:cubicBezTo>
                    <a:pt x="91" y="409"/>
                    <a:pt x="91" y="409"/>
                    <a:pt x="91" y="409"/>
                  </a:cubicBezTo>
                  <a:cubicBezTo>
                    <a:pt x="188" y="298"/>
                    <a:pt x="250" y="156"/>
                    <a:pt x="260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5" name="Freeform 138">
              <a:extLst>
                <a:ext uri="{FF2B5EF4-FFF2-40B4-BE49-F238E27FC236}">
                  <a16:creationId xmlns:a16="http://schemas.microsoft.com/office/drawing/2014/main" id="{33B6F9B8-10F3-4E22-A846-6603153C7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079"/>
              <a:ext cx="59" cy="93"/>
            </a:xfrm>
            <a:custGeom>
              <a:avLst/>
              <a:gdLst>
                <a:gd name="T0" fmla="*/ 0 w 260"/>
                <a:gd name="T1" fmla="*/ 90 h 409"/>
                <a:gd name="T2" fmla="*/ 132 w 260"/>
                <a:gd name="T3" fmla="*/ 409 h 409"/>
                <a:gd name="T4" fmla="*/ 260 w 260"/>
                <a:gd name="T5" fmla="*/ 409 h 409"/>
                <a:gd name="T6" fmla="*/ 91 w 260"/>
                <a:gd name="T7" fmla="*/ 0 h 409"/>
                <a:gd name="T8" fmla="*/ 0 w 260"/>
                <a:gd name="T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0" y="90"/>
                  </a:moveTo>
                  <a:cubicBezTo>
                    <a:pt x="79" y="182"/>
                    <a:pt x="123" y="294"/>
                    <a:pt x="132" y="409"/>
                  </a:cubicBezTo>
                  <a:cubicBezTo>
                    <a:pt x="260" y="409"/>
                    <a:pt x="260" y="409"/>
                    <a:pt x="260" y="409"/>
                  </a:cubicBezTo>
                  <a:cubicBezTo>
                    <a:pt x="251" y="262"/>
                    <a:pt x="195" y="117"/>
                    <a:pt x="91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6" name="Freeform 139">
              <a:extLst>
                <a:ext uri="{FF2B5EF4-FFF2-40B4-BE49-F238E27FC236}">
                  <a16:creationId xmlns:a16="http://schemas.microsoft.com/office/drawing/2014/main" id="{61B0B3AC-4ABB-412C-8A80-96FD4D97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026"/>
              <a:ext cx="93" cy="60"/>
            </a:xfrm>
            <a:custGeom>
              <a:avLst/>
              <a:gdLst>
                <a:gd name="T0" fmla="*/ 0 w 409"/>
                <a:gd name="T1" fmla="*/ 129 h 261"/>
                <a:gd name="T2" fmla="*/ 318 w 409"/>
                <a:gd name="T3" fmla="*/ 261 h 261"/>
                <a:gd name="T4" fmla="*/ 409 w 409"/>
                <a:gd name="T5" fmla="*/ 170 h 261"/>
                <a:gd name="T6" fmla="*/ 0 w 409"/>
                <a:gd name="T7" fmla="*/ 0 h 261"/>
                <a:gd name="T8" fmla="*/ 0 w 409"/>
                <a:gd name="T9" fmla="*/ 12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61">
                  <a:moveTo>
                    <a:pt x="0" y="129"/>
                  </a:moveTo>
                  <a:cubicBezTo>
                    <a:pt x="121" y="138"/>
                    <a:pt x="231" y="186"/>
                    <a:pt x="318" y="261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299" y="72"/>
                    <a:pt x="156" y="10"/>
                    <a:pt x="0" y="0"/>
                  </a:cubicBez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7" name="Freeform 140">
              <a:extLst>
                <a:ext uri="{FF2B5EF4-FFF2-40B4-BE49-F238E27FC236}">
                  <a16:creationId xmlns:a16="http://schemas.microsoft.com/office/drawing/2014/main" id="{69D2110E-DC1E-48A6-88E5-367B194A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026"/>
              <a:ext cx="93" cy="60"/>
            </a:xfrm>
            <a:custGeom>
              <a:avLst/>
              <a:gdLst>
                <a:gd name="T0" fmla="*/ 91 w 409"/>
                <a:gd name="T1" fmla="*/ 261 h 261"/>
                <a:gd name="T2" fmla="*/ 409 w 409"/>
                <a:gd name="T3" fmla="*/ 129 h 261"/>
                <a:gd name="T4" fmla="*/ 409 w 409"/>
                <a:gd name="T5" fmla="*/ 0 h 261"/>
                <a:gd name="T6" fmla="*/ 0 w 409"/>
                <a:gd name="T7" fmla="*/ 170 h 261"/>
                <a:gd name="T8" fmla="*/ 91 w 40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61">
                  <a:moveTo>
                    <a:pt x="91" y="261"/>
                  </a:moveTo>
                  <a:cubicBezTo>
                    <a:pt x="183" y="182"/>
                    <a:pt x="295" y="138"/>
                    <a:pt x="409" y="129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262" y="10"/>
                    <a:pt x="117" y="66"/>
                    <a:pt x="0" y="170"/>
                  </a:cubicBezTo>
                  <a:lnTo>
                    <a:pt x="91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8" name="Freeform 141">
              <a:extLst>
                <a:ext uri="{FF2B5EF4-FFF2-40B4-BE49-F238E27FC236}">
                  <a16:creationId xmlns:a16="http://schemas.microsoft.com/office/drawing/2014/main" id="{FEE7257A-4601-4097-BB59-B05E4CC13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1079"/>
              <a:ext cx="59" cy="93"/>
            </a:xfrm>
            <a:custGeom>
              <a:avLst/>
              <a:gdLst>
                <a:gd name="T0" fmla="*/ 128 w 260"/>
                <a:gd name="T1" fmla="*/ 409 h 409"/>
                <a:gd name="T2" fmla="*/ 260 w 260"/>
                <a:gd name="T3" fmla="*/ 91 h 409"/>
                <a:gd name="T4" fmla="*/ 169 w 260"/>
                <a:gd name="T5" fmla="*/ 0 h 409"/>
                <a:gd name="T6" fmla="*/ 0 w 260"/>
                <a:gd name="T7" fmla="*/ 409 h 409"/>
                <a:gd name="T8" fmla="*/ 128 w 260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128" y="409"/>
                  </a:moveTo>
                  <a:cubicBezTo>
                    <a:pt x="137" y="288"/>
                    <a:pt x="185" y="178"/>
                    <a:pt x="260" y="91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72" y="110"/>
                    <a:pt x="9" y="252"/>
                    <a:pt x="0" y="409"/>
                  </a:cubicBezTo>
                  <a:lnTo>
                    <a:pt x="128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69" name="Oval 142">
              <a:extLst>
                <a:ext uri="{FF2B5EF4-FFF2-40B4-BE49-F238E27FC236}">
                  <a16:creationId xmlns:a16="http://schemas.microsoft.com/office/drawing/2014/main" id="{F76F7ABF-BD65-4581-BAC4-5945E87F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153"/>
              <a:ext cx="58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70" name="Freeform 143">
              <a:extLst>
                <a:ext uri="{FF2B5EF4-FFF2-40B4-BE49-F238E27FC236}">
                  <a16:creationId xmlns:a16="http://schemas.microsoft.com/office/drawing/2014/main" id="{1D6476EC-2221-4B2E-973E-193EF0A3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108"/>
              <a:ext cx="89" cy="88"/>
            </a:xfrm>
            <a:custGeom>
              <a:avLst/>
              <a:gdLst>
                <a:gd name="T0" fmla="*/ 21 w 89"/>
                <a:gd name="T1" fmla="*/ 88 h 88"/>
                <a:gd name="T2" fmla="*/ 0 w 89"/>
                <a:gd name="T3" fmla="*/ 68 h 88"/>
                <a:gd name="T4" fmla="*/ 68 w 89"/>
                <a:gd name="T5" fmla="*/ 0 h 88"/>
                <a:gd name="T6" fmla="*/ 89 w 89"/>
                <a:gd name="T7" fmla="*/ 21 h 88"/>
                <a:gd name="T8" fmla="*/ 21 w 89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21" y="88"/>
                  </a:moveTo>
                  <a:lnTo>
                    <a:pt x="0" y="68"/>
                  </a:lnTo>
                  <a:lnTo>
                    <a:pt x="68" y="0"/>
                  </a:lnTo>
                  <a:lnTo>
                    <a:pt x="89" y="21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</p:grpSp>
      <p:grpSp>
        <p:nvGrpSpPr>
          <p:cNvPr id="271" name="Group 70">
            <a:extLst>
              <a:ext uri="{FF2B5EF4-FFF2-40B4-BE49-F238E27FC236}">
                <a16:creationId xmlns:a16="http://schemas.microsoft.com/office/drawing/2014/main" id="{21D4946A-BF71-4AC3-8027-8CA50D703C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00135" y="2176037"/>
            <a:ext cx="319513" cy="319513"/>
            <a:chOff x="2204" y="999"/>
            <a:chExt cx="312" cy="312"/>
          </a:xfrm>
        </p:grpSpPr>
        <p:sp>
          <p:nvSpPr>
            <p:cNvPr id="272" name="Oval 71">
              <a:extLst>
                <a:ext uri="{FF2B5EF4-FFF2-40B4-BE49-F238E27FC236}">
                  <a16:creationId xmlns:a16="http://schemas.microsoft.com/office/drawing/2014/main" id="{736EC21B-C235-44AA-8F9F-13F026F6F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999"/>
              <a:ext cx="312" cy="3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72">
              <a:extLst>
                <a:ext uri="{FF2B5EF4-FFF2-40B4-BE49-F238E27FC236}">
                  <a16:creationId xmlns:a16="http://schemas.microsoft.com/office/drawing/2014/main" id="{996D3094-4A21-48D5-A411-E19D1A5DB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1126"/>
              <a:ext cx="30" cy="117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73">
              <a:extLst>
                <a:ext uri="{FF2B5EF4-FFF2-40B4-BE49-F238E27FC236}">
                  <a16:creationId xmlns:a16="http://schemas.microsoft.com/office/drawing/2014/main" id="{F1E71346-8AF2-4031-A241-BCB482B30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1077"/>
              <a:ext cx="30" cy="29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993266E-268B-4DC3-9E56-BB8F19FF2294}"/>
              </a:ext>
            </a:extLst>
          </p:cNvPr>
          <p:cNvGrpSpPr/>
          <p:nvPr/>
        </p:nvGrpSpPr>
        <p:grpSpPr>
          <a:xfrm>
            <a:off x="6105088" y="3409950"/>
            <a:ext cx="530779" cy="272877"/>
            <a:chOff x="6494972" y="5966138"/>
            <a:chExt cx="459108" cy="288073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C70E03EE-B172-42D0-89E1-D46038DD9CEF}"/>
                </a:ext>
              </a:extLst>
            </p:cNvPr>
            <p:cNvGrpSpPr/>
            <p:nvPr/>
          </p:nvGrpSpPr>
          <p:grpSpPr>
            <a:xfrm>
              <a:off x="6494972" y="5967899"/>
              <a:ext cx="459108" cy="271717"/>
              <a:chOff x="11428413" y="1663701"/>
              <a:chExt cx="155575" cy="92075"/>
            </a:xfrm>
          </p:grpSpPr>
          <p:sp>
            <p:nvSpPr>
              <p:cNvPr id="278" name="Oval 134">
                <a:extLst>
                  <a:ext uri="{FF2B5EF4-FFF2-40B4-BE49-F238E27FC236}">
                    <a16:creationId xmlns:a16="http://schemas.microsoft.com/office/drawing/2014/main" id="{EBA16F47-3537-46B4-ACDF-DF88B990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4288" y="1663701"/>
                <a:ext cx="92075" cy="92075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5">
                <a:extLst>
                  <a:ext uri="{FF2B5EF4-FFF2-40B4-BE49-F238E27FC236}">
                    <a16:creationId xmlns:a16="http://schemas.microsoft.com/office/drawing/2014/main" id="{38890971-1BA1-47CB-B9A4-C961E636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8413" y="1720851"/>
                <a:ext cx="155575" cy="34925"/>
              </a:xfrm>
              <a:custGeom>
                <a:avLst/>
                <a:gdLst>
                  <a:gd name="T0" fmla="*/ 379 w 427"/>
                  <a:gd name="T1" fmla="*/ 96 h 96"/>
                  <a:gd name="T2" fmla="*/ 48 w 427"/>
                  <a:gd name="T3" fmla="*/ 96 h 96"/>
                  <a:gd name="T4" fmla="*/ 0 w 427"/>
                  <a:gd name="T5" fmla="*/ 48 h 96"/>
                  <a:gd name="T6" fmla="*/ 0 w 427"/>
                  <a:gd name="T7" fmla="*/ 48 h 96"/>
                  <a:gd name="T8" fmla="*/ 48 w 427"/>
                  <a:gd name="T9" fmla="*/ 0 h 96"/>
                  <a:gd name="T10" fmla="*/ 379 w 427"/>
                  <a:gd name="T11" fmla="*/ 0 h 96"/>
                  <a:gd name="T12" fmla="*/ 427 w 427"/>
                  <a:gd name="T13" fmla="*/ 48 h 96"/>
                  <a:gd name="T14" fmla="*/ 427 w 427"/>
                  <a:gd name="T15" fmla="*/ 48 h 96"/>
                  <a:gd name="T16" fmla="*/ 379 w 42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96">
                    <a:moveTo>
                      <a:pt x="379" y="96"/>
                    </a:moveTo>
                    <a:cubicBezTo>
                      <a:pt x="48" y="96"/>
                      <a:pt x="48" y="96"/>
                      <a:pt x="48" y="96"/>
                    </a:cubicBezTo>
                    <a:cubicBezTo>
                      <a:pt x="22" y="96"/>
                      <a:pt x="0" y="7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405" y="0"/>
                      <a:pt x="427" y="21"/>
                      <a:pt x="427" y="48"/>
                    </a:cubicBezTo>
                    <a:cubicBezTo>
                      <a:pt x="427" y="48"/>
                      <a:pt x="427" y="48"/>
                      <a:pt x="427" y="48"/>
                    </a:cubicBezTo>
                    <a:cubicBezTo>
                      <a:pt x="427" y="74"/>
                      <a:pt x="405" y="96"/>
                      <a:pt x="379" y="96"/>
                    </a:cubicBezTo>
                    <a:close/>
                  </a:path>
                </a:pathLst>
              </a:cu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136">
                <a:extLst>
                  <a:ext uri="{FF2B5EF4-FFF2-40B4-BE49-F238E27FC236}">
                    <a16:creationId xmlns:a16="http://schemas.microsoft.com/office/drawing/2014/main" id="{3304FD4D-CBA7-435F-9EAD-834E9CA07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6200" y="1677988"/>
                <a:ext cx="61913" cy="63500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77" name="Graphic 276" descr="Gears">
              <a:extLst>
                <a:ext uri="{FF2B5EF4-FFF2-40B4-BE49-F238E27FC236}">
                  <a16:creationId xmlns:a16="http://schemas.microsoft.com/office/drawing/2014/main" id="{A9C8E934-D31A-4EFE-A187-B659050F9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6578374" y="5966138"/>
              <a:ext cx="288073" cy="288073"/>
            </a:xfrm>
            <a:prstGeom prst="rect">
              <a:avLst/>
            </a:prstGeom>
          </p:spPr>
        </p:pic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87F4860-1031-43EF-B86F-7C7E58F51B4D}"/>
              </a:ext>
            </a:extLst>
          </p:cNvPr>
          <p:cNvGrpSpPr>
            <a:grpSpLocks noChangeAspect="1"/>
          </p:cNvGrpSpPr>
          <p:nvPr/>
        </p:nvGrpSpPr>
        <p:grpSpPr>
          <a:xfrm>
            <a:off x="6171512" y="4095063"/>
            <a:ext cx="381688" cy="381689"/>
            <a:chOff x="10141787" y="608864"/>
            <a:chExt cx="495301" cy="495300"/>
          </a:xfrm>
        </p:grpSpPr>
        <p:sp>
          <p:nvSpPr>
            <p:cNvPr id="282" name="Rectangle 457">
              <a:extLst>
                <a:ext uri="{FF2B5EF4-FFF2-40B4-BE49-F238E27FC236}">
                  <a16:creationId xmlns:a16="http://schemas.microsoft.com/office/drawing/2014/main" id="{3A81D029-3F7D-47B3-B36C-8B8DC9E8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788" y="608864"/>
              <a:ext cx="495300" cy="93663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458">
              <a:extLst>
                <a:ext uri="{FF2B5EF4-FFF2-40B4-BE49-F238E27FC236}">
                  <a16:creationId xmlns:a16="http://schemas.microsoft.com/office/drawing/2014/main" id="{4F485567-40BA-42D2-83B4-355810ECF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787" y="732691"/>
              <a:ext cx="495299" cy="95999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58">
              <a:extLst>
                <a:ext uri="{FF2B5EF4-FFF2-40B4-BE49-F238E27FC236}">
                  <a16:creationId xmlns:a16="http://schemas.microsoft.com/office/drawing/2014/main" id="{91E5A6AA-2DF5-48EA-BD74-5DF71E67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787" y="870428"/>
              <a:ext cx="495299" cy="95999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58">
              <a:extLst>
                <a:ext uri="{FF2B5EF4-FFF2-40B4-BE49-F238E27FC236}">
                  <a16:creationId xmlns:a16="http://schemas.microsoft.com/office/drawing/2014/main" id="{6A4E1DBE-D4F5-40C6-8E54-1F6A081D1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787" y="1008165"/>
              <a:ext cx="495299" cy="95999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810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70" grpId="0"/>
      <p:bldP spid="171" grpId="0"/>
      <p:bldP spid="172" grpId="0"/>
      <p:bldP spid="247" grpId="0"/>
      <p:bldP spid="248" grpId="0"/>
      <p:bldP spid="249" grpId="0"/>
      <p:bldP spid="2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E4E-9124-42E7-97AB-DF022A5D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1500"/>
          </a:xfrm>
        </p:spPr>
        <p:txBody>
          <a:bodyPr/>
          <a:lstStyle/>
          <a:p>
            <a:r>
              <a:rPr lang="en-US"/>
              <a:t>Different Log Types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DC10EB-33C9-41BA-89F9-FC4EAFF3EA0E}"/>
              </a:ext>
            </a:extLst>
          </p:cNvPr>
          <p:cNvGrpSpPr>
            <a:grpSpLocks noChangeAspect="1"/>
          </p:cNvGrpSpPr>
          <p:nvPr/>
        </p:nvGrpSpPr>
        <p:grpSpPr>
          <a:xfrm>
            <a:off x="6324600" y="3162536"/>
            <a:ext cx="1894438" cy="1752364"/>
            <a:chOff x="8770636" y="1282323"/>
            <a:chExt cx="2516462" cy="2327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22C84D-5C1A-4B06-AEC8-134C416E3922}"/>
                </a:ext>
              </a:extLst>
            </p:cNvPr>
            <p:cNvSpPr/>
            <p:nvPr/>
          </p:nvSpPr>
          <p:spPr bwMode="auto">
            <a:xfrm>
              <a:off x="8794427" y="1282323"/>
              <a:ext cx="2468880" cy="2327739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C06F54-1A8A-40CE-8346-D18D7658DC09}"/>
                </a:ext>
              </a:extLst>
            </p:cNvPr>
            <p:cNvSpPr/>
            <p:nvPr/>
          </p:nvSpPr>
          <p:spPr>
            <a:xfrm>
              <a:off x="8770636" y="2921736"/>
              <a:ext cx="2516462" cy="514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App Service Environment (ASE) Logs</a:t>
              </a:r>
            </a:p>
          </p:txBody>
        </p:sp>
        <p:grpSp>
          <p:nvGrpSpPr>
            <p:cNvPr id="9" name="Group 42">
              <a:extLst>
                <a:ext uri="{FF2B5EF4-FFF2-40B4-BE49-F238E27FC236}">
                  <a16:creationId xmlns:a16="http://schemas.microsoft.com/office/drawing/2014/main" id="{DE0638BF-D26C-48D2-A307-34977421DB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539444" y="1714593"/>
              <a:ext cx="996696" cy="996696"/>
              <a:chOff x="6701" y="2744"/>
              <a:chExt cx="222" cy="222"/>
            </a:xfrm>
            <a:solidFill>
              <a:schemeClr val="accent1"/>
            </a:solidFill>
          </p:grpSpPr>
          <p:sp>
            <p:nvSpPr>
              <p:cNvPr id="10" name="Freeform 43">
                <a:extLst>
                  <a:ext uri="{FF2B5EF4-FFF2-40B4-BE49-F238E27FC236}">
                    <a16:creationId xmlns:a16="http://schemas.microsoft.com/office/drawing/2014/main" id="{8D809212-56B6-43B8-BDF4-DA1053C6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" y="2862"/>
                <a:ext cx="104" cy="104"/>
              </a:xfrm>
              <a:custGeom>
                <a:avLst/>
                <a:gdLst>
                  <a:gd name="T0" fmla="*/ 80 w 94"/>
                  <a:gd name="T1" fmla="*/ 80 h 94"/>
                  <a:gd name="T2" fmla="*/ 14 w 94"/>
                  <a:gd name="T3" fmla="*/ 80 h 94"/>
                  <a:gd name="T4" fmla="*/ 14 w 94"/>
                  <a:gd name="T5" fmla="*/ 14 h 94"/>
                  <a:gd name="T6" fmla="*/ 28 w 94"/>
                  <a:gd name="T7" fmla="*/ 14 h 94"/>
                  <a:gd name="T8" fmla="*/ 25 w 94"/>
                  <a:gd name="T9" fmla="*/ 1 h 94"/>
                  <a:gd name="T10" fmla="*/ 25 w 94"/>
                  <a:gd name="T11" fmla="*/ 0 h 94"/>
                  <a:gd name="T12" fmla="*/ 0 w 94"/>
                  <a:gd name="T13" fmla="*/ 0 h 94"/>
                  <a:gd name="T14" fmla="*/ 0 w 94"/>
                  <a:gd name="T15" fmla="*/ 94 h 94"/>
                  <a:gd name="T16" fmla="*/ 94 w 94"/>
                  <a:gd name="T17" fmla="*/ 94 h 94"/>
                  <a:gd name="T18" fmla="*/ 94 w 94"/>
                  <a:gd name="T19" fmla="*/ 38 h 94"/>
                  <a:gd name="T20" fmla="*/ 80 w 94"/>
                  <a:gd name="T21" fmla="*/ 38 h 94"/>
                  <a:gd name="T22" fmla="*/ 80 w 94"/>
                  <a:gd name="T23" fmla="*/ 8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94">
                    <a:moveTo>
                      <a:pt x="80" y="80"/>
                    </a:move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0"/>
                      <a:pt x="25" y="6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38"/>
                      <a:pt x="94" y="38"/>
                      <a:pt x="94" y="38"/>
                    </a:cubicBezTo>
                    <a:cubicBezTo>
                      <a:pt x="80" y="38"/>
                      <a:pt x="80" y="38"/>
                      <a:pt x="80" y="38"/>
                    </a:cubicBez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id="{308EE528-EA89-4DBC-9409-01999FBCE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2862"/>
                <a:ext cx="104" cy="104"/>
              </a:xfrm>
              <a:custGeom>
                <a:avLst/>
                <a:gdLst>
                  <a:gd name="T0" fmla="*/ 68 w 94"/>
                  <a:gd name="T1" fmla="*/ 14 h 94"/>
                  <a:gd name="T2" fmla="*/ 80 w 94"/>
                  <a:gd name="T3" fmla="*/ 14 h 94"/>
                  <a:gd name="T4" fmla="*/ 80 w 94"/>
                  <a:gd name="T5" fmla="*/ 80 h 94"/>
                  <a:gd name="T6" fmla="*/ 14 w 94"/>
                  <a:gd name="T7" fmla="*/ 80 h 94"/>
                  <a:gd name="T8" fmla="*/ 14 w 94"/>
                  <a:gd name="T9" fmla="*/ 38 h 94"/>
                  <a:gd name="T10" fmla="*/ 0 w 94"/>
                  <a:gd name="T11" fmla="*/ 38 h 94"/>
                  <a:gd name="T12" fmla="*/ 0 w 94"/>
                  <a:gd name="T13" fmla="*/ 94 h 94"/>
                  <a:gd name="T14" fmla="*/ 94 w 94"/>
                  <a:gd name="T15" fmla="*/ 94 h 94"/>
                  <a:gd name="T16" fmla="*/ 94 w 94"/>
                  <a:gd name="T17" fmla="*/ 0 h 94"/>
                  <a:gd name="T18" fmla="*/ 64 w 94"/>
                  <a:gd name="T19" fmla="*/ 0 h 94"/>
                  <a:gd name="T20" fmla="*/ 68 w 94"/>
                  <a:gd name="T21" fmla="*/ 13 h 94"/>
                  <a:gd name="T22" fmla="*/ 68 w 94"/>
                  <a:gd name="T23" fmla="*/ 1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94">
                    <a:moveTo>
                      <a:pt x="68" y="14"/>
                    </a:move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4"/>
                      <a:pt x="68" y="8"/>
                      <a:pt x="68" y="13"/>
                    </a:cubicBezTo>
                    <a:cubicBezTo>
                      <a:pt x="68" y="13"/>
                      <a:pt x="68" y="14"/>
                      <a:pt x="6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id="{498FC782-4E6C-44BD-89B7-6348E2C49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" y="2744"/>
                <a:ext cx="104" cy="104"/>
              </a:xfrm>
              <a:custGeom>
                <a:avLst/>
                <a:gdLst>
                  <a:gd name="T0" fmla="*/ 14 w 94"/>
                  <a:gd name="T1" fmla="*/ 80 h 94"/>
                  <a:gd name="T2" fmla="*/ 14 w 94"/>
                  <a:gd name="T3" fmla="*/ 14 h 94"/>
                  <a:gd name="T4" fmla="*/ 80 w 94"/>
                  <a:gd name="T5" fmla="*/ 14 h 94"/>
                  <a:gd name="T6" fmla="*/ 80 w 94"/>
                  <a:gd name="T7" fmla="*/ 52 h 94"/>
                  <a:gd name="T8" fmla="*/ 94 w 94"/>
                  <a:gd name="T9" fmla="*/ 46 h 94"/>
                  <a:gd name="T10" fmla="*/ 94 w 94"/>
                  <a:gd name="T11" fmla="*/ 0 h 94"/>
                  <a:gd name="T12" fmla="*/ 0 w 94"/>
                  <a:gd name="T13" fmla="*/ 0 h 94"/>
                  <a:gd name="T14" fmla="*/ 0 w 94"/>
                  <a:gd name="T15" fmla="*/ 94 h 94"/>
                  <a:gd name="T16" fmla="*/ 27 w 94"/>
                  <a:gd name="T17" fmla="*/ 94 h 94"/>
                  <a:gd name="T18" fmla="*/ 36 w 94"/>
                  <a:gd name="T19" fmla="*/ 80 h 94"/>
                  <a:gd name="T20" fmla="*/ 14 w 94"/>
                  <a:gd name="T21" fmla="*/ 8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4">
                    <a:moveTo>
                      <a:pt x="14" y="80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4" y="49"/>
                      <a:pt x="90" y="47"/>
                      <a:pt x="94" y="46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9" y="89"/>
                      <a:pt x="32" y="84"/>
                      <a:pt x="36" y="80"/>
                    </a:cubicBezTo>
                    <a:lnTo>
                      <a:pt x="14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1EB112AF-EE84-4125-82C5-825E8573E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" y="2744"/>
                <a:ext cx="104" cy="104"/>
              </a:xfrm>
              <a:custGeom>
                <a:avLst/>
                <a:gdLst>
                  <a:gd name="T0" fmla="*/ 14 w 94"/>
                  <a:gd name="T1" fmla="*/ 44 h 94"/>
                  <a:gd name="T2" fmla="*/ 14 w 94"/>
                  <a:gd name="T3" fmla="*/ 14 h 94"/>
                  <a:gd name="T4" fmla="*/ 80 w 94"/>
                  <a:gd name="T5" fmla="*/ 14 h 94"/>
                  <a:gd name="T6" fmla="*/ 80 w 94"/>
                  <a:gd name="T7" fmla="*/ 80 h 94"/>
                  <a:gd name="T8" fmla="*/ 51 w 94"/>
                  <a:gd name="T9" fmla="*/ 80 h 94"/>
                  <a:gd name="T10" fmla="*/ 53 w 94"/>
                  <a:gd name="T11" fmla="*/ 94 h 94"/>
                  <a:gd name="T12" fmla="*/ 53 w 94"/>
                  <a:gd name="T13" fmla="*/ 94 h 94"/>
                  <a:gd name="T14" fmla="*/ 94 w 94"/>
                  <a:gd name="T15" fmla="*/ 94 h 94"/>
                  <a:gd name="T16" fmla="*/ 94 w 94"/>
                  <a:gd name="T17" fmla="*/ 0 h 94"/>
                  <a:gd name="T18" fmla="*/ 0 w 94"/>
                  <a:gd name="T19" fmla="*/ 0 h 94"/>
                  <a:gd name="T20" fmla="*/ 0 w 94"/>
                  <a:gd name="T21" fmla="*/ 44 h 94"/>
                  <a:gd name="T22" fmla="*/ 3 w 94"/>
                  <a:gd name="T23" fmla="*/ 43 h 94"/>
                  <a:gd name="T24" fmla="*/ 14 w 94"/>
                  <a:gd name="T25" fmla="*/ 4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94">
                    <a:moveTo>
                      <a:pt x="14" y="4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4"/>
                      <a:pt x="53" y="89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2" y="43"/>
                      <a:pt x="3" y="43"/>
                    </a:cubicBezTo>
                    <a:cubicBezTo>
                      <a:pt x="6" y="44"/>
                      <a:pt x="10" y="44"/>
                      <a:pt x="14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id="{65B83B14-D764-4EFA-9DF4-9B8B9B9C1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1" y="2804"/>
                <a:ext cx="141" cy="89"/>
              </a:xfrm>
              <a:custGeom>
                <a:avLst/>
                <a:gdLst>
                  <a:gd name="T0" fmla="*/ 127 w 127"/>
                  <a:gd name="T1" fmla="*/ 65 h 80"/>
                  <a:gd name="T2" fmla="*/ 112 w 127"/>
                  <a:gd name="T3" fmla="*/ 50 h 80"/>
                  <a:gd name="T4" fmla="*/ 110 w 127"/>
                  <a:gd name="T5" fmla="*/ 50 h 80"/>
                  <a:gd name="T6" fmla="*/ 112 w 127"/>
                  <a:gd name="T7" fmla="*/ 40 h 80"/>
                  <a:gd name="T8" fmla="*/ 72 w 127"/>
                  <a:gd name="T9" fmla="*/ 0 h 80"/>
                  <a:gd name="T10" fmla="*/ 35 w 127"/>
                  <a:gd name="T11" fmla="*/ 27 h 80"/>
                  <a:gd name="T12" fmla="*/ 26 w 127"/>
                  <a:gd name="T13" fmla="*/ 26 h 80"/>
                  <a:gd name="T14" fmla="*/ 0 w 127"/>
                  <a:gd name="T15" fmla="*/ 53 h 80"/>
                  <a:gd name="T16" fmla="*/ 26 w 127"/>
                  <a:gd name="T17" fmla="*/ 80 h 80"/>
                  <a:gd name="T18" fmla="*/ 114 w 127"/>
                  <a:gd name="T19" fmla="*/ 80 h 80"/>
                  <a:gd name="T20" fmla="*/ 127 w 127"/>
                  <a:gd name="T21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80">
                    <a:moveTo>
                      <a:pt x="127" y="65"/>
                    </a:moveTo>
                    <a:cubicBezTo>
                      <a:pt x="127" y="56"/>
                      <a:pt x="120" y="50"/>
                      <a:pt x="112" y="50"/>
                    </a:cubicBezTo>
                    <a:cubicBezTo>
                      <a:pt x="112" y="50"/>
                      <a:pt x="111" y="50"/>
                      <a:pt x="110" y="50"/>
                    </a:cubicBezTo>
                    <a:cubicBezTo>
                      <a:pt x="111" y="47"/>
                      <a:pt x="112" y="43"/>
                      <a:pt x="112" y="40"/>
                    </a:cubicBezTo>
                    <a:cubicBezTo>
                      <a:pt x="112" y="18"/>
                      <a:pt x="94" y="0"/>
                      <a:pt x="72" y="0"/>
                    </a:cubicBezTo>
                    <a:cubicBezTo>
                      <a:pt x="55" y="0"/>
                      <a:pt x="40" y="11"/>
                      <a:pt x="35" y="27"/>
                    </a:cubicBezTo>
                    <a:cubicBezTo>
                      <a:pt x="32" y="26"/>
                      <a:pt x="30" y="26"/>
                      <a:pt x="26" y="26"/>
                    </a:cubicBezTo>
                    <a:cubicBezTo>
                      <a:pt x="12" y="26"/>
                      <a:pt x="0" y="38"/>
                      <a:pt x="0" y="53"/>
                    </a:cubicBezTo>
                    <a:cubicBezTo>
                      <a:pt x="0" y="68"/>
                      <a:pt x="12" y="80"/>
                      <a:pt x="26" y="80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121" y="79"/>
                      <a:pt x="127" y="73"/>
                      <a:pt x="127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id="{3C93D14C-CFC5-4EA4-A8BC-532DC6ACF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1" y="2804"/>
                <a:ext cx="59" cy="30"/>
              </a:xfrm>
              <a:custGeom>
                <a:avLst/>
                <a:gdLst>
                  <a:gd name="T0" fmla="*/ 0 w 53"/>
                  <a:gd name="T1" fmla="*/ 26 h 27"/>
                  <a:gd name="T2" fmla="*/ 0 w 53"/>
                  <a:gd name="T3" fmla="*/ 26 h 27"/>
                  <a:gd name="T4" fmla="*/ 8 w 53"/>
                  <a:gd name="T5" fmla="*/ 27 h 27"/>
                  <a:gd name="T6" fmla="*/ 8 w 53"/>
                  <a:gd name="T7" fmla="*/ 27 h 27"/>
                  <a:gd name="T8" fmla="*/ 0 w 53"/>
                  <a:gd name="T9" fmla="*/ 26 h 27"/>
                  <a:gd name="T10" fmla="*/ 46 w 53"/>
                  <a:gd name="T11" fmla="*/ 0 h 27"/>
                  <a:gd name="T12" fmla="*/ 46 w 53"/>
                  <a:gd name="T13" fmla="*/ 0 h 27"/>
                  <a:gd name="T14" fmla="*/ 53 w 53"/>
                  <a:gd name="T15" fmla="*/ 1 h 27"/>
                  <a:gd name="T16" fmla="*/ 46 w 53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27"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6"/>
                      <a:pt x="5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6"/>
                      <a:pt x="3" y="26"/>
                      <a:pt x="0" y="26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8" y="0"/>
                      <a:pt x="50" y="0"/>
                      <a:pt x="53" y="1"/>
                    </a:cubicBezTo>
                    <a:cubicBezTo>
                      <a:pt x="51" y="0"/>
                      <a:pt x="48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  <p:sp>
            <p:nvSpPr>
              <p:cNvPr id="16" name="Freeform 49">
                <a:extLst>
                  <a:ext uri="{FF2B5EF4-FFF2-40B4-BE49-F238E27FC236}">
                    <a16:creationId xmlns:a16="http://schemas.microsoft.com/office/drawing/2014/main" id="{FF3E47BA-7515-4199-A96E-4E2BB7320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1" y="2804"/>
                <a:ext cx="94" cy="89"/>
              </a:xfrm>
              <a:custGeom>
                <a:avLst/>
                <a:gdLst>
                  <a:gd name="T0" fmla="*/ 73 w 85"/>
                  <a:gd name="T1" fmla="*/ 0 h 80"/>
                  <a:gd name="T2" fmla="*/ 36 w 85"/>
                  <a:gd name="T3" fmla="*/ 27 h 80"/>
                  <a:gd name="T4" fmla="*/ 35 w 85"/>
                  <a:gd name="T5" fmla="*/ 27 h 80"/>
                  <a:gd name="T6" fmla="*/ 35 w 85"/>
                  <a:gd name="T7" fmla="*/ 27 h 80"/>
                  <a:gd name="T8" fmla="*/ 27 w 85"/>
                  <a:gd name="T9" fmla="*/ 26 h 80"/>
                  <a:gd name="T10" fmla="*/ 0 w 85"/>
                  <a:gd name="T11" fmla="*/ 53 h 80"/>
                  <a:gd name="T12" fmla="*/ 27 w 85"/>
                  <a:gd name="T13" fmla="*/ 80 h 80"/>
                  <a:gd name="T14" fmla="*/ 41 w 85"/>
                  <a:gd name="T15" fmla="*/ 80 h 80"/>
                  <a:gd name="T16" fmla="*/ 34 w 85"/>
                  <a:gd name="T17" fmla="*/ 67 h 80"/>
                  <a:gd name="T18" fmla="*/ 54 w 85"/>
                  <a:gd name="T19" fmla="*/ 34 h 80"/>
                  <a:gd name="T20" fmla="*/ 59 w 85"/>
                  <a:gd name="T21" fmla="*/ 34 h 80"/>
                  <a:gd name="T22" fmla="*/ 63 w 85"/>
                  <a:gd name="T23" fmla="*/ 34 h 80"/>
                  <a:gd name="T24" fmla="*/ 85 w 85"/>
                  <a:gd name="T25" fmla="*/ 2 h 80"/>
                  <a:gd name="T26" fmla="*/ 80 w 85"/>
                  <a:gd name="T27" fmla="*/ 1 h 80"/>
                  <a:gd name="T28" fmla="*/ 73 w 85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80">
                    <a:moveTo>
                      <a:pt x="73" y="0"/>
                    </a:moveTo>
                    <a:cubicBezTo>
                      <a:pt x="55" y="0"/>
                      <a:pt x="41" y="11"/>
                      <a:pt x="36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2" y="26"/>
                      <a:pt x="30" y="26"/>
                      <a:pt x="27" y="26"/>
                    </a:cubicBezTo>
                    <a:cubicBezTo>
                      <a:pt x="12" y="26"/>
                      <a:pt x="0" y="38"/>
                      <a:pt x="0" y="53"/>
                    </a:cubicBezTo>
                    <a:cubicBezTo>
                      <a:pt x="0" y="68"/>
                      <a:pt x="12" y="80"/>
                      <a:pt x="27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37" y="76"/>
                      <a:pt x="35" y="72"/>
                      <a:pt x="34" y="67"/>
                    </a:cubicBezTo>
                    <a:cubicBezTo>
                      <a:pt x="30" y="52"/>
                      <a:pt x="39" y="38"/>
                      <a:pt x="54" y="34"/>
                    </a:cubicBezTo>
                    <a:cubicBezTo>
                      <a:pt x="56" y="34"/>
                      <a:pt x="58" y="34"/>
                      <a:pt x="59" y="34"/>
                    </a:cubicBezTo>
                    <a:cubicBezTo>
                      <a:pt x="60" y="34"/>
                      <a:pt x="62" y="34"/>
                      <a:pt x="63" y="34"/>
                    </a:cubicBezTo>
                    <a:cubicBezTo>
                      <a:pt x="64" y="20"/>
                      <a:pt x="72" y="8"/>
                      <a:pt x="85" y="2"/>
                    </a:cubicBezTo>
                    <a:cubicBezTo>
                      <a:pt x="83" y="1"/>
                      <a:pt x="82" y="1"/>
                      <a:pt x="80" y="1"/>
                    </a:cubicBezTo>
                    <a:cubicBezTo>
                      <a:pt x="77" y="0"/>
                      <a:pt x="75" y="0"/>
                      <a:pt x="7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457112">
                  <a:defRPr/>
                </a:pPr>
                <a:endParaRPr lang="en-US" sz="1600">
                  <a:latin typeface="Calibri" panose="020F0502020204030204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9C68BB-732A-4B5E-BE12-B29106C5AFDB}"/>
              </a:ext>
            </a:extLst>
          </p:cNvPr>
          <p:cNvGrpSpPr>
            <a:grpSpLocks noChangeAspect="1"/>
          </p:cNvGrpSpPr>
          <p:nvPr/>
        </p:nvGrpSpPr>
        <p:grpSpPr>
          <a:xfrm>
            <a:off x="938550" y="871487"/>
            <a:ext cx="1957050" cy="1755361"/>
            <a:chOff x="916295" y="1278757"/>
            <a:chExt cx="2599632" cy="23317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F823B6-1E47-48D3-9100-B864C4565A72}"/>
                </a:ext>
              </a:extLst>
            </p:cNvPr>
            <p:cNvSpPr/>
            <p:nvPr/>
          </p:nvSpPr>
          <p:spPr bwMode="auto">
            <a:xfrm>
              <a:off x="981670" y="1278757"/>
              <a:ext cx="2468880" cy="2331720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E53045-B957-42B7-AAE4-0889309FABD6}"/>
                </a:ext>
              </a:extLst>
            </p:cNvPr>
            <p:cNvSpPr/>
            <p:nvPr/>
          </p:nvSpPr>
          <p:spPr>
            <a:xfrm>
              <a:off x="916295" y="2928923"/>
              <a:ext cx="2599632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Console Logs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0E5F10-7F69-4EA7-B1DD-0640FE4E6DBC}"/>
                </a:ext>
              </a:extLst>
            </p:cNvPr>
            <p:cNvGrpSpPr/>
            <p:nvPr/>
          </p:nvGrpSpPr>
          <p:grpSpPr>
            <a:xfrm>
              <a:off x="1727639" y="1636243"/>
              <a:ext cx="996696" cy="996696"/>
              <a:chOff x="10141787" y="608864"/>
              <a:chExt cx="495301" cy="495300"/>
            </a:xfrm>
          </p:grpSpPr>
          <p:sp>
            <p:nvSpPr>
              <p:cNvPr id="21" name="Rectangle 457">
                <a:extLst>
                  <a:ext uri="{FF2B5EF4-FFF2-40B4-BE49-F238E27FC236}">
                    <a16:creationId xmlns:a16="http://schemas.microsoft.com/office/drawing/2014/main" id="{A2F77393-1E78-4711-B253-15EAEE22C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1788" y="608864"/>
                <a:ext cx="495300" cy="93663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458">
                <a:extLst>
                  <a:ext uri="{FF2B5EF4-FFF2-40B4-BE49-F238E27FC236}">
                    <a16:creationId xmlns:a16="http://schemas.microsoft.com/office/drawing/2014/main" id="{2DB663DF-B871-4741-A174-61604264F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1787" y="732691"/>
                <a:ext cx="495299" cy="95999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458">
                <a:extLst>
                  <a:ext uri="{FF2B5EF4-FFF2-40B4-BE49-F238E27FC236}">
                    <a16:creationId xmlns:a16="http://schemas.microsoft.com/office/drawing/2014/main" id="{5B69E281-8EEA-4857-8A07-321B30F22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1787" y="870428"/>
                <a:ext cx="495299" cy="95999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458">
                <a:extLst>
                  <a:ext uri="{FF2B5EF4-FFF2-40B4-BE49-F238E27FC236}">
                    <a16:creationId xmlns:a16="http://schemas.microsoft.com/office/drawing/2014/main" id="{9C4E4094-67AC-49E2-9057-F23F197D9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1787" y="1008165"/>
                <a:ext cx="495299" cy="95999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C8C059-00C7-429A-A60B-DE46ABAC9150}"/>
              </a:ext>
            </a:extLst>
          </p:cNvPr>
          <p:cNvGrpSpPr>
            <a:grpSpLocks noChangeAspect="1"/>
          </p:cNvGrpSpPr>
          <p:nvPr/>
        </p:nvGrpSpPr>
        <p:grpSpPr>
          <a:xfrm>
            <a:off x="3612874" y="3163519"/>
            <a:ext cx="1957050" cy="1755361"/>
            <a:chOff x="4859818" y="4133024"/>
            <a:chExt cx="2599632" cy="23317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35E54F-6D5C-475D-8218-DF98090B4711}"/>
                </a:ext>
              </a:extLst>
            </p:cNvPr>
            <p:cNvSpPr/>
            <p:nvPr/>
          </p:nvSpPr>
          <p:spPr bwMode="auto">
            <a:xfrm>
              <a:off x="4925194" y="4133024"/>
              <a:ext cx="2468880" cy="2331720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D0B155-3794-4238-826A-ABCD25C88753}"/>
                </a:ext>
              </a:extLst>
            </p:cNvPr>
            <p:cNvSpPr/>
            <p:nvPr/>
          </p:nvSpPr>
          <p:spPr>
            <a:xfrm>
              <a:off x="4859818" y="5780872"/>
              <a:ext cx="2599632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File Audit Logs</a:t>
              </a:r>
            </a:p>
          </p:txBody>
        </p:sp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0CDF8A92-9501-48D2-8150-0DD8C08216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51822" y="4516975"/>
              <a:ext cx="815623" cy="1005840"/>
              <a:chOff x="1043" y="1787"/>
              <a:chExt cx="253" cy="312"/>
            </a:xfrm>
          </p:grpSpPr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1B465EA6-F67A-4A62-9BF0-906960002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1787"/>
                <a:ext cx="214" cy="2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34379BD9-EBB1-4352-B99C-C8943C074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" y="1816"/>
                <a:ext cx="214" cy="2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A91BD1B7-BCFF-4DE0-9B81-23A7A944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" y="1884"/>
                <a:ext cx="39" cy="137"/>
              </a:xfrm>
              <a:custGeom>
                <a:avLst/>
                <a:gdLst>
                  <a:gd name="T0" fmla="*/ 170 w 170"/>
                  <a:gd name="T1" fmla="*/ 598 h 598"/>
                  <a:gd name="T2" fmla="*/ 81 w 170"/>
                  <a:gd name="T3" fmla="*/ 572 h 598"/>
                  <a:gd name="T4" fmla="*/ 53 w 170"/>
                  <a:gd name="T5" fmla="*/ 487 h 598"/>
                  <a:gd name="T6" fmla="*/ 53 w 170"/>
                  <a:gd name="T7" fmla="*/ 390 h 598"/>
                  <a:gd name="T8" fmla="*/ 0 w 170"/>
                  <a:gd name="T9" fmla="*/ 326 h 598"/>
                  <a:gd name="T10" fmla="*/ 0 w 170"/>
                  <a:gd name="T11" fmla="*/ 272 h 598"/>
                  <a:gd name="T12" fmla="*/ 53 w 170"/>
                  <a:gd name="T13" fmla="*/ 204 h 598"/>
                  <a:gd name="T14" fmla="*/ 53 w 170"/>
                  <a:gd name="T15" fmla="*/ 114 h 598"/>
                  <a:gd name="T16" fmla="*/ 82 w 170"/>
                  <a:gd name="T17" fmla="*/ 28 h 598"/>
                  <a:gd name="T18" fmla="*/ 170 w 170"/>
                  <a:gd name="T19" fmla="*/ 0 h 598"/>
                  <a:gd name="T20" fmla="*/ 170 w 170"/>
                  <a:gd name="T21" fmla="*/ 53 h 598"/>
                  <a:gd name="T22" fmla="*/ 117 w 170"/>
                  <a:gd name="T23" fmla="*/ 115 h 598"/>
                  <a:gd name="T24" fmla="*/ 117 w 170"/>
                  <a:gd name="T25" fmla="*/ 201 h 598"/>
                  <a:gd name="T26" fmla="*/ 64 w 170"/>
                  <a:gd name="T27" fmla="*/ 298 h 598"/>
                  <a:gd name="T28" fmla="*/ 64 w 170"/>
                  <a:gd name="T29" fmla="*/ 299 h 598"/>
                  <a:gd name="T30" fmla="*/ 117 w 170"/>
                  <a:gd name="T31" fmla="*/ 395 h 598"/>
                  <a:gd name="T32" fmla="*/ 117 w 170"/>
                  <a:gd name="T33" fmla="*/ 480 h 598"/>
                  <a:gd name="T34" fmla="*/ 129 w 170"/>
                  <a:gd name="T35" fmla="*/ 529 h 598"/>
                  <a:gd name="T36" fmla="*/ 170 w 170"/>
                  <a:gd name="T37" fmla="*/ 545 h 598"/>
                  <a:gd name="T38" fmla="*/ 170 w 170"/>
                  <a:gd name="T3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" h="598">
                    <a:moveTo>
                      <a:pt x="170" y="598"/>
                    </a:moveTo>
                    <a:cubicBezTo>
                      <a:pt x="130" y="598"/>
                      <a:pt x="100" y="589"/>
                      <a:pt x="81" y="572"/>
                    </a:cubicBezTo>
                    <a:cubicBezTo>
                      <a:pt x="62" y="554"/>
                      <a:pt x="53" y="526"/>
                      <a:pt x="53" y="487"/>
                    </a:cubicBezTo>
                    <a:cubicBezTo>
                      <a:pt x="53" y="390"/>
                      <a:pt x="53" y="390"/>
                      <a:pt x="53" y="390"/>
                    </a:cubicBezTo>
                    <a:cubicBezTo>
                      <a:pt x="53" y="347"/>
                      <a:pt x="35" y="326"/>
                      <a:pt x="0" y="32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35" y="272"/>
                      <a:pt x="53" y="250"/>
                      <a:pt x="53" y="204"/>
                    </a:cubicBezTo>
                    <a:cubicBezTo>
                      <a:pt x="53" y="114"/>
                      <a:pt x="53" y="114"/>
                      <a:pt x="53" y="114"/>
                    </a:cubicBezTo>
                    <a:cubicBezTo>
                      <a:pt x="53" y="75"/>
                      <a:pt x="63" y="47"/>
                      <a:pt x="82" y="28"/>
                    </a:cubicBezTo>
                    <a:cubicBezTo>
                      <a:pt x="101" y="10"/>
                      <a:pt x="131" y="0"/>
                      <a:pt x="170" y="0"/>
                    </a:cubicBezTo>
                    <a:cubicBezTo>
                      <a:pt x="170" y="53"/>
                      <a:pt x="170" y="53"/>
                      <a:pt x="170" y="53"/>
                    </a:cubicBezTo>
                    <a:cubicBezTo>
                      <a:pt x="135" y="53"/>
                      <a:pt x="117" y="74"/>
                      <a:pt x="117" y="115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17" y="253"/>
                      <a:pt x="99" y="285"/>
                      <a:pt x="64" y="298"/>
                    </a:cubicBezTo>
                    <a:cubicBezTo>
                      <a:pt x="64" y="299"/>
                      <a:pt x="64" y="299"/>
                      <a:pt x="64" y="299"/>
                    </a:cubicBezTo>
                    <a:cubicBezTo>
                      <a:pt x="99" y="311"/>
                      <a:pt x="117" y="343"/>
                      <a:pt x="117" y="395"/>
                    </a:cubicBezTo>
                    <a:cubicBezTo>
                      <a:pt x="117" y="480"/>
                      <a:pt x="117" y="480"/>
                      <a:pt x="117" y="480"/>
                    </a:cubicBezTo>
                    <a:cubicBezTo>
                      <a:pt x="117" y="503"/>
                      <a:pt x="121" y="519"/>
                      <a:pt x="129" y="529"/>
                    </a:cubicBezTo>
                    <a:cubicBezTo>
                      <a:pt x="137" y="539"/>
                      <a:pt x="151" y="545"/>
                      <a:pt x="170" y="545"/>
                    </a:cubicBezTo>
                    <a:lnTo>
                      <a:pt x="170" y="598"/>
                    </a:lnTo>
                    <a:close/>
                  </a:path>
                </a:pathLst>
              </a:cu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2EB3BF72-5DFF-4435-AEC8-AF8C3D2D5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" y="1884"/>
                <a:ext cx="39" cy="137"/>
              </a:xfrm>
              <a:custGeom>
                <a:avLst/>
                <a:gdLst>
                  <a:gd name="T0" fmla="*/ 0 w 171"/>
                  <a:gd name="T1" fmla="*/ 545 h 598"/>
                  <a:gd name="T2" fmla="*/ 41 w 171"/>
                  <a:gd name="T3" fmla="*/ 529 h 598"/>
                  <a:gd name="T4" fmla="*/ 54 w 171"/>
                  <a:gd name="T5" fmla="*/ 480 h 598"/>
                  <a:gd name="T6" fmla="*/ 54 w 171"/>
                  <a:gd name="T7" fmla="*/ 395 h 598"/>
                  <a:gd name="T8" fmla="*/ 107 w 171"/>
                  <a:gd name="T9" fmla="*/ 299 h 598"/>
                  <a:gd name="T10" fmla="*/ 107 w 171"/>
                  <a:gd name="T11" fmla="*/ 298 h 598"/>
                  <a:gd name="T12" fmla="*/ 54 w 171"/>
                  <a:gd name="T13" fmla="*/ 201 h 598"/>
                  <a:gd name="T14" fmla="*/ 54 w 171"/>
                  <a:gd name="T15" fmla="*/ 115 h 598"/>
                  <a:gd name="T16" fmla="*/ 0 w 171"/>
                  <a:gd name="T17" fmla="*/ 53 h 598"/>
                  <a:gd name="T18" fmla="*/ 0 w 171"/>
                  <a:gd name="T19" fmla="*/ 0 h 598"/>
                  <a:gd name="T20" fmla="*/ 89 w 171"/>
                  <a:gd name="T21" fmla="*/ 28 h 598"/>
                  <a:gd name="T22" fmla="*/ 118 w 171"/>
                  <a:gd name="T23" fmla="*/ 114 h 598"/>
                  <a:gd name="T24" fmla="*/ 118 w 171"/>
                  <a:gd name="T25" fmla="*/ 204 h 598"/>
                  <a:gd name="T26" fmla="*/ 171 w 171"/>
                  <a:gd name="T27" fmla="*/ 272 h 598"/>
                  <a:gd name="T28" fmla="*/ 171 w 171"/>
                  <a:gd name="T29" fmla="*/ 326 h 598"/>
                  <a:gd name="T30" fmla="*/ 118 w 171"/>
                  <a:gd name="T31" fmla="*/ 390 h 598"/>
                  <a:gd name="T32" fmla="*/ 118 w 171"/>
                  <a:gd name="T33" fmla="*/ 487 h 598"/>
                  <a:gd name="T34" fmla="*/ 89 w 171"/>
                  <a:gd name="T35" fmla="*/ 572 h 598"/>
                  <a:gd name="T36" fmla="*/ 0 w 171"/>
                  <a:gd name="T37" fmla="*/ 598 h 598"/>
                  <a:gd name="T38" fmla="*/ 0 w 171"/>
                  <a:gd name="T39" fmla="*/ 545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598">
                    <a:moveTo>
                      <a:pt x="0" y="545"/>
                    </a:moveTo>
                    <a:cubicBezTo>
                      <a:pt x="20" y="545"/>
                      <a:pt x="33" y="539"/>
                      <a:pt x="41" y="529"/>
                    </a:cubicBezTo>
                    <a:cubicBezTo>
                      <a:pt x="50" y="519"/>
                      <a:pt x="54" y="503"/>
                      <a:pt x="54" y="480"/>
                    </a:cubicBezTo>
                    <a:cubicBezTo>
                      <a:pt x="54" y="395"/>
                      <a:pt x="54" y="395"/>
                      <a:pt x="54" y="395"/>
                    </a:cubicBezTo>
                    <a:cubicBezTo>
                      <a:pt x="54" y="343"/>
                      <a:pt x="71" y="311"/>
                      <a:pt x="107" y="299"/>
                    </a:cubicBezTo>
                    <a:cubicBezTo>
                      <a:pt x="107" y="298"/>
                      <a:pt x="107" y="298"/>
                      <a:pt x="107" y="298"/>
                    </a:cubicBezTo>
                    <a:cubicBezTo>
                      <a:pt x="71" y="285"/>
                      <a:pt x="54" y="253"/>
                      <a:pt x="54" y="201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74"/>
                      <a:pt x="36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70" y="10"/>
                      <a:pt x="89" y="28"/>
                    </a:cubicBezTo>
                    <a:cubicBezTo>
                      <a:pt x="108" y="47"/>
                      <a:pt x="118" y="75"/>
                      <a:pt x="118" y="114"/>
                    </a:cubicBezTo>
                    <a:cubicBezTo>
                      <a:pt x="118" y="204"/>
                      <a:pt x="118" y="204"/>
                      <a:pt x="118" y="204"/>
                    </a:cubicBezTo>
                    <a:cubicBezTo>
                      <a:pt x="118" y="250"/>
                      <a:pt x="135" y="272"/>
                      <a:pt x="171" y="272"/>
                    </a:cubicBezTo>
                    <a:cubicBezTo>
                      <a:pt x="171" y="326"/>
                      <a:pt x="171" y="326"/>
                      <a:pt x="171" y="326"/>
                    </a:cubicBezTo>
                    <a:cubicBezTo>
                      <a:pt x="135" y="326"/>
                      <a:pt x="118" y="347"/>
                      <a:pt x="118" y="390"/>
                    </a:cubicBezTo>
                    <a:cubicBezTo>
                      <a:pt x="118" y="487"/>
                      <a:pt x="118" y="487"/>
                      <a:pt x="118" y="487"/>
                    </a:cubicBezTo>
                    <a:cubicBezTo>
                      <a:pt x="118" y="526"/>
                      <a:pt x="108" y="554"/>
                      <a:pt x="89" y="572"/>
                    </a:cubicBezTo>
                    <a:cubicBezTo>
                      <a:pt x="70" y="589"/>
                      <a:pt x="41" y="598"/>
                      <a:pt x="0" y="598"/>
                    </a:cubicBez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03AD74-604E-49FC-84C5-D952D99FDB4D}"/>
              </a:ext>
            </a:extLst>
          </p:cNvPr>
          <p:cNvGrpSpPr>
            <a:grpSpLocks noChangeAspect="1"/>
          </p:cNvGrpSpPr>
          <p:nvPr/>
        </p:nvGrpSpPr>
        <p:grpSpPr>
          <a:xfrm>
            <a:off x="6330317" y="857886"/>
            <a:ext cx="1894438" cy="1720943"/>
            <a:chOff x="8720704" y="4142232"/>
            <a:chExt cx="2516462" cy="2286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08486E-27D2-4292-9E8C-B9AD4DB0B4A1}"/>
                </a:ext>
              </a:extLst>
            </p:cNvPr>
            <p:cNvSpPr/>
            <p:nvPr/>
          </p:nvSpPr>
          <p:spPr bwMode="auto">
            <a:xfrm>
              <a:off x="8722566" y="4142232"/>
              <a:ext cx="2514600" cy="2286000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35697A-F80F-4C1E-8652-53AD523F7D2A}"/>
                </a:ext>
              </a:extLst>
            </p:cNvPr>
            <p:cNvSpPr/>
            <p:nvPr/>
          </p:nvSpPr>
          <p:spPr>
            <a:xfrm>
              <a:off x="8720704" y="5790081"/>
              <a:ext cx="2516462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Application Logs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01952C4-8882-4BAC-823D-685A379B96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30733" y="4577501"/>
              <a:ext cx="1328924" cy="996696"/>
              <a:chOff x="8973902" y="2608430"/>
              <a:chExt cx="495300" cy="371476"/>
            </a:xfrm>
          </p:grpSpPr>
          <p:sp>
            <p:nvSpPr>
              <p:cNvPr id="37" name="AutoShape 66">
                <a:extLst>
                  <a:ext uri="{FF2B5EF4-FFF2-40B4-BE49-F238E27FC236}">
                    <a16:creationId xmlns:a16="http://schemas.microsoft.com/office/drawing/2014/main" id="{48C98981-A220-491F-803C-D2AAADE3A60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973902" y="2608430"/>
                <a:ext cx="495300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68">
                <a:extLst>
                  <a:ext uri="{FF2B5EF4-FFF2-40B4-BE49-F238E27FC236}">
                    <a16:creationId xmlns:a16="http://schemas.microsoft.com/office/drawing/2014/main" id="{BA661951-BB7D-40C6-AED8-369647F17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3902" y="2608430"/>
                <a:ext cx="495300" cy="46038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69">
                <a:extLst>
                  <a:ext uri="{FF2B5EF4-FFF2-40B4-BE49-F238E27FC236}">
                    <a16:creationId xmlns:a16="http://schemas.microsoft.com/office/drawing/2014/main" id="{13881FFF-B8E2-4E09-B8DE-04CE06E38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3902" y="2654468"/>
                <a:ext cx="495300" cy="3254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0">
                <a:extLst>
                  <a:ext uri="{FF2B5EF4-FFF2-40B4-BE49-F238E27FC236}">
                    <a16:creationId xmlns:a16="http://schemas.microsoft.com/office/drawing/2014/main" id="{6B76F0C0-5A4D-42D6-971E-809355F59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9777" y="2624305"/>
                <a:ext cx="15875" cy="15875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71">
                <a:extLst>
                  <a:ext uri="{FF2B5EF4-FFF2-40B4-BE49-F238E27FC236}">
                    <a16:creationId xmlns:a16="http://schemas.microsoft.com/office/drawing/2014/main" id="{F6FD9CAC-2366-44D7-BCCE-44E682971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2002" y="2624305"/>
                <a:ext cx="15875" cy="15875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2">
                <a:extLst>
                  <a:ext uri="{FF2B5EF4-FFF2-40B4-BE49-F238E27FC236}">
                    <a16:creationId xmlns:a16="http://schemas.microsoft.com/office/drawing/2014/main" id="{F969B7C2-40F0-4FC0-9C49-FB1F0F85E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5815" y="2624305"/>
                <a:ext cx="15875" cy="15875"/>
              </a:xfrm>
              <a:prstGeom prst="ellipse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20">
                <a:extLst>
                  <a:ext uri="{FF2B5EF4-FFF2-40B4-BE49-F238E27FC236}">
                    <a16:creationId xmlns:a16="http://schemas.microsoft.com/office/drawing/2014/main" id="{94EB4575-36E9-4B5F-999E-328D1E6E4A8C}"/>
                  </a:ext>
                </a:extLst>
              </p:cNvPr>
              <p:cNvSpPr/>
              <p:nvPr/>
            </p:nvSpPr>
            <p:spPr bwMode="auto">
              <a:xfrm>
                <a:off x="9124727" y="2716796"/>
                <a:ext cx="193650" cy="193651"/>
              </a:xfrm>
              <a:custGeom>
                <a:avLst/>
                <a:gdLst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3414840 w 6689158"/>
                  <a:gd name="connsiteY20" fmla="*/ 2285703 h 6689159"/>
                  <a:gd name="connsiteX21" fmla="*/ 3364850 w 6689158"/>
                  <a:gd name="connsiteY21" fmla="*/ 2318041 h 6689159"/>
                  <a:gd name="connsiteX22" fmla="*/ 2848518 w 6689158"/>
                  <a:gd name="connsiteY22" fmla="*/ 2733562 h 6689159"/>
                  <a:gd name="connsiteX23" fmla="*/ 2690374 w 6689158"/>
                  <a:gd name="connsiteY23" fmla="*/ 2890404 h 6689159"/>
                  <a:gd name="connsiteX24" fmla="*/ 2571277 w 6689158"/>
                  <a:gd name="connsiteY24" fmla="*/ 3021477 h 6689159"/>
                  <a:gd name="connsiteX25" fmla="*/ 2590552 w 6689158"/>
                  <a:gd name="connsiteY25" fmla="*/ 3056989 h 6689159"/>
                  <a:gd name="connsiteX26" fmla="*/ 2660349 w 6689158"/>
                  <a:gd name="connsiteY26" fmla="*/ 3402707 h 6689159"/>
                  <a:gd name="connsiteX27" fmla="*/ 2590552 w 6689158"/>
                  <a:gd name="connsiteY27" fmla="*/ 3748426 h 6689159"/>
                  <a:gd name="connsiteX28" fmla="*/ 2530886 w 6689158"/>
                  <a:gd name="connsiteY28" fmla="*/ 3858356 h 6689159"/>
                  <a:gd name="connsiteX29" fmla="*/ 2709229 w 6689158"/>
                  <a:gd name="connsiteY29" fmla="*/ 4015297 h 6689159"/>
                  <a:gd name="connsiteX30" fmla="*/ 3266837 w 6689158"/>
                  <a:gd name="connsiteY30" fmla="*/ 4389432 h 6689159"/>
                  <a:gd name="connsiteX31" fmla="*/ 3452642 w 6689158"/>
                  <a:gd name="connsiteY31" fmla="*/ 4482945 h 6689159"/>
                  <a:gd name="connsiteX32" fmla="*/ 3528532 w 6689158"/>
                  <a:gd name="connsiteY32" fmla="*/ 4441753 h 6689159"/>
                  <a:gd name="connsiteX33" fmla="*/ 3760569 w 6689158"/>
                  <a:gd name="connsiteY33" fmla="*/ 4394906 h 6689159"/>
                  <a:gd name="connsiteX34" fmla="*/ 4309843 w 6689158"/>
                  <a:gd name="connsiteY34" fmla="*/ 4758990 h 6689159"/>
                  <a:gd name="connsiteX35" fmla="*/ 4320607 w 6689158"/>
                  <a:gd name="connsiteY35" fmla="*/ 4793664 h 6689159"/>
                  <a:gd name="connsiteX36" fmla="*/ 4559688 w 6689158"/>
                  <a:gd name="connsiteY36" fmla="*/ 4845550 h 6689159"/>
                  <a:gd name="connsiteX37" fmla="*/ 5273213 w 6689158"/>
                  <a:gd name="connsiteY37" fmla="*/ 4906508 h 6689159"/>
                  <a:gd name="connsiteX38" fmla="*/ 5685342 w 6689158"/>
                  <a:gd name="connsiteY38" fmla="*/ 4886359 h 6689159"/>
                  <a:gd name="connsiteX39" fmla="*/ 5794448 w 6689158"/>
                  <a:gd name="connsiteY39" fmla="*/ 4872934 h 6689159"/>
                  <a:gd name="connsiteX40" fmla="*/ 5885995 w 6689158"/>
                  <a:gd name="connsiteY40" fmla="*/ 4722245 h 6689159"/>
                  <a:gd name="connsiteX41" fmla="*/ 6007702 w 6689158"/>
                  <a:gd name="connsiteY41" fmla="*/ 4469596 h 6689159"/>
                  <a:gd name="connsiteX42" fmla="*/ 6025566 w 6689158"/>
                  <a:gd name="connsiteY42" fmla="*/ 4420788 h 6689159"/>
                  <a:gd name="connsiteX43" fmla="*/ 5774209 w 6689158"/>
                  <a:gd name="connsiteY43" fmla="*/ 4251797 h 6689159"/>
                  <a:gd name="connsiteX44" fmla="*/ 5530775 w 6689158"/>
                  <a:gd name="connsiteY44" fmla="*/ 4077911 h 6689159"/>
                  <a:gd name="connsiteX45" fmla="*/ 5435413 w 6689158"/>
                  <a:gd name="connsiteY45" fmla="*/ 4006461 h 6689159"/>
                  <a:gd name="connsiteX46" fmla="*/ 5428090 w 6689158"/>
                  <a:gd name="connsiteY46" fmla="*/ 4012503 h 6689159"/>
                  <a:gd name="connsiteX47" fmla="*/ 5066831 w 6689158"/>
                  <a:gd name="connsiteY47" fmla="*/ 4122852 h 6689159"/>
                  <a:gd name="connsiteX48" fmla="*/ 4420700 w 6689158"/>
                  <a:gd name="connsiteY48" fmla="*/ 3476722 h 6689159"/>
                  <a:gd name="connsiteX49" fmla="*/ 4433828 w 6689158"/>
                  <a:gd name="connsiteY49" fmla="*/ 3346504 h 6689159"/>
                  <a:gd name="connsiteX50" fmla="*/ 4468981 w 6689158"/>
                  <a:gd name="connsiteY50" fmla="*/ 3233259 h 6689159"/>
                  <a:gd name="connsiteX51" fmla="*/ 4439706 w 6689158"/>
                  <a:gd name="connsiteY51" fmla="*/ 3208684 h 6689159"/>
                  <a:gd name="connsiteX52" fmla="*/ 3535763 w 6689158"/>
                  <a:gd name="connsiteY52" fmla="*/ 2400517 h 6689159"/>
                  <a:gd name="connsiteX53" fmla="*/ 851869 w 6689158"/>
                  <a:gd name="connsiteY53" fmla="*/ 1886744 h 6689159"/>
                  <a:gd name="connsiteX54" fmla="*/ 803165 w 6689158"/>
                  <a:gd name="connsiteY54" fmla="*/ 1966913 h 6689159"/>
                  <a:gd name="connsiteX55" fmla="*/ 454328 w 6689158"/>
                  <a:gd name="connsiteY55" fmla="*/ 3344581 h 6689159"/>
                  <a:gd name="connsiteX56" fmla="*/ 947938 w 6689158"/>
                  <a:gd name="connsiteY56" fmla="*/ 4960549 h 6689159"/>
                  <a:gd name="connsiteX57" fmla="*/ 959588 w 6689158"/>
                  <a:gd name="connsiteY57" fmla="*/ 4976126 h 6689159"/>
                  <a:gd name="connsiteX58" fmla="*/ 959588 w 6689158"/>
                  <a:gd name="connsiteY58" fmla="*/ 4976125 h 6689159"/>
                  <a:gd name="connsiteX59" fmla="*/ 964880 w 6689158"/>
                  <a:gd name="connsiteY59" fmla="*/ 4912286 h 6689159"/>
                  <a:gd name="connsiteX60" fmla="*/ 1095934 w 6689158"/>
                  <a:gd name="connsiteY60" fmla="*/ 4201672 h 6689159"/>
                  <a:gd name="connsiteX61" fmla="*/ 1147594 w 6689158"/>
                  <a:gd name="connsiteY61" fmla="*/ 4033598 h 6689159"/>
                  <a:gd name="connsiteX62" fmla="*/ 1144134 w 6689158"/>
                  <a:gd name="connsiteY62" fmla="*/ 4030744 h 6689159"/>
                  <a:gd name="connsiteX63" fmla="*/ 883992 w 6689158"/>
                  <a:gd name="connsiteY63" fmla="*/ 3402708 h 6689159"/>
                  <a:gd name="connsiteX64" fmla="*/ 1144135 w 6689158"/>
                  <a:gd name="connsiteY64" fmla="*/ 2774670 h 6689159"/>
                  <a:gd name="connsiteX65" fmla="*/ 1146941 w 6689158"/>
                  <a:gd name="connsiteY65" fmla="*/ 2772355 h 6689159"/>
                  <a:gd name="connsiteX66" fmla="*/ 1073336 w 6689158"/>
                  <a:gd name="connsiteY66" fmla="*/ 2611529 h 6689159"/>
                  <a:gd name="connsiteX67" fmla="*/ 851993 w 6689158"/>
                  <a:gd name="connsiteY67" fmla="*/ 1887409 h 6689159"/>
                  <a:gd name="connsiteX68" fmla="*/ 5524628 w 6689158"/>
                  <a:gd name="connsiteY68" fmla="*/ 1450865 h 6689159"/>
                  <a:gd name="connsiteX69" fmla="*/ 5524628 w 6689158"/>
                  <a:gd name="connsiteY69" fmla="*/ 1450866 h 6689159"/>
                  <a:gd name="connsiteX70" fmla="*/ 5574839 w 6689158"/>
                  <a:gd name="connsiteY70" fmla="*/ 1506112 h 6689159"/>
                  <a:gd name="connsiteX71" fmla="*/ 5611312 w 6689158"/>
                  <a:gd name="connsiteY71" fmla="*/ 1554887 h 6689159"/>
                  <a:gd name="connsiteX72" fmla="*/ 5610671 w 6689158"/>
                  <a:gd name="connsiteY72" fmla="*/ 1554917 h 6689159"/>
                  <a:gd name="connsiteX73" fmla="*/ 3930424 w 6689158"/>
                  <a:gd name="connsiteY73" fmla="*/ 1991564 h 6689159"/>
                  <a:gd name="connsiteX74" fmla="*/ 3863712 w 6689158"/>
                  <a:gd name="connsiteY74" fmla="*/ 2025688 h 6689159"/>
                  <a:gd name="connsiteX75" fmla="*/ 3998266 w 6689158"/>
                  <a:gd name="connsiteY75" fmla="*/ 2153752 h 6689159"/>
                  <a:gd name="connsiteX76" fmla="*/ 4470031 w 6689158"/>
                  <a:gd name="connsiteY76" fmla="*/ 2590407 h 6689159"/>
                  <a:gd name="connsiteX77" fmla="*/ 4801691 w 6689158"/>
                  <a:gd name="connsiteY77" fmla="*/ 2888769 h 6689159"/>
                  <a:gd name="connsiteX78" fmla="*/ 4815328 w 6689158"/>
                  <a:gd name="connsiteY78" fmla="*/ 2881367 h 6689159"/>
                  <a:gd name="connsiteX79" fmla="*/ 5066831 w 6689158"/>
                  <a:gd name="connsiteY79" fmla="*/ 2830591 h 6689159"/>
                  <a:gd name="connsiteX80" fmla="*/ 5712962 w 6689158"/>
                  <a:gd name="connsiteY80" fmla="*/ 3476722 h 6689159"/>
                  <a:gd name="connsiteX81" fmla="*/ 5699834 w 6689158"/>
                  <a:gd name="connsiteY81" fmla="*/ 3606939 h 6689159"/>
                  <a:gd name="connsiteX82" fmla="*/ 5684600 w 6689158"/>
                  <a:gd name="connsiteY82" fmla="*/ 3656022 h 6689159"/>
                  <a:gd name="connsiteX83" fmla="*/ 5861148 w 6689158"/>
                  <a:gd name="connsiteY83" fmla="*/ 3805497 h 6689159"/>
                  <a:gd name="connsiteX84" fmla="*/ 6147161 w 6689158"/>
                  <a:gd name="connsiteY84" fmla="*/ 4039666 h 6689159"/>
                  <a:gd name="connsiteX85" fmla="*/ 6147160 w 6689158"/>
                  <a:gd name="connsiteY85" fmla="*/ 4039665 h 6689159"/>
                  <a:gd name="connsiteX86" fmla="*/ 6176112 w 6689158"/>
                  <a:gd name="connsiteY86" fmla="*/ 3927066 h 6689159"/>
                  <a:gd name="connsiteX87" fmla="*/ 6234832 w 6689158"/>
                  <a:gd name="connsiteY87" fmla="*/ 3344579 h 6689159"/>
                  <a:gd name="connsiteX88" fmla="*/ 5741222 w 6689158"/>
                  <a:gd name="connsiteY88" fmla="*/ 1728614 h 6689159"/>
                  <a:gd name="connsiteX89" fmla="*/ 5611312 w 6689158"/>
                  <a:gd name="connsiteY89" fmla="*/ 1554887 h 6689159"/>
                  <a:gd name="connsiteX90" fmla="*/ 5574839 w 6689158"/>
                  <a:gd name="connsiteY90" fmla="*/ 1506111 h 6689159"/>
                  <a:gd name="connsiteX91" fmla="*/ 1958215 w 6689158"/>
                  <a:gd name="connsiteY91" fmla="*/ 808450 h 6689159"/>
                  <a:gd name="connsiteX92" fmla="*/ 1728612 w 6689158"/>
                  <a:gd name="connsiteY92" fmla="*/ 947938 h 6689159"/>
                  <a:gd name="connsiteX93" fmla="*/ 1300863 w 6689158"/>
                  <a:gd name="connsiteY93" fmla="*/ 1300863 h 6689159"/>
                  <a:gd name="connsiteX94" fmla="*/ 1258822 w 6689158"/>
                  <a:gd name="connsiteY94" fmla="*/ 1347119 h 6689159"/>
                  <a:gd name="connsiteX95" fmla="*/ 1258823 w 6689158"/>
                  <a:gd name="connsiteY95" fmla="*/ 1347121 h 6689159"/>
                  <a:gd name="connsiteX96" fmla="*/ 1263190 w 6689158"/>
                  <a:gd name="connsiteY96" fmla="*/ 1402742 h 6689159"/>
                  <a:gd name="connsiteX97" fmla="*/ 1504198 w 6689158"/>
                  <a:gd name="connsiteY97" fmla="*/ 2390321 h 6689159"/>
                  <a:gd name="connsiteX98" fmla="*/ 1570031 w 6689158"/>
                  <a:gd name="connsiteY98" fmla="*/ 2538525 h 6689159"/>
                  <a:gd name="connsiteX99" fmla="*/ 1593172 w 6689158"/>
                  <a:gd name="connsiteY99" fmla="*/ 2532572 h 6689159"/>
                  <a:gd name="connsiteX100" fmla="*/ 1772170 w 6689158"/>
                  <a:gd name="connsiteY100" fmla="*/ 2514528 h 6689159"/>
                  <a:gd name="connsiteX101" fmla="*/ 1951170 w 6689158"/>
                  <a:gd name="connsiteY101" fmla="*/ 2532573 h 6689159"/>
                  <a:gd name="connsiteX102" fmla="*/ 1953707 w 6689158"/>
                  <a:gd name="connsiteY102" fmla="*/ 2533225 h 6689159"/>
                  <a:gd name="connsiteX103" fmla="*/ 2046764 w 6689158"/>
                  <a:gd name="connsiteY103" fmla="*/ 2419427 h 6689159"/>
                  <a:gd name="connsiteX104" fmla="*/ 2304042 w 6689158"/>
                  <a:gd name="connsiteY104" fmla="*/ 2155240 h 6689159"/>
                  <a:gd name="connsiteX105" fmla="*/ 2679904 w 6689158"/>
                  <a:gd name="connsiteY105" fmla="*/ 1840257 h 6689159"/>
                  <a:gd name="connsiteX106" fmla="*/ 2839402 w 6689158"/>
                  <a:gd name="connsiteY106" fmla="*/ 1728600 h 6689159"/>
                  <a:gd name="connsiteX107" fmla="*/ 2839403 w 6689158"/>
                  <a:gd name="connsiteY107" fmla="*/ 1728599 h 6689159"/>
                  <a:gd name="connsiteX108" fmla="*/ 2180258 w 6689158"/>
                  <a:gd name="connsiteY108" fmla="*/ 1049601 h 6689159"/>
                  <a:gd name="connsiteX109" fmla="*/ 1958217 w 6689158"/>
                  <a:gd name="connsiteY109" fmla="*/ 808450 h 6689159"/>
                  <a:gd name="connsiteX110" fmla="*/ 1958215 w 6689158"/>
                  <a:gd name="connsiteY110" fmla="*/ 808451 h 6689159"/>
                  <a:gd name="connsiteX111" fmla="*/ 3344580 w 6689158"/>
                  <a:gd name="connsiteY111" fmla="*/ 454327 h 6689159"/>
                  <a:gd name="connsiteX112" fmla="*/ 2485108 w 6689158"/>
                  <a:gd name="connsiteY112" fmla="*/ 584267 h 6689159"/>
                  <a:gd name="connsiteX113" fmla="*/ 2426658 w 6689158"/>
                  <a:gd name="connsiteY113" fmla="*/ 605660 h 6689159"/>
                  <a:gd name="connsiteX114" fmla="*/ 2608239 w 6689158"/>
                  <a:gd name="connsiteY114" fmla="*/ 793623 h 6689159"/>
                  <a:gd name="connsiteX115" fmla="*/ 3061380 w 6689158"/>
                  <a:gd name="connsiteY115" fmla="*/ 1249579 h 6689159"/>
                  <a:gd name="connsiteX116" fmla="*/ 3282982 w 6689158"/>
                  <a:gd name="connsiteY116" fmla="*/ 1466429 h 6689159"/>
                  <a:gd name="connsiteX117" fmla="*/ 3282982 w 6689158"/>
                  <a:gd name="connsiteY117" fmla="*/ 1466430 h 6689159"/>
                  <a:gd name="connsiteX118" fmla="*/ 3293669 w 6689158"/>
                  <a:gd name="connsiteY118" fmla="*/ 1460635 h 6689159"/>
                  <a:gd name="connsiteX119" fmla="*/ 4895242 w 6689158"/>
                  <a:gd name="connsiteY119" fmla="*/ 1001928 h 6689159"/>
                  <a:gd name="connsiteX120" fmla="*/ 5020677 w 6689158"/>
                  <a:gd name="connsiteY120" fmla="*/ 992902 h 6689159"/>
                  <a:gd name="connsiteX121" fmla="*/ 5140393 w 6689158"/>
                  <a:gd name="connsiteY121" fmla="*/ 1082424 h 6689159"/>
                  <a:gd name="connsiteX122" fmla="*/ 5140394 w 6689158"/>
                  <a:gd name="connsiteY122" fmla="*/ 1082424 h 6689159"/>
                  <a:gd name="connsiteX123" fmla="*/ 5020677 w 6689158"/>
                  <a:gd name="connsiteY123" fmla="*/ 992901 h 6689159"/>
                  <a:gd name="connsiteX124" fmla="*/ 4960548 w 6689158"/>
                  <a:gd name="connsiteY124" fmla="*/ 947937 h 6689159"/>
                  <a:gd name="connsiteX125" fmla="*/ 3344580 w 6689158"/>
                  <a:gd name="connsiteY125" fmla="*/ 454327 h 6689159"/>
                  <a:gd name="connsiteX126" fmla="*/ 3344579 w 6689158"/>
                  <a:gd name="connsiteY126" fmla="*/ 0 h 6689159"/>
                  <a:gd name="connsiteX127" fmla="*/ 5709555 w 6689158"/>
                  <a:gd name="connsiteY127" fmla="*/ 979605 h 6689159"/>
                  <a:gd name="connsiteX128" fmla="*/ 5721404 w 6689158"/>
                  <a:gd name="connsiteY128" fmla="*/ 992643 h 6689159"/>
                  <a:gd name="connsiteX129" fmla="*/ 5925421 w 6689158"/>
                  <a:gd name="connsiteY129" fmla="*/ 1217117 h 6689159"/>
                  <a:gd name="connsiteX130" fmla="*/ 6117959 w 6689158"/>
                  <a:gd name="connsiteY130" fmla="*/ 1474595 h 6689159"/>
                  <a:gd name="connsiteX131" fmla="*/ 6162894 w 6689158"/>
                  <a:gd name="connsiteY131" fmla="*/ 1548561 h 6689159"/>
                  <a:gd name="connsiteX132" fmla="*/ 6162893 w 6689158"/>
                  <a:gd name="connsiteY132" fmla="*/ 1548563 h 6689159"/>
                  <a:gd name="connsiteX133" fmla="*/ 6285487 w 6689158"/>
                  <a:gd name="connsiteY133" fmla="*/ 1750355 h 6689159"/>
                  <a:gd name="connsiteX134" fmla="*/ 6689158 w 6689158"/>
                  <a:gd name="connsiteY134" fmla="*/ 3344580 h 6689159"/>
                  <a:gd name="connsiteX135" fmla="*/ 6538793 w 6689158"/>
                  <a:gd name="connsiteY135" fmla="*/ 4339156 h 6689159"/>
                  <a:gd name="connsiteX136" fmla="*/ 6534721 w 6689158"/>
                  <a:gd name="connsiteY136" fmla="*/ 4350281 h 6689159"/>
                  <a:gd name="connsiteX137" fmla="*/ 6426326 w 6689158"/>
                  <a:gd name="connsiteY137" fmla="*/ 4646440 h 6689159"/>
                  <a:gd name="connsiteX138" fmla="*/ 6421122 w 6689158"/>
                  <a:gd name="connsiteY138" fmla="*/ 4657245 h 6689159"/>
                  <a:gd name="connsiteX139" fmla="*/ 6372396 w 6689158"/>
                  <a:gd name="connsiteY139" fmla="*/ 4758392 h 6689159"/>
                  <a:gd name="connsiteX140" fmla="*/ 6285487 w 6689158"/>
                  <a:gd name="connsiteY140" fmla="*/ 4938805 h 6689159"/>
                  <a:gd name="connsiteX141" fmla="*/ 6117958 w 6689158"/>
                  <a:gd name="connsiteY141" fmla="*/ 5214566 h 6689159"/>
                  <a:gd name="connsiteX142" fmla="*/ 6035322 w 6689158"/>
                  <a:gd name="connsiteY142" fmla="*/ 5325072 h 6689159"/>
                  <a:gd name="connsiteX143" fmla="*/ 5925420 w 6689158"/>
                  <a:gd name="connsiteY143" fmla="*/ 5472042 h 6689159"/>
                  <a:gd name="connsiteX144" fmla="*/ 3344580 w 6689158"/>
                  <a:gd name="connsiteY144" fmla="*/ 6689159 h 6689159"/>
                  <a:gd name="connsiteX145" fmla="*/ 1474594 w 6689158"/>
                  <a:gd name="connsiteY145" fmla="*/ 6117958 h 6689159"/>
                  <a:gd name="connsiteX146" fmla="*/ 1464440 w 6689158"/>
                  <a:gd name="connsiteY146" fmla="*/ 6110366 h 6689159"/>
                  <a:gd name="connsiteX147" fmla="*/ 1217117 w 6689158"/>
                  <a:gd name="connsiteY147" fmla="*/ 5925420 h 6689159"/>
                  <a:gd name="connsiteX148" fmla="*/ 979606 w 6689158"/>
                  <a:gd name="connsiteY148" fmla="*/ 5709555 h 6689159"/>
                  <a:gd name="connsiteX149" fmla="*/ 941121 w 6689158"/>
                  <a:gd name="connsiteY149" fmla="*/ 5667211 h 6689159"/>
                  <a:gd name="connsiteX150" fmla="*/ 763739 w 6689158"/>
                  <a:gd name="connsiteY150" fmla="*/ 5472043 h 6689159"/>
                  <a:gd name="connsiteX151" fmla="*/ 0 w 6689158"/>
                  <a:gd name="connsiteY151" fmla="*/ 3344580 h 6689159"/>
                  <a:gd name="connsiteX152" fmla="*/ 763739 w 6689158"/>
                  <a:gd name="connsiteY152" fmla="*/ 1217118 h 6689159"/>
                  <a:gd name="connsiteX153" fmla="*/ 979605 w 6689158"/>
                  <a:gd name="connsiteY153" fmla="*/ 979604 h 6689159"/>
                  <a:gd name="connsiteX154" fmla="*/ 1217117 w 6689158"/>
                  <a:gd name="connsiteY154" fmla="*/ 763739 h 6689159"/>
                  <a:gd name="connsiteX155" fmla="*/ 1252792 w 6689158"/>
                  <a:gd name="connsiteY155" fmla="*/ 737062 h 6689159"/>
                  <a:gd name="connsiteX156" fmla="*/ 1474594 w 6689158"/>
                  <a:gd name="connsiteY156" fmla="*/ 571201 h 6689159"/>
                  <a:gd name="connsiteX157" fmla="*/ 1650297 w 6689158"/>
                  <a:gd name="connsiteY157" fmla="*/ 464459 h 6689159"/>
                  <a:gd name="connsiteX158" fmla="*/ 1750354 w 6689158"/>
                  <a:gd name="connsiteY158" fmla="*/ 403673 h 6689159"/>
                  <a:gd name="connsiteX159" fmla="*/ 2042719 w 6689158"/>
                  <a:gd name="connsiteY159" fmla="*/ 262835 h 6689159"/>
                  <a:gd name="connsiteX160" fmla="*/ 2083584 w 6689158"/>
                  <a:gd name="connsiteY160" fmla="*/ 247876 h 6689159"/>
                  <a:gd name="connsiteX161" fmla="*/ 2350003 w 6689158"/>
                  <a:gd name="connsiteY161" fmla="*/ 150366 h 6689159"/>
                  <a:gd name="connsiteX162" fmla="*/ 3344579 w 6689158"/>
                  <a:gd name="connsiteY162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574839 w 6689158"/>
                  <a:gd name="connsiteY71" fmla="*/ 1506111 h 6689159"/>
                  <a:gd name="connsiteX72" fmla="*/ 5524628 w 6689158"/>
                  <a:gd name="connsiteY72" fmla="*/ 1450866 h 6689159"/>
                  <a:gd name="connsiteX73" fmla="*/ 5574839 w 6689158"/>
                  <a:gd name="connsiteY73" fmla="*/ 1506112 h 6689159"/>
                  <a:gd name="connsiteX74" fmla="*/ 5611312 w 6689158"/>
                  <a:gd name="connsiteY74" fmla="*/ 1554887 h 6689159"/>
                  <a:gd name="connsiteX75" fmla="*/ 5610671 w 6689158"/>
                  <a:gd name="connsiteY75" fmla="*/ 1554917 h 6689159"/>
                  <a:gd name="connsiteX76" fmla="*/ 3930424 w 6689158"/>
                  <a:gd name="connsiteY76" fmla="*/ 1991564 h 6689159"/>
                  <a:gd name="connsiteX77" fmla="*/ 3863712 w 6689158"/>
                  <a:gd name="connsiteY77" fmla="*/ 2025688 h 6689159"/>
                  <a:gd name="connsiteX78" fmla="*/ 3998266 w 6689158"/>
                  <a:gd name="connsiteY78" fmla="*/ 2153752 h 6689159"/>
                  <a:gd name="connsiteX79" fmla="*/ 4470031 w 6689158"/>
                  <a:gd name="connsiteY79" fmla="*/ 2590407 h 6689159"/>
                  <a:gd name="connsiteX80" fmla="*/ 4801691 w 6689158"/>
                  <a:gd name="connsiteY80" fmla="*/ 2888769 h 6689159"/>
                  <a:gd name="connsiteX81" fmla="*/ 4815328 w 6689158"/>
                  <a:gd name="connsiteY81" fmla="*/ 2881367 h 6689159"/>
                  <a:gd name="connsiteX82" fmla="*/ 5066831 w 6689158"/>
                  <a:gd name="connsiteY82" fmla="*/ 2830591 h 6689159"/>
                  <a:gd name="connsiteX83" fmla="*/ 5712962 w 6689158"/>
                  <a:gd name="connsiteY83" fmla="*/ 3476722 h 6689159"/>
                  <a:gd name="connsiteX84" fmla="*/ 5699834 w 6689158"/>
                  <a:gd name="connsiteY84" fmla="*/ 3606939 h 6689159"/>
                  <a:gd name="connsiteX85" fmla="*/ 5684600 w 6689158"/>
                  <a:gd name="connsiteY85" fmla="*/ 3656022 h 6689159"/>
                  <a:gd name="connsiteX86" fmla="*/ 5861148 w 6689158"/>
                  <a:gd name="connsiteY86" fmla="*/ 3805497 h 6689159"/>
                  <a:gd name="connsiteX87" fmla="*/ 6147161 w 6689158"/>
                  <a:gd name="connsiteY87" fmla="*/ 4039666 h 6689159"/>
                  <a:gd name="connsiteX88" fmla="*/ 6147160 w 6689158"/>
                  <a:gd name="connsiteY88" fmla="*/ 4039665 h 6689159"/>
                  <a:gd name="connsiteX89" fmla="*/ 6176112 w 6689158"/>
                  <a:gd name="connsiteY89" fmla="*/ 3927066 h 6689159"/>
                  <a:gd name="connsiteX90" fmla="*/ 6234832 w 6689158"/>
                  <a:gd name="connsiteY90" fmla="*/ 3344579 h 6689159"/>
                  <a:gd name="connsiteX91" fmla="*/ 5741222 w 6689158"/>
                  <a:gd name="connsiteY91" fmla="*/ 1728614 h 6689159"/>
                  <a:gd name="connsiteX92" fmla="*/ 5611312 w 6689158"/>
                  <a:gd name="connsiteY92" fmla="*/ 1554887 h 6689159"/>
                  <a:gd name="connsiteX93" fmla="*/ 5574839 w 6689158"/>
                  <a:gd name="connsiteY93" fmla="*/ 1506111 h 6689159"/>
                  <a:gd name="connsiteX94" fmla="*/ 1958215 w 6689158"/>
                  <a:gd name="connsiteY94" fmla="*/ 808450 h 6689159"/>
                  <a:gd name="connsiteX95" fmla="*/ 1728612 w 6689158"/>
                  <a:gd name="connsiteY95" fmla="*/ 947938 h 6689159"/>
                  <a:gd name="connsiteX96" fmla="*/ 1300863 w 6689158"/>
                  <a:gd name="connsiteY96" fmla="*/ 1300863 h 6689159"/>
                  <a:gd name="connsiteX97" fmla="*/ 1258822 w 6689158"/>
                  <a:gd name="connsiteY97" fmla="*/ 1347119 h 6689159"/>
                  <a:gd name="connsiteX98" fmla="*/ 1258823 w 6689158"/>
                  <a:gd name="connsiteY98" fmla="*/ 1347121 h 6689159"/>
                  <a:gd name="connsiteX99" fmla="*/ 1263190 w 6689158"/>
                  <a:gd name="connsiteY99" fmla="*/ 1402742 h 6689159"/>
                  <a:gd name="connsiteX100" fmla="*/ 1504198 w 6689158"/>
                  <a:gd name="connsiteY100" fmla="*/ 2390321 h 6689159"/>
                  <a:gd name="connsiteX101" fmla="*/ 1570031 w 6689158"/>
                  <a:gd name="connsiteY101" fmla="*/ 2538525 h 6689159"/>
                  <a:gd name="connsiteX102" fmla="*/ 1593172 w 6689158"/>
                  <a:gd name="connsiteY102" fmla="*/ 2532572 h 6689159"/>
                  <a:gd name="connsiteX103" fmla="*/ 1772170 w 6689158"/>
                  <a:gd name="connsiteY103" fmla="*/ 2514528 h 6689159"/>
                  <a:gd name="connsiteX104" fmla="*/ 1951170 w 6689158"/>
                  <a:gd name="connsiteY104" fmla="*/ 2532573 h 6689159"/>
                  <a:gd name="connsiteX105" fmla="*/ 1953707 w 6689158"/>
                  <a:gd name="connsiteY105" fmla="*/ 2533225 h 6689159"/>
                  <a:gd name="connsiteX106" fmla="*/ 2046764 w 6689158"/>
                  <a:gd name="connsiteY106" fmla="*/ 2419427 h 6689159"/>
                  <a:gd name="connsiteX107" fmla="*/ 2304042 w 6689158"/>
                  <a:gd name="connsiteY107" fmla="*/ 2155240 h 6689159"/>
                  <a:gd name="connsiteX108" fmla="*/ 2679904 w 6689158"/>
                  <a:gd name="connsiteY108" fmla="*/ 1840257 h 6689159"/>
                  <a:gd name="connsiteX109" fmla="*/ 2839402 w 6689158"/>
                  <a:gd name="connsiteY109" fmla="*/ 1728600 h 6689159"/>
                  <a:gd name="connsiteX110" fmla="*/ 2839403 w 6689158"/>
                  <a:gd name="connsiteY110" fmla="*/ 1728599 h 6689159"/>
                  <a:gd name="connsiteX111" fmla="*/ 2180258 w 6689158"/>
                  <a:gd name="connsiteY111" fmla="*/ 1049601 h 6689159"/>
                  <a:gd name="connsiteX112" fmla="*/ 1958217 w 6689158"/>
                  <a:gd name="connsiteY112" fmla="*/ 808450 h 6689159"/>
                  <a:gd name="connsiteX113" fmla="*/ 1958215 w 6689158"/>
                  <a:gd name="connsiteY113" fmla="*/ 808451 h 6689159"/>
                  <a:gd name="connsiteX114" fmla="*/ 1958215 w 6689158"/>
                  <a:gd name="connsiteY114" fmla="*/ 808450 h 6689159"/>
                  <a:gd name="connsiteX115" fmla="*/ 3344580 w 6689158"/>
                  <a:gd name="connsiteY115" fmla="*/ 454327 h 6689159"/>
                  <a:gd name="connsiteX116" fmla="*/ 2485108 w 6689158"/>
                  <a:gd name="connsiteY116" fmla="*/ 584267 h 6689159"/>
                  <a:gd name="connsiteX117" fmla="*/ 2426658 w 6689158"/>
                  <a:gd name="connsiteY117" fmla="*/ 605660 h 6689159"/>
                  <a:gd name="connsiteX118" fmla="*/ 2608239 w 6689158"/>
                  <a:gd name="connsiteY118" fmla="*/ 793623 h 6689159"/>
                  <a:gd name="connsiteX119" fmla="*/ 3061380 w 6689158"/>
                  <a:gd name="connsiteY119" fmla="*/ 1249579 h 6689159"/>
                  <a:gd name="connsiteX120" fmla="*/ 3282982 w 6689158"/>
                  <a:gd name="connsiteY120" fmla="*/ 1466429 h 6689159"/>
                  <a:gd name="connsiteX121" fmla="*/ 3282982 w 6689158"/>
                  <a:gd name="connsiteY121" fmla="*/ 1466430 h 6689159"/>
                  <a:gd name="connsiteX122" fmla="*/ 3293669 w 6689158"/>
                  <a:gd name="connsiteY122" fmla="*/ 1460635 h 6689159"/>
                  <a:gd name="connsiteX123" fmla="*/ 4895242 w 6689158"/>
                  <a:gd name="connsiteY123" fmla="*/ 1001928 h 6689159"/>
                  <a:gd name="connsiteX124" fmla="*/ 5020677 w 6689158"/>
                  <a:gd name="connsiteY124" fmla="*/ 992902 h 6689159"/>
                  <a:gd name="connsiteX125" fmla="*/ 5140393 w 6689158"/>
                  <a:gd name="connsiteY125" fmla="*/ 1082424 h 6689159"/>
                  <a:gd name="connsiteX126" fmla="*/ 5140394 w 6689158"/>
                  <a:gd name="connsiteY126" fmla="*/ 1082424 h 6689159"/>
                  <a:gd name="connsiteX127" fmla="*/ 5020677 w 6689158"/>
                  <a:gd name="connsiteY127" fmla="*/ 992901 h 6689159"/>
                  <a:gd name="connsiteX128" fmla="*/ 4960548 w 6689158"/>
                  <a:gd name="connsiteY128" fmla="*/ 947937 h 6689159"/>
                  <a:gd name="connsiteX129" fmla="*/ 3344580 w 6689158"/>
                  <a:gd name="connsiteY129" fmla="*/ 454327 h 6689159"/>
                  <a:gd name="connsiteX130" fmla="*/ 3344579 w 6689158"/>
                  <a:gd name="connsiteY130" fmla="*/ 0 h 6689159"/>
                  <a:gd name="connsiteX131" fmla="*/ 5709555 w 6689158"/>
                  <a:gd name="connsiteY131" fmla="*/ 979605 h 6689159"/>
                  <a:gd name="connsiteX132" fmla="*/ 5721404 w 6689158"/>
                  <a:gd name="connsiteY132" fmla="*/ 992643 h 6689159"/>
                  <a:gd name="connsiteX133" fmla="*/ 5925421 w 6689158"/>
                  <a:gd name="connsiteY133" fmla="*/ 1217117 h 6689159"/>
                  <a:gd name="connsiteX134" fmla="*/ 6117959 w 6689158"/>
                  <a:gd name="connsiteY134" fmla="*/ 1474595 h 6689159"/>
                  <a:gd name="connsiteX135" fmla="*/ 6162894 w 6689158"/>
                  <a:gd name="connsiteY135" fmla="*/ 1548561 h 6689159"/>
                  <a:gd name="connsiteX136" fmla="*/ 6162893 w 6689158"/>
                  <a:gd name="connsiteY136" fmla="*/ 1548563 h 6689159"/>
                  <a:gd name="connsiteX137" fmla="*/ 6285487 w 6689158"/>
                  <a:gd name="connsiteY137" fmla="*/ 1750355 h 6689159"/>
                  <a:gd name="connsiteX138" fmla="*/ 6689158 w 6689158"/>
                  <a:gd name="connsiteY138" fmla="*/ 3344580 h 6689159"/>
                  <a:gd name="connsiteX139" fmla="*/ 6538793 w 6689158"/>
                  <a:gd name="connsiteY139" fmla="*/ 4339156 h 6689159"/>
                  <a:gd name="connsiteX140" fmla="*/ 6534721 w 6689158"/>
                  <a:gd name="connsiteY140" fmla="*/ 4350281 h 6689159"/>
                  <a:gd name="connsiteX141" fmla="*/ 6426326 w 6689158"/>
                  <a:gd name="connsiteY141" fmla="*/ 4646440 h 6689159"/>
                  <a:gd name="connsiteX142" fmla="*/ 6421122 w 6689158"/>
                  <a:gd name="connsiteY142" fmla="*/ 4657245 h 6689159"/>
                  <a:gd name="connsiteX143" fmla="*/ 6372396 w 6689158"/>
                  <a:gd name="connsiteY143" fmla="*/ 4758392 h 6689159"/>
                  <a:gd name="connsiteX144" fmla="*/ 6285487 w 6689158"/>
                  <a:gd name="connsiteY144" fmla="*/ 4938805 h 6689159"/>
                  <a:gd name="connsiteX145" fmla="*/ 6117958 w 6689158"/>
                  <a:gd name="connsiteY145" fmla="*/ 5214566 h 6689159"/>
                  <a:gd name="connsiteX146" fmla="*/ 6035322 w 6689158"/>
                  <a:gd name="connsiteY146" fmla="*/ 5325072 h 6689159"/>
                  <a:gd name="connsiteX147" fmla="*/ 5925420 w 6689158"/>
                  <a:gd name="connsiteY147" fmla="*/ 5472042 h 6689159"/>
                  <a:gd name="connsiteX148" fmla="*/ 3344580 w 6689158"/>
                  <a:gd name="connsiteY148" fmla="*/ 6689159 h 6689159"/>
                  <a:gd name="connsiteX149" fmla="*/ 1474594 w 6689158"/>
                  <a:gd name="connsiteY149" fmla="*/ 6117958 h 6689159"/>
                  <a:gd name="connsiteX150" fmla="*/ 1464440 w 6689158"/>
                  <a:gd name="connsiteY150" fmla="*/ 6110366 h 6689159"/>
                  <a:gd name="connsiteX151" fmla="*/ 1217117 w 6689158"/>
                  <a:gd name="connsiteY151" fmla="*/ 5925420 h 6689159"/>
                  <a:gd name="connsiteX152" fmla="*/ 979606 w 6689158"/>
                  <a:gd name="connsiteY152" fmla="*/ 5709555 h 6689159"/>
                  <a:gd name="connsiteX153" fmla="*/ 941121 w 6689158"/>
                  <a:gd name="connsiteY153" fmla="*/ 5667211 h 6689159"/>
                  <a:gd name="connsiteX154" fmla="*/ 763739 w 6689158"/>
                  <a:gd name="connsiteY154" fmla="*/ 5472043 h 6689159"/>
                  <a:gd name="connsiteX155" fmla="*/ 0 w 6689158"/>
                  <a:gd name="connsiteY155" fmla="*/ 3344580 h 6689159"/>
                  <a:gd name="connsiteX156" fmla="*/ 763739 w 6689158"/>
                  <a:gd name="connsiteY156" fmla="*/ 1217118 h 6689159"/>
                  <a:gd name="connsiteX157" fmla="*/ 979605 w 6689158"/>
                  <a:gd name="connsiteY157" fmla="*/ 979604 h 6689159"/>
                  <a:gd name="connsiteX158" fmla="*/ 1217117 w 6689158"/>
                  <a:gd name="connsiteY158" fmla="*/ 763739 h 6689159"/>
                  <a:gd name="connsiteX159" fmla="*/ 1252792 w 6689158"/>
                  <a:gd name="connsiteY159" fmla="*/ 737062 h 6689159"/>
                  <a:gd name="connsiteX160" fmla="*/ 1474594 w 6689158"/>
                  <a:gd name="connsiteY160" fmla="*/ 571201 h 6689159"/>
                  <a:gd name="connsiteX161" fmla="*/ 1650297 w 6689158"/>
                  <a:gd name="connsiteY161" fmla="*/ 464459 h 6689159"/>
                  <a:gd name="connsiteX162" fmla="*/ 1750354 w 6689158"/>
                  <a:gd name="connsiteY162" fmla="*/ 403673 h 6689159"/>
                  <a:gd name="connsiteX163" fmla="*/ 2042719 w 6689158"/>
                  <a:gd name="connsiteY163" fmla="*/ 262835 h 6689159"/>
                  <a:gd name="connsiteX164" fmla="*/ 2083584 w 6689158"/>
                  <a:gd name="connsiteY164" fmla="*/ 247876 h 6689159"/>
                  <a:gd name="connsiteX165" fmla="*/ 2350003 w 6689158"/>
                  <a:gd name="connsiteY165" fmla="*/ 150366 h 6689159"/>
                  <a:gd name="connsiteX166" fmla="*/ 3344579 w 6689158"/>
                  <a:gd name="connsiteY166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574839 w 6689158"/>
                  <a:gd name="connsiteY71" fmla="*/ 1506111 h 6689159"/>
                  <a:gd name="connsiteX72" fmla="*/ 5574839 w 6689158"/>
                  <a:gd name="connsiteY72" fmla="*/ 1506112 h 6689159"/>
                  <a:gd name="connsiteX73" fmla="*/ 5611312 w 6689158"/>
                  <a:gd name="connsiteY73" fmla="*/ 1554887 h 6689159"/>
                  <a:gd name="connsiteX74" fmla="*/ 5610671 w 6689158"/>
                  <a:gd name="connsiteY74" fmla="*/ 1554917 h 6689159"/>
                  <a:gd name="connsiteX75" fmla="*/ 3930424 w 6689158"/>
                  <a:gd name="connsiteY75" fmla="*/ 1991564 h 6689159"/>
                  <a:gd name="connsiteX76" fmla="*/ 3863712 w 6689158"/>
                  <a:gd name="connsiteY76" fmla="*/ 2025688 h 6689159"/>
                  <a:gd name="connsiteX77" fmla="*/ 3998266 w 6689158"/>
                  <a:gd name="connsiteY77" fmla="*/ 2153752 h 6689159"/>
                  <a:gd name="connsiteX78" fmla="*/ 4470031 w 6689158"/>
                  <a:gd name="connsiteY78" fmla="*/ 2590407 h 6689159"/>
                  <a:gd name="connsiteX79" fmla="*/ 4801691 w 6689158"/>
                  <a:gd name="connsiteY79" fmla="*/ 2888769 h 6689159"/>
                  <a:gd name="connsiteX80" fmla="*/ 4815328 w 6689158"/>
                  <a:gd name="connsiteY80" fmla="*/ 2881367 h 6689159"/>
                  <a:gd name="connsiteX81" fmla="*/ 5066831 w 6689158"/>
                  <a:gd name="connsiteY81" fmla="*/ 2830591 h 6689159"/>
                  <a:gd name="connsiteX82" fmla="*/ 5712962 w 6689158"/>
                  <a:gd name="connsiteY82" fmla="*/ 3476722 h 6689159"/>
                  <a:gd name="connsiteX83" fmla="*/ 5699834 w 6689158"/>
                  <a:gd name="connsiteY83" fmla="*/ 3606939 h 6689159"/>
                  <a:gd name="connsiteX84" fmla="*/ 5684600 w 6689158"/>
                  <a:gd name="connsiteY84" fmla="*/ 3656022 h 6689159"/>
                  <a:gd name="connsiteX85" fmla="*/ 5861148 w 6689158"/>
                  <a:gd name="connsiteY85" fmla="*/ 3805497 h 6689159"/>
                  <a:gd name="connsiteX86" fmla="*/ 6147161 w 6689158"/>
                  <a:gd name="connsiteY86" fmla="*/ 4039666 h 6689159"/>
                  <a:gd name="connsiteX87" fmla="*/ 6147160 w 6689158"/>
                  <a:gd name="connsiteY87" fmla="*/ 4039665 h 6689159"/>
                  <a:gd name="connsiteX88" fmla="*/ 6176112 w 6689158"/>
                  <a:gd name="connsiteY88" fmla="*/ 3927066 h 6689159"/>
                  <a:gd name="connsiteX89" fmla="*/ 6234832 w 6689158"/>
                  <a:gd name="connsiteY89" fmla="*/ 3344579 h 6689159"/>
                  <a:gd name="connsiteX90" fmla="*/ 5741222 w 6689158"/>
                  <a:gd name="connsiteY90" fmla="*/ 1728614 h 6689159"/>
                  <a:gd name="connsiteX91" fmla="*/ 5611312 w 6689158"/>
                  <a:gd name="connsiteY91" fmla="*/ 1554887 h 6689159"/>
                  <a:gd name="connsiteX92" fmla="*/ 5574839 w 6689158"/>
                  <a:gd name="connsiteY92" fmla="*/ 1506111 h 6689159"/>
                  <a:gd name="connsiteX93" fmla="*/ 1958215 w 6689158"/>
                  <a:gd name="connsiteY93" fmla="*/ 808450 h 6689159"/>
                  <a:gd name="connsiteX94" fmla="*/ 1728612 w 6689158"/>
                  <a:gd name="connsiteY94" fmla="*/ 947938 h 6689159"/>
                  <a:gd name="connsiteX95" fmla="*/ 1300863 w 6689158"/>
                  <a:gd name="connsiteY95" fmla="*/ 1300863 h 6689159"/>
                  <a:gd name="connsiteX96" fmla="*/ 1258822 w 6689158"/>
                  <a:gd name="connsiteY96" fmla="*/ 1347119 h 6689159"/>
                  <a:gd name="connsiteX97" fmla="*/ 1258823 w 6689158"/>
                  <a:gd name="connsiteY97" fmla="*/ 1347121 h 6689159"/>
                  <a:gd name="connsiteX98" fmla="*/ 1263190 w 6689158"/>
                  <a:gd name="connsiteY98" fmla="*/ 1402742 h 6689159"/>
                  <a:gd name="connsiteX99" fmla="*/ 1504198 w 6689158"/>
                  <a:gd name="connsiteY99" fmla="*/ 2390321 h 6689159"/>
                  <a:gd name="connsiteX100" fmla="*/ 1570031 w 6689158"/>
                  <a:gd name="connsiteY100" fmla="*/ 2538525 h 6689159"/>
                  <a:gd name="connsiteX101" fmla="*/ 1593172 w 6689158"/>
                  <a:gd name="connsiteY101" fmla="*/ 2532572 h 6689159"/>
                  <a:gd name="connsiteX102" fmla="*/ 1772170 w 6689158"/>
                  <a:gd name="connsiteY102" fmla="*/ 2514528 h 6689159"/>
                  <a:gd name="connsiteX103" fmla="*/ 1951170 w 6689158"/>
                  <a:gd name="connsiteY103" fmla="*/ 2532573 h 6689159"/>
                  <a:gd name="connsiteX104" fmla="*/ 1953707 w 6689158"/>
                  <a:gd name="connsiteY104" fmla="*/ 2533225 h 6689159"/>
                  <a:gd name="connsiteX105" fmla="*/ 2046764 w 6689158"/>
                  <a:gd name="connsiteY105" fmla="*/ 2419427 h 6689159"/>
                  <a:gd name="connsiteX106" fmla="*/ 2304042 w 6689158"/>
                  <a:gd name="connsiteY106" fmla="*/ 2155240 h 6689159"/>
                  <a:gd name="connsiteX107" fmla="*/ 2679904 w 6689158"/>
                  <a:gd name="connsiteY107" fmla="*/ 1840257 h 6689159"/>
                  <a:gd name="connsiteX108" fmla="*/ 2839402 w 6689158"/>
                  <a:gd name="connsiteY108" fmla="*/ 1728600 h 6689159"/>
                  <a:gd name="connsiteX109" fmla="*/ 2839403 w 6689158"/>
                  <a:gd name="connsiteY109" fmla="*/ 1728599 h 6689159"/>
                  <a:gd name="connsiteX110" fmla="*/ 2180258 w 6689158"/>
                  <a:gd name="connsiteY110" fmla="*/ 1049601 h 6689159"/>
                  <a:gd name="connsiteX111" fmla="*/ 1958217 w 6689158"/>
                  <a:gd name="connsiteY111" fmla="*/ 808450 h 6689159"/>
                  <a:gd name="connsiteX112" fmla="*/ 1958215 w 6689158"/>
                  <a:gd name="connsiteY112" fmla="*/ 808451 h 6689159"/>
                  <a:gd name="connsiteX113" fmla="*/ 1958215 w 6689158"/>
                  <a:gd name="connsiteY113" fmla="*/ 808450 h 6689159"/>
                  <a:gd name="connsiteX114" fmla="*/ 3344580 w 6689158"/>
                  <a:gd name="connsiteY114" fmla="*/ 454327 h 6689159"/>
                  <a:gd name="connsiteX115" fmla="*/ 2485108 w 6689158"/>
                  <a:gd name="connsiteY115" fmla="*/ 584267 h 6689159"/>
                  <a:gd name="connsiteX116" fmla="*/ 2426658 w 6689158"/>
                  <a:gd name="connsiteY116" fmla="*/ 605660 h 6689159"/>
                  <a:gd name="connsiteX117" fmla="*/ 2608239 w 6689158"/>
                  <a:gd name="connsiteY117" fmla="*/ 793623 h 6689159"/>
                  <a:gd name="connsiteX118" fmla="*/ 3061380 w 6689158"/>
                  <a:gd name="connsiteY118" fmla="*/ 1249579 h 6689159"/>
                  <a:gd name="connsiteX119" fmla="*/ 3282982 w 6689158"/>
                  <a:gd name="connsiteY119" fmla="*/ 1466429 h 6689159"/>
                  <a:gd name="connsiteX120" fmla="*/ 3282982 w 6689158"/>
                  <a:gd name="connsiteY120" fmla="*/ 1466430 h 6689159"/>
                  <a:gd name="connsiteX121" fmla="*/ 3293669 w 6689158"/>
                  <a:gd name="connsiteY121" fmla="*/ 1460635 h 6689159"/>
                  <a:gd name="connsiteX122" fmla="*/ 4895242 w 6689158"/>
                  <a:gd name="connsiteY122" fmla="*/ 1001928 h 6689159"/>
                  <a:gd name="connsiteX123" fmla="*/ 5020677 w 6689158"/>
                  <a:gd name="connsiteY123" fmla="*/ 992902 h 6689159"/>
                  <a:gd name="connsiteX124" fmla="*/ 5140393 w 6689158"/>
                  <a:gd name="connsiteY124" fmla="*/ 1082424 h 6689159"/>
                  <a:gd name="connsiteX125" fmla="*/ 5140394 w 6689158"/>
                  <a:gd name="connsiteY125" fmla="*/ 1082424 h 6689159"/>
                  <a:gd name="connsiteX126" fmla="*/ 5020677 w 6689158"/>
                  <a:gd name="connsiteY126" fmla="*/ 992901 h 6689159"/>
                  <a:gd name="connsiteX127" fmla="*/ 4960548 w 6689158"/>
                  <a:gd name="connsiteY127" fmla="*/ 947937 h 6689159"/>
                  <a:gd name="connsiteX128" fmla="*/ 3344580 w 6689158"/>
                  <a:gd name="connsiteY128" fmla="*/ 454327 h 6689159"/>
                  <a:gd name="connsiteX129" fmla="*/ 3344579 w 6689158"/>
                  <a:gd name="connsiteY129" fmla="*/ 0 h 6689159"/>
                  <a:gd name="connsiteX130" fmla="*/ 5709555 w 6689158"/>
                  <a:gd name="connsiteY130" fmla="*/ 979605 h 6689159"/>
                  <a:gd name="connsiteX131" fmla="*/ 5721404 w 6689158"/>
                  <a:gd name="connsiteY131" fmla="*/ 992643 h 6689159"/>
                  <a:gd name="connsiteX132" fmla="*/ 5925421 w 6689158"/>
                  <a:gd name="connsiteY132" fmla="*/ 1217117 h 6689159"/>
                  <a:gd name="connsiteX133" fmla="*/ 6117959 w 6689158"/>
                  <a:gd name="connsiteY133" fmla="*/ 1474595 h 6689159"/>
                  <a:gd name="connsiteX134" fmla="*/ 6162894 w 6689158"/>
                  <a:gd name="connsiteY134" fmla="*/ 1548561 h 6689159"/>
                  <a:gd name="connsiteX135" fmla="*/ 6162893 w 6689158"/>
                  <a:gd name="connsiteY135" fmla="*/ 1548563 h 6689159"/>
                  <a:gd name="connsiteX136" fmla="*/ 6285487 w 6689158"/>
                  <a:gd name="connsiteY136" fmla="*/ 1750355 h 6689159"/>
                  <a:gd name="connsiteX137" fmla="*/ 6689158 w 6689158"/>
                  <a:gd name="connsiteY137" fmla="*/ 3344580 h 6689159"/>
                  <a:gd name="connsiteX138" fmla="*/ 6538793 w 6689158"/>
                  <a:gd name="connsiteY138" fmla="*/ 4339156 h 6689159"/>
                  <a:gd name="connsiteX139" fmla="*/ 6534721 w 6689158"/>
                  <a:gd name="connsiteY139" fmla="*/ 4350281 h 6689159"/>
                  <a:gd name="connsiteX140" fmla="*/ 6426326 w 6689158"/>
                  <a:gd name="connsiteY140" fmla="*/ 4646440 h 6689159"/>
                  <a:gd name="connsiteX141" fmla="*/ 6421122 w 6689158"/>
                  <a:gd name="connsiteY141" fmla="*/ 4657245 h 6689159"/>
                  <a:gd name="connsiteX142" fmla="*/ 6372396 w 6689158"/>
                  <a:gd name="connsiteY142" fmla="*/ 4758392 h 6689159"/>
                  <a:gd name="connsiteX143" fmla="*/ 6285487 w 6689158"/>
                  <a:gd name="connsiteY143" fmla="*/ 4938805 h 6689159"/>
                  <a:gd name="connsiteX144" fmla="*/ 6117958 w 6689158"/>
                  <a:gd name="connsiteY144" fmla="*/ 5214566 h 6689159"/>
                  <a:gd name="connsiteX145" fmla="*/ 6035322 w 6689158"/>
                  <a:gd name="connsiteY145" fmla="*/ 5325072 h 6689159"/>
                  <a:gd name="connsiteX146" fmla="*/ 5925420 w 6689158"/>
                  <a:gd name="connsiteY146" fmla="*/ 5472042 h 6689159"/>
                  <a:gd name="connsiteX147" fmla="*/ 3344580 w 6689158"/>
                  <a:gd name="connsiteY147" fmla="*/ 6689159 h 6689159"/>
                  <a:gd name="connsiteX148" fmla="*/ 1474594 w 6689158"/>
                  <a:gd name="connsiteY148" fmla="*/ 6117958 h 6689159"/>
                  <a:gd name="connsiteX149" fmla="*/ 1464440 w 6689158"/>
                  <a:gd name="connsiteY149" fmla="*/ 6110366 h 6689159"/>
                  <a:gd name="connsiteX150" fmla="*/ 1217117 w 6689158"/>
                  <a:gd name="connsiteY150" fmla="*/ 5925420 h 6689159"/>
                  <a:gd name="connsiteX151" fmla="*/ 979606 w 6689158"/>
                  <a:gd name="connsiteY151" fmla="*/ 5709555 h 6689159"/>
                  <a:gd name="connsiteX152" fmla="*/ 941121 w 6689158"/>
                  <a:gd name="connsiteY152" fmla="*/ 5667211 h 6689159"/>
                  <a:gd name="connsiteX153" fmla="*/ 763739 w 6689158"/>
                  <a:gd name="connsiteY153" fmla="*/ 5472043 h 6689159"/>
                  <a:gd name="connsiteX154" fmla="*/ 0 w 6689158"/>
                  <a:gd name="connsiteY154" fmla="*/ 3344580 h 6689159"/>
                  <a:gd name="connsiteX155" fmla="*/ 763739 w 6689158"/>
                  <a:gd name="connsiteY155" fmla="*/ 1217118 h 6689159"/>
                  <a:gd name="connsiteX156" fmla="*/ 979605 w 6689158"/>
                  <a:gd name="connsiteY156" fmla="*/ 979604 h 6689159"/>
                  <a:gd name="connsiteX157" fmla="*/ 1217117 w 6689158"/>
                  <a:gd name="connsiteY157" fmla="*/ 763739 h 6689159"/>
                  <a:gd name="connsiteX158" fmla="*/ 1252792 w 6689158"/>
                  <a:gd name="connsiteY158" fmla="*/ 737062 h 6689159"/>
                  <a:gd name="connsiteX159" fmla="*/ 1474594 w 6689158"/>
                  <a:gd name="connsiteY159" fmla="*/ 571201 h 6689159"/>
                  <a:gd name="connsiteX160" fmla="*/ 1650297 w 6689158"/>
                  <a:gd name="connsiteY160" fmla="*/ 464459 h 6689159"/>
                  <a:gd name="connsiteX161" fmla="*/ 1750354 w 6689158"/>
                  <a:gd name="connsiteY161" fmla="*/ 403673 h 6689159"/>
                  <a:gd name="connsiteX162" fmla="*/ 2042719 w 6689158"/>
                  <a:gd name="connsiteY162" fmla="*/ 262835 h 6689159"/>
                  <a:gd name="connsiteX163" fmla="*/ 2083584 w 6689158"/>
                  <a:gd name="connsiteY163" fmla="*/ 247876 h 6689159"/>
                  <a:gd name="connsiteX164" fmla="*/ 2350003 w 6689158"/>
                  <a:gd name="connsiteY164" fmla="*/ 150366 h 6689159"/>
                  <a:gd name="connsiteX165" fmla="*/ 3344579 w 6689158"/>
                  <a:gd name="connsiteY165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611312 w 6689158"/>
                  <a:gd name="connsiteY71" fmla="*/ 1554887 h 6689159"/>
                  <a:gd name="connsiteX72" fmla="*/ 5574839 w 6689158"/>
                  <a:gd name="connsiteY72" fmla="*/ 1506112 h 6689159"/>
                  <a:gd name="connsiteX73" fmla="*/ 5611312 w 6689158"/>
                  <a:gd name="connsiteY73" fmla="*/ 1554887 h 6689159"/>
                  <a:gd name="connsiteX74" fmla="*/ 5610671 w 6689158"/>
                  <a:gd name="connsiteY74" fmla="*/ 1554917 h 6689159"/>
                  <a:gd name="connsiteX75" fmla="*/ 3930424 w 6689158"/>
                  <a:gd name="connsiteY75" fmla="*/ 1991564 h 6689159"/>
                  <a:gd name="connsiteX76" fmla="*/ 3863712 w 6689158"/>
                  <a:gd name="connsiteY76" fmla="*/ 2025688 h 6689159"/>
                  <a:gd name="connsiteX77" fmla="*/ 3998266 w 6689158"/>
                  <a:gd name="connsiteY77" fmla="*/ 2153752 h 6689159"/>
                  <a:gd name="connsiteX78" fmla="*/ 4470031 w 6689158"/>
                  <a:gd name="connsiteY78" fmla="*/ 2590407 h 6689159"/>
                  <a:gd name="connsiteX79" fmla="*/ 4801691 w 6689158"/>
                  <a:gd name="connsiteY79" fmla="*/ 2888769 h 6689159"/>
                  <a:gd name="connsiteX80" fmla="*/ 4815328 w 6689158"/>
                  <a:gd name="connsiteY80" fmla="*/ 2881367 h 6689159"/>
                  <a:gd name="connsiteX81" fmla="*/ 5066831 w 6689158"/>
                  <a:gd name="connsiteY81" fmla="*/ 2830591 h 6689159"/>
                  <a:gd name="connsiteX82" fmla="*/ 5712962 w 6689158"/>
                  <a:gd name="connsiteY82" fmla="*/ 3476722 h 6689159"/>
                  <a:gd name="connsiteX83" fmla="*/ 5699834 w 6689158"/>
                  <a:gd name="connsiteY83" fmla="*/ 3606939 h 6689159"/>
                  <a:gd name="connsiteX84" fmla="*/ 5684600 w 6689158"/>
                  <a:gd name="connsiteY84" fmla="*/ 3656022 h 6689159"/>
                  <a:gd name="connsiteX85" fmla="*/ 5861148 w 6689158"/>
                  <a:gd name="connsiteY85" fmla="*/ 3805497 h 6689159"/>
                  <a:gd name="connsiteX86" fmla="*/ 6147161 w 6689158"/>
                  <a:gd name="connsiteY86" fmla="*/ 4039666 h 6689159"/>
                  <a:gd name="connsiteX87" fmla="*/ 6147160 w 6689158"/>
                  <a:gd name="connsiteY87" fmla="*/ 4039665 h 6689159"/>
                  <a:gd name="connsiteX88" fmla="*/ 6176112 w 6689158"/>
                  <a:gd name="connsiteY88" fmla="*/ 3927066 h 6689159"/>
                  <a:gd name="connsiteX89" fmla="*/ 6234832 w 6689158"/>
                  <a:gd name="connsiteY89" fmla="*/ 3344579 h 6689159"/>
                  <a:gd name="connsiteX90" fmla="*/ 5741222 w 6689158"/>
                  <a:gd name="connsiteY90" fmla="*/ 1728614 h 6689159"/>
                  <a:gd name="connsiteX91" fmla="*/ 5611312 w 6689158"/>
                  <a:gd name="connsiteY91" fmla="*/ 1554887 h 6689159"/>
                  <a:gd name="connsiteX92" fmla="*/ 1958215 w 6689158"/>
                  <a:gd name="connsiteY92" fmla="*/ 808450 h 6689159"/>
                  <a:gd name="connsiteX93" fmla="*/ 1728612 w 6689158"/>
                  <a:gd name="connsiteY93" fmla="*/ 947938 h 6689159"/>
                  <a:gd name="connsiteX94" fmla="*/ 1300863 w 6689158"/>
                  <a:gd name="connsiteY94" fmla="*/ 1300863 h 6689159"/>
                  <a:gd name="connsiteX95" fmla="*/ 1258822 w 6689158"/>
                  <a:gd name="connsiteY95" fmla="*/ 1347119 h 6689159"/>
                  <a:gd name="connsiteX96" fmla="*/ 1258823 w 6689158"/>
                  <a:gd name="connsiteY96" fmla="*/ 1347121 h 6689159"/>
                  <a:gd name="connsiteX97" fmla="*/ 1263190 w 6689158"/>
                  <a:gd name="connsiteY97" fmla="*/ 1402742 h 6689159"/>
                  <a:gd name="connsiteX98" fmla="*/ 1504198 w 6689158"/>
                  <a:gd name="connsiteY98" fmla="*/ 2390321 h 6689159"/>
                  <a:gd name="connsiteX99" fmla="*/ 1570031 w 6689158"/>
                  <a:gd name="connsiteY99" fmla="*/ 2538525 h 6689159"/>
                  <a:gd name="connsiteX100" fmla="*/ 1593172 w 6689158"/>
                  <a:gd name="connsiteY100" fmla="*/ 2532572 h 6689159"/>
                  <a:gd name="connsiteX101" fmla="*/ 1772170 w 6689158"/>
                  <a:gd name="connsiteY101" fmla="*/ 2514528 h 6689159"/>
                  <a:gd name="connsiteX102" fmla="*/ 1951170 w 6689158"/>
                  <a:gd name="connsiteY102" fmla="*/ 2532573 h 6689159"/>
                  <a:gd name="connsiteX103" fmla="*/ 1953707 w 6689158"/>
                  <a:gd name="connsiteY103" fmla="*/ 2533225 h 6689159"/>
                  <a:gd name="connsiteX104" fmla="*/ 2046764 w 6689158"/>
                  <a:gd name="connsiteY104" fmla="*/ 2419427 h 6689159"/>
                  <a:gd name="connsiteX105" fmla="*/ 2304042 w 6689158"/>
                  <a:gd name="connsiteY105" fmla="*/ 2155240 h 6689159"/>
                  <a:gd name="connsiteX106" fmla="*/ 2679904 w 6689158"/>
                  <a:gd name="connsiteY106" fmla="*/ 1840257 h 6689159"/>
                  <a:gd name="connsiteX107" fmla="*/ 2839402 w 6689158"/>
                  <a:gd name="connsiteY107" fmla="*/ 1728600 h 6689159"/>
                  <a:gd name="connsiteX108" fmla="*/ 2839403 w 6689158"/>
                  <a:gd name="connsiteY108" fmla="*/ 1728599 h 6689159"/>
                  <a:gd name="connsiteX109" fmla="*/ 2180258 w 6689158"/>
                  <a:gd name="connsiteY109" fmla="*/ 1049601 h 6689159"/>
                  <a:gd name="connsiteX110" fmla="*/ 1958217 w 6689158"/>
                  <a:gd name="connsiteY110" fmla="*/ 808450 h 6689159"/>
                  <a:gd name="connsiteX111" fmla="*/ 1958215 w 6689158"/>
                  <a:gd name="connsiteY111" fmla="*/ 808451 h 6689159"/>
                  <a:gd name="connsiteX112" fmla="*/ 1958215 w 6689158"/>
                  <a:gd name="connsiteY112" fmla="*/ 808450 h 6689159"/>
                  <a:gd name="connsiteX113" fmla="*/ 3344580 w 6689158"/>
                  <a:gd name="connsiteY113" fmla="*/ 454327 h 6689159"/>
                  <a:gd name="connsiteX114" fmla="*/ 2485108 w 6689158"/>
                  <a:gd name="connsiteY114" fmla="*/ 584267 h 6689159"/>
                  <a:gd name="connsiteX115" fmla="*/ 2426658 w 6689158"/>
                  <a:gd name="connsiteY115" fmla="*/ 605660 h 6689159"/>
                  <a:gd name="connsiteX116" fmla="*/ 2608239 w 6689158"/>
                  <a:gd name="connsiteY116" fmla="*/ 793623 h 6689159"/>
                  <a:gd name="connsiteX117" fmla="*/ 3061380 w 6689158"/>
                  <a:gd name="connsiteY117" fmla="*/ 1249579 h 6689159"/>
                  <a:gd name="connsiteX118" fmla="*/ 3282982 w 6689158"/>
                  <a:gd name="connsiteY118" fmla="*/ 1466429 h 6689159"/>
                  <a:gd name="connsiteX119" fmla="*/ 3282982 w 6689158"/>
                  <a:gd name="connsiteY119" fmla="*/ 1466430 h 6689159"/>
                  <a:gd name="connsiteX120" fmla="*/ 3293669 w 6689158"/>
                  <a:gd name="connsiteY120" fmla="*/ 1460635 h 6689159"/>
                  <a:gd name="connsiteX121" fmla="*/ 4895242 w 6689158"/>
                  <a:gd name="connsiteY121" fmla="*/ 1001928 h 6689159"/>
                  <a:gd name="connsiteX122" fmla="*/ 5020677 w 6689158"/>
                  <a:gd name="connsiteY122" fmla="*/ 992902 h 6689159"/>
                  <a:gd name="connsiteX123" fmla="*/ 5140393 w 6689158"/>
                  <a:gd name="connsiteY123" fmla="*/ 1082424 h 6689159"/>
                  <a:gd name="connsiteX124" fmla="*/ 5140394 w 6689158"/>
                  <a:gd name="connsiteY124" fmla="*/ 1082424 h 6689159"/>
                  <a:gd name="connsiteX125" fmla="*/ 5020677 w 6689158"/>
                  <a:gd name="connsiteY125" fmla="*/ 992901 h 6689159"/>
                  <a:gd name="connsiteX126" fmla="*/ 4960548 w 6689158"/>
                  <a:gd name="connsiteY126" fmla="*/ 947937 h 6689159"/>
                  <a:gd name="connsiteX127" fmla="*/ 3344580 w 6689158"/>
                  <a:gd name="connsiteY127" fmla="*/ 454327 h 6689159"/>
                  <a:gd name="connsiteX128" fmla="*/ 3344579 w 6689158"/>
                  <a:gd name="connsiteY128" fmla="*/ 0 h 6689159"/>
                  <a:gd name="connsiteX129" fmla="*/ 5709555 w 6689158"/>
                  <a:gd name="connsiteY129" fmla="*/ 979605 h 6689159"/>
                  <a:gd name="connsiteX130" fmla="*/ 5721404 w 6689158"/>
                  <a:gd name="connsiteY130" fmla="*/ 992643 h 6689159"/>
                  <a:gd name="connsiteX131" fmla="*/ 5925421 w 6689158"/>
                  <a:gd name="connsiteY131" fmla="*/ 1217117 h 6689159"/>
                  <a:gd name="connsiteX132" fmla="*/ 6117959 w 6689158"/>
                  <a:gd name="connsiteY132" fmla="*/ 1474595 h 6689159"/>
                  <a:gd name="connsiteX133" fmla="*/ 6162894 w 6689158"/>
                  <a:gd name="connsiteY133" fmla="*/ 1548561 h 6689159"/>
                  <a:gd name="connsiteX134" fmla="*/ 6162893 w 6689158"/>
                  <a:gd name="connsiteY134" fmla="*/ 1548563 h 6689159"/>
                  <a:gd name="connsiteX135" fmla="*/ 6285487 w 6689158"/>
                  <a:gd name="connsiteY135" fmla="*/ 1750355 h 6689159"/>
                  <a:gd name="connsiteX136" fmla="*/ 6689158 w 6689158"/>
                  <a:gd name="connsiteY136" fmla="*/ 3344580 h 6689159"/>
                  <a:gd name="connsiteX137" fmla="*/ 6538793 w 6689158"/>
                  <a:gd name="connsiteY137" fmla="*/ 4339156 h 6689159"/>
                  <a:gd name="connsiteX138" fmla="*/ 6534721 w 6689158"/>
                  <a:gd name="connsiteY138" fmla="*/ 4350281 h 6689159"/>
                  <a:gd name="connsiteX139" fmla="*/ 6426326 w 6689158"/>
                  <a:gd name="connsiteY139" fmla="*/ 4646440 h 6689159"/>
                  <a:gd name="connsiteX140" fmla="*/ 6421122 w 6689158"/>
                  <a:gd name="connsiteY140" fmla="*/ 4657245 h 6689159"/>
                  <a:gd name="connsiteX141" fmla="*/ 6372396 w 6689158"/>
                  <a:gd name="connsiteY141" fmla="*/ 4758392 h 6689159"/>
                  <a:gd name="connsiteX142" fmla="*/ 6285487 w 6689158"/>
                  <a:gd name="connsiteY142" fmla="*/ 4938805 h 6689159"/>
                  <a:gd name="connsiteX143" fmla="*/ 6117958 w 6689158"/>
                  <a:gd name="connsiteY143" fmla="*/ 5214566 h 6689159"/>
                  <a:gd name="connsiteX144" fmla="*/ 6035322 w 6689158"/>
                  <a:gd name="connsiteY144" fmla="*/ 5325072 h 6689159"/>
                  <a:gd name="connsiteX145" fmla="*/ 5925420 w 6689158"/>
                  <a:gd name="connsiteY145" fmla="*/ 5472042 h 6689159"/>
                  <a:gd name="connsiteX146" fmla="*/ 3344580 w 6689158"/>
                  <a:gd name="connsiteY146" fmla="*/ 6689159 h 6689159"/>
                  <a:gd name="connsiteX147" fmla="*/ 1474594 w 6689158"/>
                  <a:gd name="connsiteY147" fmla="*/ 6117958 h 6689159"/>
                  <a:gd name="connsiteX148" fmla="*/ 1464440 w 6689158"/>
                  <a:gd name="connsiteY148" fmla="*/ 6110366 h 6689159"/>
                  <a:gd name="connsiteX149" fmla="*/ 1217117 w 6689158"/>
                  <a:gd name="connsiteY149" fmla="*/ 5925420 h 6689159"/>
                  <a:gd name="connsiteX150" fmla="*/ 979606 w 6689158"/>
                  <a:gd name="connsiteY150" fmla="*/ 5709555 h 6689159"/>
                  <a:gd name="connsiteX151" fmla="*/ 941121 w 6689158"/>
                  <a:gd name="connsiteY151" fmla="*/ 5667211 h 6689159"/>
                  <a:gd name="connsiteX152" fmla="*/ 763739 w 6689158"/>
                  <a:gd name="connsiteY152" fmla="*/ 5472043 h 6689159"/>
                  <a:gd name="connsiteX153" fmla="*/ 0 w 6689158"/>
                  <a:gd name="connsiteY153" fmla="*/ 3344580 h 6689159"/>
                  <a:gd name="connsiteX154" fmla="*/ 763739 w 6689158"/>
                  <a:gd name="connsiteY154" fmla="*/ 1217118 h 6689159"/>
                  <a:gd name="connsiteX155" fmla="*/ 979605 w 6689158"/>
                  <a:gd name="connsiteY155" fmla="*/ 979604 h 6689159"/>
                  <a:gd name="connsiteX156" fmla="*/ 1217117 w 6689158"/>
                  <a:gd name="connsiteY156" fmla="*/ 763739 h 6689159"/>
                  <a:gd name="connsiteX157" fmla="*/ 1252792 w 6689158"/>
                  <a:gd name="connsiteY157" fmla="*/ 737062 h 6689159"/>
                  <a:gd name="connsiteX158" fmla="*/ 1474594 w 6689158"/>
                  <a:gd name="connsiteY158" fmla="*/ 571201 h 6689159"/>
                  <a:gd name="connsiteX159" fmla="*/ 1650297 w 6689158"/>
                  <a:gd name="connsiteY159" fmla="*/ 464459 h 6689159"/>
                  <a:gd name="connsiteX160" fmla="*/ 1750354 w 6689158"/>
                  <a:gd name="connsiteY160" fmla="*/ 403673 h 6689159"/>
                  <a:gd name="connsiteX161" fmla="*/ 2042719 w 6689158"/>
                  <a:gd name="connsiteY161" fmla="*/ 262835 h 6689159"/>
                  <a:gd name="connsiteX162" fmla="*/ 2083584 w 6689158"/>
                  <a:gd name="connsiteY162" fmla="*/ 247876 h 6689159"/>
                  <a:gd name="connsiteX163" fmla="*/ 2350003 w 6689158"/>
                  <a:gd name="connsiteY163" fmla="*/ 150366 h 6689159"/>
                  <a:gd name="connsiteX164" fmla="*/ 3344579 w 6689158"/>
                  <a:gd name="connsiteY164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611312 w 6689158"/>
                  <a:gd name="connsiteY71" fmla="*/ 1554887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5611312 w 6689158"/>
                  <a:gd name="connsiteY90" fmla="*/ 1554887 h 6689159"/>
                  <a:gd name="connsiteX91" fmla="*/ 1958215 w 6689158"/>
                  <a:gd name="connsiteY91" fmla="*/ 808450 h 6689159"/>
                  <a:gd name="connsiteX92" fmla="*/ 1728612 w 6689158"/>
                  <a:gd name="connsiteY92" fmla="*/ 947938 h 6689159"/>
                  <a:gd name="connsiteX93" fmla="*/ 1300863 w 6689158"/>
                  <a:gd name="connsiteY93" fmla="*/ 1300863 h 6689159"/>
                  <a:gd name="connsiteX94" fmla="*/ 1258822 w 6689158"/>
                  <a:gd name="connsiteY94" fmla="*/ 1347119 h 6689159"/>
                  <a:gd name="connsiteX95" fmla="*/ 1258823 w 6689158"/>
                  <a:gd name="connsiteY95" fmla="*/ 1347121 h 6689159"/>
                  <a:gd name="connsiteX96" fmla="*/ 1263190 w 6689158"/>
                  <a:gd name="connsiteY96" fmla="*/ 1402742 h 6689159"/>
                  <a:gd name="connsiteX97" fmla="*/ 1504198 w 6689158"/>
                  <a:gd name="connsiteY97" fmla="*/ 2390321 h 6689159"/>
                  <a:gd name="connsiteX98" fmla="*/ 1570031 w 6689158"/>
                  <a:gd name="connsiteY98" fmla="*/ 2538525 h 6689159"/>
                  <a:gd name="connsiteX99" fmla="*/ 1593172 w 6689158"/>
                  <a:gd name="connsiteY99" fmla="*/ 2532572 h 6689159"/>
                  <a:gd name="connsiteX100" fmla="*/ 1772170 w 6689158"/>
                  <a:gd name="connsiteY100" fmla="*/ 2514528 h 6689159"/>
                  <a:gd name="connsiteX101" fmla="*/ 1951170 w 6689158"/>
                  <a:gd name="connsiteY101" fmla="*/ 2532573 h 6689159"/>
                  <a:gd name="connsiteX102" fmla="*/ 1953707 w 6689158"/>
                  <a:gd name="connsiteY102" fmla="*/ 2533225 h 6689159"/>
                  <a:gd name="connsiteX103" fmla="*/ 2046764 w 6689158"/>
                  <a:gd name="connsiteY103" fmla="*/ 2419427 h 6689159"/>
                  <a:gd name="connsiteX104" fmla="*/ 2304042 w 6689158"/>
                  <a:gd name="connsiteY104" fmla="*/ 2155240 h 6689159"/>
                  <a:gd name="connsiteX105" fmla="*/ 2679904 w 6689158"/>
                  <a:gd name="connsiteY105" fmla="*/ 1840257 h 6689159"/>
                  <a:gd name="connsiteX106" fmla="*/ 2839402 w 6689158"/>
                  <a:gd name="connsiteY106" fmla="*/ 1728600 h 6689159"/>
                  <a:gd name="connsiteX107" fmla="*/ 2839403 w 6689158"/>
                  <a:gd name="connsiteY107" fmla="*/ 1728599 h 6689159"/>
                  <a:gd name="connsiteX108" fmla="*/ 2180258 w 6689158"/>
                  <a:gd name="connsiteY108" fmla="*/ 1049601 h 6689159"/>
                  <a:gd name="connsiteX109" fmla="*/ 1958217 w 6689158"/>
                  <a:gd name="connsiteY109" fmla="*/ 808450 h 6689159"/>
                  <a:gd name="connsiteX110" fmla="*/ 1958215 w 6689158"/>
                  <a:gd name="connsiteY110" fmla="*/ 808451 h 6689159"/>
                  <a:gd name="connsiteX111" fmla="*/ 1958215 w 6689158"/>
                  <a:gd name="connsiteY111" fmla="*/ 808450 h 6689159"/>
                  <a:gd name="connsiteX112" fmla="*/ 3344580 w 6689158"/>
                  <a:gd name="connsiteY112" fmla="*/ 454327 h 6689159"/>
                  <a:gd name="connsiteX113" fmla="*/ 2485108 w 6689158"/>
                  <a:gd name="connsiteY113" fmla="*/ 584267 h 6689159"/>
                  <a:gd name="connsiteX114" fmla="*/ 2426658 w 6689158"/>
                  <a:gd name="connsiteY114" fmla="*/ 605660 h 6689159"/>
                  <a:gd name="connsiteX115" fmla="*/ 2608239 w 6689158"/>
                  <a:gd name="connsiteY115" fmla="*/ 793623 h 6689159"/>
                  <a:gd name="connsiteX116" fmla="*/ 3061380 w 6689158"/>
                  <a:gd name="connsiteY116" fmla="*/ 1249579 h 6689159"/>
                  <a:gd name="connsiteX117" fmla="*/ 3282982 w 6689158"/>
                  <a:gd name="connsiteY117" fmla="*/ 1466429 h 6689159"/>
                  <a:gd name="connsiteX118" fmla="*/ 3282982 w 6689158"/>
                  <a:gd name="connsiteY118" fmla="*/ 1466430 h 6689159"/>
                  <a:gd name="connsiteX119" fmla="*/ 3293669 w 6689158"/>
                  <a:gd name="connsiteY119" fmla="*/ 1460635 h 6689159"/>
                  <a:gd name="connsiteX120" fmla="*/ 4895242 w 6689158"/>
                  <a:gd name="connsiteY120" fmla="*/ 1001928 h 6689159"/>
                  <a:gd name="connsiteX121" fmla="*/ 5020677 w 6689158"/>
                  <a:gd name="connsiteY121" fmla="*/ 992902 h 6689159"/>
                  <a:gd name="connsiteX122" fmla="*/ 5140393 w 6689158"/>
                  <a:gd name="connsiteY122" fmla="*/ 1082424 h 6689159"/>
                  <a:gd name="connsiteX123" fmla="*/ 5140394 w 6689158"/>
                  <a:gd name="connsiteY123" fmla="*/ 1082424 h 6689159"/>
                  <a:gd name="connsiteX124" fmla="*/ 5020677 w 6689158"/>
                  <a:gd name="connsiteY124" fmla="*/ 992901 h 6689159"/>
                  <a:gd name="connsiteX125" fmla="*/ 4960548 w 6689158"/>
                  <a:gd name="connsiteY125" fmla="*/ 947937 h 6689159"/>
                  <a:gd name="connsiteX126" fmla="*/ 3344580 w 6689158"/>
                  <a:gd name="connsiteY126" fmla="*/ 454327 h 6689159"/>
                  <a:gd name="connsiteX127" fmla="*/ 3344579 w 6689158"/>
                  <a:gd name="connsiteY127" fmla="*/ 0 h 6689159"/>
                  <a:gd name="connsiteX128" fmla="*/ 5709555 w 6689158"/>
                  <a:gd name="connsiteY128" fmla="*/ 979605 h 6689159"/>
                  <a:gd name="connsiteX129" fmla="*/ 5721404 w 6689158"/>
                  <a:gd name="connsiteY129" fmla="*/ 992643 h 6689159"/>
                  <a:gd name="connsiteX130" fmla="*/ 5925421 w 6689158"/>
                  <a:gd name="connsiteY130" fmla="*/ 1217117 h 6689159"/>
                  <a:gd name="connsiteX131" fmla="*/ 6117959 w 6689158"/>
                  <a:gd name="connsiteY131" fmla="*/ 1474595 h 6689159"/>
                  <a:gd name="connsiteX132" fmla="*/ 6162894 w 6689158"/>
                  <a:gd name="connsiteY132" fmla="*/ 1548561 h 6689159"/>
                  <a:gd name="connsiteX133" fmla="*/ 6162893 w 6689158"/>
                  <a:gd name="connsiteY133" fmla="*/ 1548563 h 6689159"/>
                  <a:gd name="connsiteX134" fmla="*/ 6285487 w 6689158"/>
                  <a:gd name="connsiteY134" fmla="*/ 1750355 h 6689159"/>
                  <a:gd name="connsiteX135" fmla="*/ 6689158 w 6689158"/>
                  <a:gd name="connsiteY135" fmla="*/ 3344580 h 6689159"/>
                  <a:gd name="connsiteX136" fmla="*/ 6538793 w 6689158"/>
                  <a:gd name="connsiteY136" fmla="*/ 4339156 h 6689159"/>
                  <a:gd name="connsiteX137" fmla="*/ 6534721 w 6689158"/>
                  <a:gd name="connsiteY137" fmla="*/ 4350281 h 6689159"/>
                  <a:gd name="connsiteX138" fmla="*/ 6426326 w 6689158"/>
                  <a:gd name="connsiteY138" fmla="*/ 4646440 h 6689159"/>
                  <a:gd name="connsiteX139" fmla="*/ 6421122 w 6689158"/>
                  <a:gd name="connsiteY139" fmla="*/ 4657245 h 6689159"/>
                  <a:gd name="connsiteX140" fmla="*/ 6372396 w 6689158"/>
                  <a:gd name="connsiteY140" fmla="*/ 4758392 h 6689159"/>
                  <a:gd name="connsiteX141" fmla="*/ 6285487 w 6689158"/>
                  <a:gd name="connsiteY141" fmla="*/ 4938805 h 6689159"/>
                  <a:gd name="connsiteX142" fmla="*/ 6117958 w 6689158"/>
                  <a:gd name="connsiteY142" fmla="*/ 5214566 h 6689159"/>
                  <a:gd name="connsiteX143" fmla="*/ 6035322 w 6689158"/>
                  <a:gd name="connsiteY143" fmla="*/ 5325072 h 6689159"/>
                  <a:gd name="connsiteX144" fmla="*/ 5925420 w 6689158"/>
                  <a:gd name="connsiteY144" fmla="*/ 5472042 h 6689159"/>
                  <a:gd name="connsiteX145" fmla="*/ 3344580 w 6689158"/>
                  <a:gd name="connsiteY145" fmla="*/ 6689159 h 6689159"/>
                  <a:gd name="connsiteX146" fmla="*/ 1474594 w 6689158"/>
                  <a:gd name="connsiteY146" fmla="*/ 6117958 h 6689159"/>
                  <a:gd name="connsiteX147" fmla="*/ 1464440 w 6689158"/>
                  <a:gd name="connsiteY147" fmla="*/ 6110366 h 6689159"/>
                  <a:gd name="connsiteX148" fmla="*/ 1217117 w 6689158"/>
                  <a:gd name="connsiteY148" fmla="*/ 5925420 h 6689159"/>
                  <a:gd name="connsiteX149" fmla="*/ 979606 w 6689158"/>
                  <a:gd name="connsiteY149" fmla="*/ 5709555 h 6689159"/>
                  <a:gd name="connsiteX150" fmla="*/ 941121 w 6689158"/>
                  <a:gd name="connsiteY150" fmla="*/ 5667211 h 6689159"/>
                  <a:gd name="connsiteX151" fmla="*/ 763739 w 6689158"/>
                  <a:gd name="connsiteY151" fmla="*/ 5472043 h 6689159"/>
                  <a:gd name="connsiteX152" fmla="*/ 0 w 6689158"/>
                  <a:gd name="connsiteY152" fmla="*/ 3344580 h 6689159"/>
                  <a:gd name="connsiteX153" fmla="*/ 763739 w 6689158"/>
                  <a:gd name="connsiteY153" fmla="*/ 1217118 h 6689159"/>
                  <a:gd name="connsiteX154" fmla="*/ 979605 w 6689158"/>
                  <a:gd name="connsiteY154" fmla="*/ 979604 h 6689159"/>
                  <a:gd name="connsiteX155" fmla="*/ 1217117 w 6689158"/>
                  <a:gd name="connsiteY155" fmla="*/ 763739 h 6689159"/>
                  <a:gd name="connsiteX156" fmla="*/ 1252792 w 6689158"/>
                  <a:gd name="connsiteY156" fmla="*/ 737062 h 6689159"/>
                  <a:gd name="connsiteX157" fmla="*/ 1474594 w 6689158"/>
                  <a:gd name="connsiteY157" fmla="*/ 571201 h 6689159"/>
                  <a:gd name="connsiteX158" fmla="*/ 1650297 w 6689158"/>
                  <a:gd name="connsiteY158" fmla="*/ 464459 h 6689159"/>
                  <a:gd name="connsiteX159" fmla="*/ 1750354 w 6689158"/>
                  <a:gd name="connsiteY159" fmla="*/ 403673 h 6689159"/>
                  <a:gd name="connsiteX160" fmla="*/ 2042719 w 6689158"/>
                  <a:gd name="connsiteY160" fmla="*/ 262835 h 6689159"/>
                  <a:gd name="connsiteX161" fmla="*/ 2083584 w 6689158"/>
                  <a:gd name="connsiteY161" fmla="*/ 247876 h 6689159"/>
                  <a:gd name="connsiteX162" fmla="*/ 2350003 w 6689158"/>
                  <a:gd name="connsiteY162" fmla="*/ 150366 h 6689159"/>
                  <a:gd name="connsiteX163" fmla="*/ 3344579 w 6689158"/>
                  <a:gd name="connsiteY163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611312 w 6689158"/>
                  <a:gd name="connsiteY71" fmla="*/ 1554887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5611312 w 6689158"/>
                  <a:gd name="connsiteY90" fmla="*/ 1554887 h 6689159"/>
                  <a:gd name="connsiteX91" fmla="*/ 1958215 w 6689158"/>
                  <a:gd name="connsiteY91" fmla="*/ 808450 h 6689159"/>
                  <a:gd name="connsiteX92" fmla="*/ 1728612 w 6689158"/>
                  <a:gd name="connsiteY92" fmla="*/ 947938 h 6689159"/>
                  <a:gd name="connsiteX93" fmla="*/ 1300863 w 6689158"/>
                  <a:gd name="connsiteY93" fmla="*/ 1300863 h 6689159"/>
                  <a:gd name="connsiteX94" fmla="*/ 1258822 w 6689158"/>
                  <a:gd name="connsiteY94" fmla="*/ 1347119 h 6689159"/>
                  <a:gd name="connsiteX95" fmla="*/ 1258823 w 6689158"/>
                  <a:gd name="connsiteY95" fmla="*/ 1347121 h 6689159"/>
                  <a:gd name="connsiteX96" fmla="*/ 1263190 w 6689158"/>
                  <a:gd name="connsiteY96" fmla="*/ 1402742 h 6689159"/>
                  <a:gd name="connsiteX97" fmla="*/ 1504198 w 6689158"/>
                  <a:gd name="connsiteY97" fmla="*/ 2390321 h 6689159"/>
                  <a:gd name="connsiteX98" fmla="*/ 1570031 w 6689158"/>
                  <a:gd name="connsiteY98" fmla="*/ 2538525 h 6689159"/>
                  <a:gd name="connsiteX99" fmla="*/ 1593172 w 6689158"/>
                  <a:gd name="connsiteY99" fmla="*/ 2532572 h 6689159"/>
                  <a:gd name="connsiteX100" fmla="*/ 1772170 w 6689158"/>
                  <a:gd name="connsiteY100" fmla="*/ 2514528 h 6689159"/>
                  <a:gd name="connsiteX101" fmla="*/ 1951170 w 6689158"/>
                  <a:gd name="connsiteY101" fmla="*/ 2532573 h 6689159"/>
                  <a:gd name="connsiteX102" fmla="*/ 1953707 w 6689158"/>
                  <a:gd name="connsiteY102" fmla="*/ 2533225 h 6689159"/>
                  <a:gd name="connsiteX103" fmla="*/ 2046764 w 6689158"/>
                  <a:gd name="connsiteY103" fmla="*/ 2419427 h 6689159"/>
                  <a:gd name="connsiteX104" fmla="*/ 2304042 w 6689158"/>
                  <a:gd name="connsiteY104" fmla="*/ 2155240 h 6689159"/>
                  <a:gd name="connsiteX105" fmla="*/ 2679904 w 6689158"/>
                  <a:gd name="connsiteY105" fmla="*/ 1840257 h 6689159"/>
                  <a:gd name="connsiteX106" fmla="*/ 2839402 w 6689158"/>
                  <a:gd name="connsiteY106" fmla="*/ 1728600 h 6689159"/>
                  <a:gd name="connsiteX107" fmla="*/ 2839403 w 6689158"/>
                  <a:gd name="connsiteY107" fmla="*/ 1728599 h 6689159"/>
                  <a:gd name="connsiteX108" fmla="*/ 2180258 w 6689158"/>
                  <a:gd name="connsiteY108" fmla="*/ 1049601 h 6689159"/>
                  <a:gd name="connsiteX109" fmla="*/ 1958217 w 6689158"/>
                  <a:gd name="connsiteY109" fmla="*/ 808450 h 6689159"/>
                  <a:gd name="connsiteX110" fmla="*/ 1958215 w 6689158"/>
                  <a:gd name="connsiteY110" fmla="*/ 808451 h 6689159"/>
                  <a:gd name="connsiteX111" fmla="*/ 1958215 w 6689158"/>
                  <a:gd name="connsiteY111" fmla="*/ 808450 h 6689159"/>
                  <a:gd name="connsiteX112" fmla="*/ 3344580 w 6689158"/>
                  <a:gd name="connsiteY112" fmla="*/ 454327 h 6689159"/>
                  <a:gd name="connsiteX113" fmla="*/ 2485108 w 6689158"/>
                  <a:gd name="connsiteY113" fmla="*/ 584267 h 6689159"/>
                  <a:gd name="connsiteX114" fmla="*/ 2426658 w 6689158"/>
                  <a:gd name="connsiteY114" fmla="*/ 605660 h 6689159"/>
                  <a:gd name="connsiteX115" fmla="*/ 2608239 w 6689158"/>
                  <a:gd name="connsiteY115" fmla="*/ 793623 h 6689159"/>
                  <a:gd name="connsiteX116" fmla="*/ 3061380 w 6689158"/>
                  <a:gd name="connsiteY116" fmla="*/ 1249579 h 6689159"/>
                  <a:gd name="connsiteX117" fmla="*/ 3282982 w 6689158"/>
                  <a:gd name="connsiteY117" fmla="*/ 1466429 h 6689159"/>
                  <a:gd name="connsiteX118" fmla="*/ 3282982 w 6689158"/>
                  <a:gd name="connsiteY118" fmla="*/ 1466430 h 6689159"/>
                  <a:gd name="connsiteX119" fmla="*/ 3293669 w 6689158"/>
                  <a:gd name="connsiteY119" fmla="*/ 1460635 h 6689159"/>
                  <a:gd name="connsiteX120" fmla="*/ 4895242 w 6689158"/>
                  <a:gd name="connsiteY120" fmla="*/ 1001928 h 6689159"/>
                  <a:gd name="connsiteX121" fmla="*/ 5020677 w 6689158"/>
                  <a:gd name="connsiteY121" fmla="*/ 992902 h 6689159"/>
                  <a:gd name="connsiteX122" fmla="*/ 5140393 w 6689158"/>
                  <a:gd name="connsiteY122" fmla="*/ 1082424 h 6689159"/>
                  <a:gd name="connsiteX123" fmla="*/ 5020677 w 6689158"/>
                  <a:gd name="connsiteY123" fmla="*/ 992901 h 6689159"/>
                  <a:gd name="connsiteX124" fmla="*/ 4960548 w 6689158"/>
                  <a:gd name="connsiteY124" fmla="*/ 947937 h 6689159"/>
                  <a:gd name="connsiteX125" fmla="*/ 3344580 w 6689158"/>
                  <a:gd name="connsiteY125" fmla="*/ 454327 h 6689159"/>
                  <a:gd name="connsiteX126" fmla="*/ 3344579 w 6689158"/>
                  <a:gd name="connsiteY126" fmla="*/ 0 h 6689159"/>
                  <a:gd name="connsiteX127" fmla="*/ 5709555 w 6689158"/>
                  <a:gd name="connsiteY127" fmla="*/ 979605 h 6689159"/>
                  <a:gd name="connsiteX128" fmla="*/ 5721404 w 6689158"/>
                  <a:gd name="connsiteY128" fmla="*/ 992643 h 6689159"/>
                  <a:gd name="connsiteX129" fmla="*/ 5925421 w 6689158"/>
                  <a:gd name="connsiteY129" fmla="*/ 1217117 h 6689159"/>
                  <a:gd name="connsiteX130" fmla="*/ 6117959 w 6689158"/>
                  <a:gd name="connsiteY130" fmla="*/ 1474595 h 6689159"/>
                  <a:gd name="connsiteX131" fmla="*/ 6162894 w 6689158"/>
                  <a:gd name="connsiteY131" fmla="*/ 1548561 h 6689159"/>
                  <a:gd name="connsiteX132" fmla="*/ 6162893 w 6689158"/>
                  <a:gd name="connsiteY132" fmla="*/ 1548563 h 6689159"/>
                  <a:gd name="connsiteX133" fmla="*/ 6285487 w 6689158"/>
                  <a:gd name="connsiteY133" fmla="*/ 1750355 h 6689159"/>
                  <a:gd name="connsiteX134" fmla="*/ 6689158 w 6689158"/>
                  <a:gd name="connsiteY134" fmla="*/ 3344580 h 6689159"/>
                  <a:gd name="connsiteX135" fmla="*/ 6538793 w 6689158"/>
                  <a:gd name="connsiteY135" fmla="*/ 4339156 h 6689159"/>
                  <a:gd name="connsiteX136" fmla="*/ 6534721 w 6689158"/>
                  <a:gd name="connsiteY136" fmla="*/ 4350281 h 6689159"/>
                  <a:gd name="connsiteX137" fmla="*/ 6426326 w 6689158"/>
                  <a:gd name="connsiteY137" fmla="*/ 4646440 h 6689159"/>
                  <a:gd name="connsiteX138" fmla="*/ 6421122 w 6689158"/>
                  <a:gd name="connsiteY138" fmla="*/ 4657245 h 6689159"/>
                  <a:gd name="connsiteX139" fmla="*/ 6372396 w 6689158"/>
                  <a:gd name="connsiteY139" fmla="*/ 4758392 h 6689159"/>
                  <a:gd name="connsiteX140" fmla="*/ 6285487 w 6689158"/>
                  <a:gd name="connsiteY140" fmla="*/ 4938805 h 6689159"/>
                  <a:gd name="connsiteX141" fmla="*/ 6117958 w 6689158"/>
                  <a:gd name="connsiteY141" fmla="*/ 5214566 h 6689159"/>
                  <a:gd name="connsiteX142" fmla="*/ 6035322 w 6689158"/>
                  <a:gd name="connsiteY142" fmla="*/ 5325072 h 6689159"/>
                  <a:gd name="connsiteX143" fmla="*/ 5925420 w 6689158"/>
                  <a:gd name="connsiteY143" fmla="*/ 5472042 h 6689159"/>
                  <a:gd name="connsiteX144" fmla="*/ 3344580 w 6689158"/>
                  <a:gd name="connsiteY144" fmla="*/ 6689159 h 6689159"/>
                  <a:gd name="connsiteX145" fmla="*/ 1474594 w 6689158"/>
                  <a:gd name="connsiteY145" fmla="*/ 6117958 h 6689159"/>
                  <a:gd name="connsiteX146" fmla="*/ 1464440 w 6689158"/>
                  <a:gd name="connsiteY146" fmla="*/ 6110366 h 6689159"/>
                  <a:gd name="connsiteX147" fmla="*/ 1217117 w 6689158"/>
                  <a:gd name="connsiteY147" fmla="*/ 5925420 h 6689159"/>
                  <a:gd name="connsiteX148" fmla="*/ 979606 w 6689158"/>
                  <a:gd name="connsiteY148" fmla="*/ 5709555 h 6689159"/>
                  <a:gd name="connsiteX149" fmla="*/ 941121 w 6689158"/>
                  <a:gd name="connsiteY149" fmla="*/ 5667211 h 6689159"/>
                  <a:gd name="connsiteX150" fmla="*/ 763739 w 6689158"/>
                  <a:gd name="connsiteY150" fmla="*/ 5472043 h 6689159"/>
                  <a:gd name="connsiteX151" fmla="*/ 0 w 6689158"/>
                  <a:gd name="connsiteY151" fmla="*/ 3344580 h 6689159"/>
                  <a:gd name="connsiteX152" fmla="*/ 763739 w 6689158"/>
                  <a:gd name="connsiteY152" fmla="*/ 1217118 h 6689159"/>
                  <a:gd name="connsiteX153" fmla="*/ 979605 w 6689158"/>
                  <a:gd name="connsiteY153" fmla="*/ 979604 h 6689159"/>
                  <a:gd name="connsiteX154" fmla="*/ 1217117 w 6689158"/>
                  <a:gd name="connsiteY154" fmla="*/ 763739 h 6689159"/>
                  <a:gd name="connsiteX155" fmla="*/ 1252792 w 6689158"/>
                  <a:gd name="connsiteY155" fmla="*/ 737062 h 6689159"/>
                  <a:gd name="connsiteX156" fmla="*/ 1474594 w 6689158"/>
                  <a:gd name="connsiteY156" fmla="*/ 571201 h 6689159"/>
                  <a:gd name="connsiteX157" fmla="*/ 1650297 w 6689158"/>
                  <a:gd name="connsiteY157" fmla="*/ 464459 h 6689159"/>
                  <a:gd name="connsiteX158" fmla="*/ 1750354 w 6689158"/>
                  <a:gd name="connsiteY158" fmla="*/ 403673 h 6689159"/>
                  <a:gd name="connsiteX159" fmla="*/ 2042719 w 6689158"/>
                  <a:gd name="connsiteY159" fmla="*/ 262835 h 6689159"/>
                  <a:gd name="connsiteX160" fmla="*/ 2083584 w 6689158"/>
                  <a:gd name="connsiteY160" fmla="*/ 247876 h 6689159"/>
                  <a:gd name="connsiteX161" fmla="*/ 2350003 w 6689158"/>
                  <a:gd name="connsiteY161" fmla="*/ 150366 h 6689159"/>
                  <a:gd name="connsiteX162" fmla="*/ 3344579 w 6689158"/>
                  <a:gd name="connsiteY162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611312 w 6689158"/>
                  <a:gd name="connsiteY71" fmla="*/ 1554887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5611312 w 6689158"/>
                  <a:gd name="connsiteY90" fmla="*/ 1554887 h 6689159"/>
                  <a:gd name="connsiteX91" fmla="*/ 1958215 w 6689158"/>
                  <a:gd name="connsiteY91" fmla="*/ 808450 h 6689159"/>
                  <a:gd name="connsiteX92" fmla="*/ 1728612 w 6689158"/>
                  <a:gd name="connsiteY92" fmla="*/ 947938 h 6689159"/>
                  <a:gd name="connsiteX93" fmla="*/ 1300863 w 6689158"/>
                  <a:gd name="connsiteY93" fmla="*/ 1300863 h 6689159"/>
                  <a:gd name="connsiteX94" fmla="*/ 1258822 w 6689158"/>
                  <a:gd name="connsiteY94" fmla="*/ 1347119 h 6689159"/>
                  <a:gd name="connsiteX95" fmla="*/ 1258823 w 6689158"/>
                  <a:gd name="connsiteY95" fmla="*/ 1347121 h 6689159"/>
                  <a:gd name="connsiteX96" fmla="*/ 1263190 w 6689158"/>
                  <a:gd name="connsiteY96" fmla="*/ 1402742 h 6689159"/>
                  <a:gd name="connsiteX97" fmla="*/ 1504198 w 6689158"/>
                  <a:gd name="connsiteY97" fmla="*/ 2390321 h 6689159"/>
                  <a:gd name="connsiteX98" fmla="*/ 1570031 w 6689158"/>
                  <a:gd name="connsiteY98" fmla="*/ 2538525 h 6689159"/>
                  <a:gd name="connsiteX99" fmla="*/ 1593172 w 6689158"/>
                  <a:gd name="connsiteY99" fmla="*/ 2532572 h 6689159"/>
                  <a:gd name="connsiteX100" fmla="*/ 1772170 w 6689158"/>
                  <a:gd name="connsiteY100" fmla="*/ 2514528 h 6689159"/>
                  <a:gd name="connsiteX101" fmla="*/ 1951170 w 6689158"/>
                  <a:gd name="connsiteY101" fmla="*/ 2532573 h 6689159"/>
                  <a:gd name="connsiteX102" fmla="*/ 1953707 w 6689158"/>
                  <a:gd name="connsiteY102" fmla="*/ 2533225 h 6689159"/>
                  <a:gd name="connsiteX103" fmla="*/ 2046764 w 6689158"/>
                  <a:gd name="connsiteY103" fmla="*/ 2419427 h 6689159"/>
                  <a:gd name="connsiteX104" fmla="*/ 2304042 w 6689158"/>
                  <a:gd name="connsiteY104" fmla="*/ 2155240 h 6689159"/>
                  <a:gd name="connsiteX105" fmla="*/ 2679904 w 6689158"/>
                  <a:gd name="connsiteY105" fmla="*/ 1840257 h 6689159"/>
                  <a:gd name="connsiteX106" fmla="*/ 2839402 w 6689158"/>
                  <a:gd name="connsiteY106" fmla="*/ 1728600 h 6689159"/>
                  <a:gd name="connsiteX107" fmla="*/ 2839403 w 6689158"/>
                  <a:gd name="connsiteY107" fmla="*/ 1728599 h 6689159"/>
                  <a:gd name="connsiteX108" fmla="*/ 2180258 w 6689158"/>
                  <a:gd name="connsiteY108" fmla="*/ 1049601 h 6689159"/>
                  <a:gd name="connsiteX109" fmla="*/ 1958217 w 6689158"/>
                  <a:gd name="connsiteY109" fmla="*/ 808450 h 6689159"/>
                  <a:gd name="connsiteX110" fmla="*/ 1958215 w 6689158"/>
                  <a:gd name="connsiteY110" fmla="*/ 808451 h 6689159"/>
                  <a:gd name="connsiteX111" fmla="*/ 1958215 w 6689158"/>
                  <a:gd name="connsiteY111" fmla="*/ 808450 h 6689159"/>
                  <a:gd name="connsiteX112" fmla="*/ 3344580 w 6689158"/>
                  <a:gd name="connsiteY112" fmla="*/ 454327 h 6689159"/>
                  <a:gd name="connsiteX113" fmla="*/ 2485108 w 6689158"/>
                  <a:gd name="connsiteY113" fmla="*/ 584267 h 6689159"/>
                  <a:gd name="connsiteX114" fmla="*/ 2426658 w 6689158"/>
                  <a:gd name="connsiteY114" fmla="*/ 605660 h 6689159"/>
                  <a:gd name="connsiteX115" fmla="*/ 2608239 w 6689158"/>
                  <a:gd name="connsiteY115" fmla="*/ 793623 h 6689159"/>
                  <a:gd name="connsiteX116" fmla="*/ 3061380 w 6689158"/>
                  <a:gd name="connsiteY116" fmla="*/ 1249579 h 6689159"/>
                  <a:gd name="connsiteX117" fmla="*/ 3282982 w 6689158"/>
                  <a:gd name="connsiteY117" fmla="*/ 1466429 h 6689159"/>
                  <a:gd name="connsiteX118" fmla="*/ 3282982 w 6689158"/>
                  <a:gd name="connsiteY118" fmla="*/ 1466430 h 6689159"/>
                  <a:gd name="connsiteX119" fmla="*/ 3293669 w 6689158"/>
                  <a:gd name="connsiteY119" fmla="*/ 1460635 h 6689159"/>
                  <a:gd name="connsiteX120" fmla="*/ 4895242 w 6689158"/>
                  <a:gd name="connsiteY120" fmla="*/ 1001928 h 6689159"/>
                  <a:gd name="connsiteX121" fmla="*/ 5020677 w 6689158"/>
                  <a:gd name="connsiteY121" fmla="*/ 992902 h 6689159"/>
                  <a:gd name="connsiteX122" fmla="*/ 5020677 w 6689158"/>
                  <a:gd name="connsiteY122" fmla="*/ 992901 h 6689159"/>
                  <a:gd name="connsiteX123" fmla="*/ 4960548 w 6689158"/>
                  <a:gd name="connsiteY123" fmla="*/ 947937 h 6689159"/>
                  <a:gd name="connsiteX124" fmla="*/ 3344580 w 6689158"/>
                  <a:gd name="connsiteY124" fmla="*/ 454327 h 6689159"/>
                  <a:gd name="connsiteX125" fmla="*/ 3344579 w 6689158"/>
                  <a:gd name="connsiteY125" fmla="*/ 0 h 6689159"/>
                  <a:gd name="connsiteX126" fmla="*/ 5709555 w 6689158"/>
                  <a:gd name="connsiteY126" fmla="*/ 979605 h 6689159"/>
                  <a:gd name="connsiteX127" fmla="*/ 5721404 w 6689158"/>
                  <a:gd name="connsiteY127" fmla="*/ 992643 h 6689159"/>
                  <a:gd name="connsiteX128" fmla="*/ 5925421 w 6689158"/>
                  <a:gd name="connsiteY128" fmla="*/ 1217117 h 6689159"/>
                  <a:gd name="connsiteX129" fmla="*/ 6117959 w 6689158"/>
                  <a:gd name="connsiteY129" fmla="*/ 1474595 h 6689159"/>
                  <a:gd name="connsiteX130" fmla="*/ 6162894 w 6689158"/>
                  <a:gd name="connsiteY130" fmla="*/ 1548561 h 6689159"/>
                  <a:gd name="connsiteX131" fmla="*/ 6162893 w 6689158"/>
                  <a:gd name="connsiteY131" fmla="*/ 1548563 h 6689159"/>
                  <a:gd name="connsiteX132" fmla="*/ 6285487 w 6689158"/>
                  <a:gd name="connsiteY132" fmla="*/ 1750355 h 6689159"/>
                  <a:gd name="connsiteX133" fmla="*/ 6689158 w 6689158"/>
                  <a:gd name="connsiteY133" fmla="*/ 3344580 h 6689159"/>
                  <a:gd name="connsiteX134" fmla="*/ 6538793 w 6689158"/>
                  <a:gd name="connsiteY134" fmla="*/ 4339156 h 6689159"/>
                  <a:gd name="connsiteX135" fmla="*/ 6534721 w 6689158"/>
                  <a:gd name="connsiteY135" fmla="*/ 4350281 h 6689159"/>
                  <a:gd name="connsiteX136" fmla="*/ 6426326 w 6689158"/>
                  <a:gd name="connsiteY136" fmla="*/ 4646440 h 6689159"/>
                  <a:gd name="connsiteX137" fmla="*/ 6421122 w 6689158"/>
                  <a:gd name="connsiteY137" fmla="*/ 4657245 h 6689159"/>
                  <a:gd name="connsiteX138" fmla="*/ 6372396 w 6689158"/>
                  <a:gd name="connsiteY138" fmla="*/ 4758392 h 6689159"/>
                  <a:gd name="connsiteX139" fmla="*/ 6285487 w 6689158"/>
                  <a:gd name="connsiteY139" fmla="*/ 4938805 h 6689159"/>
                  <a:gd name="connsiteX140" fmla="*/ 6117958 w 6689158"/>
                  <a:gd name="connsiteY140" fmla="*/ 5214566 h 6689159"/>
                  <a:gd name="connsiteX141" fmla="*/ 6035322 w 6689158"/>
                  <a:gd name="connsiteY141" fmla="*/ 5325072 h 6689159"/>
                  <a:gd name="connsiteX142" fmla="*/ 5925420 w 6689158"/>
                  <a:gd name="connsiteY142" fmla="*/ 5472042 h 6689159"/>
                  <a:gd name="connsiteX143" fmla="*/ 3344580 w 6689158"/>
                  <a:gd name="connsiteY143" fmla="*/ 6689159 h 6689159"/>
                  <a:gd name="connsiteX144" fmla="*/ 1474594 w 6689158"/>
                  <a:gd name="connsiteY144" fmla="*/ 6117958 h 6689159"/>
                  <a:gd name="connsiteX145" fmla="*/ 1464440 w 6689158"/>
                  <a:gd name="connsiteY145" fmla="*/ 6110366 h 6689159"/>
                  <a:gd name="connsiteX146" fmla="*/ 1217117 w 6689158"/>
                  <a:gd name="connsiteY146" fmla="*/ 5925420 h 6689159"/>
                  <a:gd name="connsiteX147" fmla="*/ 979606 w 6689158"/>
                  <a:gd name="connsiteY147" fmla="*/ 5709555 h 6689159"/>
                  <a:gd name="connsiteX148" fmla="*/ 941121 w 6689158"/>
                  <a:gd name="connsiteY148" fmla="*/ 5667211 h 6689159"/>
                  <a:gd name="connsiteX149" fmla="*/ 763739 w 6689158"/>
                  <a:gd name="connsiteY149" fmla="*/ 5472043 h 6689159"/>
                  <a:gd name="connsiteX150" fmla="*/ 0 w 6689158"/>
                  <a:gd name="connsiteY150" fmla="*/ 3344580 h 6689159"/>
                  <a:gd name="connsiteX151" fmla="*/ 763739 w 6689158"/>
                  <a:gd name="connsiteY151" fmla="*/ 1217118 h 6689159"/>
                  <a:gd name="connsiteX152" fmla="*/ 979605 w 6689158"/>
                  <a:gd name="connsiteY152" fmla="*/ 979604 h 6689159"/>
                  <a:gd name="connsiteX153" fmla="*/ 1217117 w 6689158"/>
                  <a:gd name="connsiteY153" fmla="*/ 763739 h 6689159"/>
                  <a:gd name="connsiteX154" fmla="*/ 1252792 w 6689158"/>
                  <a:gd name="connsiteY154" fmla="*/ 737062 h 6689159"/>
                  <a:gd name="connsiteX155" fmla="*/ 1474594 w 6689158"/>
                  <a:gd name="connsiteY155" fmla="*/ 571201 h 6689159"/>
                  <a:gd name="connsiteX156" fmla="*/ 1650297 w 6689158"/>
                  <a:gd name="connsiteY156" fmla="*/ 464459 h 6689159"/>
                  <a:gd name="connsiteX157" fmla="*/ 1750354 w 6689158"/>
                  <a:gd name="connsiteY157" fmla="*/ 403673 h 6689159"/>
                  <a:gd name="connsiteX158" fmla="*/ 2042719 w 6689158"/>
                  <a:gd name="connsiteY158" fmla="*/ 262835 h 6689159"/>
                  <a:gd name="connsiteX159" fmla="*/ 2083584 w 6689158"/>
                  <a:gd name="connsiteY159" fmla="*/ 247876 h 6689159"/>
                  <a:gd name="connsiteX160" fmla="*/ 2350003 w 6689158"/>
                  <a:gd name="connsiteY160" fmla="*/ 150366 h 6689159"/>
                  <a:gd name="connsiteX161" fmla="*/ 3344579 w 6689158"/>
                  <a:gd name="connsiteY161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611312 w 6689158"/>
                  <a:gd name="connsiteY71" fmla="*/ 1554887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5611312 w 6689158"/>
                  <a:gd name="connsiteY90" fmla="*/ 1554887 h 6689159"/>
                  <a:gd name="connsiteX91" fmla="*/ 1958215 w 6689158"/>
                  <a:gd name="connsiteY91" fmla="*/ 808450 h 6689159"/>
                  <a:gd name="connsiteX92" fmla="*/ 1728612 w 6689158"/>
                  <a:gd name="connsiteY92" fmla="*/ 947938 h 6689159"/>
                  <a:gd name="connsiteX93" fmla="*/ 1300863 w 6689158"/>
                  <a:gd name="connsiteY93" fmla="*/ 1300863 h 6689159"/>
                  <a:gd name="connsiteX94" fmla="*/ 1258822 w 6689158"/>
                  <a:gd name="connsiteY94" fmla="*/ 1347119 h 6689159"/>
                  <a:gd name="connsiteX95" fmla="*/ 1258823 w 6689158"/>
                  <a:gd name="connsiteY95" fmla="*/ 1347121 h 6689159"/>
                  <a:gd name="connsiteX96" fmla="*/ 1263190 w 6689158"/>
                  <a:gd name="connsiteY96" fmla="*/ 1402742 h 6689159"/>
                  <a:gd name="connsiteX97" fmla="*/ 1504198 w 6689158"/>
                  <a:gd name="connsiteY97" fmla="*/ 2390321 h 6689159"/>
                  <a:gd name="connsiteX98" fmla="*/ 1570031 w 6689158"/>
                  <a:gd name="connsiteY98" fmla="*/ 2538525 h 6689159"/>
                  <a:gd name="connsiteX99" fmla="*/ 1593172 w 6689158"/>
                  <a:gd name="connsiteY99" fmla="*/ 2532572 h 6689159"/>
                  <a:gd name="connsiteX100" fmla="*/ 1772170 w 6689158"/>
                  <a:gd name="connsiteY100" fmla="*/ 2514528 h 6689159"/>
                  <a:gd name="connsiteX101" fmla="*/ 1951170 w 6689158"/>
                  <a:gd name="connsiteY101" fmla="*/ 2532573 h 6689159"/>
                  <a:gd name="connsiteX102" fmla="*/ 1953707 w 6689158"/>
                  <a:gd name="connsiteY102" fmla="*/ 2533225 h 6689159"/>
                  <a:gd name="connsiteX103" fmla="*/ 2046764 w 6689158"/>
                  <a:gd name="connsiteY103" fmla="*/ 2419427 h 6689159"/>
                  <a:gd name="connsiteX104" fmla="*/ 2304042 w 6689158"/>
                  <a:gd name="connsiteY104" fmla="*/ 2155240 h 6689159"/>
                  <a:gd name="connsiteX105" fmla="*/ 2679904 w 6689158"/>
                  <a:gd name="connsiteY105" fmla="*/ 1840257 h 6689159"/>
                  <a:gd name="connsiteX106" fmla="*/ 2839402 w 6689158"/>
                  <a:gd name="connsiteY106" fmla="*/ 1728600 h 6689159"/>
                  <a:gd name="connsiteX107" fmla="*/ 2839403 w 6689158"/>
                  <a:gd name="connsiteY107" fmla="*/ 1728599 h 6689159"/>
                  <a:gd name="connsiteX108" fmla="*/ 2180258 w 6689158"/>
                  <a:gd name="connsiteY108" fmla="*/ 1049601 h 6689159"/>
                  <a:gd name="connsiteX109" fmla="*/ 1958217 w 6689158"/>
                  <a:gd name="connsiteY109" fmla="*/ 808450 h 6689159"/>
                  <a:gd name="connsiteX110" fmla="*/ 1958215 w 6689158"/>
                  <a:gd name="connsiteY110" fmla="*/ 808451 h 6689159"/>
                  <a:gd name="connsiteX111" fmla="*/ 1958215 w 6689158"/>
                  <a:gd name="connsiteY111" fmla="*/ 808450 h 6689159"/>
                  <a:gd name="connsiteX112" fmla="*/ 3344580 w 6689158"/>
                  <a:gd name="connsiteY112" fmla="*/ 454327 h 6689159"/>
                  <a:gd name="connsiteX113" fmla="*/ 2485108 w 6689158"/>
                  <a:gd name="connsiteY113" fmla="*/ 584267 h 6689159"/>
                  <a:gd name="connsiteX114" fmla="*/ 2426658 w 6689158"/>
                  <a:gd name="connsiteY114" fmla="*/ 605660 h 6689159"/>
                  <a:gd name="connsiteX115" fmla="*/ 2608239 w 6689158"/>
                  <a:gd name="connsiteY115" fmla="*/ 793623 h 6689159"/>
                  <a:gd name="connsiteX116" fmla="*/ 3061380 w 6689158"/>
                  <a:gd name="connsiteY116" fmla="*/ 1249579 h 6689159"/>
                  <a:gd name="connsiteX117" fmla="*/ 3282982 w 6689158"/>
                  <a:gd name="connsiteY117" fmla="*/ 1466429 h 6689159"/>
                  <a:gd name="connsiteX118" fmla="*/ 3282982 w 6689158"/>
                  <a:gd name="connsiteY118" fmla="*/ 1466430 h 6689159"/>
                  <a:gd name="connsiteX119" fmla="*/ 3293669 w 6689158"/>
                  <a:gd name="connsiteY119" fmla="*/ 1460635 h 6689159"/>
                  <a:gd name="connsiteX120" fmla="*/ 4895242 w 6689158"/>
                  <a:gd name="connsiteY120" fmla="*/ 1001928 h 6689159"/>
                  <a:gd name="connsiteX121" fmla="*/ 5020677 w 6689158"/>
                  <a:gd name="connsiteY121" fmla="*/ 992902 h 6689159"/>
                  <a:gd name="connsiteX122" fmla="*/ 4960548 w 6689158"/>
                  <a:gd name="connsiteY122" fmla="*/ 947937 h 6689159"/>
                  <a:gd name="connsiteX123" fmla="*/ 3344580 w 6689158"/>
                  <a:gd name="connsiteY123" fmla="*/ 454327 h 6689159"/>
                  <a:gd name="connsiteX124" fmla="*/ 3344579 w 6689158"/>
                  <a:gd name="connsiteY124" fmla="*/ 0 h 6689159"/>
                  <a:gd name="connsiteX125" fmla="*/ 5709555 w 6689158"/>
                  <a:gd name="connsiteY125" fmla="*/ 979605 h 6689159"/>
                  <a:gd name="connsiteX126" fmla="*/ 5721404 w 6689158"/>
                  <a:gd name="connsiteY126" fmla="*/ 992643 h 6689159"/>
                  <a:gd name="connsiteX127" fmla="*/ 5925421 w 6689158"/>
                  <a:gd name="connsiteY127" fmla="*/ 1217117 h 6689159"/>
                  <a:gd name="connsiteX128" fmla="*/ 6117959 w 6689158"/>
                  <a:gd name="connsiteY128" fmla="*/ 1474595 h 6689159"/>
                  <a:gd name="connsiteX129" fmla="*/ 6162894 w 6689158"/>
                  <a:gd name="connsiteY129" fmla="*/ 1548561 h 6689159"/>
                  <a:gd name="connsiteX130" fmla="*/ 6162893 w 6689158"/>
                  <a:gd name="connsiteY130" fmla="*/ 1548563 h 6689159"/>
                  <a:gd name="connsiteX131" fmla="*/ 6285487 w 6689158"/>
                  <a:gd name="connsiteY131" fmla="*/ 1750355 h 6689159"/>
                  <a:gd name="connsiteX132" fmla="*/ 6689158 w 6689158"/>
                  <a:gd name="connsiteY132" fmla="*/ 3344580 h 6689159"/>
                  <a:gd name="connsiteX133" fmla="*/ 6538793 w 6689158"/>
                  <a:gd name="connsiteY133" fmla="*/ 4339156 h 6689159"/>
                  <a:gd name="connsiteX134" fmla="*/ 6534721 w 6689158"/>
                  <a:gd name="connsiteY134" fmla="*/ 4350281 h 6689159"/>
                  <a:gd name="connsiteX135" fmla="*/ 6426326 w 6689158"/>
                  <a:gd name="connsiteY135" fmla="*/ 4646440 h 6689159"/>
                  <a:gd name="connsiteX136" fmla="*/ 6421122 w 6689158"/>
                  <a:gd name="connsiteY136" fmla="*/ 4657245 h 6689159"/>
                  <a:gd name="connsiteX137" fmla="*/ 6372396 w 6689158"/>
                  <a:gd name="connsiteY137" fmla="*/ 4758392 h 6689159"/>
                  <a:gd name="connsiteX138" fmla="*/ 6285487 w 6689158"/>
                  <a:gd name="connsiteY138" fmla="*/ 4938805 h 6689159"/>
                  <a:gd name="connsiteX139" fmla="*/ 6117958 w 6689158"/>
                  <a:gd name="connsiteY139" fmla="*/ 5214566 h 6689159"/>
                  <a:gd name="connsiteX140" fmla="*/ 6035322 w 6689158"/>
                  <a:gd name="connsiteY140" fmla="*/ 5325072 h 6689159"/>
                  <a:gd name="connsiteX141" fmla="*/ 5925420 w 6689158"/>
                  <a:gd name="connsiteY141" fmla="*/ 5472042 h 6689159"/>
                  <a:gd name="connsiteX142" fmla="*/ 3344580 w 6689158"/>
                  <a:gd name="connsiteY142" fmla="*/ 6689159 h 6689159"/>
                  <a:gd name="connsiteX143" fmla="*/ 1474594 w 6689158"/>
                  <a:gd name="connsiteY143" fmla="*/ 6117958 h 6689159"/>
                  <a:gd name="connsiteX144" fmla="*/ 1464440 w 6689158"/>
                  <a:gd name="connsiteY144" fmla="*/ 6110366 h 6689159"/>
                  <a:gd name="connsiteX145" fmla="*/ 1217117 w 6689158"/>
                  <a:gd name="connsiteY145" fmla="*/ 5925420 h 6689159"/>
                  <a:gd name="connsiteX146" fmla="*/ 979606 w 6689158"/>
                  <a:gd name="connsiteY146" fmla="*/ 5709555 h 6689159"/>
                  <a:gd name="connsiteX147" fmla="*/ 941121 w 6689158"/>
                  <a:gd name="connsiteY147" fmla="*/ 5667211 h 6689159"/>
                  <a:gd name="connsiteX148" fmla="*/ 763739 w 6689158"/>
                  <a:gd name="connsiteY148" fmla="*/ 5472043 h 6689159"/>
                  <a:gd name="connsiteX149" fmla="*/ 0 w 6689158"/>
                  <a:gd name="connsiteY149" fmla="*/ 3344580 h 6689159"/>
                  <a:gd name="connsiteX150" fmla="*/ 763739 w 6689158"/>
                  <a:gd name="connsiteY150" fmla="*/ 1217118 h 6689159"/>
                  <a:gd name="connsiteX151" fmla="*/ 979605 w 6689158"/>
                  <a:gd name="connsiteY151" fmla="*/ 979604 h 6689159"/>
                  <a:gd name="connsiteX152" fmla="*/ 1217117 w 6689158"/>
                  <a:gd name="connsiteY152" fmla="*/ 763739 h 6689159"/>
                  <a:gd name="connsiteX153" fmla="*/ 1252792 w 6689158"/>
                  <a:gd name="connsiteY153" fmla="*/ 737062 h 6689159"/>
                  <a:gd name="connsiteX154" fmla="*/ 1474594 w 6689158"/>
                  <a:gd name="connsiteY154" fmla="*/ 571201 h 6689159"/>
                  <a:gd name="connsiteX155" fmla="*/ 1650297 w 6689158"/>
                  <a:gd name="connsiteY155" fmla="*/ 464459 h 6689159"/>
                  <a:gd name="connsiteX156" fmla="*/ 1750354 w 6689158"/>
                  <a:gd name="connsiteY156" fmla="*/ 403673 h 6689159"/>
                  <a:gd name="connsiteX157" fmla="*/ 2042719 w 6689158"/>
                  <a:gd name="connsiteY157" fmla="*/ 262835 h 6689159"/>
                  <a:gd name="connsiteX158" fmla="*/ 2083584 w 6689158"/>
                  <a:gd name="connsiteY158" fmla="*/ 247876 h 6689159"/>
                  <a:gd name="connsiteX159" fmla="*/ 2350003 w 6689158"/>
                  <a:gd name="connsiteY159" fmla="*/ 150366 h 6689159"/>
                  <a:gd name="connsiteX160" fmla="*/ 3344579 w 6689158"/>
                  <a:gd name="connsiteY160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741222 w 6689158"/>
                  <a:gd name="connsiteY71" fmla="*/ 1728614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1958215 w 6689158"/>
                  <a:gd name="connsiteY90" fmla="*/ 808450 h 6689159"/>
                  <a:gd name="connsiteX91" fmla="*/ 1728612 w 6689158"/>
                  <a:gd name="connsiteY91" fmla="*/ 947938 h 6689159"/>
                  <a:gd name="connsiteX92" fmla="*/ 1300863 w 6689158"/>
                  <a:gd name="connsiteY92" fmla="*/ 1300863 h 6689159"/>
                  <a:gd name="connsiteX93" fmla="*/ 1258822 w 6689158"/>
                  <a:gd name="connsiteY93" fmla="*/ 1347119 h 6689159"/>
                  <a:gd name="connsiteX94" fmla="*/ 1258823 w 6689158"/>
                  <a:gd name="connsiteY94" fmla="*/ 1347121 h 6689159"/>
                  <a:gd name="connsiteX95" fmla="*/ 1263190 w 6689158"/>
                  <a:gd name="connsiteY95" fmla="*/ 1402742 h 6689159"/>
                  <a:gd name="connsiteX96" fmla="*/ 1504198 w 6689158"/>
                  <a:gd name="connsiteY96" fmla="*/ 2390321 h 6689159"/>
                  <a:gd name="connsiteX97" fmla="*/ 1570031 w 6689158"/>
                  <a:gd name="connsiteY97" fmla="*/ 2538525 h 6689159"/>
                  <a:gd name="connsiteX98" fmla="*/ 1593172 w 6689158"/>
                  <a:gd name="connsiteY98" fmla="*/ 2532572 h 6689159"/>
                  <a:gd name="connsiteX99" fmla="*/ 1772170 w 6689158"/>
                  <a:gd name="connsiteY99" fmla="*/ 2514528 h 6689159"/>
                  <a:gd name="connsiteX100" fmla="*/ 1951170 w 6689158"/>
                  <a:gd name="connsiteY100" fmla="*/ 2532573 h 6689159"/>
                  <a:gd name="connsiteX101" fmla="*/ 1953707 w 6689158"/>
                  <a:gd name="connsiteY101" fmla="*/ 2533225 h 6689159"/>
                  <a:gd name="connsiteX102" fmla="*/ 2046764 w 6689158"/>
                  <a:gd name="connsiteY102" fmla="*/ 2419427 h 6689159"/>
                  <a:gd name="connsiteX103" fmla="*/ 2304042 w 6689158"/>
                  <a:gd name="connsiteY103" fmla="*/ 2155240 h 6689159"/>
                  <a:gd name="connsiteX104" fmla="*/ 2679904 w 6689158"/>
                  <a:gd name="connsiteY104" fmla="*/ 1840257 h 6689159"/>
                  <a:gd name="connsiteX105" fmla="*/ 2839402 w 6689158"/>
                  <a:gd name="connsiteY105" fmla="*/ 1728600 h 6689159"/>
                  <a:gd name="connsiteX106" fmla="*/ 2839403 w 6689158"/>
                  <a:gd name="connsiteY106" fmla="*/ 1728599 h 6689159"/>
                  <a:gd name="connsiteX107" fmla="*/ 2180258 w 6689158"/>
                  <a:gd name="connsiteY107" fmla="*/ 1049601 h 6689159"/>
                  <a:gd name="connsiteX108" fmla="*/ 1958217 w 6689158"/>
                  <a:gd name="connsiteY108" fmla="*/ 808450 h 6689159"/>
                  <a:gd name="connsiteX109" fmla="*/ 1958215 w 6689158"/>
                  <a:gd name="connsiteY109" fmla="*/ 808451 h 6689159"/>
                  <a:gd name="connsiteX110" fmla="*/ 1958215 w 6689158"/>
                  <a:gd name="connsiteY110" fmla="*/ 808450 h 6689159"/>
                  <a:gd name="connsiteX111" fmla="*/ 3344580 w 6689158"/>
                  <a:gd name="connsiteY111" fmla="*/ 454327 h 6689159"/>
                  <a:gd name="connsiteX112" fmla="*/ 2485108 w 6689158"/>
                  <a:gd name="connsiteY112" fmla="*/ 584267 h 6689159"/>
                  <a:gd name="connsiteX113" fmla="*/ 2426658 w 6689158"/>
                  <a:gd name="connsiteY113" fmla="*/ 605660 h 6689159"/>
                  <a:gd name="connsiteX114" fmla="*/ 2608239 w 6689158"/>
                  <a:gd name="connsiteY114" fmla="*/ 793623 h 6689159"/>
                  <a:gd name="connsiteX115" fmla="*/ 3061380 w 6689158"/>
                  <a:gd name="connsiteY115" fmla="*/ 1249579 h 6689159"/>
                  <a:gd name="connsiteX116" fmla="*/ 3282982 w 6689158"/>
                  <a:gd name="connsiteY116" fmla="*/ 1466429 h 6689159"/>
                  <a:gd name="connsiteX117" fmla="*/ 3282982 w 6689158"/>
                  <a:gd name="connsiteY117" fmla="*/ 1466430 h 6689159"/>
                  <a:gd name="connsiteX118" fmla="*/ 3293669 w 6689158"/>
                  <a:gd name="connsiteY118" fmla="*/ 1460635 h 6689159"/>
                  <a:gd name="connsiteX119" fmla="*/ 4895242 w 6689158"/>
                  <a:gd name="connsiteY119" fmla="*/ 1001928 h 6689159"/>
                  <a:gd name="connsiteX120" fmla="*/ 5020677 w 6689158"/>
                  <a:gd name="connsiteY120" fmla="*/ 992902 h 6689159"/>
                  <a:gd name="connsiteX121" fmla="*/ 4960548 w 6689158"/>
                  <a:gd name="connsiteY121" fmla="*/ 947937 h 6689159"/>
                  <a:gd name="connsiteX122" fmla="*/ 3344580 w 6689158"/>
                  <a:gd name="connsiteY122" fmla="*/ 454327 h 6689159"/>
                  <a:gd name="connsiteX123" fmla="*/ 3344579 w 6689158"/>
                  <a:gd name="connsiteY123" fmla="*/ 0 h 6689159"/>
                  <a:gd name="connsiteX124" fmla="*/ 5709555 w 6689158"/>
                  <a:gd name="connsiteY124" fmla="*/ 979605 h 6689159"/>
                  <a:gd name="connsiteX125" fmla="*/ 5721404 w 6689158"/>
                  <a:gd name="connsiteY125" fmla="*/ 992643 h 6689159"/>
                  <a:gd name="connsiteX126" fmla="*/ 5925421 w 6689158"/>
                  <a:gd name="connsiteY126" fmla="*/ 1217117 h 6689159"/>
                  <a:gd name="connsiteX127" fmla="*/ 6117959 w 6689158"/>
                  <a:gd name="connsiteY127" fmla="*/ 1474595 h 6689159"/>
                  <a:gd name="connsiteX128" fmla="*/ 6162894 w 6689158"/>
                  <a:gd name="connsiteY128" fmla="*/ 1548561 h 6689159"/>
                  <a:gd name="connsiteX129" fmla="*/ 6162893 w 6689158"/>
                  <a:gd name="connsiteY129" fmla="*/ 1548563 h 6689159"/>
                  <a:gd name="connsiteX130" fmla="*/ 6285487 w 6689158"/>
                  <a:gd name="connsiteY130" fmla="*/ 1750355 h 6689159"/>
                  <a:gd name="connsiteX131" fmla="*/ 6689158 w 6689158"/>
                  <a:gd name="connsiteY131" fmla="*/ 3344580 h 6689159"/>
                  <a:gd name="connsiteX132" fmla="*/ 6538793 w 6689158"/>
                  <a:gd name="connsiteY132" fmla="*/ 4339156 h 6689159"/>
                  <a:gd name="connsiteX133" fmla="*/ 6534721 w 6689158"/>
                  <a:gd name="connsiteY133" fmla="*/ 4350281 h 6689159"/>
                  <a:gd name="connsiteX134" fmla="*/ 6426326 w 6689158"/>
                  <a:gd name="connsiteY134" fmla="*/ 4646440 h 6689159"/>
                  <a:gd name="connsiteX135" fmla="*/ 6421122 w 6689158"/>
                  <a:gd name="connsiteY135" fmla="*/ 4657245 h 6689159"/>
                  <a:gd name="connsiteX136" fmla="*/ 6372396 w 6689158"/>
                  <a:gd name="connsiteY136" fmla="*/ 4758392 h 6689159"/>
                  <a:gd name="connsiteX137" fmla="*/ 6285487 w 6689158"/>
                  <a:gd name="connsiteY137" fmla="*/ 4938805 h 6689159"/>
                  <a:gd name="connsiteX138" fmla="*/ 6117958 w 6689158"/>
                  <a:gd name="connsiteY138" fmla="*/ 5214566 h 6689159"/>
                  <a:gd name="connsiteX139" fmla="*/ 6035322 w 6689158"/>
                  <a:gd name="connsiteY139" fmla="*/ 5325072 h 6689159"/>
                  <a:gd name="connsiteX140" fmla="*/ 5925420 w 6689158"/>
                  <a:gd name="connsiteY140" fmla="*/ 5472042 h 6689159"/>
                  <a:gd name="connsiteX141" fmla="*/ 3344580 w 6689158"/>
                  <a:gd name="connsiteY141" fmla="*/ 6689159 h 6689159"/>
                  <a:gd name="connsiteX142" fmla="*/ 1474594 w 6689158"/>
                  <a:gd name="connsiteY142" fmla="*/ 6117958 h 6689159"/>
                  <a:gd name="connsiteX143" fmla="*/ 1464440 w 6689158"/>
                  <a:gd name="connsiteY143" fmla="*/ 6110366 h 6689159"/>
                  <a:gd name="connsiteX144" fmla="*/ 1217117 w 6689158"/>
                  <a:gd name="connsiteY144" fmla="*/ 5925420 h 6689159"/>
                  <a:gd name="connsiteX145" fmla="*/ 979606 w 6689158"/>
                  <a:gd name="connsiteY145" fmla="*/ 5709555 h 6689159"/>
                  <a:gd name="connsiteX146" fmla="*/ 941121 w 6689158"/>
                  <a:gd name="connsiteY146" fmla="*/ 5667211 h 6689159"/>
                  <a:gd name="connsiteX147" fmla="*/ 763739 w 6689158"/>
                  <a:gd name="connsiteY147" fmla="*/ 5472043 h 6689159"/>
                  <a:gd name="connsiteX148" fmla="*/ 0 w 6689158"/>
                  <a:gd name="connsiteY148" fmla="*/ 3344580 h 6689159"/>
                  <a:gd name="connsiteX149" fmla="*/ 763739 w 6689158"/>
                  <a:gd name="connsiteY149" fmla="*/ 1217118 h 6689159"/>
                  <a:gd name="connsiteX150" fmla="*/ 979605 w 6689158"/>
                  <a:gd name="connsiteY150" fmla="*/ 979604 h 6689159"/>
                  <a:gd name="connsiteX151" fmla="*/ 1217117 w 6689158"/>
                  <a:gd name="connsiteY151" fmla="*/ 763739 h 6689159"/>
                  <a:gd name="connsiteX152" fmla="*/ 1252792 w 6689158"/>
                  <a:gd name="connsiteY152" fmla="*/ 737062 h 6689159"/>
                  <a:gd name="connsiteX153" fmla="*/ 1474594 w 6689158"/>
                  <a:gd name="connsiteY153" fmla="*/ 571201 h 6689159"/>
                  <a:gd name="connsiteX154" fmla="*/ 1650297 w 6689158"/>
                  <a:gd name="connsiteY154" fmla="*/ 464459 h 6689159"/>
                  <a:gd name="connsiteX155" fmla="*/ 1750354 w 6689158"/>
                  <a:gd name="connsiteY155" fmla="*/ 403673 h 6689159"/>
                  <a:gd name="connsiteX156" fmla="*/ 2042719 w 6689158"/>
                  <a:gd name="connsiteY156" fmla="*/ 262835 h 6689159"/>
                  <a:gd name="connsiteX157" fmla="*/ 2083584 w 6689158"/>
                  <a:gd name="connsiteY157" fmla="*/ 247876 h 6689159"/>
                  <a:gd name="connsiteX158" fmla="*/ 2350003 w 6689158"/>
                  <a:gd name="connsiteY158" fmla="*/ 150366 h 6689159"/>
                  <a:gd name="connsiteX159" fmla="*/ 3344579 w 6689158"/>
                  <a:gd name="connsiteY159" fmla="*/ 0 h 6689159"/>
                  <a:gd name="connsiteX0" fmla="*/ 2177650 w 6689158"/>
                  <a:gd name="connsiteY0" fmla="*/ 4188652 h 6689159"/>
                  <a:gd name="connsiteX1" fmla="*/ 2117889 w 6689158"/>
                  <a:gd name="connsiteY1" fmla="*/ 4221089 h 6689159"/>
                  <a:gd name="connsiteX2" fmla="*/ 1862982 w 6689158"/>
                  <a:gd name="connsiteY2" fmla="*/ 4286300 h 6689159"/>
                  <a:gd name="connsiteX3" fmla="*/ 1796860 w 6689158"/>
                  <a:gd name="connsiteY3" fmla="*/ 4289641 h 6689159"/>
                  <a:gd name="connsiteX4" fmla="*/ 1788544 w 6689158"/>
                  <a:gd name="connsiteY4" fmla="*/ 4308481 h 6689159"/>
                  <a:gd name="connsiteX5" fmla="*/ 1505667 w 6689158"/>
                  <a:gd name="connsiteY5" fmla="*/ 5419718 h 6689159"/>
                  <a:gd name="connsiteX6" fmla="*/ 1490555 w 6689158"/>
                  <a:gd name="connsiteY6" fmla="*/ 5560700 h 6689159"/>
                  <a:gd name="connsiteX7" fmla="*/ 1506111 w 6689158"/>
                  <a:gd name="connsiteY7" fmla="*/ 5574838 h 6689159"/>
                  <a:gd name="connsiteX8" fmla="*/ 3344580 w 6689158"/>
                  <a:gd name="connsiteY8" fmla="*/ 6234832 h 6689159"/>
                  <a:gd name="connsiteX9" fmla="*/ 5388297 w 6689158"/>
                  <a:gd name="connsiteY9" fmla="*/ 5388296 h 6689159"/>
                  <a:gd name="connsiteX10" fmla="*/ 5390660 w 6689158"/>
                  <a:gd name="connsiteY10" fmla="*/ 5385697 h 6689159"/>
                  <a:gd name="connsiteX11" fmla="*/ 5273213 w 6689158"/>
                  <a:gd name="connsiteY11" fmla="*/ 5388582 h 6689159"/>
                  <a:gd name="connsiteX12" fmla="*/ 4474354 w 6689158"/>
                  <a:gd name="connsiteY12" fmla="*/ 5320095 h 6689159"/>
                  <a:gd name="connsiteX13" fmla="*/ 4280135 w 6689158"/>
                  <a:gd name="connsiteY13" fmla="*/ 5277799 h 6689159"/>
                  <a:gd name="connsiteX14" fmla="*/ 4254882 w 6689158"/>
                  <a:gd name="connsiteY14" fmla="*/ 5324324 h 6689159"/>
                  <a:gd name="connsiteX15" fmla="*/ 3760568 w 6689158"/>
                  <a:gd name="connsiteY15" fmla="*/ 5587147 h 6689159"/>
                  <a:gd name="connsiteX16" fmla="*/ 3164448 w 6689158"/>
                  <a:gd name="connsiteY16" fmla="*/ 4991027 h 6689159"/>
                  <a:gd name="connsiteX17" fmla="*/ 3175376 w 6689158"/>
                  <a:gd name="connsiteY17" fmla="*/ 4882633 h 6689159"/>
                  <a:gd name="connsiteX18" fmla="*/ 3026882 w 6689158"/>
                  <a:gd name="connsiteY18" fmla="*/ 4807637 h 6689159"/>
                  <a:gd name="connsiteX19" fmla="*/ 2402585 w 6689158"/>
                  <a:gd name="connsiteY19" fmla="*/ 4387289 h 6689159"/>
                  <a:gd name="connsiteX20" fmla="*/ 2177650 w 6689158"/>
                  <a:gd name="connsiteY20" fmla="*/ 4188652 h 6689159"/>
                  <a:gd name="connsiteX21" fmla="*/ 3414840 w 6689158"/>
                  <a:gd name="connsiteY21" fmla="*/ 2285703 h 6689159"/>
                  <a:gd name="connsiteX22" fmla="*/ 3364850 w 6689158"/>
                  <a:gd name="connsiteY22" fmla="*/ 2318041 h 6689159"/>
                  <a:gd name="connsiteX23" fmla="*/ 2848518 w 6689158"/>
                  <a:gd name="connsiteY23" fmla="*/ 2733562 h 6689159"/>
                  <a:gd name="connsiteX24" fmla="*/ 2690374 w 6689158"/>
                  <a:gd name="connsiteY24" fmla="*/ 2890404 h 6689159"/>
                  <a:gd name="connsiteX25" fmla="*/ 2571277 w 6689158"/>
                  <a:gd name="connsiteY25" fmla="*/ 3021477 h 6689159"/>
                  <a:gd name="connsiteX26" fmla="*/ 2590552 w 6689158"/>
                  <a:gd name="connsiteY26" fmla="*/ 3056989 h 6689159"/>
                  <a:gd name="connsiteX27" fmla="*/ 2660349 w 6689158"/>
                  <a:gd name="connsiteY27" fmla="*/ 3402707 h 6689159"/>
                  <a:gd name="connsiteX28" fmla="*/ 2590552 w 6689158"/>
                  <a:gd name="connsiteY28" fmla="*/ 3748426 h 6689159"/>
                  <a:gd name="connsiteX29" fmla="*/ 2530886 w 6689158"/>
                  <a:gd name="connsiteY29" fmla="*/ 3858356 h 6689159"/>
                  <a:gd name="connsiteX30" fmla="*/ 2709229 w 6689158"/>
                  <a:gd name="connsiteY30" fmla="*/ 4015297 h 6689159"/>
                  <a:gd name="connsiteX31" fmla="*/ 3266837 w 6689158"/>
                  <a:gd name="connsiteY31" fmla="*/ 4389432 h 6689159"/>
                  <a:gd name="connsiteX32" fmla="*/ 3452642 w 6689158"/>
                  <a:gd name="connsiteY32" fmla="*/ 4482945 h 6689159"/>
                  <a:gd name="connsiteX33" fmla="*/ 3528532 w 6689158"/>
                  <a:gd name="connsiteY33" fmla="*/ 4441753 h 6689159"/>
                  <a:gd name="connsiteX34" fmla="*/ 3760569 w 6689158"/>
                  <a:gd name="connsiteY34" fmla="*/ 4394906 h 6689159"/>
                  <a:gd name="connsiteX35" fmla="*/ 4309843 w 6689158"/>
                  <a:gd name="connsiteY35" fmla="*/ 4758990 h 6689159"/>
                  <a:gd name="connsiteX36" fmla="*/ 4320607 w 6689158"/>
                  <a:gd name="connsiteY36" fmla="*/ 4793664 h 6689159"/>
                  <a:gd name="connsiteX37" fmla="*/ 4559688 w 6689158"/>
                  <a:gd name="connsiteY37" fmla="*/ 4845550 h 6689159"/>
                  <a:gd name="connsiteX38" fmla="*/ 5273213 w 6689158"/>
                  <a:gd name="connsiteY38" fmla="*/ 4906508 h 6689159"/>
                  <a:gd name="connsiteX39" fmla="*/ 5685342 w 6689158"/>
                  <a:gd name="connsiteY39" fmla="*/ 4886359 h 6689159"/>
                  <a:gd name="connsiteX40" fmla="*/ 5794448 w 6689158"/>
                  <a:gd name="connsiteY40" fmla="*/ 4872934 h 6689159"/>
                  <a:gd name="connsiteX41" fmla="*/ 5885995 w 6689158"/>
                  <a:gd name="connsiteY41" fmla="*/ 4722245 h 6689159"/>
                  <a:gd name="connsiteX42" fmla="*/ 6007702 w 6689158"/>
                  <a:gd name="connsiteY42" fmla="*/ 4469596 h 6689159"/>
                  <a:gd name="connsiteX43" fmla="*/ 6025566 w 6689158"/>
                  <a:gd name="connsiteY43" fmla="*/ 4420788 h 6689159"/>
                  <a:gd name="connsiteX44" fmla="*/ 5774209 w 6689158"/>
                  <a:gd name="connsiteY44" fmla="*/ 4251797 h 6689159"/>
                  <a:gd name="connsiteX45" fmla="*/ 5530775 w 6689158"/>
                  <a:gd name="connsiteY45" fmla="*/ 4077911 h 6689159"/>
                  <a:gd name="connsiteX46" fmla="*/ 5435413 w 6689158"/>
                  <a:gd name="connsiteY46" fmla="*/ 4006461 h 6689159"/>
                  <a:gd name="connsiteX47" fmla="*/ 5428090 w 6689158"/>
                  <a:gd name="connsiteY47" fmla="*/ 4012503 h 6689159"/>
                  <a:gd name="connsiteX48" fmla="*/ 5066831 w 6689158"/>
                  <a:gd name="connsiteY48" fmla="*/ 4122852 h 6689159"/>
                  <a:gd name="connsiteX49" fmla="*/ 4420700 w 6689158"/>
                  <a:gd name="connsiteY49" fmla="*/ 3476722 h 6689159"/>
                  <a:gd name="connsiteX50" fmla="*/ 4433828 w 6689158"/>
                  <a:gd name="connsiteY50" fmla="*/ 3346504 h 6689159"/>
                  <a:gd name="connsiteX51" fmla="*/ 4468981 w 6689158"/>
                  <a:gd name="connsiteY51" fmla="*/ 3233259 h 6689159"/>
                  <a:gd name="connsiteX52" fmla="*/ 4439706 w 6689158"/>
                  <a:gd name="connsiteY52" fmla="*/ 3208684 h 6689159"/>
                  <a:gd name="connsiteX53" fmla="*/ 3535763 w 6689158"/>
                  <a:gd name="connsiteY53" fmla="*/ 2400517 h 6689159"/>
                  <a:gd name="connsiteX54" fmla="*/ 3414840 w 6689158"/>
                  <a:gd name="connsiteY54" fmla="*/ 2285703 h 6689159"/>
                  <a:gd name="connsiteX55" fmla="*/ 851869 w 6689158"/>
                  <a:gd name="connsiteY55" fmla="*/ 1886744 h 6689159"/>
                  <a:gd name="connsiteX56" fmla="*/ 803165 w 6689158"/>
                  <a:gd name="connsiteY56" fmla="*/ 1966913 h 6689159"/>
                  <a:gd name="connsiteX57" fmla="*/ 454328 w 6689158"/>
                  <a:gd name="connsiteY57" fmla="*/ 3344581 h 6689159"/>
                  <a:gd name="connsiteX58" fmla="*/ 947938 w 6689158"/>
                  <a:gd name="connsiteY58" fmla="*/ 4960549 h 6689159"/>
                  <a:gd name="connsiteX59" fmla="*/ 959588 w 6689158"/>
                  <a:gd name="connsiteY59" fmla="*/ 4976126 h 6689159"/>
                  <a:gd name="connsiteX60" fmla="*/ 959588 w 6689158"/>
                  <a:gd name="connsiteY60" fmla="*/ 4976125 h 6689159"/>
                  <a:gd name="connsiteX61" fmla="*/ 964880 w 6689158"/>
                  <a:gd name="connsiteY61" fmla="*/ 4912286 h 6689159"/>
                  <a:gd name="connsiteX62" fmla="*/ 1095934 w 6689158"/>
                  <a:gd name="connsiteY62" fmla="*/ 4201672 h 6689159"/>
                  <a:gd name="connsiteX63" fmla="*/ 1147594 w 6689158"/>
                  <a:gd name="connsiteY63" fmla="*/ 4033598 h 6689159"/>
                  <a:gd name="connsiteX64" fmla="*/ 1144134 w 6689158"/>
                  <a:gd name="connsiteY64" fmla="*/ 4030744 h 6689159"/>
                  <a:gd name="connsiteX65" fmla="*/ 883992 w 6689158"/>
                  <a:gd name="connsiteY65" fmla="*/ 3402708 h 6689159"/>
                  <a:gd name="connsiteX66" fmla="*/ 1144135 w 6689158"/>
                  <a:gd name="connsiteY66" fmla="*/ 2774670 h 6689159"/>
                  <a:gd name="connsiteX67" fmla="*/ 1146941 w 6689158"/>
                  <a:gd name="connsiteY67" fmla="*/ 2772355 h 6689159"/>
                  <a:gd name="connsiteX68" fmla="*/ 1073336 w 6689158"/>
                  <a:gd name="connsiteY68" fmla="*/ 2611529 h 6689159"/>
                  <a:gd name="connsiteX69" fmla="*/ 851993 w 6689158"/>
                  <a:gd name="connsiteY69" fmla="*/ 1887409 h 6689159"/>
                  <a:gd name="connsiteX70" fmla="*/ 851869 w 6689158"/>
                  <a:gd name="connsiteY70" fmla="*/ 1886744 h 6689159"/>
                  <a:gd name="connsiteX71" fmla="*/ 5741222 w 6689158"/>
                  <a:gd name="connsiteY71" fmla="*/ 1728614 h 6689159"/>
                  <a:gd name="connsiteX72" fmla="*/ 5611312 w 6689158"/>
                  <a:gd name="connsiteY72" fmla="*/ 1554887 h 6689159"/>
                  <a:gd name="connsiteX73" fmla="*/ 5610671 w 6689158"/>
                  <a:gd name="connsiteY73" fmla="*/ 1554917 h 6689159"/>
                  <a:gd name="connsiteX74" fmla="*/ 3930424 w 6689158"/>
                  <a:gd name="connsiteY74" fmla="*/ 1991564 h 6689159"/>
                  <a:gd name="connsiteX75" fmla="*/ 3863712 w 6689158"/>
                  <a:gd name="connsiteY75" fmla="*/ 2025688 h 6689159"/>
                  <a:gd name="connsiteX76" fmla="*/ 3998266 w 6689158"/>
                  <a:gd name="connsiteY76" fmla="*/ 2153752 h 6689159"/>
                  <a:gd name="connsiteX77" fmla="*/ 4470031 w 6689158"/>
                  <a:gd name="connsiteY77" fmla="*/ 2590407 h 6689159"/>
                  <a:gd name="connsiteX78" fmla="*/ 4801691 w 6689158"/>
                  <a:gd name="connsiteY78" fmla="*/ 2888769 h 6689159"/>
                  <a:gd name="connsiteX79" fmla="*/ 4815328 w 6689158"/>
                  <a:gd name="connsiteY79" fmla="*/ 2881367 h 6689159"/>
                  <a:gd name="connsiteX80" fmla="*/ 5066831 w 6689158"/>
                  <a:gd name="connsiteY80" fmla="*/ 2830591 h 6689159"/>
                  <a:gd name="connsiteX81" fmla="*/ 5712962 w 6689158"/>
                  <a:gd name="connsiteY81" fmla="*/ 3476722 h 6689159"/>
                  <a:gd name="connsiteX82" fmla="*/ 5699834 w 6689158"/>
                  <a:gd name="connsiteY82" fmla="*/ 3606939 h 6689159"/>
                  <a:gd name="connsiteX83" fmla="*/ 5684600 w 6689158"/>
                  <a:gd name="connsiteY83" fmla="*/ 3656022 h 6689159"/>
                  <a:gd name="connsiteX84" fmla="*/ 5861148 w 6689158"/>
                  <a:gd name="connsiteY84" fmla="*/ 3805497 h 6689159"/>
                  <a:gd name="connsiteX85" fmla="*/ 6147161 w 6689158"/>
                  <a:gd name="connsiteY85" fmla="*/ 4039666 h 6689159"/>
                  <a:gd name="connsiteX86" fmla="*/ 6147160 w 6689158"/>
                  <a:gd name="connsiteY86" fmla="*/ 4039665 h 6689159"/>
                  <a:gd name="connsiteX87" fmla="*/ 6176112 w 6689158"/>
                  <a:gd name="connsiteY87" fmla="*/ 3927066 h 6689159"/>
                  <a:gd name="connsiteX88" fmla="*/ 6234832 w 6689158"/>
                  <a:gd name="connsiteY88" fmla="*/ 3344579 h 6689159"/>
                  <a:gd name="connsiteX89" fmla="*/ 5741222 w 6689158"/>
                  <a:gd name="connsiteY89" fmla="*/ 1728614 h 6689159"/>
                  <a:gd name="connsiteX90" fmla="*/ 1958215 w 6689158"/>
                  <a:gd name="connsiteY90" fmla="*/ 808450 h 6689159"/>
                  <a:gd name="connsiteX91" fmla="*/ 1728612 w 6689158"/>
                  <a:gd name="connsiteY91" fmla="*/ 947938 h 6689159"/>
                  <a:gd name="connsiteX92" fmla="*/ 1300863 w 6689158"/>
                  <a:gd name="connsiteY92" fmla="*/ 1300863 h 6689159"/>
                  <a:gd name="connsiteX93" fmla="*/ 1258822 w 6689158"/>
                  <a:gd name="connsiteY93" fmla="*/ 1347119 h 6689159"/>
                  <a:gd name="connsiteX94" fmla="*/ 1258823 w 6689158"/>
                  <a:gd name="connsiteY94" fmla="*/ 1347121 h 6689159"/>
                  <a:gd name="connsiteX95" fmla="*/ 1263190 w 6689158"/>
                  <a:gd name="connsiteY95" fmla="*/ 1402742 h 6689159"/>
                  <a:gd name="connsiteX96" fmla="*/ 1504198 w 6689158"/>
                  <a:gd name="connsiteY96" fmla="*/ 2390321 h 6689159"/>
                  <a:gd name="connsiteX97" fmla="*/ 1570031 w 6689158"/>
                  <a:gd name="connsiteY97" fmla="*/ 2538525 h 6689159"/>
                  <a:gd name="connsiteX98" fmla="*/ 1593172 w 6689158"/>
                  <a:gd name="connsiteY98" fmla="*/ 2532572 h 6689159"/>
                  <a:gd name="connsiteX99" fmla="*/ 1772170 w 6689158"/>
                  <a:gd name="connsiteY99" fmla="*/ 2514528 h 6689159"/>
                  <a:gd name="connsiteX100" fmla="*/ 1951170 w 6689158"/>
                  <a:gd name="connsiteY100" fmla="*/ 2532573 h 6689159"/>
                  <a:gd name="connsiteX101" fmla="*/ 1953707 w 6689158"/>
                  <a:gd name="connsiteY101" fmla="*/ 2533225 h 6689159"/>
                  <a:gd name="connsiteX102" fmla="*/ 2046764 w 6689158"/>
                  <a:gd name="connsiteY102" fmla="*/ 2419427 h 6689159"/>
                  <a:gd name="connsiteX103" fmla="*/ 2304042 w 6689158"/>
                  <a:gd name="connsiteY103" fmla="*/ 2155240 h 6689159"/>
                  <a:gd name="connsiteX104" fmla="*/ 2679904 w 6689158"/>
                  <a:gd name="connsiteY104" fmla="*/ 1840257 h 6689159"/>
                  <a:gd name="connsiteX105" fmla="*/ 2839402 w 6689158"/>
                  <a:gd name="connsiteY105" fmla="*/ 1728600 h 6689159"/>
                  <a:gd name="connsiteX106" fmla="*/ 2839403 w 6689158"/>
                  <a:gd name="connsiteY106" fmla="*/ 1728599 h 6689159"/>
                  <a:gd name="connsiteX107" fmla="*/ 2180258 w 6689158"/>
                  <a:gd name="connsiteY107" fmla="*/ 1049601 h 6689159"/>
                  <a:gd name="connsiteX108" fmla="*/ 1958217 w 6689158"/>
                  <a:gd name="connsiteY108" fmla="*/ 808450 h 6689159"/>
                  <a:gd name="connsiteX109" fmla="*/ 1958215 w 6689158"/>
                  <a:gd name="connsiteY109" fmla="*/ 808451 h 6689159"/>
                  <a:gd name="connsiteX110" fmla="*/ 1958215 w 6689158"/>
                  <a:gd name="connsiteY110" fmla="*/ 808450 h 6689159"/>
                  <a:gd name="connsiteX111" fmla="*/ 3344580 w 6689158"/>
                  <a:gd name="connsiteY111" fmla="*/ 454327 h 6689159"/>
                  <a:gd name="connsiteX112" fmla="*/ 2485108 w 6689158"/>
                  <a:gd name="connsiteY112" fmla="*/ 584267 h 6689159"/>
                  <a:gd name="connsiteX113" fmla="*/ 2426658 w 6689158"/>
                  <a:gd name="connsiteY113" fmla="*/ 605660 h 6689159"/>
                  <a:gd name="connsiteX114" fmla="*/ 2608239 w 6689158"/>
                  <a:gd name="connsiteY114" fmla="*/ 793623 h 6689159"/>
                  <a:gd name="connsiteX115" fmla="*/ 3061380 w 6689158"/>
                  <a:gd name="connsiteY115" fmla="*/ 1249579 h 6689159"/>
                  <a:gd name="connsiteX116" fmla="*/ 3282982 w 6689158"/>
                  <a:gd name="connsiteY116" fmla="*/ 1466429 h 6689159"/>
                  <a:gd name="connsiteX117" fmla="*/ 3282982 w 6689158"/>
                  <a:gd name="connsiteY117" fmla="*/ 1466430 h 6689159"/>
                  <a:gd name="connsiteX118" fmla="*/ 3293669 w 6689158"/>
                  <a:gd name="connsiteY118" fmla="*/ 1460635 h 6689159"/>
                  <a:gd name="connsiteX119" fmla="*/ 4895242 w 6689158"/>
                  <a:gd name="connsiteY119" fmla="*/ 1001928 h 6689159"/>
                  <a:gd name="connsiteX120" fmla="*/ 5020677 w 6689158"/>
                  <a:gd name="connsiteY120" fmla="*/ 992902 h 6689159"/>
                  <a:gd name="connsiteX121" fmla="*/ 4960548 w 6689158"/>
                  <a:gd name="connsiteY121" fmla="*/ 947937 h 6689159"/>
                  <a:gd name="connsiteX122" fmla="*/ 3344580 w 6689158"/>
                  <a:gd name="connsiteY122" fmla="*/ 454327 h 6689159"/>
                  <a:gd name="connsiteX123" fmla="*/ 3344579 w 6689158"/>
                  <a:gd name="connsiteY123" fmla="*/ 0 h 6689159"/>
                  <a:gd name="connsiteX124" fmla="*/ 5709555 w 6689158"/>
                  <a:gd name="connsiteY124" fmla="*/ 979605 h 6689159"/>
                  <a:gd name="connsiteX125" fmla="*/ 5925421 w 6689158"/>
                  <a:gd name="connsiteY125" fmla="*/ 1217117 h 6689159"/>
                  <a:gd name="connsiteX126" fmla="*/ 6117959 w 6689158"/>
                  <a:gd name="connsiteY126" fmla="*/ 1474595 h 6689159"/>
                  <a:gd name="connsiteX127" fmla="*/ 6162894 w 6689158"/>
                  <a:gd name="connsiteY127" fmla="*/ 1548561 h 6689159"/>
                  <a:gd name="connsiteX128" fmla="*/ 6162893 w 6689158"/>
                  <a:gd name="connsiteY128" fmla="*/ 1548563 h 6689159"/>
                  <a:gd name="connsiteX129" fmla="*/ 6285487 w 6689158"/>
                  <a:gd name="connsiteY129" fmla="*/ 1750355 h 6689159"/>
                  <a:gd name="connsiteX130" fmla="*/ 6689158 w 6689158"/>
                  <a:gd name="connsiteY130" fmla="*/ 3344580 h 6689159"/>
                  <a:gd name="connsiteX131" fmla="*/ 6538793 w 6689158"/>
                  <a:gd name="connsiteY131" fmla="*/ 4339156 h 6689159"/>
                  <a:gd name="connsiteX132" fmla="*/ 6534721 w 6689158"/>
                  <a:gd name="connsiteY132" fmla="*/ 4350281 h 6689159"/>
                  <a:gd name="connsiteX133" fmla="*/ 6426326 w 6689158"/>
                  <a:gd name="connsiteY133" fmla="*/ 4646440 h 6689159"/>
                  <a:gd name="connsiteX134" fmla="*/ 6421122 w 6689158"/>
                  <a:gd name="connsiteY134" fmla="*/ 4657245 h 6689159"/>
                  <a:gd name="connsiteX135" fmla="*/ 6372396 w 6689158"/>
                  <a:gd name="connsiteY135" fmla="*/ 4758392 h 6689159"/>
                  <a:gd name="connsiteX136" fmla="*/ 6285487 w 6689158"/>
                  <a:gd name="connsiteY136" fmla="*/ 4938805 h 6689159"/>
                  <a:gd name="connsiteX137" fmla="*/ 6117958 w 6689158"/>
                  <a:gd name="connsiteY137" fmla="*/ 5214566 h 6689159"/>
                  <a:gd name="connsiteX138" fmla="*/ 6035322 w 6689158"/>
                  <a:gd name="connsiteY138" fmla="*/ 5325072 h 6689159"/>
                  <a:gd name="connsiteX139" fmla="*/ 5925420 w 6689158"/>
                  <a:gd name="connsiteY139" fmla="*/ 5472042 h 6689159"/>
                  <a:gd name="connsiteX140" fmla="*/ 3344580 w 6689158"/>
                  <a:gd name="connsiteY140" fmla="*/ 6689159 h 6689159"/>
                  <a:gd name="connsiteX141" fmla="*/ 1474594 w 6689158"/>
                  <a:gd name="connsiteY141" fmla="*/ 6117958 h 6689159"/>
                  <a:gd name="connsiteX142" fmla="*/ 1464440 w 6689158"/>
                  <a:gd name="connsiteY142" fmla="*/ 6110366 h 6689159"/>
                  <a:gd name="connsiteX143" fmla="*/ 1217117 w 6689158"/>
                  <a:gd name="connsiteY143" fmla="*/ 5925420 h 6689159"/>
                  <a:gd name="connsiteX144" fmla="*/ 979606 w 6689158"/>
                  <a:gd name="connsiteY144" fmla="*/ 5709555 h 6689159"/>
                  <a:gd name="connsiteX145" fmla="*/ 941121 w 6689158"/>
                  <a:gd name="connsiteY145" fmla="*/ 5667211 h 6689159"/>
                  <a:gd name="connsiteX146" fmla="*/ 763739 w 6689158"/>
                  <a:gd name="connsiteY146" fmla="*/ 5472043 h 6689159"/>
                  <a:gd name="connsiteX147" fmla="*/ 0 w 6689158"/>
                  <a:gd name="connsiteY147" fmla="*/ 3344580 h 6689159"/>
                  <a:gd name="connsiteX148" fmla="*/ 763739 w 6689158"/>
                  <a:gd name="connsiteY148" fmla="*/ 1217118 h 6689159"/>
                  <a:gd name="connsiteX149" fmla="*/ 979605 w 6689158"/>
                  <a:gd name="connsiteY149" fmla="*/ 979604 h 6689159"/>
                  <a:gd name="connsiteX150" fmla="*/ 1217117 w 6689158"/>
                  <a:gd name="connsiteY150" fmla="*/ 763739 h 6689159"/>
                  <a:gd name="connsiteX151" fmla="*/ 1252792 w 6689158"/>
                  <a:gd name="connsiteY151" fmla="*/ 737062 h 6689159"/>
                  <a:gd name="connsiteX152" fmla="*/ 1474594 w 6689158"/>
                  <a:gd name="connsiteY152" fmla="*/ 571201 h 6689159"/>
                  <a:gd name="connsiteX153" fmla="*/ 1650297 w 6689158"/>
                  <a:gd name="connsiteY153" fmla="*/ 464459 h 6689159"/>
                  <a:gd name="connsiteX154" fmla="*/ 1750354 w 6689158"/>
                  <a:gd name="connsiteY154" fmla="*/ 403673 h 6689159"/>
                  <a:gd name="connsiteX155" fmla="*/ 2042719 w 6689158"/>
                  <a:gd name="connsiteY155" fmla="*/ 262835 h 6689159"/>
                  <a:gd name="connsiteX156" fmla="*/ 2083584 w 6689158"/>
                  <a:gd name="connsiteY156" fmla="*/ 247876 h 6689159"/>
                  <a:gd name="connsiteX157" fmla="*/ 2350003 w 6689158"/>
                  <a:gd name="connsiteY157" fmla="*/ 150366 h 6689159"/>
                  <a:gd name="connsiteX158" fmla="*/ 3344579 w 6689158"/>
                  <a:gd name="connsiteY158" fmla="*/ 0 h 668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689158" h="6689159">
                    <a:moveTo>
                      <a:pt x="2177650" y="4188652"/>
                    </a:moveTo>
                    <a:lnTo>
                      <a:pt x="2117889" y="4221089"/>
                    </a:lnTo>
                    <a:cubicBezTo>
                      <a:pt x="2038196" y="4254797"/>
                      <a:pt x="1952555" y="4277204"/>
                      <a:pt x="1862982" y="4286300"/>
                    </a:cubicBezTo>
                    <a:lnTo>
                      <a:pt x="1796860" y="4289641"/>
                    </a:lnTo>
                    <a:lnTo>
                      <a:pt x="1788544" y="4308481"/>
                    </a:lnTo>
                    <a:cubicBezTo>
                      <a:pt x="1649933" y="4662588"/>
                      <a:pt x="1555530" y="5035690"/>
                      <a:pt x="1505667" y="5419718"/>
                    </a:cubicBezTo>
                    <a:lnTo>
                      <a:pt x="1490555" y="5560700"/>
                    </a:lnTo>
                    <a:lnTo>
                      <a:pt x="1506111" y="5574838"/>
                    </a:lnTo>
                    <a:cubicBezTo>
                      <a:pt x="2005718" y="5987150"/>
                      <a:pt x="2646224" y="6234831"/>
                      <a:pt x="3344580" y="6234832"/>
                    </a:cubicBezTo>
                    <a:cubicBezTo>
                      <a:pt x="4142701" y="6234832"/>
                      <a:pt x="4865264" y="5911329"/>
                      <a:pt x="5388297" y="5388296"/>
                    </a:cubicBezTo>
                    <a:lnTo>
                      <a:pt x="5390660" y="5385697"/>
                    </a:lnTo>
                    <a:lnTo>
                      <a:pt x="5273213" y="5388582"/>
                    </a:lnTo>
                    <a:cubicBezTo>
                      <a:pt x="5000604" y="5388582"/>
                      <a:pt x="4733644" y="5365097"/>
                      <a:pt x="4474354" y="5320095"/>
                    </a:cubicBezTo>
                    <a:lnTo>
                      <a:pt x="4280135" y="5277799"/>
                    </a:lnTo>
                    <a:lnTo>
                      <a:pt x="4254882" y="5324324"/>
                    </a:lnTo>
                    <a:cubicBezTo>
                      <a:pt x="4147754" y="5482893"/>
                      <a:pt x="3966336" y="5587147"/>
                      <a:pt x="3760568" y="5587147"/>
                    </a:cubicBezTo>
                    <a:cubicBezTo>
                      <a:pt x="3431341" y="5587148"/>
                      <a:pt x="3164448" y="5320255"/>
                      <a:pt x="3164448" y="4991027"/>
                    </a:cubicBezTo>
                    <a:lnTo>
                      <a:pt x="3175376" y="4882633"/>
                    </a:lnTo>
                    <a:lnTo>
                      <a:pt x="3026882" y="4807637"/>
                    </a:lnTo>
                    <a:cubicBezTo>
                      <a:pt x="2806384" y="4684443"/>
                      <a:pt x="2597608" y="4543671"/>
                      <a:pt x="2402585" y="4387289"/>
                    </a:cubicBezTo>
                    <a:lnTo>
                      <a:pt x="2177650" y="4188652"/>
                    </a:lnTo>
                    <a:close/>
                    <a:moveTo>
                      <a:pt x="3414840" y="2285703"/>
                    </a:moveTo>
                    <a:lnTo>
                      <a:pt x="3364850" y="2318041"/>
                    </a:lnTo>
                    <a:cubicBezTo>
                      <a:pt x="3184029" y="2441699"/>
                      <a:pt x="3011417" y="2580194"/>
                      <a:pt x="2848518" y="2733562"/>
                    </a:cubicBezTo>
                    <a:cubicBezTo>
                      <a:pt x="2794219" y="2784685"/>
                      <a:pt x="2741504" y="2836983"/>
                      <a:pt x="2690374" y="2890404"/>
                    </a:cubicBezTo>
                    <a:lnTo>
                      <a:pt x="2571277" y="3021477"/>
                    </a:lnTo>
                    <a:lnTo>
                      <a:pt x="2590552" y="3056989"/>
                    </a:lnTo>
                    <a:cubicBezTo>
                      <a:pt x="2635496" y="3163249"/>
                      <a:pt x="2660350" y="3280075"/>
                      <a:pt x="2660349" y="3402707"/>
                    </a:cubicBezTo>
                    <a:cubicBezTo>
                      <a:pt x="2660349" y="3525339"/>
                      <a:pt x="2635496" y="3642166"/>
                      <a:pt x="2590552" y="3748426"/>
                    </a:cubicBezTo>
                    <a:lnTo>
                      <a:pt x="2530886" y="3858356"/>
                    </a:lnTo>
                    <a:lnTo>
                      <a:pt x="2709229" y="4015297"/>
                    </a:lnTo>
                    <a:cubicBezTo>
                      <a:pt x="2883421" y="4154485"/>
                      <a:pt x="3069894" y="4279782"/>
                      <a:pt x="3266837" y="4389432"/>
                    </a:cubicBezTo>
                    <a:lnTo>
                      <a:pt x="3452642" y="4482945"/>
                    </a:lnTo>
                    <a:lnTo>
                      <a:pt x="3528532" y="4441753"/>
                    </a:lnTo>
                    <a:cubicBezTo>
                      <a:pt x="3599851" y="4411587"/>
                      <a:pt x="3678262" y="4394906"/>
                      <a:pt x="3760569" y="4394906"/>
                    </a:cubicBezTo>
                    <a:cubicBezTo>
                      <a:pt x="4007489" y="4394906"/>
                      <a:pt x="4219347" y="4545034"/>
                      <a:pt x="4309843" y="4758990"/>
                    </a:cubicBezTo>
                    <a:lnTo>
                      <a:pt x="4320607" y="4793664"/>
                    </a:lnTo>
                    <a:lnTo>
                      <a:pt x="4559688" y="4845550"/>
                    </a:lnTo>
                    <a:cubicBezTo>
                      <a:pt x="4791281" y="4885605"/>
                      <a:pt x="5029726" y="4906507"/>
                      <a:pt x="5273213" y="4906508"/>
                    </a:cubicBezTo>
                    <a:cubicBezTo>
                      <a:pt x="5412349" y="4906509"/>
                      <a:pt x="5549838" y="4899682"/>
                      <a:pt x="5685342" y="4886359"/>
                    </a:cubicBezTo>
                    <a:lnTo>
                      <a:pt x="5794448" y="4872934"/>
                    </a:lnTo>
                    <a:lnTo>
                      <a:pt x="5885995" y="4722245"/>
                    </a:lnTo>
                    <a:cubicBezTo>
                      <a:pt x="5930488" y="4640341"/>
                      <a:pt x="5971138" y="4556042"/>
                      <a:pt x="6007702" y="4469596"/>
                    </a:cubicBezTo>
                    <a:lnTo>
                      <a:pt x="6025566" y="4420788"/>
                    </a:lnTo>
                    <a:lnTo>
                      <a:pt x="5774209" y="4251797"/>
                    </a:lnTo>
                    <a:cubicBezTo>
                      <a:pt x="5695392" y="4196988"/>
                      <a:pt x="5614173" y="4138974"/>
                      <a:pt x="5530775" y="4077911"/>
                    </a:cubicBezTo>
                    <a:lnTo>
                      <a:pt x="5435413" y="4006461"/>
                    </a:lnTo>
                    <a:lnTo>
                      <a:pt x="5428090" y="4012503"/>
                    </a:lnTo>
                    <a:cubicBezTo>
                      <a:pt x="5324966" y="4082173"/>
                      <a:pt x="5200649" y="4122851"/>
                      <a:pt x="5066831" y="4122852"/>
                    </a:cubicBezTo>
                    <a:cubicBezTo>
                      <a:pt x="4709982" y="4122851"/>
                      <a:pt x="4420700" y="3833569"/>
                      <a:pt x="4420700" y="3476722"/>
                    </a:cubicBezTo>
                    <a:cubicBezTo>
                      <a:pt x="4420700" y="3432115"/>
                      <a:pt x="4425221" y="3388566"/>
                      <a:pt x="4433828" y="3346504"/>
                    </a:cubicBezTo>
                    <a:lnTo>
                      <a:pt x="4468981" y="3233259"/>
                    </a:lnTo>
                    <a:lnTo>
                      <a:pt x="4439706" y="3208684"/>
                    </a:lnTo>
                    <a:cubicBezTo>
                      <a:pt x="4147944" y="2959751"/>
                      <a:pt x="3844619" y="2688962"/>
                      <a:pt x="3535763" y="2400517"/>
                    </a:cubicBezTo>
                    <a:lnTo>
                      <a:pt x="3414840" y="2285703"/>
                    </a:lnTo>
                    <a:close/>
                    <a:moveTo>
                      <a:pt x="851869" y="1886744"/>
                    </a:moveTo>
                    <a:lnTo>
                      <a:pt x="803165" y="1966913"/>
                    </a:lnTo>
                    <a:cubicBezTo>
                      <a:pt x="580695" y="2376442"/>
                      <a:pt x="454327" y="2845754"/>
                      <a:pt x="454328" y="3344581"/>
                    </a:cubicBezTo>
                    <a:cubicBezTo>
                      <a:pt x="454328" y="3943171"/>
                      <a:pt x="636299" y="4499261"/>
                      <a:pt x="947938" y="4960549"/>
                    </a:cubicBezTo>
                    <a:lnTo>
                      <a:pt x="959588" y="4976126"/>
                    </a:lnTo>
                    <a:lnTo>
                      <a:pt x="959588" y="4976125"/>
                    </a:lnTo>
                    <a:lnTo>
                      <a:pt x="964880" y="4912286"/>
                    </a:lnTo>
                    <a:cubicBezTo>
                      <a:pt x="990878" y="4670949"/>
                      <a:pt x="1034536" y="4433392"/>
                      <a:pt x="1095934" y="4201672"/>
                    </a:cubicBezTo>
                    <a:lnTo>
                      <a:pt x="1147594" y="4033598"/>
                    </a:lnTo>
                    <a:lnTo>
                      <a:pt x="1144134" y="4030744"/>
                    </a:lnTo>
                    <a:cubicBezTo>
                      <a:pt x="983406" y="3870015"/>
                      <a:pt x="883992" y="3647972"/>
                      <a:pt x="883992" y="3402708"/>
                    </a:cubicBezTo>
                    <a:cubicBezTo>
                      <a:pt x="883992" y="3157445"/>
                      <a:pt x="983406" y="2935399"/>
                      <a:pt x="1144135" y="2774670"/>
                    </a:cubicBezTo>
                    <a:lnTo>
                      <a:pt x="1146941" y="2772355"/>
                    </a:lnTo>
                    <a:lnTo>
                      <a:pt x="1073336" y="2611529"/>
                    </a:lnTo>
                    <a:cubicBezTo>
                      <a:pt x="979051" y="2379203"/>
                      <a:pt x="904593" y="2137173"/>
                      <a:pt x="851993" y="1887409"/>
                    </a:cubicBezTo>
                    <a:cubicBezTo>
                      <a:pt x="851952" y="1887187"/>
                      <a:pt x="851910" y="1886966"/>
                      <a:pt x="851869" y="1886744"/>
                    </a:cubicBezTo>
                    <a:close/>
                    <a:moveTo>
                      <a:pt x="5741222" y="1728614"/>
                    </a:moveTo>
                    <a:lnTo>
                      <a:pt x="5611312" y="1554887"/>
                    </a:lnTo>
                    <a:lnTo>
                      <a:pt x="5610671" y="1554917"/>
                    </a:lnTo>
                    <a:cubicBezTo>
                      <a:pt x="5021968" y="1595521"/>
                      <a:pt x="4452369" y="1740883"/>
                      <a:pt x="3930424" y="1991564"/>
                    </a:cubicBezTo>
                    <a:lnTo>
                      <a:pt x="3863712" y="2025688"/>
                    </a:lnTo>
                    <a:lnTo>
                      <a:pt x="3998266" y="2153752"/>
                    </a:lnTo>
                    <a:cubicBezTo>
                      <a:pt x="4155631" y="2301454"/>
                      <a:pt x="4313025" y="2447127"/>
                      <a:pt x="4470031" y="2590407"/>
                    </a:cubicBezTo>
                    <a:lnTo>
                      <a:pt x="4801691" y="2888769"/>
                    </a:lnTo>
                    <a:lnTo>
                      <a:pt x="4815328" y="2881367"/>
                    </a:lnTo>
                    <a:cubicBezTo>
                      <a:pt x="4892631" y="2848671"/>
                      <a:pt x="4977620" y="2830591"/>
                      <a:pt x="5066831" y="2830591"/>
                    </a:cubicBezTo>
                    <a:cubicBezTo>
                      <a:pt x="5423680" y="2830591"/>
                      <a:pt x="5712962" y="3119873"/>
                      <a:pt x="5712962" y="3476722"/>
                    </a:cubicBezTo>
                    <a:cubicBezTo>
                      <a:pt x="5712962" y="3521327"/>
                      <a:pt x="5708442" y="3564877"/>
                      <a:pt x="5699834" y="3606939"/>
                    </a:cubicBezTo>
                    <a:lnTo>
                      <a:pt x="5684600" y="3656022"/>
                    </a:lnTo>
                    <a:lnTo>
                      <a:pt x="5861148" y="3805497"/>
                    </a:lnTo>
                    <a:lnTo>
                      <a:pt x="6147161" y="4039666"/>
                    </a:lnTo>
                    <a:lnTo>
                      <a:pt x="6147160" y="4039665"/>
                    </a:lnTo>
                    <a:lnTo>
                      <a:pt x="6176112" y="3927066"/>
                    </a:lnTo>
                    <a:cubicBezTo>
                      <a:pt x="6214612" y="3738918"/>
                      <a:pt x="6234831" y="3544110"/>
                      <a:pt x="6234832" y="3344579"/>
                    </a:cubicBezTo>
                    <a:cubicBezTo>
                      <a:pt x="6234832" y="2745990"/>
                      <a:pt x="6052862" y="2189901"/>
                      <a:pt x="5741222" y="1728614"/>
                    </a:cubicBezTo>
                    <a:close/>
                    <a:moveTo>
                      <a:pt x="1958215" y="808450"/>
                    </a:moveTo>
                    <a:lnTo>
                      <a:pt x="1728612" y="947938"/>
                    </a:lnTo>
                    <a:cubicBezTo>
                      <a:pt x="1574851" y="1051818"/>
                      <a:pt x="1431621" y="1170105"/>
                      <a:pt x="1300863" y="1300863"/>
                    </a:cubicBezTo>
                    <a:lnTo>
                      <a:pt x="1258822" y="1347119"/>
                    </a:lnTo>
                    <a:cubicBezTo>
                      <a:pt x="1258822" y="1347120"/>
                      <a:pt x="1258823" y="1347120"/>
                      <a:pt x="1258823" y="1347121"/>
                    </a:cubicBezTo>
                    <a:lnTo>
                      <a:pt x="1263190" y="1402742"/>
                    </a:lnTo>
                    <a:cubicBezTo>
                      <a:pt x="1299315" y="1747145"/>
                      <a:pt x="1381685" y="2078308"/>
                      <a:pt x="1504198" y="2390321"/>
                    </a:cubicBezTo>
                    <a:lnTo>
                      <a:pt x="1570031" y="2538525"/>
                    </a:lnTo>
                    <a:lnTo>
                      <a:pt x="1593172" y="2532572"/>
                    </a:lnTo>
                    <a:cubicBezTo>
                      <a:pt x="1650990" y="2520742"/>
                      <a:pt x="1710855" y="2514529"/>
                      <a:pt x="1772170" y="2514528"/>
                    </a:cubicBezTo>
                    <a:cubicBezTo>
                      <a:pt x="1833487" y="2514528"/>
                      <a:pt x="1893351" y="2520742"/>
                      <a:pt x="1951170" y="2532573"/>
                    </a:cubicBezTo>
                    <a:lnTo>
                      <a:pt x="1953707" y="2533225"/>
                    </a:lnTo>
                    <a:lnTo>
                      <a:pt x="2046764" y="2419427"/>
                    </a:lnTo>
                    <a:cubicBezTo>
                      <a:pt x="2128031" y="2328363"/>
                      <a:pt x="2213787" y="2240216"/>
                      <a:pt x="2304042" y="2155240"/>
                    </a:cubicBezTo>
                    <a:cubicBezTo>
                      <a:pt x="2424382" y="2041945"/>
                      <a:pt x="2549872" y="1936968"/>
                      <a:pt x="2679904" y="1840257"/>
                    </a:cubicBezTo>
                    <a:lnTo>
                      <a:pt x="2839402" y="1728600"/>
                    </a:lnTo>
                    <a:lnTo>
                      <a:pt x="2839403" y="1728599"/>
                    </a:lnTo>
                    <a:lnTo>
                      <a:pt x="2180258" y="1049601"/>
                    </a:lnTo>
                    <a:lnTo>
                      <a:pt x="1958217" y="808450"/>
                    </a:lnTo>
                    <a:cubicBezTo>
                      <a:pt x="1958215" y="808450"/>
                      <a:pt x="1958216" y="808451"/>
                      <a:pt x="1958215" y="808451"/>
                    </a:cubicBezTo>
                    <a:lnTo>
                      <a:pt x="1958215" y="808450"/>
                    </a:lnTo>
                    <a:close/>
                    <a:moveTo>
                      <a:pt x="3344580" y="454327"/>
                    </a:moveTo>
                    <a:cubicBezTo>
                      <a:pt x="3045285" y="454327"/>
                      <a:pt x="2756615" y="499820"/>
                      <a:pt x="2485108" y="584267"/>
                    </a:cubicBezTo>
                    <a:lnTo>
                      <a:pt x="2426658" y="605660"/>
                    </a:lnTo>
                    <a:lnTo>
                      <a:pt x="2608239" y="793623"/>
                    </a:lnTo>
                    <a:cubicBezTo>
                      <a:pt x="2757007" y="945441"/>
                      <a:pt x="2908179" y="1097562"/>
                      <a:pt x="3061380" y="1249579"/>
                    </a:cubicBezTo>
                    <a:lnTo>
                      <a:pt x="3282982" y="1466429"/>
                    </a:lnTo>
                    <a:lnTo>
                      <a:pt x="3282982" y="1466430"/>
                    </a:lnTo>
                    <a:lnTo>
                      <a:pt x="3293669" y="1460635"/>
                    </a:lnTo>
                    <a:cubicBezTo>
                      <a:pt x="3791705" y="1208444"/>
                      <a:pt x="4334237" y="1056393"/>
                      <a:pt x="4895242" y="1001928"/>
                    </a:cubicBezTo>
                    <a:lnTo>
                      <a:pt x="5020677" y="992902"/>
                    </a:lnTo>
                    <a:lnTo>
                      <a:pt x="4960548" y="947937"/>
                    </a:lnTo>
                    <a:cubicBezTo>
                      <a:pt x="4499260" y="636298"/>
                      <a:pt x="3943171" y="454328"/>
                      <a:pt x="3344580" y="454327"/>
                    </a:cubicBezTo>
                    <a:close/>
                    <a:moveTo>
                      <a:pt x="3344579" y="0"/>
                    </a:moveTo>
                    <a:cubicBezTo>
                      <a:pt x="4268160" y="-1"/>
                      <a:pt x="5104305" y="374355"/>
                      <a:pt x="5709555" y="979605"/>
                    </a:cubicBezTo>
                    <a:lnTo>
                      <a:pt x="5925421" y="1217117"/>
                    </a:lnTo>
                    <a:cubicBezTo>
                      <a:pt x="5993582" y="1299709"/>
                      <a:pt x="6057852" y="1385627"/>
                      <a:pt x="6117959" y="1474595"/>
                    </a:cubicBezTo>
                    <a:lnTo>
                      <a:pt x="6162894" y="1548561"/>
                    </a:lnTo>
                    <a:cubicBezTo>
                      <a:pt x="6162893" y="1548562"/>
                      <a:pt x="6162894" y="1548563"/>
                      <a:pt x="6162893" y="1548563"/>
                    </a:cubicBezTo>
                    <a:lnTo>
                      <a:pt x="6285487" y="1750355"/>
                    </a:lnTo>
                    <a:cubicBezTo>
                      <a:pt x="6542927" y="2224259"/>
                      <a:pt x="6689159" y="2767342"/>
                      <a:pt x="6689158" y="3344580"/>
                    </a:cubicBezTo>
                    <a:cubicBezTo>
                      <a:pt x="6689160" y="3690923"/>
                      <a:pt x="6636516" y="4024970"/>
                      <a:pt x="6538793" y="4339156"/>
                    </a:cubicBezTo>
                    <a:lnTo>
                      <a:pt x="6534721" y="4350281"/>
                    </a:lnTo>
                    <a:lnTo>
                      <a:pt x="6426326" y="4646440"/>
                    </a:lnTo>
                    <a:lnTo>
                      <a:pt x="6421122" y="4657245"/>
                    </a:lnTo>
                    <a:lnTo>
                      <a:pt x="6372396" y="4758392"/>
                    </a:lnTo>
                    <a:lnTo>
                      <a:pt x="6285487" y="4938805"/>
                    </a:lnTo>
                    <a:cubicBezTo>
                      <a:pt x="6233999" y="5033584"/>
                      <a:pt x="6178063" y="5125599"/>
                      <a:pt x="6117958" y="5214566"/>
                    </a:cubicBezTo>
                    <a:lnTo>
                      <a:pt x="6035322" y="5325072"/>
                    </a:lnTo>
                    <a:lnTo>
                      <a:pt x="5925420" y="5472042"/>
                    </a:lnTo>
                    <a:cubicBezTo>
                      <a:pt x="5311975" y="6215366"/>
                      <a:pt x="4383609" y="6689158"/>
                      <a:pt x="3344580" y="6689159"/>
                    </a:cubicBezTo>
                    <a:cubicBezTo>
                      <a:pt x="2651895" y="6689159"/>
                      <a:pt x="2008392" y="6478585"/>
                      <a:pt x="1474594" y="6117958"/>
                    </a:cubicBezTo>
                    <a:lnTo>
                      <a:pt x="1464440" y="6110366"/>
                    </a:lnTo>
                    <a:lnTo>
                      <a:pt x="1217117" y="5925420"/>
                    </a:lnTo>
                    <a:cubicBezTo>
                      <a:pt x="1134526" y="5857259"/>
                      <a:pt x="1055262" y="5785212"/>
                      <a:pt x="979606" y="5709555"/>
                    </a:cubicBezTo>
                    <a:lnTo>
                      <a:pt x="941121" y="5667211"/>
                    </a:lnTo>
                    <a:lnTo>
                      <a:pt x="763739" y="5472043"/>
                    </a:lnTo>
                    <a:cubicBezTo>
                      <a:pt x="286616" y="4893903"/>
                      <a:pt x="1" y="4152713"/>
                      <a:pt x="0" y="3344580"/>
                    </a:cubicBezTo>
                    <a:cubicBezTo>
                      <a:pt x="0" y="2536448"/>
                      <a:pt x="286616" y="1795258"/>
                      <a:pt x="763739" y="1217118"/>
                    </a:cubicBezTo>
                    <a:lnTo>
                      <a:pt x="979605" y="979604"/>
                    </a:lnTo>
                    <a:cubicBezTo>
                      <a:pt x="1055262" y="903949"/>
                      <a:pt x="1134525" y="831900"/>
                      <a:pt x="1217117" y="763739"/>
                    </a:cubicBezTo>
                    <a:lnTo>
                      <a:pt x="1252792" y="737062"/>
                    </a:lnTo>
                    <a:lnTo>
                      <a:pt x="1474594" y="571201"/>
                    </a:lnTo>
                    <a:lnTo>
                      <a:pt x="1650297" y="464459"/>
                    </a:lnTo>
                    <a:lnTo>
                      <a:pt x="1750354" y="403673"/>
                    </a:lnTo>
                    <a:cubicBezTo>
                      <a:pt x="1845135" y="352185"/>
                      <a:pt x="1942683" y="305145"/>
                      <a:pt x="2042719" y="262835"/>
                    </a:cubicBezTo>
                    <a:lnTo>
                      <a:pt x="2083584" y="247876"/>
                    </a:lnTo>
                    <a:lnTo>
                      <a:pt x="2350003" y="150366"/>
                    </a:lnTo>
                    <a:cubicBezTo>
                      <a:pt x="2664191" y="52644"/>
                      <a:pt x="2998237" y="0"/>
                      <a:pt x="33445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5775F0-8EA7-4583-A5CA-FF2BE6CA5199}"/>
              </a:ext>
            </a:extLst>
          </p:cNvPr>
          <p:cNvGrpSpPr>
            <a:grpSpLocks noChangeAspect="1"/>
          </p:cNvGrpSpPr>
          <p:nvPr/>
        </p:nvGrpSpPr>
        <p:grpSpPr>
          <a:xfrm>
            <a:off x="3617664" y="869360"/>
            <a:ext cx="1957050" cy="1755361"/>
            <a:chOff x="4888049" y="1280332"/>
            <a:chExt cx="2599632" cy="233172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A3A55D0-923D-4F7A-9CC0-E828815E944B}"/>
                </a:ext>
              </a:extLst>
            </p:cNvPr>
            <p:cNvSpPr/>
            <p:nvPr/>
          </p:nvSpPr>
          <p:spPr bwMode="auto">
            <a:xfrm>
              <a:off x="4953425" y="1280332"/>
              <a:ext cx="2468880" cy="2331720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C360B6-F0FD-4E3A-B0F0-C38C1A658295}"/>
                </a:ext>
              </a:extLst>
            </p:cNvPr>
            <p:cNvSpPr/>
            <p:nvPr/>
          </p:nvSpPr>
          <p:spPr>
            <a:xfrm>
              <a:off x="4888049" y="2922738"/>
              <a:ext cx="2599632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HTTP Logs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29610C-ED21-471F-A732-3B527BB1C3EF}"/>
                </a:ext>
              </a:extLst>
            </p:cNvPr>
            <p:cNvGrpSpPr/>
            <p:nvPr/>
          </p:nvGrpSpPr>
          <p:grpSpPr>
            <a:xfrm>
              <a:off x="5482072" y="1646909"/>
              <a:ext cx="1416376" cy="1110570"/>
              <a:chOff x="3685038" y="2714716"/>
              <a:chExt cx="1416376" cy="1110570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47B14E24-72D0-4A1C-9F89-15CCDA3F5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038" y="2714716"/>
                <a:ext cx="1416376" cy="1110570"/>
              </a:xfrm>
              <a:custGeom>
                <a:avLst/>
                <a:gdLst>
                  <a:gd name="T0" fmla="*/ 0 w 426"/>
                  <a:gd name="T1" fmla="*/ 12 h 333"/>
                  <a:gd name="T2" fmla="*/ 0 w 426"/>
                  <a:gd name="T3" fmla="*/ 12 h 333"/>
                  <a:gd name="T4" fmla="*/ 0 w 426"/>
                  <a:gd name="T5" fmla="*/ 255 h 333"/>
                  <a:gd name="T6" fmla="*/ 12 w 426"/>
                  <a:gd name="T7" fmla="*/ 268 h 333"/>
                  <a:gd name="T8" fmla="*/ 195 w 426"/>
                  <a:gd name="T9" fmla="*/ 268 h 333"/>
                  <a:gd name="T10" fmla="*/ 195 w 426"/>
                  <a:gd name="T11" fmla="*/ 306 h 333"/>
                  <a:gd name="T12" fmla="*/ 130 w 426"/>
                  <a:gd name="T13" fmla="*/ 306 h 333"/>
                  <a:gd name="T14" fmla="*/ 130 w 426"/>
                  <a:gd name="T15" fmla="*/ 333 h 333"/>
                  <a:gd name="T16" fmla="*/ 293 w 426"/>
                  <a:gd name="T17" fmla="*/ 333 h 333"/>
                  <a:gd name="T18" fmla="*/ 293 w 426"/>
                  <a:gd name="T19" fmla="*/ 306 h 333"/>
                  <a:gd name="T20" fmla="*/ 228 w 426"/>
                  <a:gd name="T21" fmla="*/ 306 h 333"/>
                  <a:gd name="T22" fmla="*/ 228 w 426"/>
                  <a:gd name="T23" fmla="*/ 268 h 333"/>
                  <a:gd name="T24" fmla="*/ 413 w 426"/>
                  <a:gd name="T25" fmla="*/ 268 h 333"/>
                  <a:gd name="T26" fmla="*/ 426 w 426"/>
                  <a:gd name="T27" fmla="*/ 255 h 333"/>
                  <a:gd name="T28" fmla="*/ 426 w 426"/>
                  <a:gd name="T29" fmla="*/ 12 h 333"/>
                  <a:gd name="T30" fmla="*/ 413 w 426"/>
                  <a:gd name="T31" fmla="*/ 0 h 333"/>
                  <a:gd name="T32" fmla="*/ 12 w 426"/>
                  <a:gd name="T33" fmla="*/ 0 h 333"/>
                  <a:gd name="T34" fmla="*/ 0 w 426"/>
                  <a:gd name="T35" fmla="*/ 1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6" h="333">
                    <a:moveTo>
                      <a:pt x="0" y="12"/>
                    </a:moveTo>
                    <a:lnTo>
                      <a:pt x="0" y="12"/>
                    </a:lnTo>
                    <a:lnTo>
                      <a:pt x="0" y="255"/>
                    </a:lnTo>
                    <a:cubicBezTo>
                      <a:pt x="0" y="262"/>
                      <a:pt x="5" y="268"/>
                      <a:pt x="12" y="268"/>
                    </a:cubicBezTo>
                    <a:lnTo>
                      <a:pt x="195" y="268"/>
                    </a:lnTo>
                    <a:lnTo>
                      <a:pt x="195" y="306"/>
                    </a:lnTo>
                    <a:lnTo>
                      <a:pt x="130" y="306"/>
                    </a:lnTo>
                    <a:lnTo>
                      <a:pt x="130" y="333"/>
                    </a:lnTo>
                    <a:lnTo>
                      <a:pt x="293" y="333"/>
                    </a:lnTo>
                    <a:lnTo>
                      <a:pt x="293" y="306"/>
                    </a:lnTo>
                    <a:lnTo>
                      <a:pt x="228" y="306"/>
                    </a:lnTo>
                    <a:lnTo>
                      <a:pt x="228" y="268"/>
                    </a:lnTo>
                    <a:lnTo>
                      <a:pt x="413" y="268"/>
                    </a:lnTo>
                    <a:cubicBezTo>
                      <a:pt x="420" y="268"/>
                      <a:pt x="426" y="262"/>
                      <a:pt x="426" y="255"/>
                    </a:cubicBezTo>
                    <a:lnTo>
                      <a:pt x="426" y="12"/>
                    </a:lnTo>
                    <a:cubicBezTo>
                      <a:pt x="426" y="5"/>
                      <a:pt x="420" y="0"/>
                      <a:pt x="413" y="0"/>
                    </a:cubicBezTo>
                    <a:lnTo>
                      <a:pt x="12" y="0"/>
                    </a:lnTo>
                    <a:cubicBezTo>
                      <a:pt x="5" y="0"/>
                      <a:pt x="0" y="5"/>
                      <a:pt x="0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5782A6-C916-4496-A013-04261699ABCD}"/>
                  </a:ext>
                </a:extLst>
              </p:cNvPr>
              <p:cNvSpPr/>
              <p:nvPr/>
            </p:nvSpPr>
            <p:spPr bwMode="auto">
              <a:xfrm>
                <a:off x="3744166" y="2775856"/>
                <a:ext cx="1298121" cy="7674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5FA117A-9663-4CB1-B9EC-EE262115383F}"/>
                  </a:ext>
                </a:extLst>
              </p:cNvPr>
              <p:cNvGrpSpPr/>
              <p:nvPr/>
            </p:nvGrpSpPr>
            <p:grpSpPr>
              <a:xfrm>
                <a:off x="3967562" y="2907176"/>
                <a:ext cx="814803" cy="464931"/>
                <a:chOff x="4690952" y="2907176"/>
                <a:chExt cx="814803" cy="464931"/>
              </a:xfrm>
              <a:solidFill>
                <a:schemeClr val="accent1"/>
              </a:solidFill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F448AB2-D802-4C5B-8425-B9C3FD71F59D}"/>
                    </a:ext>
                  </a:extLst>
                </p:cNvPr>
                <p:cNvCxnSpPr>
                  <a:cxnSpLocks/>
                  <a:stCxn id="58" idx="4"/>
                </p:cNvCxnSpPr>
                <p:nvPr/>
              </p:nvCxnSpPr>
              <p:spPr>
                <a:xfrm>
                  <a:off x="4756059" y="3005959"/>
                  <a:ext cx="147869" cy="0"/>
                </a:xfrm>
                <a:prstGeom prst="line">
                  <a:avLst/>
                </a:prstGeom>
                <a:grpFill/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30AE520-BD85-4E2F-9966-83AC68F9BFD2}"/>
                    </a:ext>
                  </a:extLst>
                </p:cNvPr>
                <p:cNvCxnSpPr>
                  <a:cxnSpLocks/>
                  <a:endCxn id="56" idx="4"/>
                </p:cNvCxnSpPr>
                <p:nvPr/>
              </p:nvCxnSpPr>
              <p:spPr>
                <a:xfrm>
                  <a:off x="4962407" y="3005959"/>
                  <a:ext cx="478241" cy="0"/>
                </a:xfrm>
                <a:prstGeom prst="line">
                  <a:avLst/>
                </a:prstGeom>
                <a:grpFill/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E8DF86A4-DA7A-4F33-AE83-0AEC0AB92A20}"/>
                    </a:ext>
                  </a:extLst>
                </p:cNvPr>
                <p:cNvCxnSpPr>
                  <a:cxnSpLocks/>
                  <a:stCxn id="59" idx="4"/>
                </p:cNvCxnSpPr>
                <p:nvPr/>
              </p:nvCxnSpPr>
              <p:spPr>
                <a:xfrm flipV="1">
                  <a:off x="4756059" y="3270002"/>
                  <a:ext cx="224070" cy="3322"/>
                </a:xfrm>
                <a:prstGeom prst="line">
                  <a:avLst/>
                </a:prstGeom>
                <a:grpFill/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24C2BFC-A58E-4289-94AF-326CB54A9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23989" y="3270001"/>
                  <a:ext cx="132906" cy="0"/>
                </a:xfrm>
                <a:prstGeom prst="line">
                  <a:avLst/>
                </a:prstGeom>
                <a:grpFill/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2827499-5684-4E6A-839F-E172440E7577}"/>
                    </a:ext>
                  </a:extLst>
                </p:cNvPr>
                <p:cNvCxnSpPr>
                  <a:cxnSpLocks/>
                  <a:endCxn id="57" idx="4"/>
                </p:cNvCxnSpPr>
                <p:nvPr/>
              </p:nvCxnSpPr>
              <p:spPr>
                <a:xfrm>
                  <a:off x="5200754" y="3270001"/>
                  <a:ext cx="239894" cy="0"/>
                </a:xfrm>
                <a:prstGeom prst="line">
                  <a:avLst/>
                </a:prstGeom>
                <a:grpFill/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5A5D48B-4D4F-4746-9EA6-AF373E321491}"/>
                    </a:ext>
                  </a:extLst>
                </p:cNvPr>
                <p:cNvSpPr/>
                <p:nvPr/>
              </p:nvSpPr>
              <p:spPr bwMode="auto">
                <a:xfrm>
                  <a:off x="5374419" y="2907176"/>
                  <a:ext cx="131336" cy="197566"/>
                </a:xfrm>
                <a:custGeom>
                  <a:avLst/>
                  <a:gdLst>
                    <a:gd name="connsiteX0" fmla="*/ 32553 w 131336"/>
                    <a:gd name="connsiteY0" fmla="*/ 0 h 197566"/>
                    <a:gd name="connsiteX1" fmla="*/ 131336 w 131336"/>
                    <a:gd name="connsiteY1" fmla="*/ 98783 h 197566"/>
                    <a:gd name="connsiteX2" fmla="*/ 32553 w 131336"/>
                    <a:gd name="connsiteY2" fmla="*/ 197566 h 197566"/>
                    <a:gd name="connsiteX3" fmla="*/ 0 w 131336"/>
                    <a:gd name="connsiteY3" fmla="*/ 165013 h 197566"/>
                    <a:gd name="connsiteX4" fmla="*/ 66229 w 131336"/>
                    <a:gd name="connsiteY4" fmla="*/ 98783 h 197566"/>
                    <a:gd name="connsiteX5" fmla="*/ 0 w 131336"/>
                    <a:gd name="connsiteY5" fmla="*/ 32554 h 19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336" h="197566">
                      <a:moveTo>
                        <a:pt x="32553" y="0"/>
                      </a:moveTo>
                      <a:lnTo>
                        <a:pt x="131336" y="98783"/>
                      </a:lnTo>
                      <a:lnTo>
                        <a:pt x="32553" y="197566"/>
                      </a:lnTo>
                      <a:lnTo>
                        <a:pt x="0" y="165013"/>
                      </a:lnTo>
                      <a:lnTo>
                        <a:pt x="66229" y="98783"/>
                      </a:lnTo>
                      <a:lnTo>
                        <a:pt x="0" y="32554"/>
                      </a:ln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10CE9ED7-6B8B-475C-95CE-7F041ACB14F4}"/>
                    </a:ext>
                  </a:extLst>
                </p:cNvPr>
                <p:cNvSpPr/>
                <p:nvPr/>
              </p:nvSpPr>
              <p:spPr bwMode="auto">
                <a:xfrm>
                  <a:off x="5374419" y="3174541"/>
                  <a:ext cx="131336" cy="197566"/>
                </a:xfrm>
                <a:custGeom>
                  <a:avLst/>
                  <a:gdLst>
                    <a:gd name="connsiteX0" fmla="*/ 32553 w 131336"/>
                    <a:gd name="connsiteY0" fmla="*/ 0 h 197566"/>
                    <a:gd name="connsiteX1" fmla="*/ 131336 w 131336"/>
                    <a:gd name="connsiteY1" fmla="*/ 98783 h 197566"/>
                    <a:gd name="connsiteX2" fmla="*/ 32553 w 131336"/>
                    <a:gd name="connsiteY2" fmla="*/ 197566 h 197566"/>
                    <a:gd name="connsiteX3" fmla="*/ 0 w 131336"/>
                    <a:gd name="connsiteY3" fmla="*/ 165013 h 197566"/>
                    <a:gd name="connsiteX4" fmla="*/ 66229 w 131336"/>
                    <a:gd name="connsiteY4" fmla="*/ 98783 h 197566"/>
                    <a:gd name="connsiteX5" fmla="*/ 0 w 131336"/>
                    <a:gd name="connsiteY5" fmla="*/ 32554 h 19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336" h="197566">
                      <a:moveTo>
                        <a:pt x="32553" y="0"/>
                      </a:moveTo>
                      <a:lnTo>
                        <a:pt x="131336" y="98783"/>
                      </a:lnTo>
                      <a:lnTo>
                        <a:pt x="32553" y="197566"/>
                      </a:lnTo>
                      <a:lnTo>
                        <a:pt x="0" y="165013"/>
                      </a:lnTo>
                      <a:lnTo>
                        <a:pt x="66229" y="98783"/>
                      </a:lnTo>
                      <a:lnTo>
                        <a:pt x="0" y="32554"/>
                      </a:ln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6381487-F9BF-47E4-B4C6-92DFEB745229}"/>
                    </a:ext>
                  </a:extLst>
                </p:cNvPr>
                <p:cNvSpPr/>
                <p:nvPr/>
              </p:nvSpPr>
              <p:spPr bwMode="auto">
                <a:xfrm flipH="1">
                  <a:off x="4690952" y="2907176"/>
                  <a:ext cx="131336" cy="197566"/>
                </a:xfrm>
                <a:custGeom>
                  <a:avLst/>
                  <a:gdLst>
                    <a:gd name="connsiteX0" fmla="*/ 32553 w 131336"/>
                    <a:gd name="connsiteY0" fmla="*/ 0 h 197566"/>
                    <a:gd name="connsiteX1" fmla="*/ 131336 w 131336"/>
                    <a:gd name="connsiteY1" fmla="*/ 98783 h 197566"/>
                    <a:gd name="connsiteX2" fmla="*/ 32553 w 131336"/>
                    <a:gd name="connsiteY2" fmla="*/ 197566 h 197566"/>
                    <a:gd name="connsiteX3" fmla="*/ 0 w 131336"/>
                    <a:gd name="connsiteY3" fmla="*/ 165013 h 197566"/>
                    <a:gd name="connsiteX4" fmla="*/ 66229 w 131336"/>
                    <a:gd name="connsiteY4" fmla="*/ 98783 h 197566"/>
                    <a:gd name="connsiteX5" fmla="*/ 0 w 131336"/>
                    <a:gd name="connsiteY5" fmla="*/ 32554 h 19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336" h="197566">
                      <a:moveTo>
                        <a:pt x="32553" y="0"/>
                      </a:moveTo>
                      <a:lnTo>
                        <a:pt x="131336" y="98783"/>
                      </a:lnTo>
                      <a:lnTo>
                        <a:pt x="32553" y="197566"/>
                      </a:lnTo>
                      <a:lnTo>
                        <a:pt x="0" y="165013"/>
                      </a:lnTo>
                      <a:lnTo>
                        <a:pt x="66229" y="98783"/>
                      </a:lnTo>
                      <a:lnTo>
                        <a:pt x="0" y="32554"/>
                      </a:ln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AE9E94E-72EB-4237-A7C7-A5BDA9CB831E}"/>
                    </a:ext>
                  </a:extLst>
                </p:cNvPr>
                <p:cNvSpPr/>
                <p:nvPr/>
              </p:nvSpPr>
              <p:spPr bwMode="auto">
                <a:xfrm flipH="1">
                  <a:off x="4690952" y="3174541"/>
                  <a:ext cx="131336" cy="197566"/>
                </a:xfrm>
                <a:custGeom>
                  <a:avLst/>
                  <a:gdLst>
                    <a:gd name="connsiteX0" fmla="*/ 32553 w 131336"/>
                    <a:gd name="connsiteY0" fmla="*/ 0 h 197566"/>
                    <a:gd name="connsiteX1" fmla="*/ 131336 w 131336"/>
                    <a:gd name="connsiteY1" fmla="*/ 98783 h 197566"/>
                    <a:gd name="connsiteX2" fmla="*/ 32553 w 131336"/>
                    <a:gd name="connsiteY2" fmla="*/ 197566 h 197566"/>
                    <a:gd name="connsiteX3" fmla="*/ 0 w 131336"/>
                    <a:gd name="connsiteY3" fmla="*/ 165013 h 197566"/>
                    <a:gd name="connsiteX4" fmla="*/ 66229 w 131336"/>
                    <a:gd name="connsiteY4" fmla="*/ 98783 h 197566"/>
                    <a:gd name="connsiteX5" fmla="*/ 0 w 131336"/>
                    <a:gd name="connsiteY5" fmla="*/ 32554 h 197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336" h="197566">
                      <a:moveTo>
                        <a:pt x="32553" y="0"/>
                      </a:moveTo>
                      <a:lnTo>
                        <a:pt x="131336" y="98783"/>
                      </a:lnTo>
                      <a:lnTo>
                        <a:pt x="32553" y="197566"/>
                      </a:lnTo>
                      <a:lnTo>
                        <a:pt x="0" y="165013"/>
                      </a:lnTo>
                      <a:lnTo>
                        <a:pt x="66229" y="98783"/>
                      </a:lnTo>
                      <a:lnTo>
                        <a:pt x="0" y="32554"/>
                      </a:lnTo>
                      <a:close/>
                    </a:path>
                  </a:pathLst>
                </a:cu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E2CFC58-BD25-4F69-B5AB-B18FB24308F0}"/>
              </a:ext>
            </a:extLst>
          </p:cNvPr>
          <p:cNvGrpSpPr>
            <a:grpSpLocks noChangeAspect="1"/>
          </p:cNvGrpSpPr>
          <p:nvPr/>
        </p:nvGrpSpPr>
        <p:grpSpPr>
          <a:xfrm>
            <a:off x="938549" y="3159611"/>
            <a:ext cx="1957050" cy="1755361"/>
            <a:chOff x="916294" y="4138324"/>
            <a:chExt cx="2599632" cy="233172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03DA906-E76E-4115-A78A-A231C2331383}"/>
                </a:ext>
              </a:extLst>
            </p:cNvPr>
            <p:cNvSpPr/>
            <p:nvPr/>
          </p:nvSpPr>
          <p:spPr bwMode="auto">
            <a:xfrm>
              <a:off x="998081" y="4138324"/>
              <a:ext cx="2468880" cy="2331720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02" fontAlgn="base">
                <a:spcBef>
                  <a:spcPct val="0"/>
                </a:spcBef>
                <a:spcAft>
                  <a:spcPct val="0"/>
                </a:spcAft>
              </a:pPr>
              <a:endParaRPr lang="en-US" sz="196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09642F-5B73-4A68-BBA5-E0521BD550FE}"/>
                </a:ext>
              </a:extLst>
            </p:cNvPr>
            <p:cNvSpPr/>
            <p:nvPr/>
          </p:nvSpPr>
          <p:spPr>
            <a:xfrm>
              <a:off x="916294" y="5790081"/>
              <a:ext cx="2599632" cy="30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72" kern="0">
                  <a:solidFill>
                    <a:srgbClr val="3C3C41">
                      <a:lumMod val="75000"/>
                    </a:srgbClr>
                  </a:solidFill>
                  <a:latin typeface="+mj-lt"/>
                  <a:cs typeface="Segoe UI" panose="020B0502040204020203" pitchFamily="34" charset="0"/>
                </a:rPr>
                <a:t>Audit Logs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1CBCDB3-7E03-4DC8-86F0-727ED3B29F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23216" y="4550243"/>
              <a:ext cx="818610" cy="951544"/>
              <a:chOff x="3808963" y="4048013"/>
              <a:chExt cx="251191" cy="291982"/>
            </a:xfrm>
          </p:grpSpPr>
          <p:sp>
            <p:nvSpPr>
              <p:cNvPr id="64" name="Oval 69">
                <a:extLst>
                  <a:ext uri="{FF2B5EF4-FFF2-40B4-BE49-F238E27FC236}">
                    <a16:creationId xmlns:a16="http://schemas.microsoft.com/office/drawing/2014/main" id="{29BDB83E-A8D0-4304-A1A6-60A0C54E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224" y="4048013"/>
                <a:ext cx="124522" cy="1245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0">
                <a:extLst>
                  <a:ext uri="{FF2B5EF4-FFF2-40B4-BE49-F238E27FC236}">
                    <a16:creationId xmlns:a16="http://schemas.microsoft.com/office/drawing/2014/main" id="{28FDC6E4-E998-4330-95BF-17E21DFD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963" y="4215473"/>
                <a:ext cx="251191" cy="124522"/>
              </a:xfrm>
              <a:custGeom>
                <a:avLst/>
                <a:gdLst>
                  <a:gd name="T0" fmla="*/ 0 w 512"/>
                  <a:gd name="T1" fmla="*/ 256 h 256"/>
                  <a:gd name="T2" fmla="*/ 256 w 512"/>
                  <a:gd name="T3" fmla="*/ 0 h 256"/>
                  <a:gd name="T4" fmla="*/ 512 w 512"/>
                  <a:gd name="T5" fmla="*/ 256 h 256"/>
                  <a:gd name="T6" fmla="*/ 0 w 512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256">
                    <a:moveTo>
                      <a:pt x="0" y="256"/>
                    </a:moveTo>
                    <a:cubicBezTo>
                      <a:pt x="0" y="115"/>
                      <a:pt x="114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354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DF003C-742F-4227-A765-4B56C224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E703E-75D4-4049-85F5-F1B7ADD2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3" y="1103643"/>
            <a:ext cx="8005511" cy="266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BB907D-5A24-492F-A320-C9EA36F2AAC9}"/>
              </a:ext>
            </a:extLst>
          </p:cNvPr>
          <p:cNvSpPr/>
          <p:nvPr/>
        </p:nvSpPr>
        <p:spPr bwMode="auto">
          <a:xfrm>
            <a:off x="1498600" y="1389393"/>
            <a:ext cx="37338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Setting up Diagnostic Settings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B8A4CD-B3E2-463D-9F43-87B7904939A8}"/>
              </a:ext>
            </a:extLst>
          </p:cNvPr>
          <p:cNvSpPr/>
          <p:nvPr/>
        </p:nvSpPr>
        <p:spPr bwMode="auto">
          <a:xfrm>
            <a:off x="1524000" y="2277800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A5EFA-B3A0-4F60-82EC-D30CF96C2585}"/>
              </a:ext>
            </a:extLst>
          </p:cNvPr>
          <p:cNvSpPr/>
          <p:nvPr/>
        </p:nvSpPr>
        <p:spPr bwMode="auto">
          <a:xfrm>
            <a:off x="1498600" y="3257551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>
              <a:latin typeface="Tekton Pro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F60543-2F8C-469F-A740-310EBA44F2DD}"/>
              </a:ext>
            </a:extLst>
          </p:cNvPr>
          <p:cNvSpPr/>
          <p:nvPr/>
        </p:nvSpPr>
        <p:spPr bwMode="auto">
          <a:xfrm>
            <a:off x="1498600" y="2284743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>
                <a:latin typeface="Tekton Pro" pitchFamily="34" charset="0"/>
              </a:rPr>
              <a:t>Sending Logs to Log Analytics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A92ED0-0953-4026-9981-3AF2FC3CE016}"/>
              </a:ext>
            </a:extLst>
          </p:cNvPr>
          <p:cNvSpPr/>
          <p:nvPr/>
        </p:nvSpPr>
        <p:spPr bwMode="auto">
          <a:xfrm>
            <a:off x="1524000" y="3183564"/>
            <a:ext cx="2895600" cy="304800"/>
          </a:xfrm>
          <a:prstGeom prst="rect">
            <a:avLst/>
          </a:prstGeom>
          <a:solidFill>
            <a:srgbClr val="C9CEC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>
                <a:latin typeface="Tekton Pro" pitchFamily="34" charset="0"/>
              </a:rPr>
              <a:t>Creating Alerts</a:t>
            </a:r>
          </a:p>
        </p:txBody>
      </p:sp>
    </p:spTree>
    <p:extLst>
      <p:ext uri="{BB962C8B-B14F-4D97-AF65-F5344CB8AC3E}">
        <p14:creationId xmlns:p14="http://schemas.microsoft.com/office/powerpoint/2010/main" val="258672093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66283" y="1028700"/>
            <a:ext cx="4210259" cy="3257550"/>
          </a:xfrm>
        </p:spPr>
        <p:txBody>
          <a:bodyPr/>
          <a:lstStyle/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800" b="0" u="sng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Day 0/1 Scenarios</a:t>
            </a:r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GitHub Actions</a:t>
            </a:r>
          </a:p>
          <a:p>
            <a:pPr lvl="1">
              <a:defRPr/>
            </a:pPr>
            <a:r>
              <a:rPr lang="en-US" sz="1400" dirty="0"/>
              <a:t>Set up CI/CD with GitHub</a:t>
            </a:r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Regional </a:t>
            </a:r>
            <a:r>
              <a:rPr lang="en-US" sz="1600" b="0" kern="1200" dirty="0" err="1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Vnet</a:t>
            </a: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 Integration</a:t>
            </a:r>
          </a:p>
          <a:p>
            <a:pPr lvl="1">
              <a:defRPr/>
            </a:pPr>
            <a:r>
              <a:rPr lang="en-US" sz="1400" dirty="0"/>
              <a:t>Access resources in your </a:t>
            </a:r>
            <a:r>
              <a:rPr lang="en-US" sz="1400" dirty="0" err="1"/>
              <a:t>Vnet</a:t>
            </a:r>
            <a:r>
              <a:rPr lang="en-US" sz="1400" dirty="0"/>
              <a:t> from your web app </a:t>
            </a:r>
            <a:endParaRPr lang="en-US" sz="1600" dirty="0"/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Learn more about APIM</a:t>
            </a:r>
          </a:p>
          <a:p>
            <a:pPr lvl="1">
              <a:defRPr/>
            </a:pPr>
            <a:r>
              <a:rPr lang="en-US" sz="1400" dirty="0"/>
              <a:t>Address common URL routing patterns without any coding </a:t>
            </a:r>
            <a:endParaRPr lang="en-US" sz="16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A075FD8-F9D0-45A6-929D-4350574ECFD2}"/>
              </a:ext>
            </a:extLst>
          </p:cNvPr>
          <p:cNvSpPr txBox="1">
            <a:spLocks/>
          </p:cNvSpPr>
          <p:nvPr/>
        </p:nvSpPr>
        <p:spPr bwMode="auto">
          <a:xfrm>
            <a:off x="4667460" y="1044324"/>
            <a:ext cx="4210259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7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5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o"/>
              <a:defRPr sz="130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1800" b="0" u="sng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Day 2 Scenarios</a:t>
            </a:r>
          </a:p>
          <a:p>
            <a:pPr mar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Stay Resilient to </a:t>
            </a:r>
            <a:r>
              <a:rPr lang="en-US" sz="1600" b="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D</a:t>
            </a: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owntimes with Best Practices</a:t>
            </a:r>
          </a:p>
          <a:p>
            <a:pPr lvl="1">
              <a:defRPr/>
            </a:pPr>
            <a:r>
              <a:rPr lang="en-US" sz="1400" kern="0" dirty="0"/>
              <a:t>Learn about best practices and current state of your web app using App Service Diagnostics.</a:t>
            </a:r>
            <a:endParaRPr lang="en-US" sz="1400" kern="1200" dirty="0">
              <a:solidFill>
                <a:srgbClr val="0078D4"/>
              </a:solidFill>
              <a:latin typeface="Segoe UI Semibold"/>
              <a:cs typeface="Segoe UI Semilight" panose="020B0402040204020203" pitchFamily="34" charset="0"/>
            </a:endParaRPr>
          </a:p>
          <a:p>
            <a:pPr mar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Navigator</a:t>
            </a:r>
          </a:p>
          <a:p>
            <a:pPr lvl="1">
              <a:defRPr/>
            </a:pPr>
            <a:r>
              <a:rPr lang="en-US" sz="1400" kern="0" dirty="0"/>
              <a:t>Understand the call chain and investigate changes made on your web app.</a:t>
            </a:r>
          </a:p>
          <a:p>
            <a:pPr mar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App Service Azure Monitor Integration (preview)</a:t>
            </a:r>
          </a:p>
          <a:p>
            <a:pPr lvl="1">
              <a:defRPr/>
            </a:pPr>
            <a:r>
              <a:rPr lang="en-US" sz="1400" kern="0" dirty="0"/>
              <a:t>Send logs from your app to different endpoints</a:t>
            </a:r>
            <a:endParaRPr lang="en-US" sz="1800" kern="0" dirty="0"/>
          </a:p>
          <a:p>
            <a:pPr marL="57150" indent="0">
              <a:buFont typeface="Wingdings" pitchFamily="2" charset="2"/>
              <a:buNone/>
              <a:defRPr/>
            </a:pPr>
            <a:r>
              <a:rPr lang="en-US" kern="0" dirty="0">
                <a:hlinkClick r:id="rId3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606207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028700"/>
            <a:ext cx="8229600" cy="3257550"/>
          </a:xfrm>
        </p:spPr>
        <p:txBody>
          <a:bodyPr/>
          <a:lstStyle/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Follow App Service Blog</a:t>
            </a:r>
          </a:p>
          <a:p>
            <a:pPr lvl="1">
              <a:defRPr/>
            </a:pPr>
            <a:r>
              <a:rPr lang="en-US" sz="1400" dirty="0">
                <a:hlinkClick r:id="rId2"/>
              </a:rPr>
              <a:t>https://aka.ms/AppServiceBlog</a:t>
            </a:r>
            <a:endParaRPr lang="en-US" sz="1400" dirty="0"/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Check out </a:t>
            </a:r>
            <a:r>
              <a:rPr lang="en-US" sz="1600" b="0" kern="120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GitHub</a:t>
            </a: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 Actions</a:t>
            </a:r>
          </a:p>
          <a:p>
            <a:pPr lvl="1">
              <a:defRPr/>
            </a:pPr>
            <a:r>
              <a:rPr lang="en-US" sz="1400" dirty="0">
                <a:hlinkClick r:id="rId3"/>
              </a:rPr>
              <a:t>https://github.com/features/actions</a:t>
            </a:r>
            <a:r>
              <a:rPr lang="en-US" sz="1400" dirty="0"/>
              <a:t> </a:t>
            </a:r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Learn more about APIM</a:t>
            </a:r>
          </a:p>
          <a:p>
            <a:pPr lvl="1">
              <a:defRPr/>
            </a:pPr>
            <a:r>
              <a:rPr lang="en-US" sz="1400" dirty="0">
                <a:hlinkClick r:id="rId4"/>
              </a:rPr>
              <a:t>https://aka.ms/apimlove</a:t>
            </a:r>
            <a:endParaRPr lang="en-US" sz="1400" dirty="0"/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Learn more about App Service Diagnostics</a:t>
            </a:r>
          </a:p>
          <a:p>
            <a:pPr lvl="1">
              <a:defRPr/>
            </a:pPr>
            <a:r>
              <a:rPr lang="en-US" sz="1400" dirty="0">
                <a:hlinkClick r:id="rId5"/>
              </a:rPr>
              <a:t>https://aka.ms/diagnostics</a:t>
            </a:r>
            <a:endParaRPr lang="en-US" sz="1400" b="0" kern="1200" dirty="0">
              <a:solidFill>
                <a:srgbClr val="0078D4"/>
              </a:solidFill>
              <a:latin typeface="Segoe UI Semibold"/>
              <a:cs typeface="Segoe UI Semilight" panose="020B0402040204020203" pitchFamily="34" charset="0"/>
            </a:endParaRPr>
          </a:p>
          <a:p>
            <a:pPr marL="0" lvl="0" indent="0" defTabSz="951304" fontAlgn="auto">
              <a:spcBef>
                <a:spcPts val="1200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1600" b="0" kern="1200" dirty="0">
                <a:solidFill>
                  <a:srgbClr val="0078D4"/>
                </a:solidFill>
                <a:latin typeface="Segoe UI Semibold"/>
                <a:cs typeface="Segoe UI Semilight" panose="020B0402040204020203" pitchFamily="34" charset="0"/>
              </a:rPr>
              <a:t>Learn more about Navigator</a:t>
            </a:r>
          </a:p>
          <a:p>
            <a:pPr lvl="1">
              <a:defRPr/>
            </a:pPr>
            <a:r>
              <a:rPr lang="en-US" sz="1400" dirty="0">
                <a:hlinkClick r:id="rId6"/>
              </a:rPr>
              <a:t>https://aka.ms/navigator</a:t>
            </a:r>
            <a:endParaRPr lang="en-US" sz="1400" dirty="0"/>
          </a:p>
          <a:p>
            <a:pPr marL="457200" lvl="1" indent="0">
              <a:buNone/>
              <a:defRPr/>
            </a:pPr>
            <a:endParaRPr lang="en-US" sz="1600" dirty="0"/>
          </a:p>
          <a:p>
            <a:pPr marL="57150" indent="0">
              <a:buNone/>
              <a:defRPr/>
            </a:pPr>
            <a:r>
              <a:rPr lang="en-US" dirty="0">
                <a:hlinkClick r:id="rId3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2816065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218010"/>
            <a:ext cx="7772400" cy="1125140"/>
          </a:xfrm>
        </p:spPr>
        <p:txBody>
          <a:bodyPr/>
          <a:lstStyle/>
          <a:p>
            <a:r>
              <a:rPr lang="en-US" sz="2400" i="1">
                <a:solidFill>
                  <a:schemeClr val="accent1"/>
                </a:solidFill>
                <a:latin typeface="+mj-lt"/>
              </a:rPr>
              <a:t>Please use </a:t>
            </a:r>
            <a:r>
              <a:rPr lang="en-US" sz="2400" i="1" err="1">
                <a:solidFill>
                  <a:schemeClr val="accent1"/>
                </a:solidFill>
                <a:latin typeface="+mj-lt"/>
              </a:rPr>
              <a:t>EventsXD</a:t>
            </a:r>
            <a:r>
              <a:rPr lang="en-US" sz="2400" i="1">
                <a:solidFill>
                  <a:schemeClr val="accent1"/>
                </a:solidFill>
                <a:latin typeface="+mj-lt"/>
              </a:rPr>
              <a:t> to fill out a session evaluation.</a:t>
            </a:r>
            <a:br>
              <a:rPr lang="en-US" sz="2400" i="1">
                <a:solidFill>
                  <a:schemeClr val="accent1"/>
                </a:solidFill>
                <a:latin typeface="+mj-lt"/>
              </a:rPr>
            </a:br>
            <a:endParaRPr lang="en-US" sz="2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240030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Myriad Pro" pitchFamily="34" charset="0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pPr algn="r"/>
            <a:r>
              <a:rPr lang="en-US" sz="4800" kern="0">
                <a:solidFill>
                  <a:schemeClr val="accent2"/>
                </a:solidFill>
                <a:latin typeface="+mj-lt"/>
                <a:cs typeface="Mangal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9315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App Service?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D0006-712C-4768-8670-DB9244BC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1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1929-EACD-426B-B741-CE3C5E40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8" y="1720746"/>
            <a:ext cx="3574928" cy="544893"/>
          </a:xfrm>
        </p:spPr>
        <p:txBody>
          <a:bodyPr/>
          <a:lstStyle/>
          <a:p>
            <a:r>
              <a:rPr lang="en-US"/>
              <a:t>Azure App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B8D33-A7ED-4D11-818F-E41076599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197" y="2349841"/>
            <a:ext cx="3241529" cy="528021"/>
          </a:xfrm>
        </p:spPr>
        <p:txBody>
          <a:bodyPr/>
          <a:lstStyle/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Create powerful web apps </a:t>
            </a:r>
          </a:p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using a fully-managed cloud platform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650B72-C5C2-4866-940D-81E3820D34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366"/>
            <a:ext cx="4572000" cy="5142770"/>
          </a:xfrm>
        </p:spPr>
      </p:pic>
    </p:spTree>
    <p:extLst>
      <p:ext uri="{BB962C8B-B14F-4D97-AF65-F5344CB8AC3E}">
        <p14:creationId xmlns:p14="http://schemas.microsoft.com/office/powerpoint/2010/main" val="23077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ED42D7CE-0847-427D-A2B6-EF04D3B2D8B6}"/>
              </a:ext>
            </a:extLst>
          </p:cNvPr>
          <p:cNvSpPr/>
          <p:nvPr/>
        </p:nvSpPr>
        <p:spPr>
          <a:xfrm>
            <a:off x="304190" y="4159562"/>
            <a:ext cx="8529308" cy="67757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56065" y="1596727"/>
            <a:ext cx="1079946" cy="384578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ctr" defTabSz="672100">
              <a:defRPr/>
            </a:pPr>
            <a:r>
              <a:rPr lang="en-US" sz="1176" kern="0">
                <a:latin typeface="+mj-lt"/>
              </a:rPr>
              <a:t>CaaS</a:t>
            </a:r>
            <a:endParaRPr lang="en-US" kern="0">
              <a:latin typeface="+mj-lt"/>
            </a:endParaRPr>
          </a:p>
          <a:p>
            <a:pPr algn="ctr" defTabSz="672100" eaLnBrk="1" fontAlgn="auto" hangingPunct="1">
              <a:defRPr/>
            </a:pPr>
            <a:r>
              <a:rPr lang="en-US" sz="882" kern="0">
                <a:solidFill>
                  <a:schemeClr val="tx2"/>
                </a:solidFill>
                <a:latin typeface="Segoe UI"/>
              </a:rPr>
              <a:t>Container Platform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99904" y="1514310"/>
            <a:ext cx="814419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EB058B2-4416-4227-AF30-DCA315F5A046}"/>
              </a:ext>
            </a:extLst>
          </p:cNvPr>
          <p:cNvSpPr txBox="1"/>
          <p:nvPr/>
        </p:nvSpPr>
        <p:spPr>
          <a:xfrm>
            <a:off x="4966837" y="1596727"/>
            <a:ext cx="1158493" cy="384578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ctr" defTabSz="672100" fontAlgn="auto">
              <a:defRPr/>
            </a:pPr>
            <a:r>
              <a:rPr lang="en-US" sz="1176" kern="0">
                <a:latin typeface="+mj-lt"/>
              </a:rPr>
              <a:t>PaaS</a:t>
            </a:r>
            <a:endParaRPr lang="en-US" kern="0">
              <a:latin typeface="+mj-lt"/>
            </a:endParaRPr>
          </a:p>
          <a:p>
            <a:pPr algn="ctr" defTabSz="672100">
              <a:defRPr/>
            </a:pPr>
            <a:r>
              <a:rPr lang="en-US" sz="882" kern="0">
                <a:solidFill>
                  <a:schemeClr val="tx2"/>
                </a:solidFill>
                <a:latin typeface="Segoe UI"/>
              </a:rPr>
              <a:t>Application Platform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2C4A374-B19E-4532-9FB1-F85EA0B8E18A}"/>
              </a:ext>
            </a:extLst>
          </p:cNvPr>
          <p:cNvSpPr txBox="1"/>
          <p:nvPr/>
        </p:nvSpPr>
        <p:spPr>
          <a:xfrm>
            <a:off x="6955782" y="1596727"/>
            <a:ext cx="1087961" cy="384578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ctr" defTabSz="672100">
              <a:defRPr/>
            </a:pPr>
            <a:r>
              <a:rPr lang="en-US" sz="1176" kern="0" err="1">
                <a:latin typeface="+mj-lt"/>
              </a:rPr>
              <a:t>FaaS</a:t>
            </a:r>
            <a:endParaRPr lang="en-US" kern="0">
              <a:latin typeface="+mj-lt"/>
            </a:endParaRPr>
          </a:p>
          <a:p>
            <a:pPr algn="ctr" defTabSz="672100" fontAlgn="auto">
              <a:defRPr/>
            </a:pPr>
            <a:r>
              <a:rPr lang="en-US" sz="882" kern="0">
                <a:solidFill>
                  <a:schemeClr val="tx2"/>
                </a:solidFill>
                <a:latin typeface="Segoe UI"/>
              </a:rPr>
              <a:t>Serverless Platform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F197DF8-4E81-45E6-BEA7-C16E3A05E22E}"/>
              </a:ext>
            </a:extLst>
          </p:cNvPr>
          <p:cNvSpPr txBox="1"/>
          <p:nvPr/>
        </p:nvSpPr>
        <p:spPr>
          <a:xfrm>
            <a:off x="1005778" y="1596727"/>
            <a:ext cx="1265895" cy="384578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ctr" defTabSz="672100" eaLnBrk="1" fontAlgn="auto" hangingPunct="1">
              <a:defRPr/>
            </a:pPr>
            <a:r>
              <a:rPr lang="en-US" sz="1176" kern="0">
                <a:latin typeface="+mj-lt"/>
              </a:rPr>
              <a:t>IaaS</a:t>
            </a:r>
            <a:endParaRPr lang="en-US" sz="1765" kern="0">
              <a:latin typeface="+mj-lt"/>
            </a:endParaRPr>
          </a:p>
          <a:p>
            <a:pPr algn="ctr" defTabSz="672100" eaLnBrk="1" fontAlgn="auto" hangingPunct="1">
              <a:defRPr/>
            </a:pPr>
            <a:r>
              <a:rPr lang="en-US" sz="882" kern="0">
                <a:solidFill>
                  <a:schemeClr val="tx2"/>
                </a:solidFill>
                <a:latin typeface="Segoe UI"/>
              </a:rPr>
              <a:t>Infrastructure Platform</a:t>
            </a:r>
            <a:endParaRPr lang="en-US" sz="1029" kern="0">
              <a:solidFill>
                <a:schemeClr val="tx2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application hosting continuum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75E8DD6-D342-46E2-A384-373CC3246FF7}"/>
              </a:ext>
            </a:extLst>
          </p:cNvPr>
          <p:cNvSpPr txBox="1"/>
          <p:nvPr/>
        </p:nvSpPr>
        <p:spPr>
          <a:xfrm>
            <a:off x="395781" y="4231625"/>
            <a:ext cx="1847784" cy="192410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defTabSz="672100" eaLnBrk="1" fontAlgn="auto" hangingPunct="1">
              <a:defRPr/>
            </a:pPr>
            <a:r>
              <a:rPr lang="en-US" sz="809" kern="0">
                <a:solidFill>
                  <a:schemeClr val="accent1"/>
                </a:solidFill>
                <a:latin typeface="+mj-lt"/>
              </a:rPr>
              <a:t>More Control </a:t>
            </a:r>
            <a:r>
              <a:rPr lang="en-US" sz="772" kern="0">
                <a:solidFill>
                  <a:schemeClr val="accent4"/>
                </a:solidFill>
                <a:latin typeface="Segoe UI"/>
              </a:rPr>
              <a:t>of execution environment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424B24-C5D5-4562-B597-9A79B24B0D69}"/>
              </a:ext>
            </a:extLst>
          </p:cNvPr>
          <p:cNvSpPr txBox="1"/>
          <p:nvPr/>
        </p:nvSpPr>
        <p:spPr>
          <a:xfrm>
            <a:off x="395781" y="4573377"/>
            <a:ext cx="1794886" cy="192410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defTabSz="672100">
              <a:defRPr/>
            </a:pPr>
            <a:r>
              <a:rPr lang="en-US" sz="809" kern="0">
                <a:solidFill>
                  <a:schemeClr val="accent1"/>
                </a:solidFill>
                <a:latin typeface="+mj-lt"/>
              </a:rPr>
              <a:t>Less Agile </a:t>
            </a:r>
            <a:r>
              <a:rPr lang="en-US" sz="772" kern="0">
                <a:solidFill>
                  <a:schemeClr val="accent4"/>
                </a:solidFill>
                <a:latin typeface="Segoe UI"/>
              </a:rPr>
              <a:t>development &amp; deployment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ED8FFB-309F-4D64-82C9-6BCC4D947EDD}"/>
              </a:ext>
            </a:extLst>
          </p:cNvPr>
          <p:cNvSpPr txBox="1"/>
          <p:nvPr/>
        </p:nvSpPr>
        <p:spPr>
          <a:xfrm>
            <a:off x="6947960" y="4231625"/>
            <a:ext cx="1791680" cy="192410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r" defTabSz="672100" fontAlgn="auto">
              <a:defRPr/>
            </a:pPr>
            <a:r>
              <a:rPr lang="en-US" sz="809" kern="0">
                <a:solidFill>
                  <a:schemeClr val="accent1"/>
                </a:solidFill>
                <a:latin typeface="+mj-lt"/>
              </a:rPr>
              <a:t>Less Control </a:t>
            </a:r>
            <a:r>
              <a:rPr lang="en-US" sz="772" kern="0">
                <a:solidFill>
                  <a:schemeClr val="accent4"/>
                </a:solidFill>
                <a:latin typeface="Segoe UI"/>
              </a:rPr>
              <a:t>of execution environment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7D93CFC-A82A-4D7F-9A46-740942B91962}"/>
              </a:ext>
            </a:extLst>
          </p:cNvPr>
          <p:cNvSpPr txBox="1"/>
          <p:nvPr/>
        </p:nvSpPr>
        <p:spPr>
          <a:xfrm>
            <a:off x="6888650" y="4573377"/>
            <a:ext cx="1850991" cy="192410"/>
          </a:xfrm>
          <a:prstGeom prst="rect">
            <a:avLst/>
          </a:prstGeom>
          <a:noFill/>
        </p:spPr>
        <p:txBody>
          <a:bodyPr wrap="none" lIns="67232" tIns="33616" rIns="67232" bIns="33616" rtlCol="0">
            <a:spAutoFit/>
          </a:bodyPr>
          <a:lstStyle/>
          <a:p>
            <a:pPr algn="r" defTabSz="672100" fontAlgn="auto">
              <a:defRPr/>
            </a:pPr>
            <a:r>
              <a:rPr lang="en-US" sz="809" kern="0">
                <a:solidFill>
                  <a:schemeClr val="accent1"/>
                </a:solidFill>
                <a:latin typeface="+mj-lt"/>
              </a:rPr>
              <a:t>More Agile </a:t>
            </a:r>
            <a:r>
              <a:rPr lang="en-US" sz="772" kern="0">
                <a:solidFill>
                  <a:schemeClr val="accent4"/>
                </a:solidFill>
                <a:latin typeface="Segoe UI"/>
              </a:rPr>
              <a:t>development &amp; deployment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585307" y="1458298"/>
            <a:ext cx="106838" cy="106838"/>
          </a:xfrm>
          <a:prstGeom prst="ellipse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15" eaLnBrk="1" hangingPunct="1">
              <a:lnSpc>
                <a:spcPct val="90000"/>
              </a:lnSpc>
              <a:defRPr/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492665" y="1458298"/>
            <a:ext cx="106838" cy="106838"/>
          </a:xfrm>
          <a:prstGeom prst="ellipse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15" eaLnBrk="1" hangingPunct="1">
              <a:lnSpc>
                <a:spcPct val="90000"/>
              </a:lnSpc>
              <a:defRPr/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446345" y="1458298"/>
            <a:ext cx="106838" cy="106838"/>
          </a:xfrm>
          <a:prstGeom prst="ellipse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15" eaLnBrk="1" hangingPunct="1">
              <a:lnSpc>
                <a:spcPct val="90000"/>
              </a:lnSpc>
              <a:defRPr/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343F0E-8505-48B9-9B2C-54690EB43DA3}"/>
              </a:ext>
            </a:extLst>
          </p:cNvPr>
          <p:cNvGrpSpPr/>
          <p:nvPr/>
        </p:nvGrpSpPr>
        <p:grpSpPr>
          <a:xfrm>
            <a:off x="5361061" y="975179"/>
            <a:ext cx="359376" cy="412854"/>
            <a:chOff x="6949749" y="1942799"/>
            <a:chExt cx="770280" cy="884908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DAFC89-EEE3-4291-A5FD-53D0D8A8E29B}"/>
                </a:ext>
              </a:extLst>
            </p:cNvPr>
            <p:cNvSpPr/>
            <p:nvPr/>
          </p:nvSpPr>
          <p:spPr>
            <a:xfrm rot="5400000">
              <a:off x="6935208" y="2083080"/>
              <a:ext cx="799786" cy="689468"/>
            </a:xfrm>
            <a:prstGeom prst="hexagon">
              <a:avLst>
                <a:gd name="adj" fmla="val 31710"/>
                <a:gd name="vf" fmla="val 115470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386460" y="2364149"/>
              <a:ext cx="333569" cy="386238"/>
            </a:xfrm>
            <a:custGeom>
              <a:avLst/>
              <a:gdLst>
                <a:gd name="T0" fmla="*/ 0 w 152"/>
                <a:gd name="T1" fmla="*/ 45 h 176"/>
                <a:gd name="T2" fmla="*/ 76 w 152"/>
                <a:gd name="T3" fmla="*/ 0 h 176"/>
                <a:gd name="T4" fmla="*/ 152 w 152"/>
                <a:gd name="T5" fmla="*/ 45 h 176"/>
                <a:gd name="T6" fmla="*/ 152 w 152"/>
                <a:gd name="T7" fmla="*/ 131 h 176"/>
                <a:gd name="T8" fmla="*/ 76 w 152"/>
                <a:gd name="T9" fmla="*/ 176 h 176"/>
                <a:gd name="T10" fmla="*/ 0 w 152"/>
                <a:gd name="T11" fmla="*/ 131 h 176"/>
                <a:gd name="T12" fmla="*/ 0 w 152"/>
                <a:gd name="T13" fmla="*/ 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6">
                  <a:moveTo>
                    <a:pt x="0" y="45"/>
                  </a:moveTo>
                  <a:lnTo>
                    <a:pt x="76" y="0"/>
                  </a:lnTo>
                  <a:lnTo>
                    <a:pt x="152" y="45"/>
                  </a:lnTo>
                  <a:lnTo>
                    <a:pt x="152" y="131"/>
                  </a:lnTo>
                  <a:lnTo>
                    <a:pt x="76" y="176"/>
                  </a:lnTo>
                  <a:lnTo>
                    <a:pt x="0" y="13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auto">
            <a:xfrm>
              <a:off x="7386460" y="2462903"/>
              <a:ext cx="333569" cy="96559"/>
            </a:xfrm>
            <a:custGeom>
              <a:avLst/>
              <a:gdLst>
                <a:gd name="T0" fmla="*/ 152 w 152"/>
                <a:gd name="T1" fmla="*/ 0 h 44"/>
                <a:gd name="T2" fmla="*/ 76 w 152"/>
                <a:gd name="T3" fmla="*/ 44 h 44"/>
                <a:gd name="T4" fmla="*/ 0 w 15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44">
                  <a:moveTo>
                    <a:pt x="152" y="0"/>
                  </a:moveTo>
                  <a:lnTo>
                    <a:pt x="76" y="44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7553245" y="2546295"/>
              <a:ext cx="0" cy="204091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6949749" y="2364149"/>
              <a:ext cx="333569" cy="386238"/>
            </a:xfrm>
            <a:custGeom>
              <a:avLst/>
              <a:gdLst>
                <a:gd name="T0" fmla="*/ 0 w 152"/>
                <a:gd name="T1" fmla="*/ 45 h 176"/>
                <a:gd name="T2" fmla="*/ 76 w 152"/>
                <a:gd name="T3" fmla="*/ 0 h 176"/>
                <a:gd name="T4" fmla="*/ 152 w 152"/>
                <a:gd name="T5" fmla="*/ 45 h 176"/>
                <a:gd name="T6" fmla="*/ 152 w 152"/>
                <a:gd name="T7" fmla="*/ 131 h 176"/>
                <a:gd name="T8" fmla="*/ 76 w 152"/>
                <a:gd name="T9" fmla="*/ 176 h 176"/>
                <a:gd name="T10" fmla="*/ 0 w 152"/>
                <a:gd name="T11" fmla="*/ 131 h 176"/>
                <a:gd name="T12" fmla="*/ 0 w 152"/>
                <a:gd name="T13" fmla="*/ 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6">
                  <a:moveTo>
                    <a:pt x="0" y="45"/>
                  </a:moveTo>
                  <a:lnTo>
                    <a:pt x="76" y="0"/>
                  </a:lnTo>
                  <a:lnTo>
                    <a:pt x="152" y="45"/>
                  </a:lnTo>
                  <a:lnTo>
                    <a:pt x="152" y="131"/>
                  </a:lnTo>
                  <a:lnTo>
                    <a:pt x="76" y="176"/>
                  </a:lnTo>
                  <a:lnTo>
                    <a:pt x="0" y="13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6949749" y="2462903"/>
              <a:ext cx="333569" cy="96559"/>
            </a:xfrm>
            <a:custGeom>
              <a:avLst/>
              <a:gdLst>
                <a:gd name="T0" fmla="*/ 152 w 152"/>
                <a:gd name="T1" fmla="*/ 0 h 44"/>
                <a:gd name="T2" fmla="*/ 76 w 152"/>
                <a:gd name="T3" fmla="*/ 44 h 44"/>
                <a:gd name="T4" fmla="*/ 0 w 15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44">
                  <a:moveTo>
                    <a:pt x="152" y="0"/>
                  </a:moveTo>
                  <a:lnTo>
                    <a:pt x="76" y="44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>
              <a:off x="7116533" y="2546295"/>
              <a:ext cx="0" cy="204091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7169202" y="1942799"/>
              <a:ext cx="333569" cy="386238"/>
            </a:xfrm>
            <a:custGeom>
              <a:avLst/>
              <a:gdLst>
                <a:gd name="T0" fmla="*/ 0 w 152"/>
                <a:gd name="T1" fmla="*/ 45 h 176"/>
                <a:gd name="T2" fmla="*/ 76 w 152"/>
                <a:gd name="T3" fmla="*/ 0 h 176"/>
                <a:gd name="T4" fmla="*/ 152 w 152"/>
                <a:gd name="T5" fmla="*/ 45 h 176"/>
                <a:gd name="T6" fmla="*/ 152 w 152"/>
                <a:gd name="T7" fmla="*/ 133 h 176"/>
                <a:gd name="T8" fmla="*/ 76 w 152"/>
                <a:gd name="T9" fmla="*/ 176 h 176"/>
                <a:gd name="T10" fmla="*/ 0 w 152"/>
                <a:gd name="T11" fmla="*/ 133 h 176"/>
                <a:gd name="T12" fmla="*/ 0 w 152"/>
                <a:gd name="T13" fmla="*/ 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76">
                  <a:moveTo>
                    <a:pt x="0" y="45"/>
                  </a:moveTo>
                  <a:lnTo>
                    <a:pt x="76" y="0"/>
                  </a:lnTo>
                  <a:lnTo>
                    <a:pt x="152" y="45"/>
                  </a:lnTo>
                  <a:lnTo>
                    <a:pt x="152" y="133"/>
                  </a:lnTo>
                  <a:lnTo>
                    <a:pt x="76" y="176"/>
                  </a:lnTo>
                  <a:lnTo>
                    <a:pt x="0" y="1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7169202" y="2041553"/>
              <a:ext cx="333569" cy="96559"/>
            </a:xfrm>
            <a:custGeom>
              <a:avLst/>
              <a:gdLst>
                <a:gd name="T0" fmla="*/ 152 w 152"/>
                <a:gd name="T1" fmla="*/ 0 h 44"/>
                <a:gd name="T2" fmla="*/ 76 w 152"/>
                <a:gd name="T3" fmla="*/ 44 h 44"/>
                <a:gd name="T4" fmla="*/ 0 w 15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44">
                  <a:moveTo>
                    <a:pt x="152" y="0"/>
                  </a:moveTo>
                  <a:lnTo>
                    <a:pt x="76" y="44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>
              <a:off x="7335986" y="2138112"/>
              <a:ext cx="0" cy="190924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67222" tIns="33611" rIns="67222" bIns="3361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24">
                <a:solidFill>
                  <a:srgbClr val="353535"/>
                </a:solidFill>
                <a:latin typeface="Segoe UI Semilight"/>
              </a:endParaRPr>
            </a:p>
          </p:txBody>
        </p:sp>
      </p:grpSp>
      <p:grpSp>
        <p:nvGrpSpPr>
          <p:cNvPr id="72" name="Group 387">
            <a:extLst>
              <a:ext uri="{FF2B5EF4-FFF2-40B4-BE49-F238E27FC236}">
                <a16:creationId xmlns:a16="http://schemas.microsoft.com/office/drawing/2014/main" id="{5D54EB80-34A7-4588-A7EA-B1D3A0A593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4531" y="997673"/>
            <a:ext cx="365445" cy="365445"/>
            <a:chOff x="999" y="3388"/>
            <a:chExt cx="359" cy="359"/>
          </a:xfrm>
        </p:grpSpPr>
        <p:sp>
          <p:nvSpPr>
            <p:cNvPr id="74" name="Freeform 388">
              <a:extLst>
                <a:ext uri="{FF2B5EF4-FFF2-40B4-BE49-F238E27FC236}">
                  <a16:creationId xmlns:a16="http://schemas.microsoft.com/office/drawing/2014/main" id="{D3D0D6E8-0980-44BB-9356-C3ED34B03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3388"/>
              <a:ext cx="104" cy="359"/>
            </a:xfrm>
            <a:custGeom>
              <a:avLst/>
              <a:gdLst>
                <a:gd name="T0" fmla="*/ 1762 w 1762"/>
                <a:gd name="T1" fmla="*/ 6080 h 6080"/>
                <a:gd name="T2" fmla="*/ 834 w 1762"/>
                <a:gd name="T3" fmla="*/ 5810 h 6080"/>
                <a:gd name="T4" fmla="*/ 539 w 1762"/>
                <a:gd name="T5" fmla="*/ 4933 h 6080"/>
                <a:gd name="T6" fmla="*/ 539 w 1762"/>
                <a:gd name="T7" fmla="*/ 3955 h 6080"/>
                <a:gd name="T8" fmla="*/ 0 w 1762"/>
                <a:gd name="T9" fmla="*/ 3306 h 6080"/>
                <a:gd name="T10" fmla="*/ 0 w 1762"/>
                <a:gd name="T11" fmla="*/ 2774 h 6080"/>
                <a:gd name="T12" fmla="*/ 539 w 1762"/>
                <a:gd name="T13" fmla="*/ 2090 h 6080"/>
                <a:gd name="T14" fmla="*/ 539 w 1762"/>
                <a:gd name="T15" fmla="*/ 1174 h 6080"/>
                <a:gd name="T16" fmla="*/ 839 w 1762"/>
                <a:gd name="T17" fmla="*/ 286 h 6080"/>
                <a:gd name="T18" fmla="*/ 1762 w 1762"/>
                <a:gd name="T19" fmla="*/ 0 h 6080"/>
                <a:gd name="T20" fmla="*/ 1762 w 1762"/>
                <a:gd name="T21" fmla="*/ 545 h 6080"/>
                <a:gd name="T22" fmla="*/ 1209 w 1762"/>
                <a:gd name="T23" fmla="*/ 1174 h 6080"/>
                <a:gd name="T24" fmla="*/ 1209 w 1762"/>
                <a:gd name="T25" fmla="*/ 2097 h 6080"/>
                <a:gd name="T26" fmla="*/ 694 w 1762"/>
                <a:gd name="T27" fmla="*/ 3029 h 6080"/>
                <a:gd name="T28" fmla="*/ 694 w 1762"/>
                <a:gd name="T29" fmla="*/ 3043 h 6080"/>
                <a:gd name="T30" fmla="*/ 1209 w 1762"/>
                <a:gd name="T31" fmla="*/ 3955 h 6080"/>
                <a:gd name="T32" fmla="*/ 1209 w 1762"/>
                <a:gd name="T33" fmla="*/ 4874 h 6080"/>
                <a:gd name="T34" fmla="*/ 1335 w 1762"/>
                <a:gd name="T35" fmla="*/ 5375 h 6080"/>
                <a:gd name="T36" fmla="*/ 1762 w 1762"/>
                <a:gd name="T37" fmla="*/ 5534 h 6080"/>
                <a:gd name="T38" fmla="*/ 1762 w 1762"/>
                <a:gd name="T39" fmla="*/ 6080 h 6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2" h="6080">
                  <a:moveTo>
                    <a:pt x="1762" y="6080"/>
                  </a:moveTo>
                  <a:cubicBezTo>
                    <a:pt x="1340" y="6080"/>
                    <a:pt x="1031" y="5990"/>
                    <a:pt x="834" y="5810"/>
                  </a:cubicBezTo>
                  <a:cubicBezTo>
                    <a:pt x="637" y="5631"/>
                    <a:pt x="539" y="5338"/>
                    <a:pt x="539" y="4933"/>
                  </a:cubicBezTo>
                  <a:cubicBezTo>
                    <a:pt x="539" y="3955"/>
                    <a:pt x="539" y="3955"/>
                    <a:pt x="539" y="3955"/>
                  </a:cubicBezTo>
                  <a:cubicBezTo>
                    <a:pt x="539" y="3522"/>
                    <a:pt x="359" y="3306"/>
                    <a:pt x="0" y="3306"/>
                  </a:cubicBezTo>
                  <a:cubicBezTo>
                    <a:pt x="0" y="2774"/>
                    <a:pt x="0" y="2774"/>
                    <a:pt x="0" y="2774"/>
                  </a:cubicBezTo>
                  <a:cubicBezTo>
                    <a:pt x="359" y="2774"/>
                    <a:pt x="539" y="2546"/>
                    <a:pt x="539" y="2090"/>
                  </a:cubicBezTo>
                  <a:cubicBezTo>
                    <a:pt x="539" y="1174"/>
                    <a:pt x="539" y="1174"/>
                    <a:pt x="539" y="1174"/>
                  </a:cubicBezTo>
                  <a:cubicBezTo>
                    <a:pt x="539" y="773"/>
                    <a:pt x="639" y="478"/>
                    <a:pt x="839" y="286"/>
                  </a:cubicBezTo>
                  <a:cubicBezTo>
                    <a:pt x="1040" y="95"/>
                    <a:pt x="1347" y="0"/>
                    <a:pt x="1762" y="0"/>
                  </a:cubicBezTo>
                  <a:cubicBezTo>
                    <a:pt x="1762" y="545"/>
                    <a:pt x="1762" y="545"/>
                    <a:pt x="1762" y="545"/>
                  </a:cubicBezTo>
                  <a:cubicBezTo>
                    <a:pt x="1393" y="545"/>
                    <a:pt x="1209" y="755"/>
                    <a:pt x="1209" y="1174"/>
                  </a:cubicBezTo>
                  <a:cubicBezTo>
                    <a:pt x="1209" y="2097"/>
                    <a:pt x="1209" y="2097"/>
                    <a:pt x="1209" y="2097"/>
                  </a:cubicBezTo>
                  <a:cubicBezTo>
                    <a:pt x="1209" y="2594"/>
                    <a:pt x="1037" y="2905"/>
                    <a:pt x="694" y="3029"/>
                  </a:cubicBezTo>
                  <a:cubicBezTo>
                    <a:pt x="694" y="3043"/>
                    <a:pt x="694" y="3043"/>
                    <a:pt x="694" y="3043"/>
                  </a:cubicBezTo>
                  <a:cubicBezTo>
                    <a:pt x="1037" y="3154"/>
                    <a:pt x="1209" y="3458"/>
                    <a:pt x="1209" y="3955"/>
                  </a:cubicBezTo>
                  <a:cubicBezTo>
                    <a:pt x="1209" y="4874"/>
                    <a:pt x="1209" y="4874"/>
                    <a:pt x="1209" y="4874"/>
                  </a:cubicBezTo>
                  <a:cubicBezTo>
                    <a:pt x="1209" y="5102"/>
                    <a:pt x="1251" y="5269"/>
                    <a:pt x="1335" y="5375"/>
                  </a:cubicBezTo>
                  <a:cubicBezTo>
                    <a:pt x="1419" y="5481"/>
                    <a:pt x="1561" y="5534"/>
                    <a:pt x="1762" y="5534"/>
                  </a:cubicBezTo>
                  <a:lnTo>
                    <a:pt x="1762" y="6080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9">
              <a:extLst>
                <a:ext uri="{FF2B5EF4-FFF2-40B4-BE49-F238E27FC236}">
                  <a16:creationId xmlns:a16="http://schemas.microsoft.com/office/drawing/2014/main" id="{C4347C28-4C7A-4472-BE59-0C139677E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3388"/>
              <a:ext cx="104" cy="359"/>
            </a:xfrm>
            <a:custGeom>
              <a:avLst/>
              <a:gdLst>
                <a:gd name="T0" fmla="*/ 0 w 1762"/>
                <a:gd name="T1" fmla="*/ 5534 h 6080"/>
                <a:gd name="T2" fmla="*/ 427 w 1762"/>
                <a:gd name="T3" fmla="*/ 5375 h 6080"/>
                <a:gd name="T4" fmla="*/ 553 w 1762"/>
                <a:gd name="T5" fmla="*/ 4874 h 6080"/>
                <a:gd name="T6" fmla="*/ 553 w 1762"/>
                <a:gd name="T7" fmla="*/ 3955 h 6080"/>
                <a:gd name="T8" fmla="*/ 1068 w 1762"/>
                <a:gd name="T9" fmla="*/ 3043 h 6080"/>
                <a:gd name="T10" fmla="*/ 1068 w 1762"/>
                <a:gd name="T11" fmla="*/ 3029 h 6080"/>
                <a:gd name="T12" fmla="*/ 553 w 1762"/>
                <a:gd name="T13" fmla="*/ 2097 h 6080"/>
                <a:gd name="T14" fmla="*/ 553 w 1762"/>
                <a:gd name="T15" fmla="*/ 1174 h 6080"/>
                <a:gd name="T16" fmla="*/ 0 w 1762"/>
                <a:gd name="T17" fmla="*/ 545 h 6080"/>
                <a:gd name="T18" fmla="*/ 0 w 1762"/>
                <a:gd name="T19" fmla="*/ 0 h 6080"/>
                <a:gd name="T20" fmla="*/ 923 w 1762"/>
                <a:gd name="T21" fmla="*/ 286 h 6080"/>
                <a:gd name="T22" fmla="*/ 1223 w 1762"/>
                <a:gd name="T23" fmla="*/ 1174 h 6080"/>
                <a:gd name="T24" fmla="*/ 1223 w 1762"/>
                <a:gd name="T25" fmla="*/ 2090 h 6080"/>
                <a:gd name="T26" fmla="*/ 1762 w 1762"/>
                <a:gd name="T27" fmla="*/ 2774 h 6080"/>
                <a:gd name="T28" fmla="*/ 1762 w 1762"/>
                <a:gd name="T29" fmla="*/ 3306 h 6080"/>
                <a:gd name="T30" fmla="*/ 1223 w 1762"/>
                <a:gd name="T31" fmla="*/ 3955 h 6080"/>
                <a:gd name="T32" fmla="*/ 1223 w 1762"/>
                <a:gd name="T33" fmla="*/ 4933 h 6080"/>
                <a:gd name="T34" fmla="*/ 928 w 1762"/>
                <a:gd name="T35" fmla="*/ 5810 h 6080"/>
                <a:gd name="T36" fmla="*/ 0 w 1762"/>
                <a:gd name="T37" fmla="*/ 6080 h 6080"/>
                <a:gd name="T38" fmla="*/ 0 w 1762"/>
                <a:gd name="T39" fmla="*/ 5534 h 6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2" h="6080">
                  <a:moveTo>
                    <a:pt x="0" y="5534"/>
                  </a:moveTo>
                  <a:cubicBezTo>
                    <a:pt x="201" y="5534"/>
                    <a:pt x="343" y="5481"/>
                    <a:pt x="427" y="5375"/>
                  </a:cubicBezTo>
                  <a:cubicBezTo>
                    <a:pt x="511" y="5269"/>
                    <a:pt x="553" y="5102"/>
                    <a:pt x="553" y="4874"/>
                  </a:cubicBezTo>
                  <a:cubicBezTo>
                    <a:pt x="553" y="3955"/>
                    <a:pt x="553" y="3955"/>
                    <a:pt x="553" y="3955"/>
                  </a:cubicBezTo>
                  <a:cubicBezTo>
                    <a:pt x="553" y="3458"/>
                    <a:pt x="725" y="3154"/>
                    <a:pt x="1068" y="3043"/>
                  </a:cubicBezTo>
                  <a:cubicBezTo>
                    <a:pt x="1068" y="3029"/>
                    <a:pt x="1068" y="3029"/>
                    <a:pt x="1068" y="3029"/>
                  </a:cubicBezTo>
                  <a:cubicBezTo>
                    <a:pt x="725" y="2905"/>
                    <a:pt x="553" y="2594"/>
                    <a:pt x="553" y="2097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3" y="755"/>
                    <a:pt x="369" y="545"/>
                    <a:pt x="0" y="5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5" y="0"/>
                    <a:pt x="722" y="95"/>
                    <a:pt x="923" y="286"/>
                  </a:cubicBezTo>
                  <a:cubicBezTo>
                    <a:pt x="1123" y="478"/>
                    <a:pt x="1223" y="773"/>
                    <a:pt x="1223" y="1174"/>
                  </a:cubicBezTo>
                  <a:cubicBezTo>
                    <a:pt x="1223" y="2090"/>
                    <a:pt x="1223" y="2090"/>
                    <a:pt x="1223" y="2090"/>
                  </a:cubicBezTo>
                  <a:cubicBezTo>
                    <a:pt x="1223" y="2546"/>
                    <a:pt x="1403" y="2774"/>
                    <a:pt x="1762" y="2774"/>
                  </a:cubicBezTo>
                  <a:cubicBezTo>
                    <a:pt x="1762" y="3306"/>
                    <a:pt x="1762" y="3306"/>
                    <a:pt x="1762" y="3306"/>
                  </a:cubicBezTo>
                  <a:cubicBezTo>
                    <a:pt x="1403" y="3306"/>
                    <a:pt x="1223" y="3522"/>
                    <a:pt x="1223" y="3955"/>
                  </a:cubicBezTo>
                  <a:cubicBezTo>
                    <a:pt x="1223" y="4933"/>
                    <a:pt x="1223" y="4933"/>
                    <a:pt x="1223" y="4933"/>
                  </a:cubicBezTo>
                  <a:cubicBezTo>
                    <a:pt x="1223" y="5338"/>
                    <a:pt x="1125" y="5631"/>
                    <a:pt x="928" y="5810"/>
                  </a:cubicBezTo>
                  <a:cubicBezTo>
                    <a:pt x="731" y="5990"/>
                    <a:pt x="422" y="6080"/>
                    <a:pt x="0" y="6080"/>
                  </a:cubicBezTo>
                  <a:lnTo>
                    <a:pt x="0" y="5534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48">
            <a:extLst>
              <a:ext uri="{FF2B5EF4-FFF2-40B4-BE49-F238E27FC236}">
                <a16:creationId xmlns:a16="http://schemas.microsoft.com/office/drawing/2014/main" id="{760E181F-C638-42E1-9A14-BF10F48DDE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0330" y="1039334"/>
            <a:ext cx="356794" cy="335066"/>
            <a:chOff x="2208" y="1009"/>
            <a:chExt cx="312" cy="293"/>
          </a:xfrm>
          <a:solidFill>
            <a:schemeClr val="accent2"/>
          </a:solidFill>
        </p:grpSpPr>
        <p:sp>
          <p:nvSpPr>
            <p:cNvPr id="130" name="Rectangle 49">
              <a:extLst>
                <a:ext uri="{FF2B5EF4-FFF2-40B4-BE49-F238E27FC236}">
                  <a16:creationId xmlns:a16="http://schemas.microsoft.com/office/drawing/2014/main" id="{F4BBC071-B1CD-4FF0-9433-7C73B173C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9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50">
              <a:extLst>
                <a:ext uri="{FF2B5EF4-FFF2-40B4-BE49-F238E27FC236}">
                  <a16:creationId xmlns:a16="http://schemas.microsoft.com/office/drawing/2014/main" id="{2E974DD3-3071-4A42-B6F4-32330E7FF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87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51">
              <a:extLst>
                <a:ext uri="{FF2B5EF4-FFF2-40B4-BE49-F238E27FC236}">
                  <a16:creationId xmlns:a16="http://schemas.microsoft.com/office/drawing/2014/main" id="{9284E479-CC22-46DC-81EE-8E107CFD8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65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52">
              <a:extLst>
                <a:ext uri="{FF2B5EF4-FFF2-40B4-BE49-F238E27FC236}">
                  <a16:creationId xmlns:a16="http://schemas.microsoft.com/office/drawing/2014/main" id="{863B52C7-9F95-49AA-AAD6-311A1360E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43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53">
              <a:extLst>
                <a:ext uri="{FF2B5EF4-FFF2-40B4-BE49-F238E27FC236}">
                  <a16:creationId xmlns:a16="http://schemas.microsoft.com/office/drawing/2014/main" id="{4C3E1C29-BA9A-4BAB-943D-A455D2CB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25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54">
              <a:extLst>
                <a:ext uri="{FF2B5EF4-FFF2-40B4-BE49-F238E27FC236}">
                  <a16:creationId xmlns:a16="http://schemas.microsoft.com/office/drawing/2014/main" id="{E3CD0B4D-220E-4C09-8822-6FE424D8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25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55">
              <a:extLst>
                <a:ext uri="{FF2B5EF4-FFF2-40B4-BE49-F238E27FC236}">
                  <a16:creationId xmlns:a16="http://schemas.microsoft.com/office/drawing/2014/main" id="{2A0253A9-DCBF-4127-9C97-4348E95C8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258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56">
              <a:extLst>
                <a:ext uri="{FF2B5EF4-FFF2-40B4-BE49-F238E27FC236}">
                  <a16:creationId xmlns:a16="http://schemas.microsoft.com/office/drawing/2014/main" id="{9A5FDC14-DF55-46F6-BECF-ECE8DFF45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18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57">
              <a:extLst>
                <a:ext uri="{FF2B5EF4-FFF2-40B4-BE49-F238E27FC236}">
                  <a16:creationId xmlns:a16="http://schemas.microsoft.com/office/drawing/2014/main" id="{8FB80B4C-33E4-4C00-9B35-0E3CD7943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18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58">
              <a:extLst>
                <a:ext uri="{FF2B5EF4-FFF2-40B4-BE49-F238E27FC236}">
                  <a16:creationId xmlns:a16="http://schemas.microsoft.com/office/drawing/2014/main" id="{22715BB7-4EA4-41CD-8F16-8FC9315D9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18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59">
              <a:extLst>
                <a:ext uri="{FF2B5EF4-FFF2-40B4-BE49-F238E27FC236}">
                  <a16:creationId xmlns:a16="http://schemas.microsoft.com/office/drawing/2014/main" id="{48E16262-4940-4040-A639-C8E0DB9F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102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60">
              <a:extLst>
                <a:ext uri="{FF2B5EF4-FFF2-40B4-BE49-F238E27FC236}">
                  <a16:creationId xmlns:a16="http://schemas.microsoft.com/office/drawing/2014/main" id="{65229DC6-98F8-4BE4-846C-3BAEB5D47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102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61">
              <a:extLst>
                <a:ext uri="{FF2B5EF4-FFF2-40B4-BE49-F238E27FC236}">
                  <a16:creationId xmlns:a16="http://schemas.microsoft.com/office/drawing/2014/main" id="{161B1EE7-C7CD-4821-A51E-1FC4A6AB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10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62">
              <a:extLst>
                <a:ext uri="{FF2B5EF4-FFF2-40B4-BE49-F238E27FC236}">
                  <a16:creationId xmlns:a16="http://schemas.microsoft.com/office/drawing/2014/main" id="{9290247C-0441-43E1-B566-324C683E2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024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63">
              <a:extLst>
                <a:ext uri="{FF2B5EF4-FFF2-40B4-BE49-F238E27FC236}">
                  <a16:creationId xmlns:a16="http://schemas.microsoft.com/office/drawing/2014/main" id="{BFB57DAF-CE5E-4E2B-9AF3-077D2FD1B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024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64">
              <a:extLst>
                <a:ext uri="{FF2B5EF4-FFF2-40B4-BE49-F238E27FC236}">
                  <a16:creationId xmlns:a16="http://schemas.microsoft.com/office/drawing/2014/main" id="{57F155B7-3399-4904-B87B-60B8438C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024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58F8CB-FBDF-4F00-8015-369F1010D9B9}"/>
              </a:ext>
            </a:extLst>
          </p:cNvPr>
          <p:cNvGrpSpPr/>
          <p:nvPr/>
        </p:nvGrpSpPr>
        <p:grpSpPr>
          <a:xfrm>
            <a:off x="3399802" y="1019641"/>
            <a:ext cx="392473" cy="371132"/>
            <a:chOff x="3903471" y="2056738"/>
            <a:chExt cx="692353" cy="6547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592A15-AA06-4E89-82AE-4EFF20573D55}"/>
                </a:ext>
              </a:extLst>
            </p:cNvPr>
            <p:cNvGrpSpPr/>
            <p:nvPr/>
          </p:nvGrpSpPr>
          <p:grpSpPr>
            <a:xfrm>
              <a:off x="3903471" y="2580518"/>
              <a:ext cx="692353" cy="130926"/>
              <a:chOff x="3903471" y="2580518"/>
              <a:chExt cx="692353" cy="130926"/>
            </a:xfrm>
          </p:grpSpPr>
          <p:sp>
            <p:nvSpPr>
              <p:cNvPr id="151" name="Rectangle 52">
                <a:extLst>
                  <a:ext uri="{FF2B5EF4-FFF2-40B4-BE49-F238E27FC236}">
                    <a16:creationId xmlns:a16="http://schemas.microsoft.com/office/drawing/2014/main" id="{E7D9C938-35F3-4F2E-8209-63917DFFA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3471" y="2580518"/>
                <a:ext cx="692353" cy="1309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2" name="Oval 53">
                <a:extLst>
                  <a:ext uri="{FF2B5EF4-FFF2-40B4-BE49-F238E27FC236}">
                    <a16:creationId xmlns:a16="http://schemas.microsoft.com/office/drawing/2014/main" id="{56966071-0E57-4802-8E87-4C32FF02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634" y="2613805"/>
                <a:ext cx="66572" cy="643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3" name="Oval 54">
                <a:extLst>
                  <a:ext uri="{FF2B5EF4-FFF2-40B4-BE49-F238E27FC236}">
                    <a16:creationId xmlns:a16="http://schemas.microsoft.com/office/drawing/2014/main" id="{FE48DD6B-CBED-47C6-A68C-695ED4893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3273" y="2613805"/>
                <a:ext cx="66572" cy="643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4" name="Oval 55">
                <a:extLst>
                  <a:ext uri="{FF2B5EF4-FFF2-40B4-BE49-F238E27FC236}">
                    <a16:creationId xmlns:a16="http://schemas.microsoft.com/office/drawing/2014/main" id="{E95F5A35-3890-494D-BFD3-986DA15B5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913" y="2613805"/>
                <a:ext cx="64353" cy="64353"/>
              </a:xfrm>
              <a:prstGeom prst="ellipse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BBD6C68-2249-414A-BDAF-E769F5DA2DAC}"/>
                </a:ext>
              </a:extLst>
            </p:cNvPr>
            <p:cNvGrpSpPr/>
            <p:nvPr/>
          </p:nvGrpSpPr>
          <p:grpSpPr>
            <a:xfrm>
              <a:off x="4034337" y="2056738"/>
              <a:ext cx="430620" cy="430620"/>
              <a:chOff x="1716088" y="1693863"/>
              <a:chExt cx="279400" cy="279400"/>
            </a:xfrm>
          </p:grpSpPr>
          <p:sp>
            <p:nvSpPr>
              <p:cNvPr id="178" name="Rectangle 26">
                <a:extLst>
                  <a:ext uri="{FF2B5EF4-FFF2-40B4-BE49-F238E27FC236}">
                    <a16:creationId xmlns:a16="http://schemas.microsoft.com/office/drawing/2014/main" id="{B143F4AE-48AD-4FCD-B7AE-1D0E4FE23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88" y="1849438"/>
                <a:ext cx="47625" cy="46038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27">
                <a:extLst>
                  <a:ext uri="{FF2B5EF4-FFF2-40B4-BE49-F238E27FC236}">
                    <a16:creationId xmlns:a16="http://schemas.microsoft.com/office/drawing/2014/main" id="{F528A4FA-1619-49FC-BE76-2D42EFEBE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6" y="1849438"/>
                <a:ext cx="46038" cy="46038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28">
                <a:extLst>
                  <a:ext uri="{FF2B5EF4-FFF2-40B4-BE49-F238E27FC236}">
                    <a16:creationId xmlns:a16="http://schemas.microsoft.com/office/drawing/2014/main" id="{2746F92A-8F80-4628-AF2C-63BEB6DC3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88" y="1925638"/>
                <a:ext cx="47625" cy="47625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64097993-303C-49FE-8441-B77D23C5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6" y="1925638"/>
                <a:ext cx="46038" cy="47625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30">
                <a:extLst>
                  <a:ext uri="{FF2B5EF4-FFF2-40B4-BE49-F238E27FC236}">
                    <a16:creationId xmlns:a16="http://schemas.microsoft.com/office/drawing/2014/main" id="{18486BD9-D94A-4A58-BB61-C86317962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663" y="1849438"/>
                <a:ext cx="46038" cy="46038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31">
                <a:extLst>
                  <a:ext uri="{FF2B5EF4-FFF2-40B4-BE49-F238E27FC236}">
                    <a16:creationId xmlns:a16="http://schemas.microsoft.com/office/drawing/2014/main" id="{7B4F4CCB-1658-4F49-9C0E-55DDDFDD6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88" y="1771651"/>
                <a:ext cx="47625" cy="46038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32">
                <a:extLst>
                  <a:ext uri="{FF2B5EF4-FFF2-40B4-BE49-F238E27FC236}">
                    <a16:creationId xmlns:a16="http://schemas.microsoft.com/office/drawing/2014/main" id="{84AFA82F-B390-4A48-A863-8D09F8C98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6" y="1771651"/>
                <a:ext cx="46038" cy="46038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297703D0-B5FF-48E8-890E-7CC1C377E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88" y="1693863"/>
                <a:ext cx="47625" cy="46038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34">
                <a:extLst>
                  <a:ext uri="{FF2B5EF4-FFF2-40B4-BE49-F238E27FC236}">
                    <a16:creationId xmlns:a16="http://schemas.microsoft.com/office/drawing/2014/main" id="{C0950665-5913-4946-8F32-B407851F2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663" y="1925638"/>
                <a:ext cx="46038" cy="47625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35">
                <a:extLst>
                  <a:ext uri="{FF2B5EF4-FFF2-40B4-BE49-F238E27FC236}">
                    <a16:creationId xmlns:a16="http://schemas.microsoft.com/office/drawing/2014/main" id="{D51EF5EF-773D-4BA9-8E01-03F00F5D8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863" y="1925638"/>
                <a:ext cx="47625" cy="47625"/>
              </a:xfrm>
              <a:prstGeom prst="rect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5355566A-F827-4E73-8DD8-E812EBCE9C77}"/>
              </a:ext>
            </a:extLst>
          </p:cNvPr>
          <p:cNvSpPr/>
          <p:nvPr/>
        </p:nvSpPr>
        <p:spPr bwMode="auto">
          <a:xfrm>
            <a:off x="3542619" y="1458298"/>
            <a:ext cx="106838" cy="106838"/>
          </a:xfrm>
          <a:prstGeom prst="ellipse">
            <a:avLst/>
          </a:prstGeom>
          <a:solidFill>
            <a:schemeClr val="accent1"/>
          </a:solidFill>
          <a:ln w="254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45" tIns="107556" rIns="134445" bIns="1075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15" eaLnBrk="1" hangingPunct="1">
              <a:lnSpc>
                <a:spcPct val="90000"/>
              </a:lnSpc>
              <a:defRPr/>
            </a:pPr>
            <a:endParaRPr lang="en-US" sz="1765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3017D03E-E011-4378-B448-7204DAAB2625}"/>
              </a:ext>
            </a:extLst>
          </p:cNvPr>
          <p:cNvCxnSpPr>
            <a:cxnSpLocks/>
          </p:cNvCxnSpPr>
          <p:nvPr/>
        </p:nvCxnSpPr>
        <p:spPr>
          <a:xfrm>
            <a:off x="444511" y="4498347"/>
            <a:ext cx="8254978" cy="0"/>
          </a:xfrm>
          <a:prstGeom prst="straightConnector1">
            <a:avLst/>
          </a:prstGeom>
          <a:ln w="12700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7BFA1FC6-0324-42A5-9FB7-AAE0035A2EFF}"/>
              </a:ext>
            </a:extLst>
          </p:cNvPr>
          <p:cNvSpPr txBox="1"/>
          <p:nvPr/>
        </p:nvSpPr>
        <p:spPr>
          <a:xfrm>
            <a:off x="650609" y="2472924"/>
            <a:ext cx="1969528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Patching, Management, Deployment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3E93FF9-16A0-4974-8E48-319DE422694D}"/>
              </a:ext>
            </a:extLst>
          </p:cNvPr>
          <p:cNvSpPr txBox="1"/>
          <p:nvPr/>
        </p:nvSpPr>
        <p:spPr>
          <a:xfrm>
            <a:off x="2662368" y="2472924"/>
            <a:ext cx="1867338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Management (Container &amp; Pod)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B97DA2C-1D9E-4882-8035-2AD0EC4608B9}"/>
              </a:ext>
            </a:extLst>
          </p:cNvPr>
          <p:cNvSpPr txBox="1"/>
          <p:nvPr/>
        </p:nvSpPr>
        <p:spPr>
          <a:xfrm>
            <a:off x="4614168" y="2472924"/>
            <a:ext cx="1863831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Limitations of Execution environment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4C85608-C99E-4391-81A5-C5D8AE190DA7}"/>
              </a:ext>
            </a:extLst>
          </p:cNvPr>
          <p:cNvSpPr txBox="1"/>
          <p:nvPr/>
        </p:nvSpPr>
        <p:spPr>
          <a:xfrm>
            <a:off x="6671110" y="2472924"/>
            <a:ext cx="1652977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Cold start, long running process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57B7B06-22FD-4DB2-A20A-1ED3D0E838D2}"/>
              </a:ext>
            </a:extLst>
          </p:cNvPr>
          <p:cNvSpPr txBox="1"/>
          <p:nvPr/>
        </p:nvSpPr>
        <p:spPr>
          <a:xfrm>
            <a:off x="985753" y="3148249"/>
            <a:ext cx="1299240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Curated VM Hosting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9EFC6CB-9C33-4462-9AEC-C8410B60EB76}"/>
              </a:ext>
            </a:extLst>
          </p:cNvPr>
          <p:cNvSpPr txBox="1"/>
          <p:nvPr/>
        </p:nvSpPr>
        <p:spPr>
          <a:xfrm>
            <a:off x="2981656" y="3148249"/>
            <a:ext cx="1228762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Curated Orchestration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626967F-A5DA-4E4D-95A3-43D81C5CE525}"/>
              </a:ext>
            </a:extLst>
          </p:cNvPr>
          <p:cNvSpPr txBox="1"/>
          <p:nvPr/>
        </p:nvSpPr>
        <p:spPr>
          <a:xfrm>
            <a:off x="4751519" y="3148249"/>
            <a:ext cx="1589129" cy="34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Curated Execution Environment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37D2C61-6F5B-47A4-92F2-8B1C048B2AB8}"/>
              </a:ext>
            </a:extLst>
          </p:cNvPr>
          <p:cNvSpPr txBox="1"/>
          <p:nvPr/>
        </p:nvSpPr>
        <p:spPr>
          <a:xfrm>
            <a:off x="7053103" y="3148249"/>
            <a:ext cx="888991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Scale to ‘zero’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3404C6E-87EE-4EC2-8D22-62730D1968D9}"/>
              </a:ext>
            </a:extLst>
          </p:cNvPr>
          <p:cNvSpPr txBox="1"/>
          <p:nvPr/>
        </p:nvSpPr>
        <p:spPr>
          <a:xfrm>
            <a:off x="1790893" y="3821489"/>
            <a:ext cx="1652977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IT/Infra focused Value Prop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9664A22E-CF0C-4141-98B8-CB76EBFE1A78}"/>
              </a:ext>
            </a:extLst>
          </p:cNvPr>
          <p:cNvSpPr txBox="1"/>
          <p:nvPr/>
        </p:nvSpPr>
        <p:spPr>
          <a:xfrm>
            <a:off x="5561672" y="3821489"/>
            <a:ext cx="1922503" cy="2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9"/>
              <a:t>Dev/App Admin focused Value Prop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A38118-E223-4A7D-BA7E-0C7F3D0D4C40}"/>
              </a:ext>
            </a:extLst>
          </p:cNvPr>
          <p:cNvSpPr txBox="1"/>
          <p:nvPr/>
        </p:nvSpPr>
        <p:spPr>
          <a:xfrm>
            <a:off x="327756" y="2118814"/>
            <a:ext cx="1031141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9">
                <a:solidFill>
                  <a:schemeClr val="accent1"/>
                </a:solidFill>
                <a:latin typeface="+mj-lt"/>
              </a:rPr>
              <a:t>Challenges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AFF74AB-478F-45DF-98FE-27339A402900}"/>
              </a:ext>
            </a:extLst>
          </p:cNvPr>
          <p:cNvSpPr txBox="1"/>
          <p:nvPr/>
        </p:nvSpPr>
        <p:spPr>
          <a:xfrm>
            <a:off x="327756" y="2785613"/>
            <a:ext cx="1031141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9">
                <a:solidFill>
                  <a:schemeClr val="accent1"/>
                </a:solidFill>
                <a:latin typeface="+mj-lt"/>
              </a:rPr>
              <a:t>What you get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6042065-6A3F-4728-A8F1-D4B01F1B93D0}"/>
              </a:ext>
            </a:extLst>
          </p:cNvPr>
          <p:cNvSpPr txBox="1"/>
          <p:nvPr/>
        </p:nvSpPr>
        <p:spPr>
          <a:xfrm>
            <a:off x="327756" y="3452412"/>
            <a:ext cx="1434280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9">
                <a:solidFill>
                  <a:schemeClr val="accent1"/>
                </a:solidFill>
                <a:latin typeface="+mj-lt"/>
              </a:rPr>
              <a:t>Technology decisions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0F4283-730F-4080-B2DB-35DCE8651767}"/>
              </a:ext>
            </a:extLst>
          </p:cNvPr>
          <p:cNvCxnSpPr/>
          <p:nvPr/>
        </p:nvCxnSpPr>
        <p:spPr>
          <a:xfrm>
            <a:off x="397522" y="2352338"/>
            <a:ext cx="8185212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B9486FE-4B06-456B-A7B2-338E956426E6}"/>
              </a:ext>
            </a:extLst>
          </p:cNvPr>
          <p:cNvCxnSpPr/>
          <p:nvPr/>
        </p:nvCxnSpPr>
        <p:spPr>
          <a:xfrm>
            <a:off x="397522" y="3019137"/>
            <a:ext cx="8185212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2CDEF2-350D-4DF8-AE7E-A329FE3DB3EA}"/>
              </a:ext>
            </a:extLst>
          </p:cNvPr>
          <p:cNvCxnSpPr/>
          <p:nvPr/>
        </p:nvCxnSpPr>
        <p:spPr>
          <a:xfrm>
            <a:off x="397522" y="3692446"/>
            <a:ext cx="8185212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EF231C2-40E2-4ED4-AF64-DFE5FC40EAA6}"/>
              </a:ext>
            </a:extLst>
          </p:cNvPr>
          <p:cNvSpPr/>
          <p:nvPr/>
        </p:nvSpPr>
        <p:spPr>
          <a:xfrm>
            <a:off x="914223" y="1898570"/>
            <a:ext cx="2130824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.NET, Node, Java, Docker, PHP, Ruby, Python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24526B-2EF3-41ED-82B8-7F21617E24B8}"/>
              </a:ext>
            </a:extLst>
          </p:cNvPr>
          <p:cNvSpPr/>
          <p:nvPr/>
        </p:nvSpPr>
        <p:spPr>
          <a:xfrm>
            <a:off x="914223" y="2885341"/>
            <a:ext cx="1138704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Staging &amp; deployment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071D94-0767-4DEA-B0EF-DA241344C6A8}"/>
              </a:ext>
            </a:extLst>
          </p:cNvPr>
          <p:cNvSpPr/>
          <p:nvPr/>
        </p:nvSpPr>
        <p:spPr>
          <a:xfrm>
            <a:off x="914223" y="3378726"/>
            <a:ext cx="1086486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Testing in production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1D1C01-D714-4282-800B-8DFAC35ACF20}"/>
              </a:ext>
            </a:extLst>
          </p:cNvPr>
          <p:cNvSpPr/>
          <p:nvPr/>
        </p:nvSpPr>
        <p:spPr>
          <a:xfrm>
            <a:off x="3763449" y="1898570"/>
            <a:ext cx="1373639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Auto scale &amp; load balancing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2FF6C8-2C3A-4CF3-9B67-ADF7958A410A}"/>
              </a:ext>
            </a:extLst>
          </p:cNvPr>
          <p:cNvSpPr/>
          <p:nvPr/>
        </p:nvSpPr>
        <p:spPr>
          <a:xfrm>
            <a:off x="3763450" y="2391955"/>
            <a:ext cx="1594558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High availability w/auto patching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C65E85-CDEC-4E7D-BA77-222B48D39B50}"/>
              </a:ext>
            </a:extLst>
          </p:cNvPr>
          <p:cNvSpPr/>
          <p:nvPr/>
        </p:nvSpPr>
        <p:spPr>
          <a:xfrm>
            <a:off x="3763449" y="2885341"/>
            <a:ext cx="1291350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Reduced operations costs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5A6D96-A574-408E-B3C0-4B6DBF905E06}"/>
              </a:ext>
            </a:extLst>
          </p:cNvPr>
          <p:cNvSpPr/>
          <p:nvPr/>
        </p:nvSpPr>
        <p:spPr>
          <a:xfrm>
            <a:off x="3763449" y="3378726"/>
            <a:ext cx="1052629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Backup &amp; recovery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4F503E-8C52-4AAD-8EAF-9F1E93203AD2}"/>
              </a:ext>
            </a:extLst>
          </p:cNvPr>
          <p:cNvSpPr/>
          <p:nvPr/>
        </p:nvSpPr>
        <p:spPr>
          <a:xfrm>
            <a:off x="6704784" y="1898570"/>
            <a:ext cx="1440618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Global data center footprint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E0E07CE-E41C-41F3-9518-8D67E998E429}"/>
              </a:ext>
            </a:extLst>
          </p:cNvPr>
          <p:cNvSpPr/>
          <p:nvPr/>
        </p:nvSpPr>
        <p:spPr>
          <a:xfrm>
            <a:off x="6704784" y="2391955"/>
            <a:ext cx="859606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Hybrid support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8139653-483D-42F1-9318-724E094EF10B}"/>
              </a:ext>
            </a:extLst>
          </p:cNvPr>
          <p:cNvSpPr/>
          <p:nvPr/>
        </p:nvSpPr>
        <p:spPr>
          <a:xfrm>
            <a:off x="6704783" y="2885341"/>
            <a:ext cx="1637745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Azure Active Directory integration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570999F-2C74-4BA8-AF1A-A42F21642743}"/>
              </a:ext>
            </a:extLst>
          </p:cNvPr>
          <p:cNvSpPr/>
          <p:nvPr/>
        </p:nvSpPr>
        <p:spPr>
          <a:xfrm>
            <a:off x="6704784" y="3378726"/>
            <a:ext cx="1068748" cy="32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Secure &amp; compliance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C80A8C9-4B35-4A9F-874B-2A94DAC5522F}"/>
              </a:ext>
            </a:extLst>
          </p:cNvPr>
          <p:cNvSpPr/>
          <p:nvPr/>
        </p:nvSpPr>
        <p:spPr>
          <a:xfrm>
            <a:off x="914223" y="2391955"/>
            <a:ext cx="2085017" cy="21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22"/>
            <a:r>
              <a:rPr lang="en-US" sz="772" kern="0">
                <a:latin typeface="Segoe UI" panose="020B0502040204020203" pitchFamily="34" charset="0"/>
                <a:cs typeface="Segoe UI" panose="020B0502040204020203" pitchFamily="34" charset="0"/>
              </a:rPr>
              <a:t>Deploy containers on Windows &amp; Linux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8F1754-C9C2-446D-B1E5-04E31CC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98" y="343216"/>
            <a:ext cx="8263890" cy="415440"/>
          </a:xfrm>
        </p:spPr>
        <p:txBody>
          <a:bodyPr/>
          <a:lstStyle/>
          <a:p>
            <a:r>
              <a:rPr lang="en-US"/>
              <a:t>Azure App Service benefits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76AE6FD-09EB-4024-AFC1-9EB4FEF02E40}"/>
              </a:ext>
            </a:extLst>
          </p:cNvPr>
          <p:cNvSpPr/>
          <p:nvPr/>
        </p:nvSpPr>
        <p:spPr>
          <a:xfrm>
            <a:off x="983111" y="1145631"/>
            <a:ext cx="1490484" cy="45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6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High-productivity for </a:t>
            </a:r>
            <a:r>
              <a:rPr lang="en-US" sz="1176" err="1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devs</a:t>
            </a:r>
            <a:r>
              <a:rPr lang="en-US" sz="1176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 &amp; ops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6F88132-1CBE-4FE4-887C-86B1F8BF9FB8}"/>
              </a:ext>
            </a:extLst>
          </p:cNvPr>
          <p:cNvSpPr/>
          <p:nvPr/>
        </p:nvSpPr>
        <p:spPr>
          <a:xfrm>
            <a:off x="3838273" y="1237964"/>
            <a:ext cx="1594558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6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Fully-managed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3A59E7E-F19F-440B-B6BA-66E2FAF12510}"/>
              </a:ext>
            </a:extLst>
          </p:cNvPr>
          <p:cNvSpPr/>
          <p:nvPr/>
        </p:nvSpPr>
        <p:spPr>
          <a:xfrm>
            <a:off x="6698752" y="1237964"/>
            <a:ext cx="1762506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6">
                <a:solidFill>
                  <a:srgbClr val="0078D7"/>
                </a:solidFill>
                <a:latin typeface="+mj-lt"/>
                <a:cs typeface="Segoe UI Semilight" panose="020B0402040204020203" pitchFamily="34" charset="0"/>
              </a:rPr>
              <a:t>Enterprise-grade</a:t>
            </a:r>
          </a:p>
        </p:txBody>
      </p:sp>
      <p:grpSp>
        <p:nvGrpSpPr>
          <p:cNvPr id="214" name="Group 189">
            <a:extLst>
              <a:ext uri="{FF2B5EF4-FFF2-40B4-BE49-F238E27FC236}">
                <a16:creationId xmlns:a16="http://schemas.microsoft.com/office/drawing/2014/main" id="{E8A7289E-965F-44B8-AECF-21100F6B6E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519" y="1876634"/>
            <a:ext cx="251604" cy="188703"/>
            <a:chOff x="1614" y="1826"/>
            <a:chExt cx="312" cy="234"/>
          </a:xfrm>
        </p:grpSpPr>
        <p:sp>
          <p:nvSpPr>
            <p:cNvPr id="215" name="AutoShape 188">
              <a:extLst>
                <a:ext uri="{FF2B5EF4-FFF2-40B4-BE49-F238E27FC236}">
                  <a16:creationId xmlns:a16="http://schemas.microsoft.com/office/drawing/2014/main" id="{FEC66DFB-B2F8-471E-B011-31DF136087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14" y="1826"/>
              <a:ext cx="3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0">
              <a:extLst>
                <a:ext uri="{FF2B5EF4-FFF2-40B4-BE49-F238E27FC236}">
                  <a16:creationId xmlns:a16="http://schemas.microsoft.com/office/drawing/2014/main" id="{171259E9-A010-42E4-8EF8-4EFF6B6D5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826"/>
              <a:ext cx="312" cy="29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91">
              <a:extLst>
                <a:ext uri="{FF2B5EF4-FFF2-40B4-BE49-F238E27FC236}">
                  <a16:creationId xmlns:a16="http://schemas.microsoft.com/office/drawing/2014/main" id="{A5950B3A-0D68-4AFB-9516-F3D49380B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855"/>
              <a:ext cx="312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192">
              <a:extLst>
                <a:ext uri="{FF2B5EF4-FFF2-40B4-BE49-F238E27FC236}">
                  <a16:creationId xmlns:a16="http://schemas.microsoft.com/office/drawing/2014/main" id="{BDF8BAEE-10BF-4660-97A2-62DCE5517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836"/>
              <a:ext cx="9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193">
              <a:extLst>
                <a:ext uri="{FF2B5EF4-FFF2-40B4-BE49-F238E27FC236}">
                  <a16:creationId xmlns:a16="http://schemas.microsoft.com/office/drawing/2014/main" id="{8FB2A77D-3888-4849-83F4-7A87C8CCF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1836"/>
              <a:ext cx="10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194">
              <a:extLst>
                <a:ext uri="{FF2B5EF4-FFF2-40B4-BE49-F238E27FC236}">
                  <a16:creationId xmlns:a16="http://schemas.microsoft.com/office/drawing/2014/main" id="{645DB3D7-51FF-4BBF-800C-6DCF0936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1836"/>
              <a:ext cx="10" cy="10"/>
            </a:xfrm>
            <a:prstGeom prst="ellipse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5">
              <a:extLst>
                <a:ext uri="{FF2B5EF4-FFF2-40B4-BE49-F238E27FC236}">
                  <a16:creationId xmlns:a16="http://schemas.microsoft.com/office/drawing/2014/main" id="{4CDAB8C0-15DF-43B4-85E1-5D49DD8C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947"/>
              <a:ext cx="44" cy="45"/>
            </a:xfrm>
            <a:custGeom>
              <a:avLst/>
              <a:gdLst>
                <a:gd name="T0" fmla="*/ 34 w 44"/>
                <a:gd name="T1" fmla="*/ 0 h 45"/>
                <a:gd name="T2" fmla="*/ 44 w 44"/>
                <a:gd name="T3" fmla="*/ 11 h 45"/>
                <a:gd name="T4" fmla="*/ 10 w 44"/>
                <a:gd name="T5" fmla="*/ 45 h 45"/>
                <a:gd name="T6" fmla="*/ 0 w 44"/>
                <a:gd name="T7" fmla="*/ 35 h 45"/>
                <a:gd name="T8" fmla="*/ 34 w 4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34" y="0"/>
                  </a:moveTo>
                  <a:lnTo>
                    <a:pt x="44" y="11"/>
                  </a:lnTo>
                  <a:lnTo>
                    <a:pt x="10" y="45"/>
                  </a:lnTo>
                  <a:lnTo>
                    <a:pt x="0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6">
              <a:extLst>
                <a:ext uri="{FF2B5EF4-FFF2-40B4-BE49-F238E27FC236}">
                  <a16:creationId xmlns:a16="http://schemas.microsoft.com/office/drawing/2014/main" id="{21EC59D2-9A63-4655-8603-CEBA49C87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1923"/>
              <a:ext cx="45" cy="45"/>
            </a:xfrm>
            <a:custGeom>
              <a:avLst/>
              <a:gdLst>
                <a:gd name="T0" fmla="*/ 45 w 45"/>
                <a:gd name="T1" fmla="*/ 35 h 45"/>
                <a:gd name="T2" fmla="*/ 35 w 45"/>
                <a:gd name="T3" fmla="*/ 45 h 45"/>
                <a:gd name="T4" fmla="*/ 0 w 45"/>
                <a:gd name="T5" fmla="*/ 11 h 45"/>
                <a:gd name="T6" fmla="*/ 11 w 45"/>
                <a:gd name="T7" fmla="*/ 0 h 45"/>
                <a:gd name="T8" fmla="*/ 45 w 45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35"/>
                  </a:moveTo>
                  <a:lnTo>
                    <a:pt x="35" y="45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7">
              <a:extLst>
                <a:ext uri="{FF2B5EF4-FFF2-40B4-BE49-F238E27FC236}">
                  <a16:creationId xmlns:a16="http://schemas.microsoft.com/office/drawing/2014/main" id="{07CB1FC5-D0C2-4AEC-843D-A2044341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947"/>
              <a:ext cx="45" cy="45"/>
            </a:xfrm>
            <a:custGeom>
              <a:avLst/>
              <a:gdLst>
                <a:gd name="T0" fmla="*/ 11 w 45"/>
                <a:gd name="T1" fmla="*/ 0 h 45"/>
                <a:gd name="T2" fmla="*/ 0 w 45"/>
                <a:gd name="T3" fmla="*/ 11 h 45"/>
                <a:gd name="T4" fmla="*/ 34 w 45"/>
                <a:gd name="T5" fmla="*/ 45 h 45"/>
                <a:gd name="T6" fmla="*/ 45 w 45"/>
                <a:gd name="T7" fmla="*/ 34 h 45"/>
                <a:gd name="T8" fmla="*/ 11 w 4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1" y="0"/>
                  </a:moveTo>
                  <a:lnTo>
                    <a:pt x="0" y="11"/>
                  </a:lnTo>
                  <a:lnTo>
                    <a:pt x="34" y="45"/>
                  </a:lnTo>
                  <a:lnTo>
                    <a:pt x="45" y="3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98">
              <a:extLst>
                <a:ext uri="{FF2B5EF4-FFF2-40B4-BE49-F238E27FC236}">
                  <a16:creationId xmlns:a16="http://schemas.microsoft.com/office/drawing/2014/main" id="{610D23EE-6716-4C5C-A19D-A9DFDBB9A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924"/>
              <a:ext cx="45" cy="44"/>
            </a:xfrm>
            <a:custGeom>
              <a:avLst/>
              <a:gdLst>
                <a:gd name="T0" fmla="*/ 0 w 45"/>
                <a:gd name="T1" fmla="*/ 34 h 44"/>
                <a:gd name="T2" fmla="*/ 11 w 45"/>
                <a:gd name="T3" fmla="*/ 44 h 44"/>
                <a:gd name="T4" fmla="*/ 45 w 45"/>
                <a:gd name="T5" fmla="*/ 10 h 44"/>
                <a:gd name="T6" fmla="*/ 34 w 45"/>
                <a:gd name="T7" fmla="*/ 0 h 44"/>
                <a:gd name="T8" fmla="*/ 0 w 45"/>
                <a:gd name="T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0" y="34"/>
                  </a:moveTo>
                  <a:lnTo>
                    <a:pt x="11" y="44"/>
                  </a:lnTo>
                  <a:lnTo>
                    <a:pt x="45" y="10"/>
                  </a:lnTo>
                  <a:lnTo>
                    <a:pt x="3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99">
              <a:extLst>
                <a:ext uri="{FF2B5EF4-FFF2-40B4-BE49-F238E27FC236}">
                  <a16:creationId xmlns:a16="http://schemas.microsoft.com/office/drawing/2014/main" id="{6D30AE36-199F-4846-929A-00303CE6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943"/>
              <a:ext cx="30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20">
            <a:extLst>
              <a:ext uri="{FF2B5EF4-FFF2-40B4-BE49-F238E27FC236}">
                <a16:creationId xmlns:a16="http://schemas.microsoft.com/office/drawing/2014/main" id="{654E6955-1C29-4B50-8401-36CACE155E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6103" y="1876634"/>
            <a:ext cx="188704" cy="188704"/>
            <a:chOff x="1614" y="999"/>
            <a:chExt cx="312" cy="312"/>
          </a:xfrm>
          <a:solidFill>
            <a:schemeClr val="accent2"/>
          </a:solidFill>
        </p:grpSpPr>
        <p:sp>
          <p:nvSpPr>
            <p:cNvPr id="227" name="Rectangle 21">
              <a:extLst>
                <a:ext uri="{FF2B5EF4-FFF2-40B4-BE49-F238E27FC236}">
                  <a16:creationId xmlns:a16="http://schemas.microsoft.com/office/drawing/2014/main" id="{2DF6B2A0-3A35-46B3-BE24-BD311028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165"/>
              <a:ext cx="146" cy="1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22">
              <a:extLst>
                <a:ext uri="{FF2B5EF4-FFF2-40B4-BE49-F238E27FC236}">
                  <a16:creationId xmlns:a16="http://schemas.microsoft.com/office/drawing/2014/main" id="{F108246E-D4D9-4076-8D9B-6319400F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999"/>
              <a:ext cx="312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3">
              <a:extLst>
                <a:ext uri="{FF2B5EF4-FFF2-40B4-BE49-F238E27FC236}">
                  <a16:creationId xmlns:a16="http://schemas.microsoft.com/office/drawing/2014/main" id="{DFAB571C-C92E-43AF-98EC-51BE97F7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999"/>
              <a:ext cx="137" cy="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D09CC3-2C20-4054-BAAB-A1F39F7FF442}"/>
              </a:ext>
            </a:extLst>
          </p:cNvPr>
          <p:cNvGrpSpPr/>
          <p:nvPr/>
        </p:nvGrpSpPr>
        <p:grpSpPr>
          <a:xfrm>
            <a:off x="6359539" y="1876634"/>
            <a:ext cx="194467" cy="195291"/>
            <a:chOff x="3841750" y="3327404"/>
            <a:chExt cx="374651" cy="376237"/>
          </a:xfrm>
          <a:solidFill>
            <a:schemeClr val="accent1"/>
          </a:solidFill>
        </p:grpSpPr>
        <p:sp>
          <p:nvSpPr>
            <p:cNvPr id="231" name="Freeform 155">
              <a:extLst>
                <a:ext uri="{FF2B5EF4-FFF2-40B4-BE49-F238E27FC236}">
                  <a16:creationId xmlns:a16="http://schemas.microsoft.com/office/drawing/2014/main" id="{27B8D00C-4A25-467A-9B52-40103329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3595691"/>
              <a:ext cx="146050" cy="107950"/>
            </a:xfrm>
            <a:custGeom>
              <a:avLst/>
              <a:gdLst>
                <a:gd name="T0" fmla="*/ 147 w 147"/>
                <a:gd name="T1" fmla="*/ 0 h 109"/>
                <a:gd name="T2" fmla="*/ 147 w 147"/>
                <a:gd name="T3" fmla="*/ 0 h 109"/>
                <a:gd name="T4" fmla="*/ 0 w 147"/>
                <a:gd name="T5" fmla="*/ 0 h 109"/>
                <a:gd name="T6" fmla="*/ 5 w 147"/>
                <a:gd name="T7" fmla="*/ 19 h 109"/>
                <a:gd name="T8" fmla="*/ 13 w 147"/>
                <a:gd name="T9" fmla="*/ 43 h 109"/>
                <a:gd name="T10" fmla="*/ 24 w 147"/>
                <a:gd name="T11" fmla="*/ 67 h 109"/>
                <a:gd name="T12" fmla="*/ 38 w 147"/>
                <a:gd name="T13" fmla="*/ 88 h 109"/>
                <a:gd name="T14" fmla="*/ 54 w 147"/>
                <a:gd name="T15" fmla="*/ 103 h 109"/>
                <a:gd name="T16" fmla="*/ 74 w 147"/>
                <a:gd name="T17" fmla="*/ 109 h 109"/>
                <a:gd name="T18" fmla="*/ 93 w 147"/>
                <a:gd name="T19" fmla="*/ 103 h 109"/>
                <a:gd name="T20" fmla="*/ 110 w 147"/>
                <a:gd name="T21" fmla="*/ 88 h 109"/>
                <a:gd name="T22" fmla="*/ 124 w 147"/>
                <a:gd name="T23" fmla="*/ 67 h 109"/>
                <a:gd name="T24" fmla="*/ 134 w 147"/>
                <a:gd name="T25" fmla="*/ 43 h 109"/>
                <a:gd name="T26" fmla="*/ 142 w 147"/>
                <a:gd name="T27" fmla="*/ 19 h 109"/>
                <a:gd name="T28" fmla="*/ 147 w 147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09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  <a:cubicBezTo>
                    <a:pt x="2" y="5"/>
                    <a:pt x="3" y="12"/>
                    <a:pt x="5" y="19"/>
                  </a:cubicBezTo>
                  <a:cubicBezTo>
                    <a:pt x="7" y="27"/>
                    <a:pt x="10" y="35"/>
                    <a:pt x="13" y="43"/>
                  </a:cubicBezTo>
                  <a:cubicBezTo>
                    <a:pt x="16" y="51"/>
                    <a:pt x="20" y="59"/>
                    <a:pt x="24" y="67"/>
                  </a:cubicBezTo>
                  <a:cubicBezTo>
                    <a:pt x="28" y="75"/>
                    <a:pt x="33" y="82"/>
                    <a:pt x="38" y="88"/>
                  </a:cubicBezTo>
                  <a:cubicBezTo>
                    <a:pt x="43" y="94"/>
                    <a:pt x="48" y="99"/>
                    <a:pt x="54" y="103"/>
                  </a:cubicBezTo>
                  <a:cubicBezTo>
                    <a:pt x="60" y="107"/>
                    <a:pt x="67" y="109"/>
                    <a:pt x="74" y="109"/>
                  </a:cubicBezTo>
                  <a:cubicBezTo>
                    <a:pt x="81" y="109"/>
                    <a:pt x="87" y="107"/>
                    <a:pt x="93" y="103"/>
                  </a:cubicBezTo>
                  <a:cubicBezTo>
                    <a:pt x="99" y="99"/>
                    <a:pt x="105" y="94"/>
                    <a:pt x="110" y="88"/>
                  </a:cubicBezTo>
                  <a:cubicBezTo>
                    <a:pt x="115" y="82"/>
                    <a:pt x="120" y="75"/>
                    <a:pt x="124" y="67"/>
                  </a:cubicBezTo>
                  <a:cubicBezTo>
                    <a:pt x="128" y="59"/>
                    <a:pt x="131" y="51"/>
                    <a:pt x="134" y="43"/>
                  </a:cubicBezTo>
                  <a:cubicBezTo>
                    <a:pt x="138" y="35"/>
                    <a:pt x="140" y="27"/>
                    <a:pt x="142" y="19"/>
                  </a:cubicBezTo>
                  <a:cubicBezTo>
                    <a:pt x="144" y="12"/>
                    <a:pt x="146" y="5"/>
                    <a:pt x="14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56">
              <a:extLst>
                <a:ext uri="{FF2B5EF4-FFF2-40B4-BE49-F238E27FC236}">
                  <a16:creationId xmlns:a16="http://schemas.microsoft.com/office/drawing/2014/main" id="{F1A374ED-466F-4704-9B66-EA00316A8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3462341"/>
              <a:ext cx="84138" cy="106363"/>
            </a:xfrm>
            <a:custGeom>
              <a:avLst/>
              <a:gdLst>
                <a:gd name="T0" fmla="*/ 0 w 85"/>
                <a:gd name="T1" fmla="*/ 0 h 109"/>
                <a:gd name="T2" fmla="*/ 0 w 85"/>
                <a:gd name="T3" fmla="*/ 0 h 109"/>
                <a:gd name="T4" fmla="*/ 3 w 85"/>
                <a:gd name="T5" fmla="*/ 27 h 109"/>
                <a:gd name="T6" fmla="*/ 4 w 85"/>
                <a:gd name="T7" fmla="*/ 54 h 109"/>
                <a:gd name="T8" fmla="*/ 3 w 85"/>
                <a:gd name="T9" fmla="*/ 81 h 109"/>
                <a:gd name="T10" fmla="*/ 0 w 85"/>
                <a:gd name="T11" fmla="*/ 109 h 109"/>
                <a:gd name="T12" fmla="*/ 78 w 85"/>
                <a:gd name="T13" fmla="*/ 109 h 109"/>
                <a:gd name="T14" fmla="*/ 85 w 85"/>
                <a:gd name="T15" fmla="*/ 54 h 109"/>
                <a:gd name="T16" fmla="*/ 78 w 85"/>
                <a:gd name="T17" fmla="*/ 0 h 109"/>
                <a:gd name="T18" fmla="*/ 0 w 85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9">
                  <a:moveTo>
                    <a:pt x="0" y="0"/>
                  </a:moveTo>
                  <a:lnTo>
                    <a:pt x="0" y="0"/>
                  </a:lnTo>
                  <a:cubicBezTo>
                    <a:pt x="1" y="9"/>
                    <a:pt x="2" y="18"/>
                    <a:pt x="3" y="27"/>
                  </a:cubicBezTo>
                  <a:cubicBezTo>
                    <a:pt x="3" y="36"/>
                    <a:pt x="4" y="45"/>
                    <a:pt x="4" y="54"/>
                  </a:cubicBezTo>
                  <a:cubicBezTo>
                    <a:pt x="4" y="63"/>
                    <a:pt x="3" y="73"/>
                    <a:pt x="3" y="81"/>
                  </a:cubicBezTo>
                  <a:cubicBezTo>
                    <a:pt x="2" y="90"/>
                    <a:pt x="1" y="100"/>
                    <a:pt x="0" y="109"/>
                  </a:cubicBezTo>
                  <a:lnTo>
                    <a:pt x="78" y="109"/>
                  </a:lnTo>
                  <a:cubicBezTo>
                    <a:pt x="83" y="91"/>
                    <a:pt x="85" y="73"/>
                    <a:pt x="85" y="54"/>
                  </a:cubicBezTo>
                  <a:cubicBezTo>
                    <a:pt x="85" y="35"/>
                    <a:pt x="83" y="17"/>
                    <a:pt x="7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57">
              <a:extLst>
                <a:ext uri="{FF2B5EF4-FFF2-40B4-BE49-F238E27FC236}">
                  <a16:creationId xmlns:a16="http://schemas.microsoft.com/office/drawing/2014/main" id="{EDC61D0D-7BE5-43C4-9C3F-2B12A4D8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336928"/>
              <a:ext cx="107950" cy="98425"/>
            </a:xfrm>
            <a:custGeom>
              <a:avLst/>
              <a:gdLst>
                <a:gd name="T0" fmla="*/ 25 w 110"/>
                <a:gd name="T1" fmla="*/ 47 h 99"/>
                <a:gd name="T2" fmla="*/ 25 w 110"/>
                <a:gd name="T3" fmla="*/ 47 h 99"/>
                <a:gd name="T4" fmla="*/ 33 w 110"/>
                <a:gd name="T5" fmla="*/ 73 h 99"/>
                <a:gd name="T6" fmla="*/ 39 w 110"/>
                <a:gd name="T7" fmla="*/ 99 h 99"/>
                <a:gd name="T8" fmla="*/ 110 w 110"/>
                <a:gd name="T9" fmla="*/ 99 h 99"/>
                <a:gd name="T10" fmla="*/ 90 w 110"/>
                <a:gd name="T11" fmla="*/ 66 h 99"/>
                <a:gd name="T12" fmla="*/ 65 w 110"/>
                <a:gd name="T13" fmla="*/ 38 h 99"/>
                <a:gd name="T14" fmla="*/ 34 w 110"/>
                <a:gd name="T15" fmla="*/ 16 h 99"/>
                <a:gd name="T16" fmla="*/ 0 w 110"/>
                <a:gd name="T17" fmla="*/ 0 h 99"/>
                <a:gd name="T18" fmla="*/ 14 w 110"/>
                <a:gd name="T19" fmla="*/ 23 h 99"/>
                <a:gd name="T20" fmla="*/ 25 w 110"/>
                <a:gd name="T21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99">
                  <a:moveTo>
                    <a:pt x="25" y="47"/>
                  </a:moveTo>
                  <a:lnTo>
                    <a:pt x="25" y="47"/>
                  </a:lnTo>
                  <a:cubicBezTo>
                    <a:pt x="28" y="56"/>
                    <a:pt x="31" y="64"/>
                    <a:pt x="33" y="73"/>
                  </a:cubicBezTo>
                  <a:cubicBezTo>
                    <a:pt x="35" y="81"/>
                    <a:pt x="37" y="90"/>
                    <a:pt x="39" y="99"/>
                  </a:cubicBezTo>
                  <a:lnTo>
                    <a:pt x="110" y="99"/>
                  </a:lnTo>
                  <a:cubicBezTo>
                    <a:pt x="104" y="87"/>
                    <a:pt x="98" y="76"/>
                    <a:pt x="90" y="66"/>
                  </a:cubicBezTo>
                  <a:cubicBezTo>
                    <a:pt x="83" y="56"/>
                    <a:pt x="74" y="47"/>
                    <a:pt x="65" y="38"/>
                  </a:cubicBezTo>
                  <a:cubicBezTo>
                    <a:pt x="55" y="30"/>
                    <a:pt x="45" y="23"/>
                    <a:pt x="34" y="16"/>
                  </a:cubicBezTo>
                  <a:cubicBezTo>
                    <a:pt x="23" y="9"/>
                    <a:pt x="12" y="4"/>
                    <a:pt x="0" y="0"/>
                  </a:cubicBezTo>
                  <a:cubicBezTo>
                    <a:pt x="5" y="7"/>
                    <a:pt x="10" y="15"/>
                    <a:pt x="14" y="23"/>
                  </a:cubicBezTo>
                  <a:cubicBezTo>
                    <a:pt x="18" y="31"/>
                    <a:pt x="22" y="39"/>
                    <a:pt x="25" y="47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58">
              <a:extLst>
                <a:ext uri="{FF2B5EF4-FFF2-40B4-BE49-F238E27FC236}">
                  <a16:creationId xmlns:a16="http://schemas.microsoft.com/office/drawing/2014/main" id="{DE685828-5059-4605-A467-45A5C633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3462341"/>
              <a:ext cx="161925" cy="106363"/>
            </a:xfrm>
            <a:custGeom>
              <a:avLst/>
              <a:gdLst>
                <a:gd name="T0" fmla="*/ 4 w 164"/>
                <a:gd name="T1" fmla="*/ 0 h 109"/>
                <a:gd name="T2" fmla="*/ 4 w 164"/>
                <a:gd name="T3" fmla="*/ 0 h 109"/>
                <a:gd name="T4" fmla="*/ 1 w 164"/>
                <a:gd name="T5" fmla="*/ 27 h 109"/>
                <a:gd name="T6" fmla="*/ 0 w 164"/>
                <a:gd name="T7" fmla="*/ 54 h 109"/>
                <a:gd name="T8" fmla="*/ 1 w 164"/>
                <a:gd name="T9" fmla="*/ 81 h 109"/>
                <a:gd name="T10" fmla="*/ 4 w 164"/>
                <a:gd name="T11" fmla="*/ 109 h 109"/>
                <a:gd name="T12" fmla="*/ 160 w 164"/>
                <a:gd name="T13" fmla="*/ 109 h 109"/>
                <a:gd name="T14" fmla="*/ 163 w 164"/>
                <a:gd name="T15" fmla="*/ 81 h 109"/>
                <a:gd name="T16" fmla="*/ 164 w 164"/>
                <a:gd name="T17" fmla="*/ 54 h 109"/>
                <a:gd name="T18" fmla="*/ 163 w 164"/>
                <a:gd name="T19" fmla="*/ 27 h 109"/>
                <a:gd name="T20" fmla="*/ 160 w 164"/>
                <a:gd name="T21" fmla="*/ 0 h 109"/>
                <a:gd name="T22" fmla="*/ 4 w 164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09">
                  <a:moveTo>
                    <a:pt x="4" y="0"/>
                  </a:moveTo>
                  <a:lnTo>
                    <a:pt x="4" y="0"/>
                  </a:lnTo>
                  <a:cubicBezTo>
                    <a:pt x="3" y="9"/>
                    <a:pt x="2" y="18"/>
                    <a:pt x="1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3"/>
                    <a:pt x="1" y="81"/>
                  </a:cubicBezTo>
                  <a:cubicBezTo>
                    <a:pt x="2" y="90"/>
                    <a:pt x="3" y="100"/>
                    <a:pt x="4" y="109"/>
                  </a:cubicBezTo>
                  <a:lnTo>
                    <a:pt x="160" y="109"/>
                  </a:lnTo>
                  <a:cubicBezTo>
                    <a:pt x="161" y="100"/>
                    <a:pt x="162" y="90"/>
                    <a:pt x="163" y="81"/>
                  </a:cubicBezTo>
                  <a:cubicBezTo>
                    <a:pt x="163" y="73"/>
                    <a:pt x="164" y="63"/>
                    <a:pt x="164" y="54"/>
                  </a:cubicBezTo>
                  <a:cubicBezTo>
                    <a:pt x="164" y="45"/>
                    <a:pt x="163" y="36"/>
                    <a:pt x="163" y="27"/>
                  </a:cubicBezTo>
                  <a:cubicBezTo>
                    <a:pt x="162" y="18"/>
                    <a:pt x="161" y="9"/>
                    <a:pt x="160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1C0BB25F-8A2B-4593-8F40-878AA28DA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0" y="3327404"/>
              <a:ext cx="146050" cy="107950"/>
            </a:xfrm>
            <a:custGeom>
              <a:avLst/>
              <a:gdLst>
                <a:gd name="T0" fmla="*/ 24 w 147"/>
                <a:gd name="T1" fmla="*/ 42 h 109"/>
                <a:gd name="T2" fmla="*/ 24 w 147"/>
                <a:gd name="T3" fmla="*/ 42 h 109"/>
                <a:gd name="T4" fmla="*/ 38 w 147"/>
                <a:gd name="T5" fmla="*/ 20 h 109"/>
                <a:gd name="T6" fmla="*/ 54 w 147"/>
                <a:gd name="T7" fmla="*/ 5 h 109"/>
                <a:gd name="T8" fmla="*/ 74 w 147"/>
                <a:gd name="T9" fmla="*/ 0 h 109"/>
                <a:gd name="T10" fmla="*/ 93 w 147"/>
                <a:gd name="T11" fmla="*/ 5 h 109"/>
                <a:gd name="T12" fmla="*/ 110 w 147"/>
                <a:gd name="T13" fmla="*/ 20 h 109"/>
                <a:gd name="T14" fmla="*/ 124 w 147"/>
                <a:gd name="T15" fmla="*/ 42 h 109"/>
                <a:gd name="T16" fmla="*/ 134 w 147"/>
                <a:gd name="T17" fmla="*/ 66 h 109"/>
                <a:gd name="T18" fmla="*/ 142 w 147"/>
                <a:gd name="T19" fmla="*/ 89 h 109"/>
                <a:gd name="T20" fmla="*/ 147 w 147"/>
                <a:gd name="T21" fmla="*/ 109 h 109"/>
                <a:gd name="T22" fmla="*/ 0 w 147"/>
                <a:gd name="T23" fmla="*/ 109 h 109"/>
                <a:gd name="T24" fmla="*/ 5 w 147"/>
                <a:gd name="T25" fmla="*/ 89 h 109"/>
                <a:gd name="T26" fmla="*/ 13 w 147"/>
                <a:gd name="T27" fmla="*/ 66 h 109"/>
                <a:gd name="T28" fmla="*/ 24 w 147"/>
                <a:gd name="T29" fmla="*/ 4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09">
                  <a:moveTo>
                    <a:pt x="24" y="42"/>
                  </a:moveTo>
                  <a:lnTo>
                    <a:pt x="24" y="42"/>
                  </a:lnTo>
                  <a:cubicBezTo>
                    <a:pt x="28" y="34"/>
                    <a:pt x="33" y="27"/>
                    <a:pt x="38" y="20"/>
                  </a:cubicBezTo>
                  <a:cubicBezTo>
                    <a:pt x="43" y="14"/>
                    <a:pt x="48" y="9"/>
                    <a:pt x="54" y="5"/>
                  </a:cubicBezTo>
                  <a:cubicBezTo>
                    <a:pt x="60" y="2"/>
                    <a:pt x="67" y="0"/>
                    <a:pt x="74" y="0"/>
                  </a:cubicBezTo>
                  <a:cubicBezTo>
                    <a:pt x="81" y="0"/>
                    <a:pt x="87" y="2"/>
                    <a:pt x="93" y="5"/>
                  </a:cubicBezTo>
                  <a:cubicBezTo>
                    <a:pt x="99" y="9"/>
                    <a:pt x="105" y="14"/>
                    <a:pt x="110" y="20"/>
                  </a:cubicBezTo>
                  <a:cubicBezTo>
                    <a:pt x="115" y="27"/>
                    <a:pt x="120" y="34"/>
                    <a:pt x="124" y="42"/>
                  </a:cubicBezTo>
                  <a:cubicBezTo>
                    <a:pt x="128" y="49"/>
                    <a:pt x="131" y="57"/>
                    <a:pt x="134" y="66"/>
                  </a:cubicBezTo>
                  <a:cubicBezTo>
                    <a:pt x="138" y="74"/>
                    <a:pt x="140" y="81"/>
                    <a:pt x="142" y="89"/>
                  </a:cubicBezTo>
                  <a:cubicBezTo>
                    <a:pt x="144" y="96"/>
                    <a:pt x="146" y="103"/>
                    <a:pt x="147" y="109"/>
                  </a:cubicBezTo>
                  <a:lnTo>
                    <a:pt x="0" y="109"/>
                  </a:lnTo>
                  <a:cubicBezTo>
                    <a:pt x="2" y="103"/>
                    <a:pt x="3" y="96"/>
                    <a:pt x="5" y="89"/>
                  </a:cubicBezTo>
                  <a:cubicBezTo>
                    <a:pt x="7" y="81"/>
                    <a:pt x="10" y="74"/>
                    <a:pt x="13" y="66"/>
                  </a:cubicBezTo>
                  <a:cubicBezTo>
                    <a:pt x="16" y="57"/>
                    <a:pt x="20" y="49"/>
                    <a:pt x="24" y="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60">
              <a:extLst>
                <a:ext uri="{FF2B5EF4-FFF2-40B4-BE49-F238E27FC236}">
                  <a16:creationId xmlns:a16="http://schemas.microsoft.com/office/drawing/2014/main" id="{F7E418B8-6144-4459-8F8B-09377E73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336929"/>
              <a:ext cx="109538" cy="98425"/>
            </a:xfrm>
            <a:custGeom>
              <a:avLst/>
              <a:gdLst>
                <a:gd name="T0" fmla="*/ 19 w 110"/>
                <a:gd name="T1" fmla="*/ 66 h 99"/>
                <a:gd name="T2" fmla="*/ 19 w 110"/>
                <a:gd name="T3" fmla="*/ 66 h 99"/>
                <a:gd name="T4" fmla="*/ 45 w 110"/>
                <a:gd name="T5" fmla="*/ 38 h 99"/>
                <a:gd name="T6" fmla="*/ 75 w 110"/>
                <a:gd name="T7" fmla="*/ 16 h 99"/>
                <a:gd name="T8" fmla="*/ 110 w 110"/>
                <a:gd name="T9" fmla="*/ 0 h 99"/>
                <a:gd name="T10" fmla="*/ 96 w 110"/>
                <a:gd name="T11" fmla="*/ 23 h 99"/>
                <a:gd name="T12" fmla="*/ 85 w 110"/>
                <a:gd name="T13" fmla="*/ 47 h 99"/>
                <a:gd name="T14" fmla="*/ 77 w 110"/>
                <a:gd name="T15" fmla="*/ 73 h 99"/>
                <a:gd name="T16" fmla="*/ 71 w 110"/>
                <a:gd name="T17" fmla="*/ 99 h 99"/>
                <a:gd name="T18" fmla="*/ 0 w 110"/>
                <a:gd name="T19" fmla="*/ 99 h 99"/>
                <a:gd name="T20" fmla="*/ 19 w 110"/>
                <a:gd name="T21" fmla="*/ 6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99">
                  <a:moveTo>
                    <a:pt x="19" y="66"/>
                  </a:moveTo>
                  <a:lnTo>
                    <a:pt x="19" y="66"/>
                  </a:lnTo>
                  <a:cubicBezTo>
                    <a:pt x="27" y="56"/>
                    <a:pt x="36" y="47"/>
                    <a:pt x="45" y="38"/>
                  </a:cubicBezTo>
                  <a:cubicBezTo>
                    <a:pt x="54" y="30"/>
                    <a:pt x="64" y="23"/>
                    <a:pt x="75" y="16"/>
                  </a:cubicBezTo>
                  <a:cubicBezTo>
                    <a:pt x="86" y="9"/>
                    <a:pt x="98" y="4"/>
                    <a:pt x="110" y="0"/>
                  </a:cubicBezTo>
                  <a:cubicBezTo>
                    <a:pt x="104" y="7"/>
                    <a:pt x="100" y="15"/>
                    <a:pt x="96" y="23"/>
                  </a:cubicBezTo>
                  <a:cubicBezTo>
                    <a:pt x="92" y="31"/>
                    <a:pt x="88" y="39"/>
                    <a:pt x="85" y="47"/>
                  </a:cubicBezTo>
                  <a:cubicBezTo>
                    <a:pt x="82" y="56"/>
                    <a:pt x="79" y="64"/>
                    <a:pt x="77" y="73"/>
                  </a:cubicBezTo>
                  <a:cubicBezTo>
                    <a:pt x="74" y="81"/>
                    <a:pt x="72" y="90"/>
                    <a:pt x="71" y="99"/>
                  </a:cubicBezTo>
                  <a:lnTo>
                    <a:pt x="0" y="99"/>
                  </a:lnTo>
                  <a:cubicBezTo>
                    <a:pt x="5" y="87"/>
                    <a:pt x="12" y="76"/>
                    <a:pt x="19" y="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4DEAEBBE-5B23-4DB2-9E52-590DB217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0" y="3462343"/>
              <a:ext cx="82550" cy="106363"/>
            </a:xfrm>
            <a:custGeom>
              <a:avLst/>
              <a:gdLst>
                <a:gd name="T0" fmla="*/ 0 w 85"/>
                <a:gd name="T1" fmla="*/ 54 h 109"/>
                <a:gd name="T2" fmla="*/ 0 w 85"/>
                <a:gd name="T3" fmla="*/ 54 h 109"/>
                <a:gd name="T4" fmla="*/ 8 w 85"/>
                <a:gd name="T5" fmla="*/ 0 h 109"/>
                <a:gd name="T6" fmla="*/ 85 w 85"/>
                <a:gd name="T7" fmla="*/ 0 h 109"/>
                <a:gd name="T8" fmla="*/ 83 w 85"/>
                <a:gd name="T9" fmla="*/ 27 h 109"/>
                <a:gd name="T10" fmla="*/ 82 w 85"/>
                <a:gd name="T11" fmla="*/ 54 h 109"/>
                <a:gd name="T12" fmla="*/ 83 w 85"/>
                <a:gd name="T13" fmla="*/ 81 h 109"/>
                <a:gd name="T14" fmla="*/ 85 w 85"/>
                <a:gd name="T15" fmla="*/ 109 h 109"/>
                <a:gd name="T16" fmla="*/ 8 w 85"/>
                <a:gd name="T17" fmla="*/ 109 h 109"/>
                <a:gd name="T18" fmla="*/ 0 w 85"/>
                <a:gd name="T1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9">
                  <a:moveTo>
                    <a:pt x="0" y="54"/>
                  </a:moveTo>
                  <a:lnTo>
                    <a:pt x="0" y="54"/>
                  </a:lnTo>
                  <a:cubicBezTo>
                    <a:pt x="0" y="35"/>
                    <a:pt x="3" y="17"/>
                    <a:pt x="8" y="0"/>
                  </a:cubicBezTo>
                  <a:lnTo>
                    <a:pt x="85" y="0"/>
                  </a:lnTo>
                  <a:cubicBezTo>
                    <a:pt x="84" y="9"/>
                    <a:pt x="83" y="18"/>
                    <a:pt x="83" y="27"/>
                  </a:cubicBezTo>
                  <a:cubicBezTo>
                    <a:pt x="82" y="36"/>
                    <a:pt x="82" y="45"/>
                    <a:pt x="82" y="54"/>
                  </a:cubicBezTo>
                  <a:cubicBezTo>
                    <a:pt x="82" y="63"/>
                    <a:pt x="82" y="73"/>
                    <a:pt x="83" y="81"/>
                  </a:cubicBezTo>
                  <a:cubicBezTo>
                    <a:pt x="83" y="90"/>
                    <a:pt x="84" y="100"/>
                    <a:pt x="85" y="109"/>
                  </a:cubicBezTo>
                  <a:lnTo>
                    <a:pt x="8" y="109"/>
                  </a:lnTo>
                  <a:cubicBezTo>
                    <a:pt x="3" y="91"/>
                    <a:pt x="0" y="73"/>
                    <a:pt x="0" y="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97D43ABE-E154-48AC-BA21-95576133F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3595693"/>
              <a:ext cx="109538" cy="96838"/>
            </a:xfrm>
            <a:custGeom>
              <a:avLst/>
              <a:gdLst>
                <a:gd name="T0" fmla="*/ 75 w 110"/>
                <a:gd name="T1" fmla="*/ 82 h 98"/>
                <a:gd name="T2" fmla="*/ 75 w 110"/>
                <a:gd name="T3" fmla="*/ 82 h 98"/>
                <a:gd name="T4" fmla="*/ 45 w 110"/>
                <a:gd name="T5" fmla="*/ 60 h 98"/>
                <a:gd name="T6" fmla="*/ 19 w 110"/>
                <a:gd name="T7" fmla="*/ 32 h 98"/>
                <a:gd name="T8" fmla="*/ 0 w 110"/>
                <a:gd name="T9" fmla="*/ 0 h 98"/>
                <a:gd name="T10" fmla="*/ 71 w 110"/>
                <a:gd name="T11" fmla="*/ 0 h 98"/>
                <a:gd name="T12" fmla="*/ 77 w 110"/>
                <a:gd name="T13" fmla="*/ 26 h 98"/>
                <a:gd name="T14" fmla="*/ 85 w 110"/>
                <a:gd name="T15" fmla="*/ 51 h 98"/>
                <a:gd name="T16" fmla="*/ 96 w 110"/>
                <a:gd name="T17" fmla="*/ 76 h 98"/>
                <a:gd name="T18" fmla="*/ 110 w 110"/>
                <a:gd name="T19" fmla="*/ 98 h 98"/>
                <a:gd name="T20" fmla="*/ 75 w 110"/>
                <a:gd name="T21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98">
                  <a:moveTo>
                    <a:pt x="75" y="82"/>
                  </a:moveTo>
                  <a:lnTo>
                    <a:pt x="75" y="82"/>
                  </a:lnTo>
                  <a:cubicBezTo>
                    <a:pt x="64" y="76"/>
                    <a:pt x="54" y="68"/>
                    <a:pt x="45" y="60"/>
                  </a:cubicBezTo>
                  <a:cubicBezTo>
                    <a:pt x="36" y="52"/>
                    <a:pt x="27" y="42"/>
                    <a:pt x="19" y="32"/>
                  </a:cubicBezTo>
                  <a:cubicBezTo>
                    <a:pt x="12" y="22"/>
                    <a:pt x="5" y="11"/>
                    <a:pt x="0" y="0"/>
                  </a:cubicBezTo>
                  <a:lnTo>
                    <a:pt x="71" y="0"/>
                  </a:lnTo>
                  <a:cubicBezTo>
                    <a:pt x="72" y="8"/>
                    <a:pt x="74" y="17"/>
                    <a:pt x="77" y="26"/>
                  </a:cubicBezTo>
                  <a:cubicBezTo>
                    <a:pt x="79" y="34"/>
                    <a:pt x="82" y="43"/>
                    <a:pt x="85" y="51"/>
                  </a:cubicBezTo>
                  <a:cubicBezTo>
                    <a:pt x="88" y="60"/>
                    <a:pt x="92" y="68"/>
                    <a:pt x="96" y="76"/>
                  </a:cubicBezTo>
                  <a:cubicBezTo>
                    <a:pt x="100" y="84"/>
                    <a:pt x="104" y="91"/>
                    <a:pt x="110" y="98"/>
                  </a:cubicBezTo>
                  <a:cubicBezTo>
                    <a:pt x="98" y="94"/>
                    <a:pt x="86" y="89"/>
                    <a:pt x="75" y="8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63">
              <a:extLst>
                <a:ext uri="{FF2B5EF4-FFF2-40B4-BE49-F238E27FC236}">
                  <a16:creationId xmlns:a16="http://schemas.microsoft.com/office/drawing/2014/main" id="{5D22EE10-CD1E-4F47-ACA5-AE978FE2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3595693"/>
              <a:ext cx="107950" cy="96838"/>
            </a:xfrm>
            <a:custGeom>
              <a:avLst/>
              <a:gdLst>
                <a:gd name="T0" fmla="*/ 90 w 110"/>
                <a:gd name="T1" fmla="*/ 32 h 98"/>
                <a:gd name="T2" fmla="*/ 90 w 110"/>
                <a:gd name="T3" fmla="*/ 32 h 98"/>
                <a:gd name="T4" fmla="*/ 65 w 110"/>
                <a:gd name="T5" fmla="*/ 60 h 98"/>
                <a:gd name="T6" fmla="*/ 34 w 110"/>
                <a:gd name="T7" fmla="*/ 82 h 98"/>
                <a:gd name="T8" fmla="*/ 0 w 110"/>
                <a:gd name="T9" fmla="*/ 98 h 98"/>
                <a:gd name="T10" fmla="*/ 14 w 110"/>
                <a:gd name="T11" fmla="*/ 76 h 98"/>
                <a:gd name="T12" fmla="*/ 25 w 110"/>
                <a:gd name="T13" fmla="*/ 51 h 98"/>
                <a:gd name="T14" fmla="*/ 33 w 110"/>
                <a:gd name="T15" fmla="*/ 26 h 98"/>
                <a:gd name="T16" fmla="*/ 39 w 110"/>
                <a:gd name="T17" fmla="*/ 0 h 98"/>
                <a:gd name="T18" fmla="*/ 110 w 110"/>
                <a:gd name="T19" fmla="*/ 0 h 98"/>
                <a:gd name="T20" fmla="*/ 90 w 110"/>
                <a:gd name="T21" fmla="*/ 3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98">
                  <a:moveTo>
                    <a:pt x="90" y="32"/>
                  </a:moveTo>
                  <a:lnTo>
                    <a:pt x="90" y="32"/>
                  </a:lnTo>
                  <a:cubicBezTo>
                    <a:pt x="83" y="42"/>
                    <a:pt x="74" y="52"/>
                    <a:pt x="65" y="60"/>
                  </a:cubicBezTo>
                  <a:cubicBezTo>
                    <a:pt x="55" y="68"/>
                    <a:pt x="45" y="76"/>
                    <a:pt x="34" y="82"/>
                  </a:cubicBezTo>
                  <a:cubicBezTo>
                    <a:pt x="23" y="89"/>
                    <a:pt x="12" y="94"/>
                    <a:pt x="0" y="98"/>
                  </a:cubicBezTo>
                  <a:cubicBezTo>
                    <a:pt x="5" y="91"/>
                    <a:pt x="10" y="84"/>
                    <a:pt x="14" y="76"/>
                  </a:cubicBezTo>
                  <a:cubicBezTo>
                    <a:pt x="18" y="68"/>
                    <a:pt x="22" y="60"/>
                    <a:pt x="25" y="51"/>
                  </a:cubicBezTo>
                  <a:cubicBezTo>
                    <a:pt x="28" y="43"/>
                    <a:pt x="31" y="34"/>
                    <a:pt x="33" y="26"/>
                  </a:cubicBezTo>
                  <a:cubicBezTo>
                    <a:pt x="35" y="17"/>
                    <a:pt x="37" y="8"/>
                    <a:pt x="39" y="0"/>
                  </a:cubicBezTo>
                  <a:lnTo>
                    <a:pt x="110" y="0"/>
                  </a:lnTo>
                  <a:cubicBezTo>
                    <a:pt x="104" y="11"/>
                    <a:pt x="98" y="22"/>
                    <a:pt x="90" y="3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141">
            <a:extLst>
              <a:ext uri="{FF2B5EF4-FFF2-40B4-BE49-F238E27FC236}">
                <a16:creationId xmlns:a16="http://schemas.microsoft.com/office/drawing/2014/main" id="{85729EC0-0C0F-415A-A817-444DDB275F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7129" y="2360519"/>
            <a:ext cx="247678" cy="247677"/>
            <a:chOff x="388" y="2529"/>
            <a:chExt cx="359" cy="359"/>
          </a:xfrm>
        </p:grpSpPr>
        <p:sp>
          <p:nvSpPr>
            <p:cNvPr id="259" name="Freeform 142">
              <a:extLst>
                <a:ext uri="{FF2B5EF4-FFF2-40B4-BE49-F238E27FC236}">
                  <a16:creationId xmlns:a16="http://schemas.microsoft.com/office/drawing/2014/main" id="{B0CBBBFF-DA13-4F12-9BC8-A600BD98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" y="2529"/>
              <a:ext cx="359" cy="359"/>
            </a:xfrm>
            <a:custGeom>
              <a:avLst/>
              <a:gdLst>
                <a:gd name="T0" fmla="*/ 3040 w 6080"/>
                <a:gd name="T1" fmla="*/ 6080 h 6080"/>
                <a:gd name="T2" fmla="*/ 890 w 6080"/>
                <a:gd name="T3" fmla="*/ 5189 h 6080"/>
                <a:gd name="T4" fmla="*/ 0 w 6080"/>
                <a:gd name="T5" fmla="*/ 3040 h 6080"/>
                <a:gd name="T6" fmla="*/ 890 w 6080"/>
                <a:gd name="T7" fmla="*/ 890 h 6080"/>
                <a:gd name="T8" fmla="*/ 3040 w 6080"/>
                <a:gd name="T9" fmla="*/ 0 h 6080"/>
                <a:gd name="T10" fmla="*/ 3040 w 6080"/>
                <a:gd name="T11" fmla="*/ 882 h 6080"/>
                <a:gd name="T12" fmla="*/ 882 w 6080"/>
                <a:gd name="T13" fmla="*/ 3040 h 6080"/>
                <a:gd name="T14" fmla="*/ 3040 w 6080"/>
                <a:gd name="T15" fmla="*/ 5197 h 6080"/>
                <a:gd name="T16" fmla="*/ 5198 w 6080"/>
                <a:gd name="T17" fmla="*/ 3040 h 6080"/>
                <a:gd name="T18" fmla="*/ 6080 w 6080"/>
                <a:gd name="T19" fmla="*/ 3040 h 6080"/>
                <a:gd name="T20" fmla="*/ 5190 w 6080"/>
                <a:gd name="T21" fmla="*/ 5189 h 6080"/>
                <a:gd name="T22" fmla="*/ 3040 w 6080"/>
                <a:gd name="T23" fmla="*/ 6080 h 6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0" h="6080">
                  <a:moveTo>
                    <a:pt x="3040" y="6080"/>
                  </a:moveTo>
                  <a:cubicBezTo>
                    <a:pt x="2228" y="6080"/>
                    <a:pt x="1465" y="5763"/>
                    <a:pt x="890" y="5189"/>
                  </a:cubicBezTo>
                  <a:cubicBezTo>
                    <a:pt x="316" y="4615"/>
                    <a:pt x="0" y="3852"/>
                    <a:pt x="0" y="3040"/>
                  </a:cubicBezTo>
                  <a:cubicBezTo>
                    <a:pt x="0" y="2228"/>
                    <a:pt x="316" y="1464"/>
                    <a:pt x="890" y="890"/>
                  </a:cubicBezTo>
                  <a:cubicBezTo>
                    <a:pt x="1465" y="316"/>
                    <a:pt x="2228" y="0"/>
                    <a:pt x="3040" y="0"/>
                  </a:cubicBezTo>
                  <a:cubicBezTo>
                    <a:pt x="3040" y="882"/>
                    <a:pt x="3040" y="882"/>
                    <a:pt x="3040" y="882"/>
                  </a:cubicBezTo>
                  <a:cubicBezTo>
                    <a:pt x="1850" y="882"/>
                    <a:pt x="882" y="1850"/>
                    <a:pt x="882" y="3040"/>
                  </a:cubicBezTo>
                  <a:cubicBezTo>
                    <a:pt x="882" y="4229"/>
                    <a:pt x="1850" y="5197"/>
                    <a:pt x="3040" y="5197"/>
                  </a:cubicBezTo>
                  <a:cubicBezTo>
                    <a:pt x="4230" y="5197"/>
                    <a:pt x="5198" y="4229"/>
                    <a:pt x="5198" y="3040"/>
                  </a:cubicBezTo>
                  <a:cubicBezTo>
                    <a:pt x="6080" y="3040"/>
                    <a:pt x="6080" y="3040"/>
                    <a:pt x="6080" y="3040"/>
                  </a:cubicBezTo>
                  <a:cubicBezTo>
                    <a:pt x="6080" y="3852"/>
                    <a:pt x="5764" y="4615"/>
                    <a:pt x="5190" y="5189"/>
                  </a:cubicBezTo>
                  <a:cubicBezTo>
                    <a:pt x="4615" y="5763"/>
                    <a:pt x="3852" y="6080"/>
                    <a:pt x="3040" y="6080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43">
              <a:extLst>
                <a:ext uri="{FF2B5EF4-FFF2-40B4-BE49-F238E27FC236}">
                  <a16:creationId xmlns:a16="http://schemas.microsoft.com/office/drawing/2014/main" id="{6EF78A6F-7042-45D1-AD95-2D6662C53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2606"/>
              <a:ext cx="205" cy="205"/>
            </a:xfrm>
            <a:custGeom>
              <a:avLst/>
              <a:gdLst>
                <a:gd name="T0" fmla="*/ 1733 w 3466"/>
                <a:gd name="T1" fmla="*/ 3467 h 3467"/>
                <a:gd name="T2" fmla="*/ 0 w 3466"/>
                <a:gd name="T3" fmla="*/ 1734 h 3467"/>
                <a:gd name="T4" fmla="*/ 1733 w 3466"/>
                <a:gd name="T5" fmla="*/ 0 h 3467"/>
                <a:gd name="T6" fmla="*/ 1733 w 3466"/>
                <a:gd name="T7" fmla="*/ 886 h 3467"/>
                <a:gd name="T8" fmla="*/ 885 w 3466"/>
                <a:gd name="T9" fmla="*/ 1734 h 3467"/>
                <a:gd name="T10" fmla="*/ 1733 w 3466"/>
                <a:gd name="T11" fmla="*/ 2582 h 3467"/>
                <a:gd name="T12" fmla="*/ 2581 w 3466"/>
                <a:gd name="T13" fmla="*/ 1734 h 3467"/>
                <a:gd name="T14" fmla="*/ 3466 w 3466"/>
                <a:gd name="T15" fmla="*/ 1734 h 3467"/>
                <a:gd name="T16" fmla="*/ 1733 w 3466"/>
                <a:gd name="T17" fmla="*/ 3467 h 3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6" h="3467">
                  <a:moveTo>
                    <a:pt x="1733" y="3467"/>
                  </a:moveTo>
                  <a:cubicBezTo>
                    <a:pt x="777" y="3467"/>
                    <a:pt x="0" y="2689"/>
                    <a:pt x="0" y="1734"/>
                  </a:cubicBezTo>
                  <a:cubicBezTo>
                    <a:pt x="0" y="778"/>
                    <a:pt x="777" y="0"/>
                    <a:pt x="1733" y="0"/>
                  </a:cubicBezTo>
                  <a:cubicBezTo>
                    <a:pt x="1733" y="886"/>
                    <a:pt x="1733" y="886"/>
                    <a:pt x="1733" y="886"/>
                  </a:cubicBezTo>
                  <a:cubicBezTo>
                    <a:pt x="1265" y="886"/>
                    <a:pt x="885" y="1266"/>
                    <a:pt x="885" y="1734"/>
                  </a:cubicBezTo>
                  <a:cubicBezTo>
                    <a:pt x="885" y="2201"/>
                    <a:pt x="1265" y="2582"/>
                    <a:pt x="1733" y="2582"/>
                  </a:cubicBezTo>
                  <a:cubicBezTo>
                    <a:pt x="2201" y="2582"/>
                    <a:pt x="2581" y="2201"/>
                    <a:pt x="2581" y="1734"/>
                  </a:cubicBezTo>
                  <a:cubicBezTo>
                    <a:pt x="3466" y="1734"/>
                    <a:pt x="3466" y="1734"/>
                    <a:pt x="3466" y="1734"/>
                  </a:cubicBezTo>
                  <a:cubicBezTo>
                    <a:pt x="3466" y="2689"/>
                    <a:pt x="2689" y="3467"/>
                    <a:pt x="1733" y="3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1" name="Group 49">
            <a:extLst>
              <a:ext uri="{FF2B5EF4-FFF2-40B4-BE49-F238E27FC236}">
                <a16:creationId xmlns:a16="http://schemas.microsoft.com/office/drawing/2014/main" id="{EB0F7E46-FCFE-40BA-95E5-4034BB837A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3717" y="2360519"/>
            <a:ext cx="250289" cy="249595"/>
            <a:chOff x="3989" y="1530"/>
            <a:chExt cx="360" cy="359"/>
          </a:xfrm>
        </p:grpSpPr>
        <p:sp>
          <p:nvSpPr>
            <p:cNvPr id="262" name="Freeform 50">
              <a:extLst>
                <a:ext uri="{FF2B5EF4-FFF2-40B4-BE49-F238E27FC236}">
                  <a16:creationId xmlns:a16="http://schemas.microsoft.com/office/drawing/2014/main" id="{0691D1E3-4568-44D8-ADF6-C9EB1045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629"/>
              <a:ext cx="261" cy="260"/>
            </a:xfrm>
            <a:custGeom>
              <a:avLst/>
              <a:gdLst>
                <a:gd name="T0" fmla="*/ 1600 w 4407"/>
                <a:gd name="T1" fmla="*/ 567 h 4407"/>
                <a:gd name="T2" fmla="*/ 1672 w 4407"/>
                <a:gd name="T3" fmla="*/ 0 h 4407"/>
                <a:gd name="T4" fmla="*/ 0 w 4407"/>
                <a:gd name="T5" fmla="*/ 2167 h 4407"/>
                <a:gd name="T6" fmla="*/ 2240 w 4407"/>
                <a:gd name="T7" fmla="*/ 4407 h 4407"/>
                <a:gd name="T8" fmla="*/ 4407 w 4407"/>
                <a:gd name="T9" fmla="*/ 2735 h 4407"/>
                <a:gd name="T10" fmla="*/ 3840 w 4407"/>
                <a:gd name="T11" fmla="*/ 2807 h 4407"/>
                <a:gd name="T12" fmla="*/ 1600 w 4407"/>
                <a:gd name="T13" fmla="*/ 567 h 4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7" h="4407">
                  <a:moveTo>
                    <a:pt x="1600" y="567"/>
                  </a:moveTo>
                  <a:cubicBezTo>
                    <a:pt x="1600" y="371"/>
                    <a:pt x="1625" y="181"/>
                    <a:pt x="1672" y="0"/>
                  </a:cubicBezTo>
                  <a:cubicBezTo>
                    <a:pt x="710" y="251"/>
                    <a:pt x="0" y="1126"/>
                    <a:pt x="0" y="2167"/>
                  </a:cubicBezTo>
                  <a:cubicBezTo>
                    <a:pt x="0" y="3404"/>
                    <a:pt x="1003" y="4407"/>
                    <a:pt x="2240" y="4407"/>
                  </a:cubicBezTo>
                  <a:cubicBezTo>
                    <a:pt x="3281" y="4407"/>
                    <a:pt x="4156" y="3697"/>
                    <a:pt x="4407" y="2735"/>
                  </a:cubicBezTo>
                  <a:cubicBezTo>
                    <a:pt x="4226" y="2782"/>
                    <a:pt x="4036" y="2807"/>
                    <a:pt x="3840" y="2807"/>
                  </a:cubicBezTo>
                  <a:cubicBezTo>
                    <a:pt x="2603" y="2807"/>
                    <a:pt x="1600" y="1804"/>
                    <a:pt x="1600" y="567"/>
                  </a:cubicBezTo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">
              <a:extLst>
                <a:ext uri="{FF2B5EF4-FFF2-40B4-BE49-F238E27FC236}">
                  <a16:creationId xmlns:a16="http://schemas.microsoft.com/office/drawing/2014/main" id="{DAAB6142-5C58-402E-816F-26003CFD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530"/>
              <a:ext cx="261" cy="260"/>
            </a:xfrm>
            <a:custGeom>
              <a:avLst/>
              <a:gdLst>
                <a:gd name="T0" fmla="*/ 4408 w 4408"/>
                <a:gd name="T1" fmla="*/ 2240 h 4408"/>
                <a:gd name="T2" fmla="*/ 2168 w 4408"/>
                <a:gd name="T3" fmla="*/ 0 h 4408"/>
                <a:gd name="T4" fmla="*/ 0 w 4408"/>
                <a:gd name="T5" fmla="*/ 1673 h 4408"/>
                <a:gd name="T6" fmla="*/ 568 w 4408"/>
                <a:gd name="T7" fmla="*/ 1600 h 4408"/>
                <a:gd name="T8" fmla="*/ 2808 w 4408"/>
                <a:gd name="T9" fmla="*/ 3840 h 4408"/>
                <a:gd name="T10" fmla="*/ 2735 w 4408"/>
                <a:gd name="T11" fmla="*/ 4408 h 4408"/>
                <a:gd name="T12" fmla="*/ 4408 w 4408"/>
                <a:gd name="T13" fmla="*/ 2240 h 4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8" h="4408">
                  <a:moveTo>
                    <a:pt x="4408" y="2240"/>
                  </a:moveTo>
                  <a:cubicBezTo>
                    <a:pt x="4408" y="1003"/>
                    <a:pt x="3405" y="0"/>
                    <a:pt x="2168" y="0"/>
                  </a:cubicBezTo>
                  <a:cubicBezTo>
                    <a:pt x="1127" y="0"/>
                    <a:pt x="251" y="711"/>
                    <a:pt x="0" y="1673"/>
                  </a:cubicBezTo>
                  <a:cubicBezTo>
                    <a:pt x="181" y="1626"/>
                    <a:pt x="372" y="1600"/>
                    <a:pt x="568" y="1600"/>
                  </a:cubicBezTo>
                  <a:cubicBezTo>
                    <a:pt x="1805" y="1600"/>
                    <a:pt x="2808" y="2603"/>
                    <a:pt x="2808" y="3840"/>
                  </a:cubicBezTo>
                  <a:cubicBezTo>
                    <a:pt x="2808" y="4036"/>
                    <a:pt x="2782" y="4227"/>
                    <a:pt x="2735" y="4408"/>
                  </a:cubicBezTo>
                  <a:cubicBezTo>
                    <a:pt x="3697" y="4157"/>
                    <a:pt x="4408" y="3281"/>
                    <a:pt x="4408" y="2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2">
              <a:extLst>
                <a:ext uri="{FF2B5EF4-FFF2-40B4-BE49-F238E27FC236}">
                  <a16:creationId xmlns:a16="http://schemas.microsoft.com/office/drawing/2014/main" id="{10612F0E-01D3-446D-9520-97EE8F6B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5"/>
              <a:ext cx="170" cy="170"/>
            </a:xfrm>
            <a:custGeom>
              <a:avLst/>
              <a:gdLst>
                <a:gd name="T0" fmla="*/ 640 w 2880"/>
                <a:gd name="T1" fmla="*/ 0 h 2880"/>
                <a:gd name="T2" fmla="*/ 72 w 2880"/>
                <a:gd name="T3" fmla="*/ 73 h 2880"/>
                <a:gd name="T4" fmla="*/ 0 w 2880"/>
                <a:gd name="T5" fmla="*/ 640 h 2880"/>
                <a:gd name="T6" fmla="*/ 2240 w 2880"/>
                <a:gd name="T7" fmla="*/ 2880 h 2880"/>
                <a:gd name="T8" fmla="*/ 2807 w 2880"/>
                <a:gd name="T9" fmla="*/ 2808 h 2880"/>
                <a:gd name="T10" fmla="*/ 2880 w 2880"/>
                <a:gd name="T11" fmla="*/ 2240 h 2880"/>
                <a:gd name="T12" fmla="*/ 640 w 2880"/>
                <a:gd name="T13" fmla="*/ 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880">
                  <a:moveTo>
                    <a:pt x="640" y="0"/>
                  </a:moveTo>
                  <a:cubicBezTo>
                    <a:pt x="444" y="0"/>
                    <a:pt x="253" y="26"/>
                    <a:pt x="72" y="73"/>
                  </a:cubicBezTo>
                  <a:cubicBezTo>
                    <a:pt x="25" y="254"/>
                    <a:pt x="0" y="444"/>
                    <a:pt x="0" y="640"/>
                  </a:cubicBezTo>
                  <a:cubicBezTo>
                    <a:pt x="0" y="1877"/>
                    <a:pt x="1003" y="2880"/>
                    <a:pt x="2240" y="2880"/>
                  </a:cubicBezTo>
                  <a:cubicBezTo>
                    <a:pt x="2436" y="2880"/>
                    <a:pt x="2626" y="2855"/>
                    <a:pt x="2807" y="2808"/>
                  </a:cubicBezTo>
                  <a:cubicBezTo>
                    <a:pt x="2854" y="2627"/>
                    <a:pt x="2880" y="2436"/>
                    <a:pt x="2880" y="2240"/>
                  </a:cubicBezTo>
                  <a:cubicBezTo>
                    <a:pt x="2880" y="1003"/>
                    <a:pt x="1877" y="0"/>
                    <a:pt x="6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3">
              <a:extLst>
                <a:ext uri="{FF2B5EF4-FFF2-40B4-BE49-F238E27FC236}">
                  <a16:creationId xmlns:a16="http://schemas.microsoft.com/office/drawing/2014/main" id="{457C26F5-21DA-4740-A3B7-5C7AD98F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9"/>
              <a:ext cx="132" cy="166"/>
            </a:xfrm>
            <a:custGeom>
              <a:avLst/>
              <a:gdLst>
                <a:gd name="T0" fmla="*/ 72 w 2240"/>
                <a:gd name="T1" fmla="*/ 0 h 2807"/>
                <a:gd name="T2" fmla="*/ 0 w 2240"/>
                <a:gd name="T3" fmla="*/ 567 h 2807"/>
                <a:gd name="T4" fmla="*/ 2240 w 2240"/>
                <a:gd name="T5" fmla="*/ 2807 h 2807"/>
                <a:gd name="T6" fmla="*/ 0 w 2240"/>
                <a:gd name="T7" fmla="*/ 567 h 2807"/>
                <a:gd name="T8" fmla="*/ 72 w 2240"/>
                <a:gd name="T9" fmla="*/ 0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0" h="2807">
                  <a:moveTo>
                    <a:pt x="72" y="0"/>
                  </a:moveTo>
                  <a:cubicBezTo>
                    <a:pt x="25" y="181"/>
                    <a:pt x="0" y="371"/>
                    <a:pt x="0" y="567"/>
                  </a:cubicBezTo>
                  <a:cubicBezTo>
                    <a:pt x="0" y="1804"/>
                    <a:pt x="1003" y="2807"/>
                    <a:pt x="2240" y="2807"/>
                  </a:cubicBezTo>
                  <a:cubicBezTo>
                    <a:pt x="1003" y="2807"/>
                    <a:pt x="0" y="1804"/>
                    <a:pt x="0" y="567"/>
                  </a:cubicBezTo>
                  <a:cubicBezTo>
                    <a:pt x="0" y="371"/>
                    <a:pt x="25" y="181"/>
                    <a:pt x="72" y="0"/>
                  </a:cubicBezTo>
                </a:path>
              </a:pathLst>
            </a:custGeom>
            <a:solidFill>
              <a:srgbClr val="63B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4">
              <a:extLst>
                <a:ext uri="{FF2B5EF4-FFF2-40B4-BE49-F238E27FC236}">
                  <a16:creationId xmlns:a16="http://schemas.microsoft.com/office/drawing/2014/main" id="{9B8623A5-CFE8-4BCA-A35B-1F44F92F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625"/>
              <a:ext cx="34" cy="4"/>
            </a:xfrm>
            <a:custGeom>
              <a:avLst/>
              <a:gdLst>
                <a:gd name="T0" fmla="*/ 568 w 568"/>
                <a:gd name="T1" fmla="*/ 0 h 73"/>
                <a:gd name="T2" fmla="*/ 0 w 568"/>
                <a:gd name="T3" fmla="*/ 73 h 73"/>
                <a:gd name="T4" fmla="*/ 568 w 568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73">
                  <a:moveTo>
                    <a:pt x="568" y="0"/>
                  </a:moveTo>
                  <a:cubicBezTo>
                    <a:pt x="372" y="0"/>
                    <a:pt x="181" y="26"/>
                    <a:pt x="0" y="73"/>
                  </a:cubicBezTo>
                  <a:cubicBezTo>
                    <a:pt x="181" y="26"/>
                    <a:pt x="372" y="0"/>
                    <a:pt x="568" y="0"/>
                  </a:cubicBezTo>
                </a:path>
              </a:pathLst>
            </a:custGeom>
            <a:solidFill>
              <a:srgbClr val="75C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5">
              <a:extLst>
                <a:ext uri="{FF2B5EF4-FFF2-40B4-BE49-F238E27FC236}">
                  <a16:creationId xmlns:a16="http://schemas.microsoft.com/office/drawing/2014/main" id="{FB5C1C81-0CEE-4E14-9CFD-83EF6911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5"/>
              <a:ext cx="170" cy="170"/>
            </a:xfrm>
            <a:custGeom>
              <a:avLst/>
              <a:gdLst>
                <a:gd name="T0" fmla="*/ 640 w 2880"/>
                <a:gd name="T1" fmla="*/ 0 h 2880"/>
                <a:gd name="T2" fmla="*/ 72 w 2880"/>
                <a:gd name="T3" fmla="*/ 73 h 2880"/>
                <a:gd name="T4" fmla="*/ 0 w 2880"/>
                <a:gd name="T5" fmla="*/ 640 h 2880"/>
                <a:gd name="T6" fmla="*/ 2240 w 2880"/>
                <a:gd name="T7" fmla="*/ 2880 h 2880"/>
                <a:gd name="T8" fmla="*/ 2807 w 2880"/>
                <a:gd name="T9" fmla="*/ 2808 h 2880"/>
                <a:gd name="T10" fmla="*/ 2880 w 2880"/>
                <a:gd name="T11" fmla="*/ 2240 h 2880"/>
                <a:gd name="T12" fmla="*/ 640 w 2880"/>
                <a:gd name="T13" fmla="*/ 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880">
                  <a:moveTo>
                    <a:pt x="640" y="0"/>
                  </a:moveTo>
                  <a:cubicBezTo>
                    <a:pt x="444" y="0"/>
                    <a:pt x="253" y="26"/>
                    <a:pt x="72" y="73"/>
                  </a:cubicBezTo>
                  <a:cubicBezTo>
                    <a:pt x="25" y="254"/>
                    <a:pt x="0" y="444"/>
                    <a:pt x="0" y="640"/>
                  </a:cubicBezTo>
                  <a:cubicBezTo>
                    <a:pt x="0" y="1877"/>
                    <a:pt x="1003" y="2880"/>
                    <a:pt x="2240" y="2880"/>
                  </a:cubicBezTo>
                  <a:cubicBezTo>
                    <a:pt x="2436" y="2880"/>
                    <a:pt x="2626" y="2855"/>
                    <a:pt x="2807" y="2808"/>
                  </a:cubicBezTo>
                  <a:cubicBezTo>
                    <a:pt x="2854" y="2627"/>
                    <a:pt x="2880" y="2436"/>
                    <a:pt x="2880" y="2240"/>
                  </a:cubicBezTo>
                  <a:cubicBezTo>
                    <a:pt x="2880" y="1003"/>
                    <a:pt x="1877" y="0"/>
                    <a:pt x="640" y="0"/>
                  </a:cubicBez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6">
              <a:extLst>
                <a:ext uri="{FF2B5EF4-FFF2-40B4-BE49-F238E27FC236}">
                  <a16:creationId xmlns:a16="http://schemas.microsoft.com/office/drawing/2014/main" id="{DC154C2E-1519-4AAC-85E6-565313C25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29"/>
              <a:ext cx="4" cy="33"/>
            </a:xfrm>
            <a:custGeom>
              <a:avLst/>
              <a:gdLst>
                <a:gd name="T0" fmla="*/ 72 w 72"/>
                <a:gd name="T1" fmla="*/ 0 h 567"/>
                <a:gd name="T2" fmla="*/ 0 w 72"/>
                <a:gd name="T3" fmla="*/ 567 h 567"/>
                <a:gd name="T4" fmla="*/ 0 w 72"/>
                <a:gd name="T5" fmla="*/ 567 h 567"/>
                <a:gd name="T6" fmla="*/ 72 w 72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67">
                  <a:moveTo>
                    <a:pt x="72" y="0"/>
                  </a:moveTo>
                  <a:cubicBezTo>
                    <a:pt x="25" y="181"/>
                    <a:pt x="0" y="371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371"/>
                    <a:pt x="25" y="181"/>
                    <a:pt x="72" y="0"/>
                  </a:cubicBezTo>
                </a:path>
              </a:pathLst>
            </a:custGeom>
            <a:solidFill>
              <a:srgbClr val="55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7">
              <a:extLst>
                <a:ext uri="{FF2B5EF4-FFF2-40B4-BE49-F238E27FC236}">
                  <a16:creationId xmlns:a16="http://schemas.microsoft.com/office/drawing/2014/main" id="{8B327AF7-8D0C-4D0E-B896-CECD01C55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625"/>
              <a:ext cx="34" cy="4"/>
            </a:xfrm>
            <a:custGeom>
              <a:avLst/>
              <a:gdLst>
                <a:gd name="T0" fmla="*/ 568 w 568"/>
                <a:gd name="T1" fmla="*/ 0 h 73"/>
                <a:gd name="T2" fmla="*/ 0 w 568"/>
                <a:gd name="T3" fmla="*/ 73 h 73"/>
                <a:gd name="T4" fmla="*/ 568 w 568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8" h="73">
                  <a:moveTo>
                    <a:pt x="568" y="0"/>
                  </a:moveTo>
                  <a:cubicBezTo>
                    <a:pt x="372" y="0"/>
                    <a:pt x="181" y="26"/>
                    <a:pt x="0" y="73"/>
                  </a:cubicBezTo>
                  <a:cubicBezTo>
                    <a:pt x="181" y="26"/>
                    <a:pt x="372" y="0"/>
                    <a:pt x="568" y="0"/>
                  </a:cubicBezTo>
                </a:path>
              </a:pathLst>
            </a:custGeom>
            <a:solidFill>
              <a:srgbClr val="59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0" name="Freeform 12">
            <a:extLst>
              <a:ext uri="{FF2B5EF4-FFF2-40B4-BE49-F238E27FC236}">
                <a16:creationId xmlns:a16="http://schemas.microsoft.com/office/drawing/2014/main" id="{D8FD0C88-D525-45B2-AE8E-5EC452DDAA1D}"/>
              </a:ext>
            </a:extLst>
          </p:cNvPr>
          <p:cNvSpPr>
            <a:spLocks/>
          </p:cNvSpPr>
          <p:nvPr/>
        </p:nvSpPr>
        <p:spPr bwMode="auto">
          <a:xfrm>
            <a:off x="591818" y="2867730"/>
            <a:ext cx="204304" cy="204304"/>
          </a:xfrm>
          <a:custGeom>
            <a:avLst/>
            <a:gdLst>
              <a:gd name="T0" fmla="*/ 359 w 359"/>
              <a:gd name="T1" fmla="*/ 0 h 359"/>
              <a:gd name="T2" fmla="*/ 359 w 359"/>
              <a:gd name="T3" fmla="*/ 0 h 359"/>
              <a:gd name="T4" fmla="*/ 94 w 359"/>
              <a:gd name="T5" fmla="*/ 0 h 359"/>
              <a:gd name="T6" fmla="*/ 94 w 359"/>
              <a:gd name="T7" fmla="*/ 62 h 359"/>
              <a:gd name="T8" fmla="*/ 253 w 359"/>
              <a:gd name="T9" fmla="*/ 62 h 359"/>
              <a:gd name="T10" fmla="*/ 0 w 359"/>
              <a:gd name="T11" fmla="*/ 315 h 359"/>
              <a:gd name="T12" fmla="*/ 44 w 359"/>
              <a:gd name="T13" fmla="*/ 359 h 359"/>
              <a:gd name="T14" fmla="*/ 297 w 359"/>
              <a:gd name="T15" fmla="*/ 106 h 359"/>
              <a:gd name="T16" fmla="*/ 297 w 359"/>
              <a:gd name="T17" fmla="*/ 265 h 359"/>
              <a:gd name="T18" fmla="*/ 359 w 359"/>
              <a:gd name="T19" fmla="*/ 265 h 359"/>
              <a:gd name="T20" fmla="*/ 359 w 359"/>
              <a:gd name="T21" fmla="*/ 0 h 359"/>
              <a:gd name="T22" fmla="*/ 359 w 359"/>
              <a:gd name="T23" fmla="*/ 0 h 359"/>
              <a:gd name="T24" fmla="*/ 359 w 359"/>
              <a:gd name="T25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9" h="359">
                <a:moveTo>
                  <a:pt x="359" y="0"/>
                </a:moveTo>
                <a:lnTo>
                  <a:pt x="359" y="0"/>
                </a:lnTo>
                <a:lnTo>
                  <a:pt x="94" y="0"/>
                </a:lnTo>
                <a:lnTo>
                  <a:pt x="94" y="62"/>
                </a:lnTo>
                <a:lnTo>
                  <a:pt x="253" y="62"/>
                </a:lnTo>
                <a:lnTo>
                  <a:pt x="0" y="315"/>
                </a:lnTo>
                <a:lnTo>
                  <a:pt x="44" y="359"/>
                </a:lnTo>
                <a:lnTo>
                  <a:pt x="297" y="106"/>
                </a:lnTo>
                <a:lnTo>
                  <a:pt x="297" y="265"/>
                </a:lnTo>
                <a:lnTo>
                  <a:pt x="359" y="265"/>
                </a:lnTo>
                <a:lnTo>
                  <a:pt x="359" y="0"/>
                </a:lnTo>
                <a:lnTo>
                  <a:pt x="359" y="0"/>
                </a:lnTo>
                <a:lnTo>
                  <a:pt x="359" y="0"/>
                </a:lnTo>
                <a:close/>
              </a:path>
            </a:pathLst>
          </a:custGeom>
          <a:solidFill>
            <a:srgbClr val="0078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1" name="Group 10">
            <a:extLst>
              <a:ext uri="{FF2B5EF4-FFF2-40B4-BE49-F238E27FC236}">
                <a16:creationId xmlns:a16="http://schemas.microsoft.com/office/drawing/2014/main" id="{AE4CADBD-8283-4465-9BEE-5D1CFF3DC7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3035" y="2867730"/>
            <a:ext cx="191772" cy="219168"/>
            <a:chOff x="1033" y="999"/>
            <a:chExt cx="273" cy="312"/>
          </a:xfrm>
          <a:solidFill>
            <a:schemeClr val="accent1"/>
          </a:solidFill>
        </p:grpSpPr>
        <p:sp>
          <p:nvSpPr>
            <p:cNvPr id="272" name="Rectangle 11">
              <a:extLst>
                <a:ext uri="{FF2B5EF4-FFF2-40B4-BE49-F238E27FC236}">
                  <a16:creationId xmlns:a16="http://schemas.microsoft.com/office/drawing/2014/main" id="{F079C891-23C9-48D0-AED6-A80F44E0C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1243"/>
              <a:ext cx="29" cy="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2">
              <a:extLst>
                <a:ext uri="{FF2B5EF4-FFF2-40B4-BE49-F238E27FC236}">
                  <a16:creationId xmlns:a16="http://schemas.microsoft.com/office/drawing/2014/main" id="{6EA0B807-BF10-4969-851A-CCBB84853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194"/>
              <a:ext cx="29" cy="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3">
              <a:extLst>
                <a:ext uri="{FF2B5EF4-FFF2-40B4-BE49-F238E27FC236}">
                  <a16:creationId xmlns:a16="http://schemas.microsoft.com/office/drawing/2014/main" id="{11AB7244-223D-4283-8140-5CFD8D8F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145"/>
              <a:ext cx="30" cy="1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14">
              <a:extLst>
                <a:ext uri="{FF2B5EF4-FFF2-40B4-BE49-F238E27FC236}">
                  <a16:creationId xmlns:a16="http://schemas.microsoft.com/office/drawing/2014/main" id="{3104D064-133C-4824-8CF3-126B610C9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1097"/>
              <a:ext cx="29" cy="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5">
              <a:extLst>
                <a:ext uri="{FF2B5EF4-FFF2-40B4-BE49-F238E27FC236}">
                  <a16:creationId xmlns:a16="http://schemas.microsoft.com/office/drawing/2014/main" id="{CABC5617-467A-4257-A2F6-0B090234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048"/>
              <a:ext cx="29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16">
              <a:extLst>
                <a:ext uri="{FF2B5EF4-FFF2-40B4-BE49-F238E27FC236}">
                  <a16:creationId xmlns:a16="http://schemas.microsoft.com/office/drawing/2014/main" id="{A608CEB7-EF9C-4C9C-87F9-CF4772AE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999"/>
              <a:ext cx="29" cy="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7">
              <a:extLst>
                <a:ext uri="{FF2B5EF4-FFF2-40B4-BE49-F238E27FC236}">
                  <a16:creationId xmlns:a16="http://schemas.microsoft.com/office/drawing/2014/main" id="{36439938-BA87-4D9E-9631-89551FDDC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999"/>
              <a:ext cx="78" cy="151"/>
            </a:xfrm>
            <a:custGeom>
              <a:avLst/>
              <a:gdLst>
                <a:gd name="T0" fmla="*/ 339 w 339"/>
                <a:gd name="T1" fmla="*/ 440 h 662"/>
                <a:gd name="T2" fmla="*/ 303 w 339"/>
                <a:gd name="T3" fmla="*/ 534 h 662"/>
                <a:gd name="T4" fmla="*/ 195 w 339"/>
                <a:gd name="T5" fmla="*/ 578 h 662"/>
                <a:gd name="T6" fmla="*/ 195 w 339"/>
                <a:gd name="T7" fmla="*/ 662 h 662"/>
                <a:gd name="T8" fmla="*/ 144 w 339"/>
                <a:gd name="T9" fmla="*/ 662 h 662"/>
                <a:gd name="T10" fmla="*/ 144 w 339"/>
                <a:gd name="T11" fmla="*/ 580 h 662"/>
                <a:gd name="T12" fmla="*/ 10 w 339"/>
                <a:gd name="T13" fmla="*/ 547 h 662"/>
                <a:gd name="T14" fmla="*/ 10 w 339"/>
                <a:gd name="T15" fmla="*/ 450 h 662"/>
                <a:gd name="T16" fmla="*/ 71 w 339"/>
                <a:gd name="T17" fmla="*/ 480 h 662"/>
                <a:gd name="T18" fmla="*/ 144 w 339"/>
                <a:gd name="T19" fmla="*/ 497 h 662"/>
                <a:gd name="T20" fmla="*/ 144 w 339"/>
                <a:gd name="T21" fmla="*/ 368 h 662"/>
                <a:gd name="T22" fmla="*/ 33 w 339"/>
                <a:gd name="T23" fmla="*/ 305 h 662"/>
                <a:gd name="T24" fmla="*/ 0 w 339"/>
                <a:gd name="T25" fmla="*/ 214 h 662"/>
                <a:gd name="T26" fmla="*/ 40 w 339"/>
                <a:gd name="T27" fmla="*/ 119 h 662"/>
                <a:gd name="T28" fmla="*/ 144 w 339"/>
                <a:gd name="T29" fmla="*/ 74 h 662"/>
                <a:gd name="T30" fmla="*/ 144 w 339"/>
                <a:gd name="T31" fmla="*/ 0 h 662"/>
                <a:gd name="T32" fmla="*/ 195 w 339"/>
                <a:gd name="T33" fmla="*/ 0 h 662"/>
                <a:gd name="T34" fmla="*/ 195 w 339"/>
                <a:gd name="T35" fmla="*/ 73 h 662"/>
                <a:gd name="T36" fmla="*/ 306 w 339"/>
                <a:gd name="T37" fmla="*/ 97 h 662"/>
                <a:gd name="T38" fmla="*/ 306 w 339"/>
                <a:gd name="T39" fmla="*/ 192 h 662"/>
                <a:gd name="T40" fmla="*/ 195 w 339"/>
                <a:gd name="T41" fmla="*/ 155 h 662"/>
                <a:gd name="T42" fmla="*/ 195 w 339"/>
                <a:gd name="T43" fmla="*/ 289 h 662"/>
                <a:gd name="T44" fmla="*/ 306 w 339"/>
                <a:gd name="T45" fmla="*/ 353 h 662"/>
                <a:gd name="T46" fmla="*/ 339 w 339"/>
                <a:gd name="T47" fmla="*/ 440 h 662"/>
                <a:gd name="T48" fmla="*/ 144 w 339"/>
                <a:gd name="T49" fmla="*/ 269 h 662"/>
                <a:gd name="T50" fmla="*/ 144 w 339"/>
                <a:gd name="T51" fmla="*/ 157 h 662"/>
                <a:gd name="T52" fmla="*/ 94 w 339"/>
                <a:gd name="T53" fmla="*/ 208 h 662"/>
                <a:gd name="T54" fmla="*/ 144 w 339"/>
                <a:gd name="T55" fmla="*/ 269 h 662"/>
                <a:gd name="T56" fmla="*/ 246 w 339"/>
                <a:gd name="T57" fmla="*/ 445 h 662"/>
                <a:gd name="T58" fmla="*/ 195 w 339"/>
                <a:gd name="T59" fmla="*/ 388 h 662"/>
                <a:gd name="T60" fmla="*/ 195 w 339"/>
                <a:gd name="T61" fmla="*/ 495 h 662"/>
                <a:gd name="T62" fmla="*/ 246 w 339"/>
                <a:gd name="T63" fmla="*/ 44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" h="662">
                  <a:moveTo>
                    <a:pt x="339" y="440"/>
                  </a:moveTo>
                  <a:cubicBezTo>
                    <a:pt x="339" y="479"/>
                    <a:pt x="327" y="510"/>
                    <a:pt x="303" y="534"/>
                  </a:cubicBezTo>
                  <a:cubicBezTo>
                    <a:pt x="278" y="558"/>
                    <a:pt x="242" y="572"/>
                    <a:pt x="195" y="578"/>
                  </a:cubicBezTo>
                  <a:cubicBezTo>
                    <a:pt x="195" y="662"/>
                    <a:pt x="195" y="662"/>
                    <a:pt x="195" y="662"/>
                  </a:cubicBezTo>
                  <a:cubicBezTo>
                    <a:pt x="144" y="662"/>
                    <a:pt x="144" y="662"/>
                    <a:pt x="144" y="662"/>
                  </a:cubicBezTo>
                  <a:cubicBezTo>
                    <a:pt x="144" y="580"/>
                    <a:pt x="144" y="580"/>
                    <a:pt x="144" y="580"/>
                  </a:cubicBezTo>
                  <a:cubicBezTo>
                    <a:pt x="95" y="579"/>
                    <a:pt x="51" y="569"/>
                    <a:pt x="10" y="547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23" y="460"/>
                    <a:pt x="43" y="470"/>
                    <a:pt x="71" y="480"/>
                  </a:cubicBezTo>
                  <a:cubicBezTo>
                    <a:pt x="99" y="490"/>
                    <a:pt x="123" y="495"/>
                    <a:pt x="144" y="497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91" y="349"/>
                    <a:pt x="55" y="328"/>
                    <a:pt x="33" y="305"/>
                  </a:cubicBezTo>
                  <a:cubicBezTo>
                    <a:pt x="11" y="282"/>
                    <a:pt x="0" y="252"/>
                    <a:pt x="0" y="214"/>
                  </a:cubicBezTo>
                  <a:cubicBezTo>
                    <a:pt x="0" y="177"/>
                    <a:pt x="14" y="145"/>
                    <a:pt x="40" y="119"/>
                  </a:cubicBezTo>
                  <a:cubicBezTo>
                    <a:pt x="67" y="94"/>
                    <a:pt x="101" y="79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245" y="75"/>
                    <a:pt x="282" y="83"/>
                    <a:pt x="306" y="97"/>
                  </a:cubicBezTo>
                  <a:cubicBezTo>
                    <a:pt x="306" y="192"/>
                    <a:pt x="306" y="192"/>
                    <a:pt x="306" y="192"/>
                  </a:cubicBezTo>
                  <a:cubicBezTo>
                    <a:pt x="274" y="172"/>
                    <a:pt x="236" y="160"/>
                    <a:pt x="195" y="155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247" y="308"/>
                    <a:pt x="284" y="329"/>
                    <a:pt x="306" y="353"/>
                  </a:cubicBezTo>
                  <a:cubicBezTo>
                    <a:pt x="328" y="376"/>
                    <a:pt x="339" y="405"/>
                    <a:pt x="339" y="440"/>
                  </a:cubicBezTo>
                  <a:close/>
                  <a:moveTo>
                    <a:pt x="144" y="269"/>
                  </a:moveTo>
                  <a:cubicBezTo>
                    <a:pt x="144" y="157"/>
                    <a:pt x="144" y="157"/>
                    <a:pt x="144" y="157"/>
                  </a:cubicBezTo>
                  <a:cubicBezTo>
                    <a:pt x="111" y="163"/>
                    <a:pt x="94" y="180"/>
                    <a:pt x="94" y="208"/>
                  </a:cubicBezTo>
                  <a:cubicBezTo>
                    <a:pt x="94" y="233"/>
                    <a:pt x="111" y="253"/>
                    <a:pt x="144" y="269"/>
                  </a:cubicBezTo>
                  <a:close/>
                  <a:moveTo>
                    <a:pt x="246" y="445"/>
                  </a:moveTo>
                  <a:cubicBezTo>
                    <a:pt x="246" y="422"/>
                    <a:pt x="229" y="403"/>
                    <a:pt x="195" y="388"/>
                  </a:cubicBezTo>
                  <a:cubicBezTo>
                    <a:pt x="195" y="495"/>
                    <a:pt x="195" y="495"/>
                    <a:pt x="195" y="495"/>
                  </a:cubicBezTo>
                  <a:cubicBezTo>
                    <a:pt x="229" y="490"/>
                    <a:pt x="246" y="473"/>
                    <a:pt x="246" y="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AC659-2A1B-4AC1-A6ED-BF9D8419A9F4}"/>
              </a:ext>
            </a:extLst>
          </p:cNvPr>
          <p:cNvGrpSpPr/>
          <p:nvPr/>
        </p:nvGrpSpPr>
        <p:grpSpPr>
          <a:xfrm>
            <a:off x="6337499" y="2867730"/>
            <a:ext cx="216507" cy="216507"/>
            <a:chOff x="8619439" y="3899815"/>
            <a:chExt cx="294464" cy="2944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E2B9CD8-D2B2-461B-8F15-17832AE1647A}"/>
                </a:ext>
              </a:extLst>
            </p:cNvPr>
            <p:cNvGrpSpPr/>
            <p:nvPr/>
          </p:nvGrpSpPr>
          <p:grpSpPr>
            <a:xfrm>
              <a:off x="8619439" y="4064979"/>
              <a:ext cx="129300" cy="129300"/>
              <a:chOff x="8619439" y="4064979"/>
              <a:chExt cx="129300" cy="129300"/>
            </a:xfrm>
            <a:solidFill>
              <a:schemeClr val="accent2"/>
            </a:solidFill>
          </p:grpSpPr>
          <p:sp>
            <p:nvSpPr>
              <p:cNvPr id="280" name="Freeform 21">
                <a:extLst>
                  <a:ext uri="{FF2B5EF4-FFF2-40B4-BE49-F238E27FC236}">
                    <a16:creationId xmlns:a16="http://schemas.microsoft.com/office/drawing/2014/main" id="{47483ECD-F508-4E58-9BE1-45A9A092EA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7933" y="4075361"/>
                <a:ext cx="111368" cy="110424"/>
              </a:xfrm>
              <a:custGeom>
                <a:avLst/>
                <a:gdLst>
                  <a:gd name="T0" fmla="*/ 258 w 516"/>
                  <a:gd name="T1" fmla="*/ 128 h 512"/>
                  <a:gd name="T2" fmla="*/ 348 w 516"/>
                  <a:gd name="T3" fmla="*/ 165 h 512"/>
                  <a:gd name="T4" fmla="*/ 386 w 516"/>
                  <a:gd name="T5" fmla="*/ 254 h 512"/>
                  <a:gd name="T6" fmla="*/ 349 w 516"/>
                  <a:gd name="T7" fmla="*/ 345 h 512"/>
                  <a:gd name="T8" fmla="*/ 259 w 516"/>
                  <a:gd name="T9" fmla="*/ 384 h 512"/>
                  <a:gd name="T10" fmla="*/ 258 w 516"/>
                  <a:gd name="T11" fmla="*/ 384 h 512"/>
                  <a:gd name="T12" fmla="*/ 168 w 516"/>
                  <a:gd name="T13" fmla="*/ 347 h 512"/>
                  <a:gd name="T14" fmla="*/ 130 w 516"/>
                  <a:gd name="T15" fmla="*/ 257 h 512"/>
                  <a:gd name="T16" fmla="*/ 166 w 516"/>
                  <a:gd name="T17" fmla="*/ 166 h 512"/>
                  <a:gd name="T18" fmla="*/ 256 w 516"/>
                  <a:gd name="T19" fmla="*/ 128 h 512"/>
                  <a:gd name="T20" fmla="*/ 258 w 516"/>
                  <a:gd name="T21" fmla="*/ 128 h 512"/>
                  <a:gd name="T22" fmla="*/ 258 w 516"/>
                  <a:gd name="T23" fmla="*/ 128 h 512"/>
                  <a:gd name="T24" fmla="*/ 258 w 516"/>
                  <a:gd name="T25" fmla="*/ 128 h 512"/>
                  <a:gd name="T26" fmla="*/ 258 w 516"/>
                  <a:gd name="T27" fmla="*/ 0 h 512"/>
                  <a:gd name="T28" fmla="*/ 254 w 516"/>
                  <a:gd name="T29" fmla="*/ 0 h 512"/>
                  <a:gd name="T30" fmla="*/ 2 w 516"/>
                  <a:gd name="T31" fmla="*/ 259 h 512"/>
                  <a:gd name="T32" fmla="*/ 258 w 516"/>
                  <a:gd name="T33" fmla="*/ 512 h 512"/>
                  <a:gd name="T34" fmla="*/ 261 w 516"/>
                  <a:gd name="T35" fmla="*/ 512 h 512"/>
                  <a:gd name="T36" fmla="*/ 514 w 516"/>
                  <a:gd name="T37" fmla="*/ 252 h 512"/>
                  <a:gd name="T38" fmla="*/ 258 w 516"/>
                  <a:gd name="T3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6" h="512">
                    <a:moveTo>
                      <a:pt x="258" y="128"/>
                    </a:moveTo>
                    <a:cubicBezTo>
                      <a:pt x="292" y="128"/>
                      <a:pt x="324" y="141"/>
                      <a:pt x="348" y="165"/>
                    </a:cubicBezTo>
                    <a:cubicBezTo>
                      <a:pt x="372" y="188"/>
                      <a:pt x="385" y="220"/>
                      <a:pt x="386" y="254"/>
                    </a:cubicBezTo>
                    <a:cubicBezTo>
                      <a:pt x="386" y="288"/>
                      <a:pt x="373" y="321"/>
                      <a:pt x="349" y="345"/>
                    </a:cubicBezTo>
                    <a:cubicBezTo>
                      <a:pt x="326" y="370"/>
                      <a:pt x="294" y="383"/>
                      <a:pt x="259" y="384"/>
                    </a:cubicBezTo>
                    <a:cubicBezTo>
                      <a:pt x="259" y="384"/>
                      <a:pt x="258" y="384"/>
                      <a:pt x="258" y="384"/>
                    </a:cubicBezTo>
                    <a:cubicBezTo>
                      <a:pt x="224" y="384"/>
                      <a:pt x="192" y="371"/>
                      <a:pt x="168" y="347"/>
                    </a:cubicBezTo>
                    <a:cubicBezTo>
                      <a:pt x="144" y="323"/>
                      <a:pt x="130" y="291"/>
                      <a:pt x="130" y="257"/>
                    </a:cubicBezTo>
                    <a:cubicBezTo>
                      <a:pt x="129" y="223"/>
                      <a:pt x="142" y="191"/>
                      <a:pt x="166" y="166"/>
                    </a:cubicBezTo>
                    <a:cubicBezTo>
                      <a:pt x="190" y="142"/>
                      <a:pt x="222" y="128"/>
                      <a:pt x="256" y="128"/>
                    </a:cubicBezTo>
                    <a:cubicBezTo>
                      <a:pt x="257" y="128"/>
                      <a:pt x="257" y="128"/>
                      <a:pt x="258" y="128"/>
                    </a:cubicBezTo>
                    <a:cubicBezTo>
                      <a:pt x="258" y="128"/>
                      <a:pt x="258" y="128"/>
                      <a:pt x="258" y="128"/>
                    </a:cubicBezTo>
                    <a:cubicBezTo>
                      <a:pt x="258" y="128"/>
                      <a:pt x="258" y="128"/>
                      <a:pt x="258" y="128"/>
                    </a:cubicBezTo>
                    <a:moveTo>
                      <a:pt x="258" y="0"/>
                    </a:moveTo>
                    <a:cubicBezTo>
                      <a:pt x="257" y="0"/>
                      <a:pt x="256" y="0"/>
                      <a:pt x="254" y="0"/>
                    </a:cubicBezTo>
                    <a:cubicBezTo>
                      <a:pt x="113" y="2"/>
                      <a:pt x="0" y="118"/>
                      <a:pt x="2" y="259"/>
                    </a:cubicBezTo>
                    <a:cubicBezTo>
                      <a:pt x="4" y="399"/>
                      <a:pt x="118" y="512"/>
                      <a:pt x="258" y="512"/>
                    </a:cubicBezTo>
                    <a:cubicBezTo>
                      <a:pt x="259" y="512"/>
                      <a:pt x="260" y="512"/>
                      <a:pt x="261" y="512"/>
                    </a:cubicBezTo>
                    <a:cubicBezTo>
                      <a:pt x="402" y="510"/>
                      <a:pt x="516" y="394"/>
                      <a:pt x="514" y="252"/>
                    </a:cubicBezTo>
                    <a:cubicBezTo>
                      <a:pt x="512" y="112"/>
                      <a:pt x="398" y="0"/>
                      <a:pt x="2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2">
                <a:extLst>
                  <a:ext uri="{FF2B5EF4-FFF2-40B4-BE49-F238E27FC236}">
                    <a16:creationId xmlns:a16="http://schemas.microsoft.com/office/drawing/2014/main" id="{44AF9113-099F-4BB3-98EB-E85FF87AD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6067" y="4064979"/>
                <a:ext cx="14157" cy="12269"/>
              </a:xfrm>
              <a:custGeom>
                <a:avLst/>
                <a:gdLst>
                  <a:gd name="T0" fmla="*/ 14 w 15"/>
                  <a:gd name="T1" fmla="*/ 0 h 13"/>
                  <a:gd name="T2" fmla="*/ 0 w 15"/>
                  <a:gd name="T3" fmla="*/ 1 h 13"/>
                  <a:gd name="T4" fmla="*/ 0 w 15"/>
                  <a:gd name="T5" fmla="*/ 13 h 13"/>
                  <a:gd name="T6" fmla="*/ 15 w 15"/>
                  <a:gd name="T7" fmla="*/ 13 h 13"/>
                  <a:gd name="T8" fmla="*/ 14 w 15"/>
                  <a:gd name="T9" fmla="*/ 0 h 13"/>
                  <a:gd name="T10" fmla="*/ 14 w 1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4" y="0"/>
                    </a:moveTo>
                    <a:lnTo>
                      <a:pt x="0" y="1"/>
                    </a:lnTo>
                    <a:lnTo>
                      <a:pt x="0" y="13"/>
                    </a:lnTo>
                    <a:lnTo>
                      <a:pt x="15" y="1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3">
                <a:extLst>
                  <a:ext uri="{FF2B5EF4-FFF2-40B4-BE49-F238E27FC236}">
                    <a16:creationId xmlns:a16="http://schemas.microsoft.com/office/drawing/2014/main" id="{9192E4DA-0294-49F7-A4B9-8B9E966D9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7954" y="4182953"/>
                <a:ext cx="14157" cy="11326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0 h 12"/>
                  <a:gd name="T4" fmla="*/ 0 w 15"/>
                  <a:gd name="T5" fmla="*/ 12 h 12"/>
                  <a:gd name="T6" fmla="*/ 15 w 15"/>
                  <a:gd name="T7" fmla="*/ 12 h 12"/>
                  <a:gd name="T8" fmla="*/ 15 w 15"/>
                  <a:gd name="T9" fmla="*/ 0 h 12"/>
                  <a:gd name="T10" fmla="*/ 15 w 1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4">
                <a:extLst>
                  <a:ext uri="{FF2B5EF4-FFF2-40B4-BE49-F238E27FC236}">
                    <a16:creationId xmlns:a16="http://schemas.microsoft.com/office/drawing/2014/main" id="{D41F665A-983E-49DA-9347-A438C9A5C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6470" y="4123494"/>
                <a:ext cx="12269" cy="13213"/>
              </a:xfrm>
              <a:custGeom>
                <a:avLst/>
                <a:gdLst>
                  <a:gd name="T0" fmla="*/ 12 w 13"/>
                  <a:gd name="T1" fmla="*/ 0 h 14"/>
                  <a:gd name="T2" fmla="*/ 0 w 13"/>
                  <a:gd name="T3" fmla="*/ 0 h 14"/>
                  <a:gd name="T4" fmla="*/ 1 w 13"/>
                  <a:gd name="T5" fmla="*/ 14 h 14"/>
                  <a:gd name="T6" fmla="*/ 13 w 13"/>
                  <a:gd name="T7" fmla="*/ 14 h 14"/>
                  <a:gd name="T8" fmla="*/ 12 w 13"/>
                  <a:gd name="T9" fmla="*/ 0 h 14"/>
                  <a:gd name="T10" fmla="*/ 12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13" y="1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5">
                <a:extLst>
                  <a:ext uri="{FF2B5EF4-FFF2-40B4-BE49-F238E27FC236}">
                    <a16:creationId xmlns:a16="http://schemas.microsoft.com/office/drawing/2014/main" id="{8813CA51-FB68-4B11-8134-831F684D9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9439" y="4123494"/>
                <a:ext cx="11326" cy="1321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0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  <a:gd name="T10" fmla="*/ 12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6">
                <a:extLst>
                  <a:ext uri="{FF2B5EF4-FFF2-40B4-BE49-F238E27FC236}">
                    <a16:creationId xmlns:a16="http://schemas.microsoft.com/office/drawing/2014/main" id="{F72927B0-E4C6-4332-B828-B475CAF1E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4540" y="4163134"/>
                <a:ext cx="16988" cy="16988"/>
              </a:xfrm>
              <a:custGeom>
                <a:avLst/>
                <a:gdLst>
                  <a:gd name="T0" fmla="*/ 7 w 18"/>
                  <a:gd name="T1" fmla="*/ 0 h 18"/>
                  <a:gd name="T2" fmla="*/ 0 w 18"/>
                  <a:gd name="T3" fmla="*/ 8 h 18"/>
                  <a:gd name="T4" fmla="*/ 10 w 18"/>
                  <a:gd name="T5" fmla="*/ 18 h 18"/>
                  <a:gd name="T6" fmla="*/ 18 w 18"/>
                  <a:gd name="T7" fmla="*/ 10 h 18"/>
                  <a:gd name="T8" fmla="*/ 7 w 18"/>
                  <a:gd name="T9" fmla="*/ 0 h 18"/>
                  <a:gd name="T10" fmla="*/ 7 w 18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7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18" y="1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7">
                <a:extLst>
                  <a:ext uri="{FF2B5EF4-FFF2-40B4-BE49-F238E27FC236}">
                    <a16:creationId xmlns:a16="http://schemas.microsoft.com/office/drawing/2014/main" id="{CE57C717-B888-4B76-8FB7-A9C23AA5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650" y="4080080"/>
                <a:ext cx="17932" cy="16988"/>
              </a:xfrm>
              <a:custGeom>
                <a:avLst/>
                <a:gdLst>
                  <a:gd name="T0" fmla="*/ 8 w 19"/>
                  <a:gd name="T1" fmla="*/ 0 h 18"/>
                  <a:gd name="T2" fmla="*/ 0 w 19"/>
                  <a:gd name="T3" fmla="*/ 8 h 18"/>
                  <a:gd name="T4" fmla="*/ 11 w 19"/>
                  <a:gd name="T5" fmla="*/ 18 h 18"/>
                  <a:gd name="T6" fmla="*/ 19 w 19"/>
                  <a:gd name="T7" fmla="*/ 10 h 18"/>
                  <a:gd name="T8" fmla="*/ 8 w 19"/>
                  <a:gd name="T9" fmla="*/ 0 h 18"/>
                  <a:gd name="T10" fmla="*/ 8 w 1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8">
                    <a:moveTo>
                      <a:pt x="8" y="0"/>
                    </a:moveTo>
                    <a:lnTo>
                      <a:pt x="0" y="8"/>
                    </a:lnTo>
                    <a:lnTo>
                      <a:pt x="11" y="18"/>
                    </a:lnTo>
                    <a:lnTo>
                      <a:pt x="19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8">
                <a:extLst>
                  <a:ext uri="{FF2B5EF4-FFF2-40B4-BE49-F238E27FC236}">
                    <a16:creationId xmlns:a16="http://schemas.microsoft.com/office/drawing/2014/main" id="{F2E1459F-8A58-44DC-A621-78EE85D8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7594" y="4162190"/>
                <a:ext cx="17932" cy="16988"/>
              </a:xfrm>
              <a:custGeom>
                <a:avLst/>
                <a:gdLst>
                  <a:gd name="T0" fmla="*/ 10 w 19"/>
                  <a:gd name="T1" fmla="*/ 0 h 18"/>
                  <a:gd name="T2" fmla="*/ 0 w 19"/>
                  <a:gd name="T3" fmla="*/ 10 h 18"/>
                  <a:gd name="T4" fmla="*/ 8 w 19"/>
                  <a:gd name="T5" fmla="*/ 18 h 18"/>
                  <a:gd name="T6" fmla="*/ 19 w 19"/>
                  <a:gd name="T7" fmla="*/ 7 h 18"/>
                  <a:gd name="T8" fmla="*/ 10 w 19"/>
                  <a:gd name="T9" fmla="*/ 0 h 18"/>
                  <a:gd name="T10" fmla="*/ 10 w 1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8">
                    <a:moveTo>
                      <a:pt x="10" y="0"/>
                    </a:moveTo>
                    <a:lnTo>
                      <a:pt x="0" y="10"/>
                    </a:lnTo>
                    <a:lnTo>
                      <a:pt x="8" y="18"/>
                    </a:lnTo>
                    <a:lnTo>
                      <a:pt x="19" y="7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9">
                <a:extLst>
                  <a:ext uri="{FF2B5EF4-FFF2-40B4-BE49-F238E27FC236}">
                    <a16:creationId xmlns:a16="http://schemas.microsoft.com/office/drawing/2014/main" id="{EB57804D-D673-440C-BD65-400684984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2652" y="4081024"/>
                <a:ext cx="17932" cy="16988"/>
              </a:xfrm>
              <a:custGeom>
                <a:avLst/>
                <a:gdLst>
                  <a:gd name="T0" fmla="*/ 11 w 19"/>
                  <a:gd name="T1" fmla="*/ 0 h 18"/>
                  <a:gd name="T2" fmla="*/ 0 w 19"/>
                  <a:gd name="T3" fmla="*/ 11 h 18"/>
                  <a:gd name="T4" fmla="*/ 8 w 19"/>
                  <a:gd name="T5" fmla="*/ 18 h 18"/>
                  <a:gd name="T6" fmla="*/ 19 w 19"/>
                  <a:gd name="T7" fmla="*/ 8 h 18"/>
                  <a:gd name="T8" fmla="*/ 11 w 19"/>
                  <a:gd name="T9" fmla="*/ 0 h 18"/>
                  <a:gd name="T10" fmla="*/ 11 w 1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8">
                    <a:moveTo>
                      <a:pt x="11" y="0"/>
                    </a:moveTo>
                    <a:lnTo>
                      <a:pt x="0" y="11"/>
                    </a:lnTo>
                    <a:lnTo>
                      <a:pt x="8" y="18"/>
                    </a:lnTo>
                    <a:lnTo>
                      <a:pt x="19" y="8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9" name="Freeform 30">
              <a:extLst>
                <a:ext uri="{FF2B5EF4-FFF2-40B4-BE49-F238E27FC236}">
                  <a16:creationId xmlns:a16="http://schemas.microsoft.com/office/drawing/2014/main" id="{1FDD4953-CA74-42B3-BB52-6C2775BE1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2493" y="3899815"/>
              <a:ext cx="211410" cy="211410"/>
            </a:xfrm>
            <a:custGeom>
              <a:avLst/>
              <a:gdLst>
                <a:gd name="T0" fmla="*/ 924 w 982"/>
                <a:gd name="T1" fmla="*/ 603 h 982"/>
                <a:gd name="T2" fmla="*/ 921 w 982"/>
                <a:gd name="T3" fmla="*/ 367 h 982"/>
                <a:gd name="T4" fmla="*/ 978 w 982"/>
                <a:gd name="T5" fmla="*/ 343 h 982"/>
                <a:gd name="T6" fmla="*/ 934 w 982"/>
                <a:gd name="T7" fmla="*/ 240 h 982"/>
                <a:gd name="T8" fmla="*/ 877 w 982"/>
                <a:gd name="T9" fmla="*/ 264 h 982"/>
                <a:gd name="T10" fmla="*/ 708 w 982"/>
                <a:gd name="T11" fmla="*/ 99 h 982"/>
                <a:gd name="T12" fmla="*/ 731 w 982"/>
                <a:gd name="T13" fmla="*/ 42 h 982"/>
                <a:gd name="T14" fmla="*/ 626 w 982"/>
                <a:gd name="T15" fmla="*/ 0 h 982"/>
                <a:gd name="T16" fmla="*/ 603 w 982"/>
                <a:gd name="T17" fmla="*/ 58 h 982"/>
                <a:gd name="T18" fmla="*/ 367 w 982"/>
                <a:gd name="T19" fmla="*/ 61 h 982"/>
                <a:gd name="T20" fmla="*/ 343 w 982"/>
                <a:gd name="T21" fmla="*/ 4 h 982"/>
                <a:gd name="T22" fmla="*/ 240 w 982"/>
                <a:gd name="T23" fmla="*/ 49 h 982"/>
                <a:gd name="T24" fmla="*/ 264 w 982"/>
                <a:gd name="T25" fmla="*/ 105 h 982"/>
                <a:gd name="T26" fmla="*/ 99 w 982"/>
                <a:gd name="T27" fmla="*/ 274 h 982"/>
                <a:gd name="T28" fmla="*/ 42 w 982"/>
                <a:gd name="T29" fmla="*/ 251 h 982"/>
                <a:gd name="T30" fmla="*/ 0 w 982"/>
                <a:gd name="T31" fmla="*/ 356 h 982"/>
                <a:gd name="T32" fmla="*/ 57 w 982"/>
                <a:gd name="T33" fmla="*/ 379 h 982"/>
                <a:gd name="T34" fmla="*/ 61 w 982"/>
                <a:gd name="T35" fmla="*/ 615 h 982"/>
                <a:gd name="T36" fmla="*/ 4 w 982"/>
                <a:gd name="T37" fmla="*/ 639 h 982"/>
                <a:gd name="T38" fmla="*/ 48 w 982"/>
                <a:gd name="T39" fmla="*/ 742 h 982"/>
                <a:gd name="T40" fmla="*/ 105 w 982"/>
                <a:gd name="T41" fmla="*/ 718 h 982"/>
                <a:gd name="T42" fmla="*/ 274 w 982"/>
                <a:gd name="T43" fmla="*/ 883 h 982"/>
                <a:gd name="T44" fmla="*/ 251 w 982"/>
                <a:gd name="T45" fmla="*/ 940 h 982"/>
                <a:gd name="T46" fmla="*/ 356 w 982"/>
                <a:gd name="T47" fmla="*/ 982 h 982"/>
                <a:gd name="T48" fmla="*/ 379 w 982"/>
                <a:gd name="T49" fmla="*/ 925 h 982"/>
                <a:gd name="T50" fmla="*/ 615 w 982"/>
                <a:gd name="T51" fmla="*/ 921 h 982"/>
                <a:gd name="T52" fmla="*/ 639 w 982"/>
                <a:gd name="T53" fmla="*/ 978 h 982"/>
                <a:gd name="T54" fmla="*/ 742 w 982"/>
                <a:gd name="T55" fmla="*/ 934 h 982"/>
                <a:gd name="T56" fmla="*/ 718 w 982"/>
                <a:gd name="T57" fmla="*/ 877 h 982"/>
                <a:gd name="T58" fmla="*/ 883 w 982"/>
                <a:gd name="T59" fmla="*/ 708 h 982"/>
                <a:gd name="T60" fmla="*/ 940 w 982"/>
                <a:gd name="T61" fmla="*/ 731 h 982"/>
                <a:gd name="T62" fmla="*/ 982 w 982"/>
                <a:gd name="T63" fmla="*/ 626 h 982"/>
                <a:gd name="T64" fmla="*/ 924 w 982"/>
                <a:gd name="T65" fmla="*/ 603 h 982"/>
                <a:gd name="T66" fmla="*/ 491 w 982"/>
                <a:gd name="T67" fmla="*/ 813 h 982"/>
                <a:gd name="T68" fmla="*/ 169 w 982"/>
                <a:gd name="T69" fmla="*/ 491 h 982"/>
                <a:gd name="T70" fmla="*/ 491 w 982"/>
                <a:gd name="T71" fmla="*/ 169 h 982"/>
                <a:gd name="T72" fmla="*/ 813 w 982"/>
                <a:gd name="T73" fmla="*/ 491 h 982"/>
                <a:gd name="T74" fmla="*/ 491 w 982"/>
                <a:gd name="T75" fmla="*/ 81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2" h="982">
                  <a:moveTo>
                    <a:pt x="924" y="603"/>
                  </a:moveTo>
                  <a:cubicBezTo>
                    <a:pt x="945" y="524"/>
                    <a:pt x="943" y="443"/>
                    <a:pt x="921" y="367"/>
                  </a:cubicBezTo>
                  <a:cubicBezTo>
                    <a:pt x="978" y="343"/>
                    <a:pt x="978" y="343"/>
                    <a:pt x="978" y="343"/>
                  </a:cubicBezTo>
                  <a:cubicBezTo>
                    <a:pt x="934" y="240"/>
                    <a:pt x="934" y="240"/>
                    <a:pt x="934" y="240"/>
                  </a:cubicBezTo>
                  <a:cubicBezTo>
                    <a:pt x="877" y="264"/>
                    <a:pt x="877" y="264"/>
                    <a:pt x="877" y="264"/>
                  </a:cubicBezTo>
                  <a:cubicBezTo>
                    <a:pt x="837" y="197"/>
                    <a:pt x="780" y="139"/>
                    <a:pt x="708" y="99"/>
                  </a:cubicBezTo>
                  <a:cubicBezTo>
                    <a:pt x="731" y="42"/>
                    <a:pt x="731" y="42"/>
                    <a:pt x="731" y="42"/>
                  </a:cubicBezTo>
                  <a:cubicBezTo>
                    <a:pt x="626" y="0"/>
                    <a:pt x="626" y="0"/>
                    <a:pt x="626" y="0"/>
                  </a:cubicBezTo>
                  <a:cubicBezTo>
                    <a:pt x="603" y="58"/>
                    <a:pt x="603" y="58"/>
                    <a:pt x="603" y="58"/>
                  </a:cubicBezTo>
                  <a:cubicBezTo>
                    <a:pt x="524" y="37"/>
                    <a:pt x="442" y="39"/>
                    <a:pt x="367" y="61"/>
                  </a:cubicBezTo>
                  <a:cubicBezTo>
                    <a:pt x="343" y="4"/>
                    <a:pt x="343" y="4"/>
                    <a:pt x="343" y="4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64" y="105"/>
                    <a:pt x="264" y="105"/>
                    <a:pt x="264" y="105"/>
                  </a:cubicBezTo>
                  <a:cubicBezTo>
                    <a:pt x="196" y="145"/>
                    <a:pt x="139" y="202"/>
                    <a:pt x="99" y="274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57" y="379"/>
                    <a:pt x="57" y="379"/>
                    <a:pt x="57" y="379"/>
                  </a:cubicBezTo>
                  <a:cubicBezTo>
                    <a:pt x="37" y="458"/>
                    <a:pt x="39" y="540"/>
                    <a:pt x="61" y="615"/>
                  </a:cubicBezTo>
                  <a:cubicBezTo>
                    <a:pt x="4" y="639"/>
                    <a:pt x="4" y="639"/>
                    <a:pt x="4" y="639"/>
                  </a:cubicBezTo>
                  <a:cubicBezTo>
                    <a:pt x="48" y="742"/>
                    <a:pt x="48" y="742"/>
                    <a:pt x="48" y="742"/>
                  </a:cubicBezTo>
                  <a:cubicBezTo>
                    <a:pt x="105" y="718"/>
                    <a:pt x="105" y="718"/>
                    <a:pt x="105" y="718"/>
                  </a:cubicBezTo>
                  <a:cubicBezTo>
                    <a:pt x="145" y="786"/>
                    <a:pt x="202" y="843"/>
                    <a:pt x="274" y="883"/>
                  </a:cubicBezTo>
                  <a:cubicBezTo>
                    <a:pt x="251" y="940"/>
                    <a:pt x="251" y="940"/>
                    <a:pt x="251" y="940"/>
                  </a:cubicBezTo>
                  <a:cubicBezTo>
                    <a:pt x="356" y="982"/>
                    <a:pt x="356" y="982"/>
                    <a:pt x="356" y="982"/>
                  </a:cubicBezTo>
                  <a:cubicBezTo>
                    <a:pt x="379" y="925"/>
                    <a:pt x="379" y="925"/>
                    <a:pt x="379" y="925"/>
                  </a:cubicBezTo>
                  <a:cubicBezTo>
                    <a:pt x="458" y="945"/>
                    <a:pt x="540" y="943"/>
                    <a:pt x="615" y="921"/>
                  </a:cubicBezTo>
                  <a:cubicBezTo>
                    <a:pt x="639" y="978"/>
                    <a:pt x="639" y="978"/>
                    <a:pt x="639" y="978"/>
                  </a:cubicBezTo>
                  <a:cubicBezTo>
                    <a:pt x="742" y="934"/>
                    <a:pt x="742" y="934"/>
                    <a:pt x="742" y="934"/>
                  </a:cubicBezTo>
                  <a:cubicBezTo>
                    <a:pt x="718" y="877"/>
                    <a:pt x="718" y="877"/>
                    <a:pt x="718" y="877"/>
                  </a:cubicBezTo>
                  <a:cubicBezTo>
                    <a:pt x="785" y="837"/>
                    <a:pt x="843" y="780"/>
                    <a:pt x="883" y="708"/>
                  </a:cubicBezTo>
                  <a:cubicBezTo>
                    <a:pt x="940" y="731"/>
                    <a:pt x="940" y="731"/>
                    <a:pt x="940" y="731"/>
                  </a:cubicBezTo>
                  <a:cubicBezTo>
                    <a:pt x="982" y="626"/>
                    <a:pt x="982" y="626"/>
                    <a:pt x="982" y="626"/>
                  </a:cubicBezTo>
                  <a:lnTo>
                    <a:pt x="924" y="603"/>
                  </a:lnTo>
                  <a:close/>
                  <a:moveTo>
                    <a:pt x="491" y="813"/>
                  </a:moveTo>
                  <a:cubicBezTo>
                    <a:pt x="313" y="813"/>
                    <a:pt x="169" y="669"/>
                    <a:pt x="169" y="491"/>
                  </a:cubicBezTo>
                  <a:cubicBezTo>
                    <a:pt x="169" y="313"/>
                    <a:pt x="313" y="169"/>
                    <a:pt x="491" y="169"/>
                  </a:cubicBezTo>
                  <a:cubicBezTo>
                    <a:pt x="669" y="169"/>
                    <a:pt x="813" y="313"/>
                    <a:pt x="813" y="491"/>
                  </a:cubicBezTo>
                  <a:cubicBezTo>
                    <a:pt x="813" y="669"/>
                    <a:pt x="669" y="813"/>
                    <a:pt x="491" y="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CFE0FFAD-D6E9-42E6-8869-587A9815009A}"/>
              </a:ext>
            </a:extLst>
          </p:cNvPr>
          <p:cNvGrpSpPr/>
          <p:nvPr/>
        </p:nvGrpSpPr>
        <p:grpSpPr>
          <a:xfrm>
            <a:off x="6320896" y="3347810"/>
            <a:ext cx="233111" cy="287689"/>
            <a:chOff x="1980078" y="253998"/>
            <a:chExt cx="3830386" cy="4727197"/>
          </a:xfrm>
          <a:solidFill>
            <a:schemeClr val="accent1"/>
          </a:solidFill>
        </p:grpSpPr>
        <p:sp>
          <p:nvSpPr>
            <p:cNvPr id="292" name="Rectangle 27">
              <a:extLst>
                <a:ext uri="{FF2B5EF4-FFF2-40B4-BE49-F238E27FC236}">
                  <a16:creationId xmlns:a16="http://schemas.microsoft.com/office/drawing/2014/main" id="{AF1D1062-D629-47F7-9DE4-40DE972C2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078" y="2169196"/>
              <a:ext cx="3830386" cy="2811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">
              <a:extLst>
                <a:ext uri="{FF2B5EF4-FFF2-40B4-BE49-F238E27FC236}">
                  <a16:creationId xmlns:a16="http://schemas.microsoft.com/office/drawing/2014/main" id="{6C2DEDB8-F74B-4E53-BF40-BDD36682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77" y="2913999"/>
              <a:ext cx="881597" cy="881598"/>
            </a:xfrm>
            <a:custGeom>
              <a:avLst/>
              <a:gdLst>
                <a:gd name="T0" fmla="*/ 256 w 256"/>
                <a:gd name="T1" fmla="*/ 127 h 256"/>
                <a:gd name="T2" fmla="*/ 256 w 256"/>
                <a:gd name="T3" fmla="*/ 129 h 256"/>
                <a:gd name="T4" fmla="*/ 129 w 256"/>
                <a:gd name="T5" fmla="*/ 256 h 256"/>
                <a:gd name="T6" fmla="*/ 127 w 256"/>
                <a:gd name="T7" fmla="*/ 256 h 256"/>
                <a:gd name="T8" fmla="*/ 0 w 256"/>
                <a:gd name="T9" fmla="*/ 129 h 256"/>
                <a:gd name="T10" fmla="*/ 0 w 256"/>
                <a:gd name="T11" fmla="*/ 127 h 256"/>
                <a:gd name="T12" fmla="*/ 127 w 256"/>
                <a:gd name="T13" fmla="*/ 0 h 256"/>
                <a:gd name="T14" fmla="*/ 129 w 256"/>
                <a:gd name="T15" fmla="*/ 0 h 256"/>
                <a:gd name="T16" fmla="*/ 256 w 256"/>
                <a:gd name="T17" fmla="*/ 1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6">
                  <a:moveTo>
                    <a:pt x="256" y="127"/>
                  </a:move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9" y="256"/>
                    <a:pt x="129" y="256"/>
                  </a:cubicBezTo>
                  <a:cubicBezTo>
                    <a:pt x="127" y="256"/>
                    <a:pt x="127" y="256"/>
                    <a:pt x="127" y="256"/>
                  </a:cubicBezTo>
                  <a:cubicBezTo>
                    <a:pt x="57" y="256"/>
                    <a:pt x="0" y="199"/>
                    <a:pt x="0" y="12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99" y="0"/>
                    <a:pt x="256" y="57"/>
                    <a:pt x="256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0">
              <a:extLst>
                <a:ext uri="{FF2B5EF4-FFF2-40B4-BE49-F238E27FC236}">
                  <a16:creationId xmlns:a16="http://schemas.microsoft.com/office/drawing/2014/main" id="{198AC0D8-0B91-4E93-9E30-BA70E05C2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277" y="3354793"/>
              <a:ext cx="455998" cy="1033598"/>
            </a:xfrm>
            <a:custGeom>
              <a:avLst/>
              <a:gdLst>
                <a:gd name="T0" fmla="*/ 64 w 128"/>
                <a:gd name="T1" fmla="*/ 299 h 299"/>
                <a:gd name="T2" fmla="*/ 63 w 128"/>
                <a:gd name="T3" fmla="*/ 299 h 299"/>
                <a:gd name="T4" fmla="*/ 0 w 128"/>
                <a:gd name="T5" fmla="*/ 236 h 299"/>
                <a:gd name="T6" fmla="*/ 0 w 128"/>
                <a:gd name="T7" fmla="*/ 64 h 299"/>
                <a:gd name="T8" fmla="*/ 63 w 128"/>
                <a:gd name="T9" fmla="*/ 0 h 299"/>
                <a:gd name="T10" fmla="*/ 64 w 128"/>
                <a:gd name="T11" fmla="*/ 0 h 299"/>
                <a:gd name="T12" fmla="*/ 128 w 128"/>
                <a:gd name="T13" fmla="*/ 64 h 299"/>
                <a:gd name="T14" fmla="*/ 128 w 128"/>
                <a:gd name="T15" fmla="*/ 236 h 299"/>
                <a:gd name="T16" fmla="*/ 64 w 128"/>
                <a:gd name="T1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99">
                  <a:moveTo>
                    <a:pt x="64" y="299"/>
                  </a:moveTo>
                  <a:cubicBezTo>
                    <a:pt x="63" y="299"/>
                    <a:pt x="63" y="299"/>
                    <a:pt x="63" y="299"/>
                  </a:cubicBezTo>
                  <a:cubicBezTo>
                    <a:pt x="28" y="299"/>
                    <a:pt x="0" y="271"/>
                    <a:pt x="0" y="23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00" y="0"/>
                    <a:pt x="128" y="29"/>
                    <a:pt x="128" y="64"/>
                  </a:cubicBezTo>
                  <a:cubicBezTo>
                    <a:pt x="128" y="236"/>
                    <a:pt x="128" y="236"/>
                    <a:pt x="128" y="236"/>
                  </a:cubicBezTo>
                  <a:cubicBezTo>
                    <a:pt x="128" y="271"/>
                    <a:pt x="100" y="299"/>
                    <a:pt x="64" y="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7686915-3C59-4C4B-941A-728BCFE6C7F8}"/>
                </a:ext>
              </a:extLst>
            </p:cNvPr>
            <p:cNvSpPr/>
            <p:nvPr/>
          </p:nvSpPr>
          <p:spPr bwMode="auto">
            <a:xfrm>
              <a:off x="2420880" y="253998"/>
              <a:ext cx="2948790" cy="2423888"/>
            </a:xfrm>
            <a:custGeom>
              <a:avLst/>
              <a:gdLst>
                <a:gd name="connsiteX0" fmla="*/ 1474395 w 2948790"/>
                <a:gd name="connsiteY0" fmla="*/ 0 h 2423888"/>
                <a:gd name="connsiteX1" fmla="*/ 2948790 w 2948790"/>
                <a:gd name="connsiteY1" fmla="*/ 1474395 h 2423888"/>
                <a:gd name="connsiteX2" fmla="*/ 2948790 w 2948790"/>
                <a:gd name="connsiteY2" fmla="*/ 2423888 h 2423888"/>
                <a:gd name="connsiteX3" fmla="*/ 2505425 w 2948790"/>
                <a:gd name="connsiteY3" fmla="*/ 2423888 h 2423888"/>
                <a:gd name="connsiteX4" fmla="*/ 2506265 w 2948790"/>
                <a:gd name="connsiteY4" fmla="*/ 1475461 h 2423888"/>
                <a:gd name="connsiteX5" fmla="*/ 1474395 w 2948790"/>
                <a:gd name="connsiteY5" fmla="*/ 443591 h 2423888"/>
                <a:gd name="connsiteX6" fmla="*/ 442525 w 2948790"/>
                <a:gd name="connsiteY6" fmla="*/ 1475461 h 2423888"/>
                <a:gd name="connsiteX7" fmla="*/ 442525 w 2948790"/>
                <a:gd name="connsiteY7" fmla="*/ 2423888 h 2423888"/>
                <a:gd name="connsiteX8" fmla="*/ 0 w 2948790"/>
                <a:gd name="connsiteY8" fmla="*/ 2423888 h 2423888"/>
                <a:gd name="connsiteX9" fmla="*/ 0 w 2948790"/>
                <a:gd name="connsiteY9" fmla="*/ 1474395 h 2423888"/>
                <a:gd name="connsiteX10" fmla="*/ 1474395 w 2948790"/>
                <a:gd name="connsiteY10" fmla="*/ 0 h 24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790" h="2423888">
                  <a:moveTo>
                    <a:pt x="1474395" y="0"/>
                  </a:moveTo>
                  <a:cubicBezTo>
                    <a:pt x="2288681" y="0"/>
                    <a:pt x="2948790" y="660109"/>
                    <a:pt x="2948790" y="1474395"/>
                  </a:cubicBezTo>
                  <a:lnTo>
                    <a:pt x="2948790" y="2423888"/>
                  </a:lnTo>
                  <a:lnTo>
                    <a:pt x="2505425" y="2423888"/>
                  </a:lnTo>
                  <a:lnTo>
                    <a:pt x="2506265" y="1475461"/>
                  </a:lnTo>
                  <a:cubicBezTo>
                    <a:pt x="2506265" y="905575"/>
                    <a:pt x="2044281" y="443591"/>
                    <a:pt x="1474395" y="443591"/>
                  </a:cubicBezTo>
                  <a:cubicBezTo>
                    <a:pt x="904509" y="443591"/>
                    <a:pt x="442525" y="905575"/>
                    <a:pt x="442525" y="1475461"/>
                  </a:cubicBezTo>
                  <a:lnTo>
                    <a:pt x="442525" y="2423888"/>
                  </a:lnTo>
                  <a:lnTo>
                    <a:pt x="0" y="2423888"/>
                  </a:lnTo>
                  <a:lnTo>
                    <a:pt x="0" y="1474395"/>
                  </a:lnTo>
                  <a:cubicBezTo>
                    <a:pt x="0" y="660109"/>
                    <a:pt x="660109" y="0"/>
                    <a:pt x="14743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FB496AD0-C04C-4E82-84AC-AC684C573967}"/>
              </a:ext>
            </a:extLst>
          </p:cNvPr>
          <p:cNvGrpSpPr/>
          <p:nvPr/>
        </p:nvGrpSpPr>
        <p:grpSpPr>
          <a:xfrm>
            <a:off x="548445" y="2360519"/>
            <a:ext cx="247678" cy="246884"/>
            <a:chOff x="2562225" y="1587500"/>
            <a:chExt cx="495300" cy="493713"/>
          </a:xfrm>
        </p:grpSpPr>
        <p:sp>
          <p:nvSpPr>
            <p:cNvPr id="297" name="Rectangle 33">
              <a:extLst>
                <a:ext uri="{FF2B5EF4-FFF2-40B4-BE49-F238E27FC236}">
                  <a16:creationId xmlns:a16="http://schemas.microsoft.com/office/drawing/2014/main" id="{BBA8CEBF-C80E-4546-8960-C1CB9AE9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225" y="1587500"/>
              <a:ext cx="495300" cy="4937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4">
              <a:extLst>
                <a:ext uri="{FF2B5EF4-FFF2-40B4-BE49-F238E27FC236}">
                  <a16:creationId xmlns:a16="http://schemas.microsoft.com/office/drawing/2014/main" id="{938554E2-ABB5-4740-8A9C-BCCDB85A0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1695450"/>
              <a:ext cx="339725" cy="33972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35">
              <a:extLst>
                <a:ext uri="{FF2B5EF4-FFF2-40B4-BE49-F238E27FC236}">
                  <a16:creationId xmlns:a16="http://schemas.microsoft.com/office/drawing/2014/main" id="{5CDAB825-9919-494E-A4C0-8B3D18993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1895475"/>
              <a:ext cx="92075" cy="93663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8BF7D86-B767-4A38-AEC3-38A39BA3C959}"/>
              </a:ext>
            </a:extLst>
          </p:cNvPr>
          <p:cNvGrpSpPr/>
          <p:nvPr/>
        </p:nvGrpSpPr>
        <p:grpSpPr>
          <a:xfrm>
            <a:off x="3360045" y="3347810"/>
            <a:ext cx="264762" cy="264762"/>
            <a:chOff x="5418138" y="1585913"/>
            <a:chExt cx="495300" cy="495300"/>
          </a:xfrm>
          <a:solidFill>
            <a:schemeClr val="accent1"/>
          </a:solidFill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BA05CA5C-BAB1-4B04-8E8D-888E8DD2EDF2}"/>
                </a:ext>
              </a:extLst>
            </p:cNvPr>
            <p:cNvGrpSpPr/>
            <p:nvPr/>
          </p:nvGrpSpPr>
          <p:grpSpPr>
            <a:xfrm>
              <a:off x="5565776" y="1755776"/>
              <a:ext cx="200025" cy="123825"/>
              <a:chOff x="5565776" y="1755776"/>
              <a:chExt cx="200025" cy="123825"/>
            </a:xfrm>
            <a:grpFill/>
          </p:grpSpPr>
          <p:sp>
            <p:nvSpPr>
              <p:cNvPr id="305" name="Oval 79">
                <a:extLst>
                  <a:ext uri="{FF2B5EF4-FFF2-40B4-BE49-F238E27FC236}">
                    <a16:creationId xmlns:a16="http://schemas.microsoft.com/office/drawing/2014/main" id="{FD043A8B-1654-4CE3-897F-16C131D9E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1755776"/>
                <a:ext cx="123825" cy="1238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0">
                <a:extLst>
                  <a:ext uri="{FF2B5EF4-FFF2-40B4-BE49-F238E27FC236}">
                    <a16:creationId xmlns:a16="http://schemas.microsoft.com/office/drawing/2014/main" id="{4B6AB8F0-1956-4E8C-A99D-70C3421F6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6" y="1833563"/>
                <a:ext cx="200025" cy="46038"/>
              </a:xfrm>
              <a:custGeom>
                <a:avLst/>
                <a:gdLst>
                  <a:gd name="T0" fmla="*/ 490 w 554"/>
                  <a:gd name="T1" fmla="*/ 128 h 128"/>
                  <a:gd name="T2" fmla="*/ 64 w 554"/>
                  <a:gd name="T3" fmla="*/ 128 h 128"/>
                  <a:gd name="T4" fmla="*/ 0 w 554"/>
                  <a:gd name="T5" fmla="*/ 64 h 128"/>
                  <a:gd name="T6" fmla="*/ 0 w 554"/>
                  <a:gd name="T7" fmla="*/ 64 h 128"/>
                  <a:gd name="T8" fmla="*/ 64 w 554"/>
                  <a:gd name="T9" fmla="*/ 0 h 128"/>
                  <a:gd name="T10" fmla="*/ 490 w 554"/>
                  <a:gd name="T11" fmla="*/ 0 h 128"/>
                  <a:gd name="T12" fmla="*/ 554 w 554"/>
                  <a:gd name="T13" fmla="*/ 64 h 128"/>
                  <a:gd name="T14" fmla="*/ 554 w 554"/>
                  <a:gd name="T15" fmla="*/ 64 h 128"/>
                  <a:gd name="T16" fmla="*/ 490 w 554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4" h="128">
                    <a:moveTo>
                      <a:pt x="490" y="128"/>
                    </a:moveTo>
                    <a:cubicBezTo>
                      <a:pt x="64" y="128"/>
                      <a:pt x="64" y="128"/>
                      <a:pt x="64" y="128"/>
                    </a:cubicBezTo>
                    <a:cubicBezTo>
                      <a:pt x="28" y="128"/>
                      <a:pt x="0" y="99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8" y="0"/>
                      <a:pt x="64" y="0"/>
                    </a:cubicBezTo>
                    <a:cubicBezTo>
                      <a:pt x="490" y="0"/>
                      <a:pt x="490" y="0"/>
                      <a:pt x="490" y="0"/>
                    </a:cubicBezTo>
                    <a:cubicBezTo>
                      <a:pt x="526" y="0"/>
                      <a:pt x="554" y="29"/>
                      <a:pt x="554" y="64"/>
                    </a:cubicBezTo>
                    <a:cubicBezTo>
                      <a:pt x="554" y="64"/>
                      <a:pt x="554" y="64"/>
                      <a:pt x="554" y="64"/>
                    </a:cubicBezTo>
                    <a:cubicBezTo>
                      <a:pt x="554" y="99"/>
                      <a:pt x="526" y="128"/>
                      <a:pt x="490" y="1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81">
                <a:extLst>
                  <a:ext uri="{FF2B5EF4-FFF2-40B4-BE49-F238E27FC236}">
                    <a16:creationId xmlns:a16="http://schemas.microsoft.com/office/drawing/2014/main" id="{35B8BF2F-8AAB-4B43-B7FD-F7A54FA58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551" y="1782763"/>
                <a:ext cx="80963" cy="809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CB7DDDC3-DF3E-484E-904B-26B404EA862F}"/>
                </a:ext>
              </a:extLst>
            </p:cNvPr>
            <p:cNvGrpSpPr/>
            <p:nvPr/>
          </p:nvGrpSpPr>
          <p:grpSpPr>
            <a:xfrm>
              <a:off x="5418138" y="1585913"/>
              <a:ext cx="495300" cy="495300"/>
              <a:chOff x="5418138" y="1585913"/>
              <a:chExt cx="495300" cy="495300"/>
            </a:xfrm>
            <a:grpFill/>
          </p:grpSpPr>
          <p:sp>
            <p:nvSpPr>
              <p:cNvPr id="303" name="Freeform 82">
                <a:extLst>
                  <a:ext uri="{FF2B5EF4-FFF2-40B4-BE49-F238E27FC236}">
                    <a16:creationId xmlns:a16="http://schemas.microsoft.com/office/drawing/2014/main" id="{29A13295-B32A-42BE-8B6F-6E5C845C2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1585913"/>
                <a:ext cx="495300" cy="495300"/>
              </a:xfrm>
              <a:custGeom>
                <a:avLst/>
                <a:gdLst>
                  <a:gd name="T0" fmla="*/ 682 w 1365"/>
                  <a:gd name="T1" fmla="*/ 1365 h 1365"/>
                  <a:gd name="T2" fmla="*/ 1365 w 1365"/>
                  <a:gd name="T3" fmla="*/ 682 h 1365"/>
                  <a:gd name="T4" fmla="*/ 682 w 1365"/>
                  <a:gd name="T5" fmla="*/ 0 h 1365"/>
                  <a:gd name="T6" fmla="*/ 84 w 1365"/>
                  <a:gd name="T7" fmla="*/ 353 h 1365"/>
                  <a:gd name="T8" fmla="*/ 53 w 1365"/>
                  <a:gd name="T9" fmla="*/ 409 h 1365"/>
                  <a:gd name="T10" fmla="*/ 166 w 1365"/>
                  <a:gd name="T11" fmla="*/ 471 h 1365"/>
                  <a:gd name="T12" fmla="*/ 196 w 1365"/>
                  <a:gd name="T13" fmla="*/ 415 h 1365"/>
                  <a:gd name="T14" fmla="*/ 682 w 1365"/>
                  <a:gd name="T15" fmla="*/ 128 h 1365"/>
                  <a:gd name="T16" fmla="*/ 1237 w 1365"/>
                  <a:gd name="T17" fmla="*/ 682 h 1365"/>
                  <a:gd name="T18" fmla="*/ 682 w 1365"/>
                  <a:gd name="T19" fmla="*/ 1237 h 1365"/>
                  <a:gd name="T20" fmla="*/ 128 w 1365"/>
                  <a:gd name="T21" fmla="*/ 682 h 1365"/>
                  <a:gd name="T22" fmla="*/ 128 w 1365"/>
                  <a:gd name="T23" fmla="*/ 682 h 1365"/>
                  <a:gd name="T24" fmla="*/ 0 w 1365"/>
                  <a:gd name="T25" fmla="*/ 682 h 1365"/>
                  <a:gd name="T26" fmla="*/ 0 w 1365"/>
                  <a:gd name="T27" fmla="*/ 682 h 1365"/>
                  <a:gd name="T28" fmla="*/ 682 w 1365"/>
                  <a:gd name="T29" fmla="*/ 1365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5" h="1365">
                    <a:moveTo>
                      <a:pt x="682" y="1365"/>
                    </a:moveTo>
                    <a:cubicBezTo>
                      <a:pt x="1058" y="1365"/>
                      <a:pt x="1365" y="1059"/>
                      <a:pt x="1365" y="682"/>
                    </a:cubicBezTo>
                    <a:cubicBezTo>
                      <a:pt x="1365" y="306"/>
                      <a:pt x="1058" y="0"/>
                      <a:pt x="682" y="0"/>
                    </a:cubicBezTo>
                    <a:cubicBezTo>
                      <a:pt x="434" y="0"/>
                      <a:pt x="205" y="135"/>
                      <a:pt x="84" y="353"/>
                    </a:cubicBezTo>
                    <a:cubicBezTo>
                      <a:pt x="53" y="409"/>
                      <a:pt x="53" y="409"/>
                      <a:pt x="53" y="409"/>
                    </a:cubicBezTo>
                    <a:cubicBezTo>
                      <a:pt x="166" y="471"/>
                      <a:pt x="166" y="471"/>
                      <a:pt x="166" y="471"/>
                    </a:cubicBezTo>
                    <a:cubicBezTo>
                      <a:pt x="196" y="415"/>
                      <a:pt x="196" y="415"/>
                      <a:pt x="196" y="415"/>
                    </a:cubicBezTo>
                    <a:cubicBezTo>
                      <a:pt x="294" y="238"/>
                      <a:pt x="480" y="128"/>
                      <a:pt x="682" y="128"/>
                    </a:cubicBezTo>
                    <a:cubicBezTo>
                      <a:pt x="988" y="128"/>
                      <a:pt x="1237" y="377"/>
                      <a:pt x="1237" y="682"/>
                    </a:cubicBezTo>
                    <a:cubicBezTo>
                      <a:pt x="1237" y="988"/>
                      <a:pt x="988" y="1237"/>
                      <a:pt x="682" y="1237"/>
                    </a:cubicBezTo>
                    <a:cubicBezTo>
                      <a:pt x="376" y="1237"/>
                      <a:pt x="128" y="988"/>
                      <a:pt x="128" y="682"/>
                    </a:cubicBezTo>
                    <a:cubicBezTo>
                      <a:pt x="128" y="682"/>
                      <a:pt x="128" y="682"/>
                      <a:pt x="128" y="682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1059"/>
                      <a:pt x="306" y="1365"/>
                      <a:pt x="682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3">
                <a:extLst>
                  <a:ext uri="{FF2B5EF4-FFF2-40B4-BE49-F238E27FC236}">
                    <a16:creationId xmlns:a16="http://schemas.microsoft.com/office/drawing/2014/main" id="{9D0E788D-3BCC-450A-BC2A-9CA3959E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138" y="1633538"/>
                <a:ext cx="139700" cy="138113"/>
              </a:xfrm>
              <a:custGeom>
                <a:avLst/>
                <a:gdLst>
                  <a:gd name="T0" fmla="*/ 88 w 88"/>
                  <a:gd name="T1" fmla="*/ 87 h 87"/>
                  <a:gd name="T2" fmla="*/ 88 w 88"/>
                  <a:gd name="T3" fmla="*/ 58 h 87"/>
                  <a:gd name="T4" fmla="*/ 29 w 88"/>
                  <a:gd name="T5" fmla="*/ 58 h 87"/>
                  <a:gd name="T6" fmla="*/ 30 w 88"/>
                  <a:gd name="T7" fmla="*/ 0 h 87"/>
                  <a:gd name="T8" fmla="*/ 0 w 88"/>
                  <a:gd name="T9" fmla="*/ 0 h 87"/>
                  <a:gd name="T10" fmla="*/ 0 w 88"/>
                  <a:gd name="T11" fmla="*/ 87 h 87"/>
                  <a:gd name="T12" fmla="*/ 88 w 88"/>
                  <a:gd name="T1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87">
                    <a:moveTo>
                      <a:pt x="88" y="87"/>
                    </a:moveTo>
                    <a:lnTo>
                      <a:pt x="88" y="58"/>
                    </a:lnTo>
                    <a:lnTo>
                      <a:pt x="29" y="5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8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7232" tIns="33616" rIns="67232" bIns="336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ECBE341-E5B6-414C-806E-A7CD718FECC4}"/>
              </a:ext>
            </a:extLst>
          </p:cNvPr>
          <p:cNvCxnSpPr>
            <a:cxnSpLocks/>
          </p:cNvCxnSpPr>
          <p:nvPr/>
        </p:nvCxnSpPr>
        <p:spPr>
          <a:xfrm>
            <a:off x="434153" y="1709204"/>
            <a:ext cx="2487579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01FB059-A6B0-5443-96F9-97A990C271F8}"/>
              </a:ext>
            </a:extLst>
          </p:cNvPr>
          <p:cNvCxnSpPr>
            <a:cxnSpLocks/>
          </p:cNvCxnSpPr>
          <p:nvPr/>
        </p:nvCxnSpPr>
        <p:spPr>
          <a:xfrm>
            <a:off x="3328211" y="1709204"/>
            <a:ext cx="2487579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CD32A4-9447-3A49-AC79-38C2233EF963}"/>
              </a:ext>
            </a:extLst>
          </p:cNvPr>
          <p:cNvCxnSpPr>
            <a:cxnSpLocks/>
          </p:cNvCxnSpPr>
          <p:nvPr/>
        </p:nvCxnSpPr>
        <p:spPr>
          <a:xfrm>
            <a:off x="6222269" y="1709204"/>
            <a:ext cx="2487579" cy="0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5">
            <a:extLst>
              <a:ext uri="{FF2B5EF4-FFF2-40B4-BE49-F238E27FC236}">
                <a16:creationId xmlns:a16="http://schemas.microsoft.com/office/drawing/2014/main" id="{EEC0231D-BD22-49AC-B9BE-A2EB141A9B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4629" y="1133318"/>
            <a:ext cx="355288" cy="355288"/>
            <a:chOff x="410" y="1520"/>
            <a:chExt cx="359" cy="359"/>
          </a:xfrm>
        </p:grpSpPr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EEBEAFD5-7F44-481A-A348-564A01ED8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1520"/>
              <a:ext cx="107" cy="359"/>
            </a:xfrm>
            <a:custGeom>
              <a:avLst/>
              <a:gdLst>
                <a:gd name="T0" fmla="*/ 107 w 107"/>
                <a:gd name="T1" fmla="*/ 359 h 359"/>
                <a:gd name="T2" fmla="*/ 0 w 107"/>
                <a:gd name="T3" fmla="*/ 359 h 359"/>
                <a:gd name="T4" fmla="*/ 0 w 107"/>
                <a:gd name="T5" fmla="*/ 0 h 359"/>
                <a:gd name="T6" fmla="*/ 107 w 107"/>
                <a:gd name="T7" fmla="*/ 0 h 359"/>
                <a:gd name="T8" fmla="*/ 107 w 107"/>
                <a:gd name="T9" fmla="*/ 359 h 359"/>
                <a:gd name="T10" fmla="*/ 107 w 107"/>
                <a:gd name="T11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59">
                  <a:moveTo>
                    <a:pt x="107" y="359"/>
                  </a:moveTo>
                  <a:lnTo>
                    <a:pt x="0" y="359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359"/>
                  </a:lnTo>
                  <a:lnTo>
                    <a:pt x="107" y="359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C27E9CFE-C19F-4238-A34A-C5268F3B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652"/>
              <a:ext cx="107" cy="227"/>
            </a:xfrm>
            <a:custGeom>
              <a:avLst/>
              <a:gdLst>
                <a:gd name="T0" fmla="*/ 107 w 107"/>
                <a:gd name="T1" fmla="*/ 227 h 227"/>
                <a:gd name="T2" fmla="*/ 0 w 107"/>
                <a:gd name="T3" fmla="*/ 227 h 227"/>
                <a:gd name="T4" fmla="*/ 0 w 107"/>
                <a:gd name="T5" fmla="*/ 0 h 227"/>
                <a:gd name="T6" fmla="*/ 107 w 107"/>
                <a:gd name="T7" fmla="*/ 0 h 227"/>
                <a:gd name="T8" fmla="*/ 107 w 107"/>
                <a:gd name="T9" fmla="*/ 227 h 227"/>
                <a:gd name="T10" fmla="*/ 107 w 107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7">
                  <a:moveTo>
                    <a:pt x="10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227"/>
                  </a:lnTo>
                  <a:lnTo>
                    <a:pt x="107" y="227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2C21E005-DBD4-4FA5-97D1-86B1B6F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1747"/>
              <a:ext cx="107" cy="132"/>
            </a:xfrm>
            <a:custGeom>
              <a:avLst/>
              <a:gdLst>
                <a:gd name="T0" fmla="*/ 107 w 107"/>
                <a:gd name="T1" fmla="*/ 132 h 132"/>
                <a:gd name="T2" fmla="*/ 0 w 107"/>
                <a:gd name="T3" fmla="*/ 132 h 132"/>
                <a:gd name="T4" fmla="*/ 0 w 107"/>
                <a:gd name="T5" fmla="*/ 0 h 132"/>
                <a:gd name="T6" fmla="*/ 107 w 107"/>
                <a:gd name="T7" fmla="*/ 0 h 132"/>
                <a:gd name="T8" fmla="*/ 107 w 107"/>
                <a:gd name="T9" fmla="*/ 132 h 132"/>
                <a:gd name="T10" fmla="*/ 107 w 107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32">
                  <a:moveTo>
                    <a:pt x="107" y="132"/>
                  </a:moveTo>
                  <a:lnTo>
                    <a:pt x="0" y="132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07" y="132"/>
                  </a:lnTo>
                  <a:lnTo>
                    <a:pt x="107" y="132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4B05FF97-A67A-419B-A6B2-FB553016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747"/>
              <a:ext cx="19" cy="132"/>
            </a:xfrm>
            <a:custGeom>
              <a:avLst/>
              <a:gdLst>
                <a:gd name="T0" fmla="*/ 19 w 19"/>
                <a:gd name="T1" fmla="*/ 132 h 132"/>
                <a:gd name="T2" fmla="*/ 0 w 19"/>
                <a:gd name="T3" fmla="*/ 132 h 132"/>
                <a:gd name="T4" fmla="*/ 0 w 19"/>
                <a:gd name="T5" fmla="*/ 0 h 132"/>
                <a:gd name="T6" fmla="*/ 19 w 19"/>
                <a:gd name="T7" fmla="*/ 0 h 132"/>
                <a:gd name="T8" fmla="*/ 19 w 19"/>
                <a:gd name="T9" fmla="*/ 132 h 132"/>
                <a:gd name="T10" fmla="*/ 19 w 19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2">
                  <a:moveTo>
                    <a:pt x="19" y="132"/>
                  </a:moveTo>
                  <a:lnTo>
                    <a:pt x="0" y="13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58E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8EEDC08D-5A26-414B-8EA4-1B7B52B0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1785"/>
              <a:ext cx="19" cy="94"/>
            </a:xfrm>
            <a:custGeom>
              <a:avLst/>
              <a:gdLst>
                <a:gd name="T0" fmla="*/ 19 w 19"/>
                <a:gd name="T1" fmla="*/ 94 h 94"/>
                <a:gd name="T2" fmla="*/ 0 w 19"/>
                <a:gd name="T3" fmla="*/ 94 h 94"/>
                <a:gd name="T4" fmla="*/ 0 w 19"/>
                <a:gd name="T5" fmla="*/ 0 h 94"/>
                <a:gd name="T6" fmla="*/ 19 w 19"/>
                <a:gd name="T7" fmla="*/ 0 h 94"/>
                <a:gd name="T8" fmla="*/ 19 w 19"/>
                <a:gd name="T9" fmla="*/ 94 h 94"/>
                <a:gd name="T10" fmla="*/ 19 w 19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4">
                  <a:moveTo>
                    <a:pt x="19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19" y="94"/>
                  </a:lnTo>
                  <a:close/>
                </a:path>
              </a:pathLst>
            </a:custGeom>
            <a:solidFill>
              <a:srgbClr val="58E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19C0CC78-5EF3-48CD-8921-40BF80B8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1841"/>
              <a:ext cx="19" cy="38"/>
            </a:xfrm>
            <a:custGeom>
              <a:avLst/>
              <a:gdLst>
                <a:gd name="T0" fmla="*/ 19 w 19"/>
                <a:gd name="T1" fmla="*/ 38 h 38"/>
                <a:gd name="T2" fmla="*/ 0 w 19"/>
                <a:gd name="T3" fmla="*/ 38 h 38"/>
                <a:gd name="T4" fmla="*/ 0 w 19"/>
                <a:gd name="T5" fmla="*/ 0 h 38"/>
                <a:gd name="T6" fmla="*/ 19 w 19"/>
                <a:gd name="T7" fmla="*/ 0 h 38"/>
                <a:gd name="T8" fmla="*/ 19 w 19"/>
                <a:gd name="T9" fmla="*/ 38 h 38"/>
                <a:gd name="T10" fmla="*/ 19 w 19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58E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0" name="Group 11">
            <a:extLst>
              <a:ext uri="{FF2B5EF4-FFF2-40B4-BE49-F238E27FC236}">
                <a16:creationId xmlns:a16="http://schemas.microsoft.com/office/drawing/2014/main" id="{576616D4-748D-483D-B577-A73F50CC25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17528" y="1133877"/>
            <a:ext cx="356752" cy="356752"/>
            <a:chOff x="410" y="999"/>
            <a:chExt cx="312" cy="312"/>
          </a:xfrm>
        </p:grpSpPr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E7404048-F555-4E3F-86F5-82052503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1155"/>
              <a:ext cx="254" cy="127"/>
            </a:xfrm>
            <a:custGeom>
              <a:avLst/>
              <a:gdLst>
                <a:gd name="T0" fmla="*/ 0 w 254"/>
                <a:gd name="T1" fmla="*/ 127 h 127"/>
                <a:gd name="T2" fmla="*/ 0 w 254"/>
                <a:gd name="T3" fmla="*/ 0 h 127"/>
                <a:gd name="T4" fmla="*/ 254 w 254"/>
                <a:gd name="T5" fmla="*/ 0 h 127"/>
                <a:gd name="T6" fmla="*/ 254 w 254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27">
                  <a:moveTo>
                    <a:pt x="0" y="127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54" y="127"/>
                  </a:lnTo>
                </a:path>
              </a:pathLst>
            </a:custGeom>
            <a:noFill/>
            <a:ln w="7938" cap="flat">
              <a:solidFill>
                <a:srgbClr val="0078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3">
              <a:extLst>
                <a:ext uri="{FF2B5EF4-FFF2-40B4-BE49-F238E27FC236}">
                  <a16:creationId xmlns:a16="http://schemas.microsoft.com/office/drawing/2014/main" id="{45E0B184-1038-441B-82F0-ACD043071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" y="1040"/>
              <a:ext cx="0" cy="245"/>
            </a:xfrm>
            <a:prstGeom prst="line">
              <a:avLst/>
            </a:prstGeom>
            <a:noFill/>
            <a:ln w="7938" cap="flat">
              <a:solidFill>
                <a:srgbClr val="0078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4">
              <a:extLst>
                <a:ext uri="{FF2B5EF4-FFF2-40B4-BE49-F238E27FC236}">
                  <a16:creationId xmlns:a16="http://schemas.microsoft.com/office/drawing/2014/main" id="{8C3C2962-AF79-4C56-8471-59118EAB3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253"/>
              <a:ext cx="58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5">
              <a:extLst>
                <a:ext uri="{FF2B5EF4-FFF2-40B4-BE49-F238E27FC236}">
                  <a16:creationId xmlns:a16="http://schemas.microsoft.com/office/drawing/2014/main" id="{AD4EC2A5-241B-4A08-B5DD-D7F41DDB3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999"/>
              <a:ext cx="58" cy="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6">
              <a:extLst>
                <a:ext uri="{FF2B5EF4-FFF2-40B4-BE49-F238E27FC236}">
                  <a16:creationId xmlns:a16="http://schemas.microsoft.com/office/drawing/2014/main" id="{8D8443DB-E242-4B65-BA2B-474028136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1253"/>
              <a:ext cx="58" cy="58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7">
              <a:extLst>
                <a:ext uri="{FF2B5EF4-FFF2-40B4-BE49-F238E27FC236}">
                  <a16:creationId xmlns:a16="http://schemas.microsoft.com/office/drawing/2014/main" id="{B88F8E6B-5A34-4C1E-892F-948F7EF13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253"/>
              <a:ext cx="59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35">
            <a:extLst>
              <a:ext uri="{FF2B5EF4-FFF2-40B4-BE49-F238E27FC236}">
                <a16:creationId xmlns:a16="http://schemas.microsoft.com/office/drawing/2014/main" id="{DF341350-ED3A-48AC-961D-569B83448A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620" y="1198979"/>
            <a:ext cx="360095" cy="298925"/>
            <a:chOff x="2204" y="1026"/>
            <a:chExt cx="312" cy="259"/>
          </a:xfrm>
          <a:solidFill>
            <a:schemeClr val="accent1"/>
          </a:solidFill>
        </p:grpSpPr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98E8B9CE-A162-4256-8BBC-E63453139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11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47C1C34F-9F87-4340-8A6B-45E47B0D2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192"/>
              <a:ext cx="59" cy="93"/>
            </a:xfrm>
            <a:custGeom>
              <a:avLst/>
              <a:gdLst>
                <a:gd name="T0" fmla="*/ 132 w 260"/>
                <a:gd name="T1" fmla="*/ 0 h 409"/>
                <a:gd name="T2" fmla="*/ 0 w 260"/>
                <a:gd name="T3" fmla="*/ 318 h 409"/>
                <a:gd name="T4" fmla="*/ 91 w 260"/>
                <a:gd name="T5" fmla="*/ 409 h 409"/>
                <a:gd name="T6" fmla="*/ 260 w 260"/>
                <a:gd name="T7" fmla="*/ 0 h 409"/>
                <a:gd name="T8" fmla="*/ 132 w 260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132" y="0"/>
                  </a:moveTo>
                  <a:cubicBezTo>
                    <a:pt x="123" y="121"/>
                    <a:pt x="74" y="231"/>
                    <a:pt x="0" y="318"/>
                  </a:cubicBezTo>
                  <a:cubicBezTo>
                    <a:pt x="91" y="409"/>
                    <a:pt x="91" y="409"/>
                    <a:pt x="91" y="409"/>
                  </a:cubicBezTo>
                  <a:cubicBezTo>
                    <a:pt x="188" y="298"/>
                    <a:pt x="250" y="156"/>
                    <a:pt x="260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D21F3636-6C7C-4FEF-BAF1-2CE10196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079"/>
              <a:ext cx="59" cy="93"/>
            </a:xfrm>
            <a:custGeom>
              <a:avLst/>
              <a:gdLst>
                <a:gd name="T0" fmla="*/ 0 w 260"/>
                <a:gd name="T1" fmla="*/ 90 h 409"/>
                <a:gd name="T2" fmla="*/ 132 w 260"/>
                <a:gd name="T3" fmla="*/ 409 h 409"/>
                <a:gd name="T4" fmla="*/ 260 w 260"/>
                <a:gd name="T5" fmla="*/ 409 h 409"/>
                <a:gd name="T6" fmla="*/ 91 w 260"/>
                <a:gd name="T7" fmla="*/ 0 h 409"/>
                <a:gd name="T8" fmla="*/ 0 w 260"/>
                <a:gd name="T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0" y="90"/>
                  </a:moveTo>
                  <a:cubicBezTo>
                    <a:pt x="79" y="182"/>
                    <a:pt x="123" y="294"/>
                    <a:pt x="132" y="409"/>
                  </a:cubicBezTo>
                  <a:cubicBezTo>
                    <a:pt x="260" y="409"/>
                    <a:pt x="260" y="409"/>
                    <a:pt x="260" y="409"/>
                  </a:cubicBezTo>
                  <a:cubicBezTo>
                    <a:pt x="251" y="262"/>
                    <a:pt x="195" y="117"/>
                    <a:pt x="91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2030E03E-0C1C-4664-9652-BB58FCC1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026"/>
              <a:ext cx="93" cy="60"/>
            </a:xfrm>
            <a:custGeom>
              <a:avLst/>
              <a:gdLst>
                <a:gd name="T0" fmla="*/ 0 w 409"/>
                <a:gd name="T1" fmla="*/ 129 h 261"/>
                <a:gd name="T2" fmla="*/ 318 w 409"/>
                <a:gd name="T3" fmla="*/ 261 h 261"/>
                <a:gd name="T4" fmla="*/ 409 w 409"/>
                <a:gd name="T5" fmla="*/ 170 h 261"/>
                <a:gd name="T6" fmla="*/ 0 w 409"/>
                <a:gd name="T7" fmla="*/ 0 h 261"/>
                <a:gd name="T8" fmla="*/ 0 w 409"/>
                <a:gd name="T9" fmla="*/ 12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61">
                  <a:moveTo>
                    <a:pt x="0" y="129"/>
                  </a:moveTo>
                  <a:cubicBezTo>
                    <a:pt x="121" y="138"/>
                    <a:pt x="231" y="186"/>
                    <a:pt x="318" y="261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299" y="72"/>
                    <a:pt x="156" y="10"/>
                    <a:pt x="0" y="0"/>
                  </a:cubicBezTo>
                  <a:lnTo>
                    <a:pt x="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0">
              <a:extLst>
                <a:ext uri="{FF2B5EF4-FFF2-40B4-BE49-F238E27FC236}">
                  <a16:creationId xmlns:a16="http://schemas.microsoft.com/office/drawing/2014/main" id="{2617A0D2-ED66-4085-A200-6D171D3B8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026"/>
              <a:ext cx="93" cy="60"/>
            </a:xfrm>
            <a:custGeom>
              <a:avLst/>
              <a:gdLst>
                <a:gd name="T0" fmla="*/ 91 w 409"/>
                <a:gd name="T1" fmla="*/ 261 h 261"/>
                <a:gd name="T2" fmla="*/ 409 w 409"/>
                <a:gd name="T3" fmla="*/ 129 h 261"/>
                <a:gd name="T4" fmla="*/ 409 w 409"/>
                <a:gd name="T5" fmla="*/ 0 h 261"/>
                <a:gd name="T6" fmla="*/ 0 w 409"/>
                <a:gd name="T7" fmla="*/ 170 h 261"/>
                <a:gd name="T8" fmla="*/ 91 w 40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61">
                  <a:moveTo>
                    <a:pt x="91" y="261"/>
                  </a:moveTo>
                  <a:cubicBezTo>
                    <a:pt x="183" y="182"/>
                    <a:pt x="295" y="138"/>
                    <a:pt x="409" y="129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262" y="10"/>
                    <a:pt x="117" y="66"/>
                    <a:pt x="0" y="170"/>
                  </a:cubicBezTo>
                  <a:lnTo>
                    <a:pt x="91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1">
              <a:extLst>
                <a:ext uri="{FF2B5EF4-FFF2-40B4-BE49-F238E27FC236}">
                  <a16:creationId xmlns:a16="http://schemas.microsoft.com/office/drawing/2014/main" id="{AA86158F-F4E9-41DD-AF00-4522113D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1079"/>
              <a:ext cx="59" cy="93"/>
            </a:xfrm>
            <a:custGeom>
              <a:avLst/>
              <a:gdLst>
                <a:gd name="T0" fmla="*/ 128 w 260"/>
                <a:gd name="T1" fmla="*/ 409 h 409"/>
                <a:gd name="T2" fmla="*/ 260 w 260"/>
                <a:gd name="T3" fmla="*/ 91 h 409"/>
                <a:gd name="T4" fmla="*/ 169 w 260"/>
                <a:gd name="T5" fmla="*/ 0 h 409"/>
                <a:gd name="T6" fmla="*/ 0 w 260"/>
                <a:gd name="T7" fmla="*/ 409 h 409"/>
                <a:gd name="T8" fmla="*/ 128 w 260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09">
                  <a:moveTo>
                    <a:pt x="128" y="409"/>
                  </a:moveTo>
                  <a:cubicBezTo>
                    <a:pt x="137" y="288"/>
                    <a:pt x="185" y="178"/>
                    <a:pt x="260" y="91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72" y="110"/>
                    <a:pt x="9" y="252"/>
                    <a:pt x="0" y="409"/>
                  </a:cubicBezTo>
                  <a:lnTo>
                    <a:pt x="128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FCAAD040-97FB-4EBD-97B1-15EEA20C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153"/>
              <a:ext cx="58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454AEA79-C748-4530-86FD-40E78B59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108"/>
              <a:ext cx="89" cy="88"/>
            </a:xfrm>
            <a:custGeom>
              <a:avLst/>
              <a:gdLst>
                <a:gd name="T0" fmla="*/ 21 w 89"/>
                <a:gd name="T1" fmla="*/ 88 h 88"/>
                <a:gd name="T2" fmla="*/ 0 w 89"/>
                <a:gd name="T3" fmla="*/ 68 h 88"/>
                <a:gd name="T4" fmla="*/ 68 w 89"/>
                <a:gd name="T5" fmla="*/ 0 h 88"/>
                <a:gd name="T6" fmla="*/ 89 w 89"/>
                <a:gd name="T7" fmla="*/ 21 h 88"/>
                <a:gd name="T8" fmla="*/ 21 w 89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21" y="88"/>
                  </a:moveTo>
                  <a:lnTo>
                    <a:pt x="0" y="68"/>
                  </a:lnTo>
                  <a:lnTo>
                    <a:pt x="68" y="0"/>
                  </a:lnTo>
                  <a:lnTo>
                    <a:pt x="89" y="21"/>
                  </a:lnTo>
                  <a:lnTo>
                    <a:pt x="21" y="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7" name="Group 48">
            <a:extLst>
              <a:ext uri="{FF2B5EF4-FFF2-40B4-BE49-F238E27FC236}">
                <a16:creationId xmlns:a16="http://schemas.microsoft.com/office/drawing/2014/main" id="{CC13FF84-2ED5-4662-8B4E-9F8C9F7DDF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2252" y="3347810"/>
            <a:ext cx="243871" cy="229019"/>
            <a:chOff x="2208" y="1009"/>
            <a:chExt cx="312" cy="293"/>
          </a:xfrm>
          <a:solidFill>
            <a:schemeClr val="accent2"/>
          </a:solidFill>
        </p:grpSpPr>
        <p:sp>
          <p:nvSpPr>
            <p:cNvPr id="168" name="Rectangle 49">
              <a:extLst>
                <a:ext uri="{FF2B5EF4-FFF2-40B4-BE49-F238E27FC236}">
                  <a16:creationId xmlns:a16="http://schemas.microsoft.com/office/drawing/2014/main" id="{E2AFF9FB-94D4-4C43-919F-A2941297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9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50">
              <a:extLst>
                <a:ext uri="{FF2B5EF4-FFF2-40B4-BE49-F238E27FC236}">
                  <a16:creationId xmlns:a16="http://schemas.microsoft.com/office/drawing/2014/main" id="{57542816-3D55-45C4-93EE-B74D3007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87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51">
              <a:extLst>
                <a:ext uri="{FF2B5EF4-FFF2-40B4-BE49-F238E27FC236}">
                  <a16:creationId xmlns:a16="http://schemas.microsoft.com/office/drawing/2014/main" id="{B8C00D46-2CDB-4FE3-9425-4A35C4D1C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165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52">
              <a:extLst>
                <a:ext uri="{FF2B5EF4-FFF2-40B4-BE49-F238E27FC236}">
                  <a16:creationId xmlns:a16="http://schemas.microsoft.com/office/drawing/2014/main" id="{387A83FB-57C2-4F87-8FE8-F5BEC32C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43"/>
              <a:ext cx="312" cy="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53">
              <a:extLst>
                <a:ext uri="{FF2B5EF4-FFF2-40B4-BE49-F238E27FC236}">
                  <a16:creationId xmlns:a16="http://schemas.microsoft.com/office/drawing/2014/main" id="{B806B9ED-8683-4CB3-A05B-99A889467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25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54">
              <a:extLst>
                <a:ext uri="{FF2B5EF4-FFF2-40B4-BE49-F238E27FC236}">
                  <a16:creationId xmlns:a16="http://schemas.microsoft.com/office/drawing/2014/main" id="{A4E6C9D7-CC5A-470B-87B1-17D7FF0FA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25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55">
              <a:extLst>
                <a:ext uri="{FF2B5EF4-FFF2-40B4-BE49-F238E27FC236}">
                  <a16:creationId xmlns:a16="http://schemas.microsoft.com/office/drawing/2014/main" id="{9B27D3C9-FB92-4AD6-9227-C8C7E576B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258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56">
              <a:extLst>
                <a:ext uri="{FF2B5EF4-FFF2-40B4-BE49-F238E27FC236}">
                  <a16:creationId xmlns:a16="http://schemas.microsoft.com/office/drawing/2014/main" id="{D82B5B37-98A2-4FDB-B164-0F465FF04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18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57">
              <a:extLst>
                <a:ext uri="{FF2B5EF4-FFF2-40B4-BE49-F238E27FC236}">
                  <a16:creationId xmlns:a16="http://schemas.microsoft.com/office/drawing/2014/main" id="{47E45F26-0B3A-439B-B92D-603D6490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180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58">
              <a:extLst>
                <a:ext uri="{FF2B5EF4-FFF2-40B4-BE49-F238E27FC236}">
                  <a16:creationId xmlns:a16="http://schemas.microsoft.com/office/drawing/2014/main" id="{54AE3202-6000-44F8-A33D-89FDD28C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180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59">
              <a:extLst>
                <a:ext uri="{FF2B5EF4-FFF2-40B4-BE49-F238E27FC236}">
                  <a16:creationId xmlns:a16="http://schemas.microsoft.com/office/drawing/2014/main" id="{8D21F0A3-7DB4-4570-B53C-540E4E95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102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60">
              <a:extLst>
                <a:ext uri="{FF2B5EF4-FFF2-40B4-BE49-F238E27FC236}">
                  <a16:creationId xmlns:a16="http://schemas.microsoft.com/office/drawing/2014/main" id="{ECC69181-0F66-4039-9089-90695A44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102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61">
              <a:extLst>
                <a:ext uri="{FF2B5EF4-FFF2-40B4-BE49-F238E27FC236}">
                  <a16:creationId xmlns:a16="http://schemas.microsoft.com/office/drawing/2014/main" id="{88C65683-D91B-4FA2-BBFD-0C9558A31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10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62">
              <a:extLst>
                <a:ext uri="{FF2B5EF4-FFF2-40B4-BE49-F238E27FC236}">
                  <a16:creationId xmlns:a16="http://schemas.microsoft.com/office/drawing/2014/main" id="{CDCC2344-0B40-481B-A86C-B2401FF81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024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63">
              <a:extLst>
                <a:ext uri="{FF2B5EF4-FFF2-40B4-BE49-F238E27FC236}">
                  <a16:creationId xmlns:a16="http://schemas.microsoft.com/office/drawing/2014/main" id="{89AB340D-C616-4BD1-88E6-50B2E2D6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024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64">
              <a:extLst>
                <a:ext uri="{FF2B5EF4-FFF2-40B4-BE49-F238E27FC236}">
                  <a16:creationId xmlns:a16="http://schemas.microsoft.com/office/drawing/2014/main" id="{6A1D9D28-0A36-4993-AE3D-77516AA9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1024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232" tIns="33616" rIns="67232" bIns="3361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8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74" grpId="0"/>
      <p:bldP spid="75" grpId="0"/>
      <p:bldP spid="76" grpId="0"/>
      <p:bldP spid="77" grpId="0"/>
      <p:bldP spid="135" grpId="0"/>
      <p:bldP spid="136" grpId="0"/>
      <p:bldP spid="137" grpId="0"/>
      <p:bldP spid="138" grpId="0"/>
      <p:bldP spid="128" grpId="0"/>
      <p:bldP spid="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9F1-4041-4184-BF85-A1BA672A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0/1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D0006-712C-4768-8670-DB9244BCD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/>
              <a:t>GitHub Actions</a:t>
            </a:r>
          </a:p>
          <a:p>
            <a:pPr>
              <a:lnSpc>
                <a:spcPct val="200000"/>
              </a:lnSpc>
            </a:pPr>
            <a:r>
              <a:rPr lang="en-US" err="1"/>
              <a:t>VNet</a:t>
            </a:r>
            <a:r>
              <a:rPr lang="en-US"/>
              <a:t> Integration</a:t>
            </a:r>
          </a:p>
          <a:p>
            <a:pPr>
              <a:lnSpc>
                <a:spcPct val="200000"/>
              </a:lnSpc>
            </a:pPr>
            <a:r>
              <a:rPr lang="en-US"/>
              <a:t>API Management Integration</a:t>
            </a:r>
          </a:p>
          <a:p>
            <a:pPr>
              <a:lnSpc>
                <a:spcPct val="200000"/>
              </a:lnSpc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1197" y="342900"/>
            <a:ext cx="8263890" cy="692498"/>
          </a:xfrm>
        </p:spPr>
        <p:txBody>
          <a:bodyPr/>
          <a:lstStyle/>
          <a:p>
            <a:r>
              <a:rPr lang="en-US" dirty="0"/>
              <a:t>Azure App Service:  Build and Deploy Options</a:t>
            </a:r>
            <a:br>
              <a:rPr lang="en-US" dirty="0"/>
            </a:br>
            <a:r>
              <a:rPr lang="en-US" sz="1800" dirty="0">
                <a:latin typeface="+mn-lt"/>
              </a:rPr>
              <a:t>Deploying source code</a:t>
            </a:r>
            <a:endParaRPr lang="en-US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E4681-5FAA-48C5-B4F4-B3772B57E74B}"/>
              </a:ext>
            </a:extLst>
          </p:cNvPr>
          <p:cNvSpPr txBox="1"/>
          <p:nvPr/>
        </p:nvSpPr>
        <p:spPr>
          <a:xfrm>
            <a:off x="3799488" y="1917416"/>
            <a:ext cx="215987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Built-in build capabilities on Azure App Service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339C9-6829-4995-BF69-7B34376ADBB0}"/>
              </a:ext>
            </a:extLst>
          </p:cNvPr>
          <p:cNvGrpSpPr/>
          <p:nvPr/>
        </p:nvGrpSpPr>
        <p:grpSpPr>
          <a:xfrm>
            <a:off x="7326555" y="2300853"/>
            <a:ext cx="1608083" cy="1092339"/>
            <a:chOff x="8534400" y="2822375"/>
            <a:chExt cx="2144110" cy="145645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6D5F1FA-400C-4E43-A62B-3FC5FA2A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21501" y="2822375"/>
              <a:ext cx="885825" cy="885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D6D54-95F2-493F-B8BB-7228DAC30889}"/>
                </a:ext>
              </a:extLst>
            </p:cNvPr>
            <p:cNvSpPr txBox="1"/>
            <p:nvPr/>
          </p:nvSpPr>
          <p:spPr>
            <a:xfrm>
              <a:off x="8534400" y="3724830"/>
              <a:ext cx="214411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Runnable web app</a:t>
              </a:r>
            </a:p>
            <a:p>
              <a:pPr algn="l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 Azure App Service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89F964-71D0-420E-9903-0C5B430F9839}"/>
              </a:ext>
            </a:extLst>
          </p:cNvPr>
          <p:cNvSpPr/>
          <p:nvPr/>
        </p:nvSpPr>
        <p:spPr bwMode="auto">
          <a:xfrm>
            <a:off x="944823" y="1770289"/>
            <a:ext cx="1355832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Local Git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21B0D-9840-493E-9A3A-036742BE2399}"/>
              </a:ext>
            </a:extLst>
          </p:cNvPr>
          <p:cNvSpPr/>
          <p:nvPr/>
        </p:nvSpPr>
        <p:spPr bwMode="auto">
          <a:xfrm>
            <a:off x="944821" y="1224297"/>
            <a:ext cx="1355834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350" err="1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</a:t>
            </a:r>
            <a:r>
              <a:rPr lang="en-US" sz="135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1350" err="1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webapp</a:t>
            </a:r>
            <a:r>
              <a:rPr lang="en-US" sz="135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 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CD1FA-1338-4B01-B867-656547FEA348}"/>
              </a:ext>
            </a:extLst>
          </p:cNvPr>
          <p:cNvSpPr/>
          <p:nvPr/>
        </p:nvSpPr>
        <p:spPr bwMode="auto">
          <a:xfrm>
            <a:off x="944823" y="2284640"/>
            <a:ext cx="1355833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GitHub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E5DB7-C54B-4281-A2CD-76AEED849008}"/>
              </a:ext>
            </a:extLst>
          </p:cNvPr>
          <p:cNvSpPr/>
          <p:nvPr/>
        </p:nvSpPr>
        <p:spPr bwMode="auto">
          <a:xfrm>
            <a:off x="944822" y="2799951"/>
            <a:ext cx="1355835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Azure Repos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A70874-D4DE-42F4-87E3-97C37D8B4678}"/>
              </a:ext>
            </a:extLst>
          </p:cNvPr>
          <p:cNvSpPr/>
          <p:nvPr/>
        </p:nvSpPr>
        <p:spPr bwMode="auto">
          <a:xfrm>
            <a:off x="944821" y="3314302"/>
            <a:ext cx="1355834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Bitbucket</a:t>
            </a:r>
          </a:p>
        </p:txBody>
      </p:sp>
      <p:pic>
        <p:nvPicPr>
          <p:cNvPr id="5" name="Graphic 4" descr="Circles with arrows">
            <a:extLst>
              <a:ext uri="{FF2B5EF4-FFF2-40B4-BE49-F238E27FC236}">
                <a16:creationId xmlns:a16="http://schemas.microsoft.com/office/drawing/2014/main" id="{3AA5D2FA-E116-4A7C-B614-5FCE90DBC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1902" y="2315253"/>
            <a:ext cx="1028700" cy="10287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3CA1209-4177-417F-920F-45E92997500D}"/>
              </a:ext>
            </a:extLst>
          </p:cNvPr>
          <p:cNvSpPr/>
          <p:nvPr/>
        </p:nvSpPr>
        <p:spPr bwMode="auto">
          <a:xfrm>
            <a:off x="2443656" y="2646878"/>
            <a:ext cx="1355833" cy="207749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B3A2B2-9C66-4AA1-B3F7-A6C1E755CE8D}"/>
              </a:ext>
            </a:extLst>
          </p:cNvPr>
          <p:cNvSpPr/>
          <p:nvPr/>
        </p:nvSpPr>
        <p:spPr bwMode="auto">
          <a:xfrm>
            <a:off x="5688849" y="2644580"/>
            <a:ext cx="1355833" cy="207749"/>
          </a:xfrm>
          <a:prstGeom prst="rightArrow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99354"/>
            <a:endParaRPr lang="en-US" sz="15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8C10B9-99AE-41CD-8266-B417D2B300F2}"/>
              </a:ext>
            </a:extLst>
          </p:cNvPr>
          <p:cNvSpPr/>
          <p:nvPr/>
        </p:nvSpPr>
        <p:spPr bwMode="auto">
          <a:xfrm>
            <a:off x="944821" y="4354577"/>
            <a:ext cx="1355834" cy="49262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Git compatible external repos*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64A46F-17DF-4E50-88F3-9D40085EF5F4}"/>
              </a:ext>
            </a:extLst>
          </p:cNvPr>
          <p:cNvSpPr/>
          <p:nvPr/>
        </p:nvSpPr>
        <p:spPr bwMode="auto">
          <a:xfrm>
            <a:off x="944821" y="3850414"/>
            <a:ext cx="1355834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Mercurial*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B51F38-ADF0-42BF-A930-F557819CD558}"/>
              </a:ext>
            </a:extLst>
          </p:cNvPr>
          <p:cNvSpPr txBox="1"/>
          <p:nvPr/>
        </p:nvSpPr>
        <p:spPr>
          <a:xfrm>
            <a:off x="84310" y="4898994"/>
            <a:ext cx="6450095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*Only on Azure App Service for Windows</a:t>
            </a:r>
          </a:p>
        </p:txBody>
      </p:sp>
    </p:spTree>
    <p:extLst>
      <p:ext uri="{BB962C8B-B14F-4D97-AF65-F5344CB8AC3E}">
        <p14:creationId xmlns:p14="http://schemas.microsoft.com/office/powerpoint/2010/main" val="16715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41197" y="342900"/>
            <a:ext cx="8263890" cy="830997"/>
          </a:xfrm>
        </p:spPr>
        <p:txBody>
          <a:bodyPr/>
          <a:lstStyle/>
          <a:p>
            <a:r>
              <a:rPr lang="en-US" dirty="0"/>
              <a:t>Azure App Service:  Build and Deploy Options</a:t>
            </a:r>
            <a:br>
              <a:rPr lang="en-US" dirty="0"/>
            </a:br>
            <a:r>
              <a:rPr lang="en-US" sz="1800" dirty="0">
                <a:latin typeface="+mn-lt"/>
              </a:rPr>
              <a:t>Deploying</a:t>
            </a:r>
            <a:r>
              <a:rPr lang="en-US" dirty="0"/>
              <a:t> </a:t>
            </a:r>
            <a:r>
              <a:rPr lang="en-US" sz="1800" dirty="0">
                <a:latin typeface="+mn-lt"/>
              </a:rPr>
              <a:t>compiled/packaged artifacts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339C9-6829-4995-BF69-7B34376ADBB0}"/>
              </a:ext>
            </a:extLst>
          </p:cNvPr>
          <p:cNvGrpSpPr/>
          <p:nvPr/>
        </p:nvGrpSpPr>
        <p:grpSpPr>
          <a:xfrm>
            <a:off x="7395135" y="2621723"/>
            <a:ext cx="1608083" cy="1096048"/>
            <a:chOff x="8534400" y="2822375"/>
            <a:chExt cx="2144110" cy="1461397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6D5F1FA-400C-4E43-A62B-3FC5FA2A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21501" y="2822375"/>
              <a:ext cx="885825" cy="885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D6D54-95F2-493F-B8BB-7228DAC30889}"/>
                </a:ext>
              </a:extLst>
            </p:cNvPr>
            <p:cNvSpPr txBox="1"/>
            <p:nvPr/>
          </p:nvSpPr>
          <p:spPr>
            <a:xfrm>
              <a:off x="8534400" y="3729775"/>
              <a:ext cx="2144110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5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Runnable web app</a:t>
              </a:r>
            </a:p>
            <a:p>
              <a:pPr algn="l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 Azure App Service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E89F964-71D0-420E-9903-0C5B430F9839}"/>
              </a:ext>
            </a:extLst>
          </p:cNvPr>
          <p:cNvSpPr/>
          <p:nvPr/>
        </p:nvSpPr>
        <p:spPr bwMode="auto">
          <a:xfrm>
            <a:off x="272341" y="1331681"/>
            <a:ext cx="1647773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Visual Studio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E5DB7-C54B-4281-A2CD-76AEED849008}"/>
              </a:ext>
            </a:extLst>
          </p:cNvPr>
          <p:cNvSpPr/>
          <p:nvPr/>
        </p:nvSpPr>
        <p:spPr bwMode="auto">
          <a:xfrm>
            <a:off x="271508" y="2152555"/>
            <a:ext cx="1648605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Azure Pipelines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27DB78-5CB0-49E3-BD11-F4D3ED42AB92}"/>
              </a:ext>
            </a:extLst>
          </p:cNvPr>
          <p:cNvSpPr/>
          <p:nvPr/>
        </p:nvSpPr>
        <p:spPr bwMode="auto">
          <a:xfrm>
            <a:off x="2958618" y="1262389"/>
            <a:ext cx="1355833" cy="53005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 err="1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Webdeploy</a:t>
            </a:r>
            <a:endParaRPr lang="en-US" sz="15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88636-E301-410B-B3F1-CD148052CA12}"/>
              </a:ext>
            </a:extLst>
          </p:cNvPr>
          <p:cNvSpPr/>
          <p:nvPr/>
        </p:nvSpPr>
        <p:spPr bwMode="auto">
          <a:xfrm>
            <a:off x="2957363" y="3651052"/>
            <a:ext cx="1355833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WAR file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95962-2CBC-4C66-AAA9-3512597CE5A5}"/>
              </a:ext>
            </a:extLst>
          </p:cNvPr>
          <p:cNvSpPr/>
          <p:nvPr/>
        </p:nvSpPr>
        <p:spPr bwMode="auto">
          <a:xfrm>
            <a:off x="2957363" y="4208289"/>
            <a:ext cx="1355833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JAR file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6CB00-1FC9-45F1-BCA7-024CAA33D4BC}"/>
              </a:ext>
            </a:extLst>
          </p:cNvPr>
          <p:cNvSpPr/>
          <p:nvPr/>
        </p:nvSpPr>
        <p:spPr bwMode="auto">
          <a:xfrm>
            <a:off x="2984202" y="2158674"/>
            <a:ext cx="1355833" cy="466124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.zip file</a:t>
            </a:r>
            <a:endParaRPr lang="en-US" sz="15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00950-32C2-4AC7-9129-EC1E63AC4ABB}"/>
              </a:ext>
            </a:extLst>
          </p:cNvPr>
          <p:cNvSpPr/>
          <p:nvPr/>
        </p:nvSpPr>
        <p:spPr bwMode="auto">
          <a:xfrm>
            <a:off x="271508" y="4107843"/>
            <a:ext cx="1648605" cy="646295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Maven plugin</a:t>
            </a:r>
          </a:p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for App Service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5977AE-97F0-4D9A-B239-0CA9F335E7D6}"/>
              </a:ext>
            </a:extLst>
          </p:cNvPr>
          <p:cNvSpPr/>
          <p:nvPr/>
        </p:nvSpPr>
        <p:spPr bwMode="auto">
          <a:xfrm>
            <a:off x="275261" y="3509202"/>
            <a:ext cx="1648605" cy="415499"/>
          </a:xfrm>
          <a:prstGeom prst="rect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Jenkins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4501F99-3E32-4E62-9BAE-915EEA07B665}"/>
              </a:ext>
            </a:extLst>
          </p:cNvPr>
          <p:cNvCxnSpPr>
            <a:cxnSpLocks/>
          </p:cNvCxnSpPr>
          <p:nvPr/>
        </p:nvCxnSpPr>
        <p:spPr>
          <a:xfrm>
            <a:off x="4445431" y="2392283"/>
            <a:ext cx="2949704" cy="319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B4B554-AD6F-436C-9949-F854A11B47C2}"/>
              </a:ext>
            </a:extLst>
          </p:cNvPr>
          <p:cNvSpPr txBox="1"/>
          <p:nvPr/>
        </p:nvSpPr>
        <p:spPr>
          <a:xfrm rot="382243">
            <a:off x="4903343" y="2222135"/>
            <a:ext cx="13558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zipdeploy</a:t>
            </a:r>
            <a:endParaRPr lang="en-US" sz="15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A9D1FB-24A1-4C5C-A375-967680C6CBEC}"/>
              </a:ext>
            </a:extLst>
          </p:cNvPr>
          <p:cNvSpPr txBox="1"/>
          <p:nvPr/>
        </p:nvSpPr>
        <p:spPr>
          <a:xfrm rot="21119308">
            <a:off x="4763209" y="3524516"/>
            <a:ext cx="13558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</a:t>
            </a:r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wardeploy</a:t>
            </a:r>
            <a:endParaRPr lang="en-US" sz="15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C63D24-7CE3-43CE-BF30-93A24EA47809}"/>
              </a:ext>
            </a:extLst>
          </p:cNvPr>
          <p:cNvCxnSpPr>
            <a:cxnSpLocks/>
          </p:cNvCxnSpPr>
          <p:nvPr/>
        </p:nvCxnSpPr>
        <p:spPr>
          <a:xfrm flipV="1">
            <a:off x="4445431" y="4001847"/>
            <a:ext cx="2886642" cy="516856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DBB147-F9E6-4DC2-94E1-56497768CCB1}"/>
              </a:ext>
            </a:extLst>
          </p:cNvPr>
          <p:cNvSpPr txBox="1"/>
          <p:nvPr/>
        </p:nvSpPr>
        <p:spPr>
          <a:xfrm rot="20951217">
            <a:off x="5001458" y="4043747"/>
            <a:ext cx="13558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api</a:t>
            </a:r>
            <a:r>
              <a:rPr lang="en-US" sz="15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zipdeploy</a:t>
            </a:r>
            <a:endParaRPr lang="en-US" sz="15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604582-93FB-4B6F-AFAC-CB66E2755FCD}"/>
              </a:ext>
            </a:extLst>
          </p:cNvPr>
          <p:cNvCxnSpPr>
            <a:cxnSpLocks/>
          </p:cNvCxnSpPr>
          <p:nvPr/>
        </p:nvCxnSpPr>
        <p:spPr>
          <a:xfrm flipV="1">
            <a:off x="4445431" y="3598806"/>
            <a:ext cx="2725507" cy="366349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BF7832-7160-432B-87DF-072326EAFA03}"/>
              </a:ext>
            </a:extLst>
          </p:cNvPr>
          <p:cNvCxnSpPr>
            <a:cxnSpLocks/>
          </p:cNvCxnSpPr>
          <p:nvPr/>
        </p:nvCxnSpPr>
        <p:spPr>
          <a:xfrm>
            <a:off x="4382369" y="1507401"/>
            <a:ext cx="3302626" cy="97217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1F0284-9E82-4667-89EF-92562FC4F435}"/>
              </a:ext>
            </a:extLst>
          </p:cNvPr>
          <p:cNvSpPr txBox="1"/>
          <p:nvPr/>
        </p:nvSpPr>
        <p:spPr>
          <a:xfrm rot="1088303">
            <a:off x="5273705" y="1604903"/>
            <a:ext cx="94683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/</a:t>
            </a:r>
            <a:r>
              <a:rPr lang="en-US" sz="15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msdeploy</a:t>
            </a:r>
            <a:endParaRPr lang="en-US" sz="15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AF3FC8-FB8F-434B-B66B-9A36D138CD7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920113" y="4430990"/>
            <a:ext cx="611901" cy="5354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3C7F08CD-D7F6-47CF-BCCD-1ADA79A47848}"/>
              </a:ext>
            </a:extLst>
          </p:cNvPr>
          <p:cNvSpPr/>
          <p:nvPr/>
        </p:nvSpPr>
        <p:spPr>
          <a:xfrm>
            <a:off x="2597504" y="3576128"/>
            <a:ext cx="227624" cy="1122410"/>
          </a:xfrm>
          <a:prstGeom prst="leftBrace">
            <a:avLst/>
          </a:prstGeom>
          <a:ln w="5715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21A4190-747D-48D0-83F6-54A87C2B7B66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923867" y="3716952"/>
            <a:ext cx="546410" cy="34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F645386-2D67-4DE3-A34A-EB385CD0EE41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 flipV="1">
            <a:off x="1920114" y="1527419"/>
            <a:ext cx="1038505" cy="12012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D16F59A-2463-4141-A2E2-D98BFAA4804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920114" y="2352304"/>
            <a:ext cx="1027631" cy="8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D7109D5-1AF0-4255-88B1-A42C2CBF17B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920114" y="1720803"/>
            <a:ext cx="1027631" cy="639501"/>
          </a:xfrm>
          <a:prstGeom prst="bentConnector3">
            <a:avLst/>
          </a:prstGeom>
          <a:ln w="5715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E117FC9-9F9A-4B01-93AC-E6781FC2E11B}"/>
              </a:ext>
            </a:extLst>
          </p:cNvPr>
          <p:cNvSpPr txBox="1"/>
          <p:nvPr/>
        </p:nvSpPr>
        <p:spPr>
          <a:xfrm>
            <a:off x="194842" y="4815039"/>
            <a:ext cx="645009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5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OneDrive, Dropbox and FTP available for content sync/regular file copying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6832CA-4B57-4DFC-977C-486A6A8140B9}"/>
              </a:ext>
            </a:extLst>
          </p:cNvPr>
          <p:cNvSpPr/>
          <p:nvPr/>
        </p:nvSpPr>
        <p:spPr bwMode="auto">
          <a:xfrm>
            <a:off x="235779" y="2804973"/>
            <a:ext cx="1647773" cy="415499"/>
          </a:xfrm>
          <a:prstGeom prst="rect">
            <a:avLst/>
          </a:prstGeom>
          <a:noFill/>
          <a:ln w="5715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/>
            <a:r>
              <a:rPr lang="en-US" sz="15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GitHub Actions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CA90099F-B6B5-4AFB-9E61-E99361AAD84A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1883552" y="2530544"/>
            <a:ext cx="1046771" cy="482178"/>
          </a:xfrm>
          <a:prstGeom prst="bentConnector3">
            <a:avLst/>
          </a:prstGeom>
          <a:ln w="5715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SQLintersection">
  <a:themeElements>
    <a:clrScheme name="Azure + AI Conf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73573"/>
      </a:accent1>
      <a:accent2>
        <a:srgbClr val="2683C6"/>
      </a:accent2>
      <a:accent3>
        <a:srgbClr val="5586B0"/>
      </a:accent3>
      <a:accent4>
        <a:srgbClr val="77B342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4D2DCE3491842BE355782A8C59E15" ma:contentTypeVersion="12" ma:contentTypeDescription="Create a new document." ma:contentTypeScope="" ma:versionID="ac080e8f92f6cfc0c43fa25b400cce4e">
  <xsd:schema xmlns:xsd="http://www.w3.org/2001/XMLSchema" xmlns:xs="http://www.w3.org/2001/XMLSchema" xmlns:p="http://schemas.microsoft.com/office/2006/metadata/properties" xmlns:ns3="03780504-40b8-4981-b427-63f75948c8ab" xmlns:ns4="fea18a88-48e6-44b1-bbcb-3ea65c721ebb" targetNamespace="http://schemas.microsoft.com/office/2006/metadata/properties" ma:root="true" ma:fieldsID="927a7443b4011cb01a19b74acae35496" ns3:_="" ns4:_="">
    <xsd:import namespace="03780504-40b8-4981-b427-63f75948c8ab"/>
    <xsd:import namespace="fea18a88-48e6-44b1-bbcb-3ea65c721e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80504-40b8-4981-b427-63f75948c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18a88-48e6-44b1-bbcb-3ea65c721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98799-B0FC-4B7A-8396-BFC34D805990}">
  <ds:schemaRefs>
    <ds:schemaRef ds:uri="03780504-40b8-4981-b427-63f75948c8ab"/>
    <ds:schemaRef ds:uri="http://purl.org/dc/elements/1.1/"/>
    <ds:schemaRef ds:uri="http://schemas.microsoft.com/office/2006/metadata/properties"/>
    <ds:schemaRef ds:uri="http://purl.org/dc/terms/"/>
    <ds:schemaRef ds:uri="fea18a88-48e6-44b1-bbcb-3ea65c721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A4E8B6-4019-4B37-9B30-3B3DCA19E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80504-40b8-4981-b427-63f75948c8ab"/>
    <ds:schemaRef ds:uri="fea18a88-48e6-44b1-bbcb-3ea65c721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1150</Words>
  <Application>Microsoft Office PowerPoint</Application>
  <PresentationFormat>On-screen Show (16:9)</PresentationFormat>
  <Paragraphs>266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Myriad Pro</vt:lpstr>
      <vt:lpstr>Tekton Pro</vt:lpstr>
      <vt:lpstr>Arial</vt:lpstr>
      <vt:lpstr>Calibri</vt:lpstr>
      <vt:lpstr>Calibri Light</vt:lpstr>
      <vt:lpstr>Cambria</vt:lpstr>
      <vt:lpstr>Segoe UI</vt:lpstr>
      <vt:lpstr>Segoe UI Light</vt:lpstr>
      <vt:lpstr>Segoe UI Semibold</vt:lpstr>
      <vt:lpstr>Segoe UI Semilight</vt:lpstr>
      <vt:lpstr>Verdana</vt:lpstr>
      <vt:lpstr>Wingdings</vt:lpstr>
      <vt:lpstr>SQLintersection</vt:lpstr>
      <vt:lpstr> App Service Overview</vt:lpstr>
      <vt:lpstr>Agenda</vt:lpstr>
      <vt:lpstr>What is App Service?</vt:lpstr>
      <vt:lpstr>Azure App Service</vt:lpstr>
      <vt:lpstr>Cloud application hosting continuum</vt:lpstr>
      <vt:lpstr>Azure App Service benefits</vt:lpstr>
      <vt:lpstr>DAY 0/1</vt:lpstr>
      <vt:lpstr>Azure App Service:  Build and Deploy Options Deploying source code</vt:lpstr>
      <vt:lpstr>Azure App Service:  Build and Deploy Options Deploying compiled/packaged artifacts</vt:lpstr>
      <vt:lpstr>Azure App Service:  Build and Deploy Options Deploying containers</vt:lpstr>
      <vt:lpstr>App Service and App Service Environment</vt:lpstr>
      <vt:lpstr>Regional VNet Integration</vt:lpstr>
      <vt:lpstr>Azure API Management</vt:lpstr>
      <vt:lpstr>App Service Integration with API Management</vt:lpstr>
      <vt:lpstr>Demo</vt:lpstr>
      <vt:lpstr>DAY 2</vt:lpstr>
      <vt:lpstr>Stay Resilient to Downtimes with Best Practices</vt:lpstr>
      <vt:lpstr>Demo</vt:lpstr>
      <vt:lpstr>Navigator</vt:lpstr>
      <vt:lpstr>Change Analysis is supported on…</vt:lpstr>
      <vt:lpstr>Demo</vt:lpstr>
      <vt:lpstr>App Service Azure Monitor Integration (preview)</vt:lpstr>
      <vt:lpstr>Different Log Types</vt:lpstr>
      <vt:lpstr>Demo</vt:lpstr>
      <vt:lpstr>Key Takeaways</vt:lpstr>
      <vt:lpstr>Next Steps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Yun Jung Choi</cp:lastModifiedBy>
  <cp:revision>2</cp:revision>
  <cp:lastPrinted>2012-12-21T20:05:00Z</cp:lastPrinted>
  <dcterms:created xsi:type="dcterms:W3CDTF">2014-10-22T19:18:01Z</dcterms:created>
  <dcterms:modified xsi:type="dcterms:W3CDTF">2019-11-19T22:23:53Z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0x0101008564D2DCE3491842BE355782A8C59E15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yunjchoi@microsoft.com</vt:lpwstr>
  </property>
  <property fmtid="{D5CDD505-2E9C-101B-9397-08002B2CF9AE}" pid="6" name="MSIP_Label_f42aa342-8706-4288-bd11-ebb85995028c_SetDate">
    <vt:lpwstr>2019-10-23T23:22:41.3622091Z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33ebc949-eb7a-499e-8fd8-3c13a189fc9a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