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5" r:id="rId2"/>
    <p:sldMasterId id="2147483672" r:id="rId3"/>
    <p:sldMasterId id="2147483682" r:id="rId4"/>
  </p:sldMasterIdLst>
  <p:notesMasterIdLst>
    <p:notesMasterId r:id="rId34"/>
  </p:notesMasterIdLst>
  <p:sldIdLst>
    <p:sldId id="316" r:id="rId5"/>
    <p:sldId id="269" r:id="rId6"/>
    <p:sldId id="340" r:id="rId7"/>
    <p:sldId id="342" r:id="rId8"/>
    <p:sldId id="343" r:id="rId9"/>
    <p:sldId id="341" r:id="rId10"/>
    <p:sldId id="331" r:id="rId11"/>
    <p:sldId id="344" r:id="rId12"/>
    <p:sldId id="345" r:id="rId13"/>
    <p:sldId id="270" r:id="rId14"/>
    <p:sldId id="271" r:id="rId15"/>
    <p:sldId id="334" r:id="rId16"/>
    <p:sldId id="285" r:id="rId17"/>
    <p:sldId id="336" r:id="rId18"/>
    <p:sldId id="353" r:id="rId19"/>
    <p:sldId id="327" r:id="rId20"/>
    <p:sldId id="337" r:id="rId21"/>
    <p:sldId id="292" r:id="rId22"/>
    <p:sldId id="293" r:id="rId23"/>
    <p:sldId id="303" r:id="rId24"/>
    <p:sldId id="304" r:id="rId25"/>
    <p:sldId id="347" r:id="rId26"/>
    <p:sldId id="348" r:id="rId27"/>
    <p:sldId id="309" r:id="rId28"/>
    <p:sldId id="349" r:id="rId29"/>
    <p:sldId id="350" r:id="rId30"/>
    <p:sldId id="319" r:id="rId31"/>
    <p:sldId id="317" r:id="rId32"/>
    <p:sldId id="31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58C84C-70CA-D243-BE2D-B4E725E05D30}">
          <p14:sldIdLst>
            <p14:sldId id="316"/>
            <p14:sldId id="269"/>
            <p14:sldId id="340"/>
            <p14:sldId id="342"/>
            <p14:sldId id="343"/>
            <p14:sldId id="341"/>
            <p14:sldId id="331"/>
            <p14:sldId id="344"/>
            <p14:sldId id="345"/>
            <p14:sldId id="270"/>
            <p14:sldId id="271"/>
            <p14:sldId id="334"/>
            <p14:sldId id="285"/>
            <p14:sldId id="336"/>
            <p14:sldId id="353"/>
            <p14:sldId id="327"/>
            <p14:sldId id="337"/>
            <p14:sldId id="292"/>
            <p14:sldId id="293"/>
            <p14:sldId id="303"/>
            <p14:sldId id="304"/>
            <p14:sldId id="347"/>
            <p14:sldId id="348"/>
            <p14:sldId id="309"/>
            <p14:sldId id="349"/>
            <p14:sldId id="350"/>
          </p14:sldIdLst>
        </p14:section>
        <p14:section name="Outro" id="{F1F97420-4F7F-604C-9568-E6C8B4C95038}">
          <p14:sldIdLst>
            <p14:sldId id="319"/>
            <p14:sldId id="317"/>
            <p14:sldId id="3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60AE"/>
    <a:srgbClr val="2A4B88"/>
    <a:srgbClr val="1A1A1F"/>
    <a:srgbClr val="2B529A"/>
    <a:srgbClr val="3A6DD9"/>
    <a:srgbClr val="396CCD"/>
    <a:srgbClr val="357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F98CA9-FDFE-4466-871D-FF92B147F3AB}" v="15" dt="2019-09-28T21:21:24.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34"/>
    <p:restoredTop sz="80288"/>
  </p:normalViewPr>
  <p:slideViewPr>
    <p:cSldViewPr snapToGrid="0" snapToObjects="1">
      <p:cViewPr>
        <p:scale>
          <a:sx n="97" d="100"/>
          <a:sy n="97" d="100"/>
        </p:scale>
        <p:origin x="51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heme" Target="theme/theme1.xml"/><Relationship Id="rId38" Type="http://schemas.openxmlformats.org/officeDocument/2006/relationships/tableStyles" Target="tableStyles.xml"/><Relationship Id="rId64" Type="http://schemas.microsoft.com/office/2016/11/relationships/changesInfo" Target="changesInfos/changesInfo1.xml"/><Relationship Id="rId6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Pietschmann" userId="8573a9ab556a5172" providerId="LiveId" clId="{C9F98CA9-FDFE-4466-871D-FF92B147F3AB}"/>
    <pc:docChg chg="undo custSel mod addSld modSld modMainMaster">
      <pc:chgData name="Chris Pietschmann" userId="8573a9ab556a5172" providerId="LiveId" clId="{C9F98CA9-FDFE-4466-871D-FF92B147F3AB}" dt="2019-09-28T22:30:36.182" v="1509" actId="20577"/>
      <pc:docMkLst>
        <pc:docMk/>
      </pc:docMkLst>
      <pc:sldChg chg="addSp delSp modSp add mod setBg modNotesTx">
        <pc:chgData name="Chris Pietschmann" userId="8573a9ab556a5172" providerId="LiveId" clId="{C9F98CA9-FDFE-4466-871D-FF92B147F3AB}" dt="2019-09-28T22:30:36.182" v="1509" actId="20577"/>
        <pc:sldMkLst>
          <pc:docMk/>
          <pc:sldMk cId="1836725281" sldId="315"/>
        </pc:sldMkLst>
        <pc:spChg chg="del">
          <ac:chgData name="Chris Pietschmann" userId="8573a9ab556a5172" providerId="LiveId" clId="{C9F98CA9-FDFE-4466-871D-FF92B147F3AB}" dt="2019-09-28T21:10:04.511" v="1"/>
          <ac:spMkLst>
            <pc:docMk/>
            <pc:sldMk cId="1836725281" sldId="315"/>
            <ac:spMk id="2" creationId="{BBBDCF78-31A1-4958-9E9B-2D631E0C776A}"/>
          </ac:spMkLst>
        </pc:spChg>
        <pc:spChg chg="del">
          <ac:chgData name="Chris Pietschmann" userId="8573a9ab556a5172" providerId="LiveId" clId="{C9F98CA9-FDFE-4466-871D-FF92B147F3AB}" dt="2019-09-28T21:10:04.511" v="1"/>
          <ac:spMkLst>
            <pc:docMk/>
            <pc:sldMk cId="1836725281" sldId="315"/>
            <ac:spMk id="3" creationId="{1A003E5B-01D1-45B9-B6D2-D7FE60A7E82E}"/>
          </ac:spMkLst>
        </pc:spChg>
        <pc:spChg chg="del">
          <ac:chgData name="Chris Pietschmann" userId="8573a9ab556a5172" providerId="LiveId" clId="{C9F98CA9-FDFE-4466-871D-FF92B147F3AB}" dt="2019-09-28T21:10:04.511" v="1"/>
          <ac:spMkLst>
            <pc:docMk/>
            <pc:sldMk cId="1836725281" sldId="315"/>
            <ac:spMk id="4" creationId="{2A9F7697-5B2F-4A1B-A4BC-362D4F470DFE}"/>
          </ac:spMkLst>
        </pc:spChg>
        <pc:spChg chg="add mod">
          <ac:chgData name="Chris Pietschmann" userId="8573a9ab556a5172" providerId="LiveId" clId="{C9F98CA9-FDFE-4466-871D-FF92B147F3AB}" dt="2019-09-28T22:30:36.182" v="1509" actId="20577"/>
          <ac:spMkLst>
            <pc:docMk/>
            <pc:sldMk cId="1836725281" sldId="315"/>
            <ac:spMk id="5" creationId="{A1C1A36B-0D1C-4390-A41D-BF2AE8E8DA97}"/>
          </ac:spMkLst>
        </pc:spChg>
        <pc:spChg chg="add del mod">
          <ac:chgData name="Chris Pietschmann" userId="8573a9ab556a5172" providerId="LiveId" clId="{C9F98CA9-FDFE-4466-871D-FF92B147F3AB}" dt="2019-09-28T21:12:43.019" v="28"/>
          <ac:spMkLst>
            <pc:docMk/>
            <pc:sldMk cId="1836725281" sldId="315"/>
            <ac:spMk id="6" creationId="{CDC17EDA-7D87-4067-80A3-FD2B4823E536}"/>
          </ac:spMkLst>
        </pc:spChg>
        <pc:spChg chg="add del">
          <ac:chgData name="Chris Pietschmann" userId="8573a9ab556a5172" providerId="LiveId" clId="{C9F98CA9-FDFE-4466-871D-FF92B147F3AB}" dt="2019-09-28T21:12:22.847" v="23"/>
          <ac:spMkLst>
            <pc:docMk/>
            <pc:sldMk cId="1836725281" sldId="315"/>
            <ac:spMk id="7" creationId="{6082F8A8-A2A5-49C2-AF5C-EDAD6CA98CD2}"/>
          </ac:spMkLst>
        </pc:spChg>
        <pc:spChg chg="add del">
          <ac:chgData name="Chris Pietschmann" userId="8573a9ab556a5172" providerId="LiveId" clId="{C9F98CA9-FDFE-4466-871D-FF92B147F3AB}" dt="2019-09-28T21:12:31.734" v="27" actId="26606"/>
          <ac:spMkLst>
            <pc:docMk/>
            <pc:sldMk cId="1836725281" sldId="315"/>
            <ac:spMk id="8" creationId="{3B854194-185D-494D-905C-7C7CB2E30F6E}"/>
          </ac:spMkLst>
        </pc:spChg>
        <pc:spChg chg="add del">
          <ac:chgData name="Chris Pietschmann" userId="8573a9ab556a5172" providerId="LiveId" clId="{C9F98CA9-FDFE-4466-871D-FF92B147F3AB}" dt="2019-09-28T21:12:31.734" v="27" actId="26606"/>
          <ac:spMkLst>
            <pc:docMk/>
            <pc:sldMk cId="1836725281" sldId="315"/>
            <ac:spMk id="9" creationId="{B4F5FA0D-0104-4987-8241-EFF7C85B88DE}"/>
          </ac:spMkLst>
        </pc:spChg>
        <pc:spChg chg="add del mod">
          <ac:chgData name="Chris Pietschmann" userId="8573a9ab556a5172" providerId="LiveId" clId="{C9F98CA9-FDFE-4466-871D-FF92B147F3AB}" dt="2019-09-28T21:15:04.097" v="40"/>
          <ac:spMkLst>
            <pc:docMk/>
            <pc:sldMk cId="1836725281" sldId="315"/>
            <ac:spMk id="10" creationId="{04581FF8-4764-40AE-91C6-9FEE18EB8174}"/>
          </ac:spMkLst>
        </pc:spChg>
        <pc:spChg chg="add del">
          <ac:chgData name="Chris Pietschmann" userId="8573a9ab556a5172" providerId="LiveId" clId="{C9F98CA9-FDFE-4466-871D-FF92B147F3AB}" dt="2019-09-28T21:12:28.462" v="25" actId="26606"/>
          <ac:spMkLst>
            <pc:docMk/>
            <pc:sldMk cId="1836725281" sldId="315"/>
            <ac:spMk id="11" creationId="{23962611-DFD5-4092-AAFD-559E3DFCE2C9}"/>
          </ac:spMkLst>
        </pc:spChg>
        <pc:spChg chg="add del mod">
          <ac:chgData name="Chris Pietschmann" userId="8573a9ab556a5172" providerId="LiveId" clId="{C9F98CA9-FDFE-4466-871D-FF92B147F3AB}" dt="2019-09-28T21:15:04.097" v="40"/>
          <ac:spMkLst>
            <pc:docMk/>
            <pc:sldMk cId="1836725281" sldId="315"/>
            <ac:spMk id="12" creationId="{154081A8-E5AE-4785-957C-CDA2A4A5E65C}"/>
          </ac:spMkLst>
        </pc:spChg>
        <pc:spChg chg="add mod ord">
          <ac:chgData name="Chris Pietschmann" userId="8573a9ab556a5172" providerId="LiveId" clId="{C9F98CA9-FDFE-4466-871D-FF92B147F3AB}" dt="2019-09-28T21:14:34.027" v="36" actId="207"/>
          <ac:spMkLst>
            <pc:docMk/>
            <pc:sldMk cId="1836725281" sldId="315"/>
            <ac:spMk id="16" creationId="{A7121863-A680-4C08-8ABD-C394C745D21E}"/>
          </ac:spMkLst>
        </pc:spChg>
        <pc:spChg chg="add del mod">
          <ac:chgData name="Chris Pietschmann" userId="8573a9ab556a5172" providerId="LiveId" clId="{C9F98CA9-FDFE-4466-871D-FF92B147F3AB}" dt="2019-09-28T21:15:04.097" v="40"/>
          <ac:spMkLst>
            <pc:docMk/>
            <pc:sldMk cId="1836725281" sldId="315"/>
            <ac:spMk id="17" creationId="{58DF097A-07E4-493F-B4AA-F271272E5804}"/>
          </ac:spMkLst>
        </pc:spChg>
        <pc:spChg chg="add mod">
          <ac:chgData name="Chris Pietschmann" userId="8573a9ab556a5172" providerId="LiveId" clId="{C9F98CA9-FDFE-4466-871D-FF92B147F3AB}" dt="2019-09-28T21:15:04.097" v="40"/>
          <ac:spMkLst>
            <pc:docMk/>
            <pc:sldMk cId="1836725281" sldId="315"/>
            <ac:spMk id="18" creationId="{474D0E9D-F69C-49E0-AA8E-8476EEC54362}"/>
          </ac:spMkLst>
        </pc:spChg>
        <pc:spChg chg="add mod">
          <ac:chgData name="Chris Pietschmann" userId="8573a9ab556a5172" providerId="LiveId" clId="{C9F98CA9-FDFE-4466-871D-FF92B147F3AB}" dt="2019-09-28T22:25:54.257" v="508" actId="20577"/>
          <ac:spMkLst>
            <pc:docMk/>
            <pc:sldMk cId="1836725281" sldId="315"/>
            <ac:spMk id="19" creationId="{773FFD95-B937-469F-8A2D-153D0A2DDBAC}"/>
          </ac:spMkLst>
        </pc:spChg>
        <pc:picChg chg="add del">
          <ac:chgData name="Chris Pietschmann" userId="8573a9ab556a5172" providerId="LiveId" clId="{C9F98CA9-FDFE-4466-871D-FF92B147F3AB}" dt="2019-09-28T21:12:28.462" v="25" actId="26606"/>
          <ac:picMkLst>
            <pc:docMk/>
            <pc:sldMk cId="1836725281" sldId="315"/>
            <ac:picMk id="13" creationId="{2270F1FA-0425-408F-9861-80BF5AFB276D}"/>
          </ac:picMkLst>
        </pc:picChg>
        <pc:picChg chg="add mod">
          <ac:chgData name="Chris Pietschmann" userId="8573a9ab556a5172" providerId="LiveId" clId="{C9F98CA9-FDFE-4466-871D-FF92B147F3AB}" dt="2019-09-28T21:14:39.547" v="37" actId="1076"/>
          <ac:picMkLst>
            <pc:docMk/>
            <pc:sldMk cId="1836725281" sldId="315"/>
            <ac:picMk id="14" creationId="{26E80762-8A77-4702-B6A8-C749C0158EA1}"/>
          </ac:picMkLst>
        </pc:picChg>
        <pc:picChg chg="add del">
          <ac:chgData name="Chris Pietschmann" userId="8573a9ab556a5172" providerId="LiveId" clId="{C9F98CA9-FDFE-4466-871D-FF92B147F3AB}" dt="2019-09-28T21:12:31.734" v="27" actId="26606"/>
          <ac:picMkLst>
            <pc:docMk/>
            <pc:sldMk cId="1836725281" sldId="315"/>
            <ac:picMk id="15" creationId="{2897127E-6CEF-446C-BE87-93B7C46E49D1}"/>
          </ac:picMkLst>
        </pc:picChg>
      </pc:sldChg>
      <pc:sldMasterChg chg="modSldLayout">
        <pc:chgData name="Chris Pietschmann" userId="8573a9ab556a5172" providerId="LiveId" clId="{C9F98CA9-FDFE-4466-871D-FF92B147F3AB}" dt="2019-09-28T21:19:56.732" v="174" actId="403"/>
        <pc:sldMasterMkLst>
          <pc:docMk/>
          <pc:sldMasterMk cId="1770165974" sldId="2147483655"/>
        </pc:sldMasterMkLst>
        <pc:sldLayoutChg chg="modSp">
          <pc:chgData name="Chris Pietschmann" userId="8573a9ab556a5172" providerId="LiveId" clId="{C9F98CA9-FDFE-4466-871D-FF92B147F3AB}" dt="2019-09-28T21:19:56.732" v="174" actId="403"/>
          <pc:sldLayoutMkLst>
            <pc:docMk/>
            <pc:sldMasterMk cId="1770165974" sldId="2147483655"/>
            <pc:sldLayoutMk cId="1146704246" sldId="2147483663"/>
          </pc:sldLayoutMkLst>
          <pc:spChg chg="mod">
            <ac:chgData name="Chris Pietschmann" userId="8573a9ab556a5172" providerId="LiveId" clId="{C9F98CA9-FDFE-4466-871D-FF92B147F3AB}" dt="2019-09-28T21:14:58.044" v="39" actId="403"/>
            <ac:spMkLst>
              <pc:docMk/>
              <pc:sldMasterMk cId="1770165974" sldId="2147483655"/>
              <pc:sldLayoutMk cId="1146704246" sldId="2147483663"/>
              <ac:spMk id="2" creationId="{00000000-0000-0000-0000-000000000000}"/>
            </ac:spMkLst>
          </pc:spChg>
          <pc:spChg chg="mod">
            <ac:chgData name="Chris Pietschmann" userId="8573a9ab556a5172" providerId="LiveId" clId="{C9F98CA9-FDFE-4466-871D-FF92B147F3AB}" dt="2019-09-28T21:19:56.732" v="174" actId="403"/>
            <ac:spMkLst>
              <pc:docMk/>
              <pc:sldMasterMk cId="1770165974" sldId="2147483655"/>
              <pc:sldLayoutMk cId="1146704246" sldId="2147483663"/>
              <ac:spMk id="4"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8D888-057C-FC49-81D0-A30163F6D13C}" type="datetimeFigureOut">
              <a:rPr lang="en-US" smtClean="0"/>
              <a:t>11/25/19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0F600-4F99-A44F-A6EB-74F19ADB2223}" type="slidenum">
              <a:rPr lang="en-US" smtClean="0"/>
              <a:t>‹#›</a:t>
            </a:fld>
            <a:endParaRPr lang="en-US"/>
          </a:p>
        </p:txBody>
      </p:sp>
    </p:spTree>
    <p:extLst>
      <p:ext uri="{BB962C8B-B14F-4D97-AF65-F5344CB8AC3E}">
        <p14:creationId xmlns:p14="http://schemas.microsoft.com/office/powerpoint/2010/main" val="70966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electronicdesign.com/iot/azure-sphere-os-built-compact-secured-linux"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a:bodyPr>
          <a:lstStyle/>
          <a:p>
            <a:r>
              <a:rPr lang="en-US" dirty="0" smtClean="0"/>
              <a:t>Good</a:t>
            </a:r>
            <a:r>
              <a:rPr lang="en-US" baseline="0" dirty="0" smtClean="0"/>
              <a:t> morning! {Intro myself}</a:t>
            </a:r>
          </a:p>
          <a:p>
            <a:endParaRPr lang="en-US" baseline="0" dirty="0" smtClean="0"/>
          </a:p>
          <a:p>
            <a:r>
              <a:rPr lang="en-US" baseline="0" dirty="0" smtClean="0"/>
              <a:t>{ask questions}</a:t>
            </a:r>
          </a:p>
          <a:p>
            <a:endParaRPr lang="en-US" baseline="0" dirty="0" smtClean="0"/>
          </a:p>
          <a:p>
            <a:r>
              <a:rPr lang="en-US" baseline="0" dirty="0" smtClean="0"/>
              <a:t>Did they see Carey Payette's talk before mine?</a:t>
            </a:r>
          </a:p>
          <a:p>
            <a:r>
              <a:rPr lang="en-US" baseline="0" dirty="0" smtClean="0"/>
              <a:t>Do they know what Azure Sphere is?</a:t>
            </a:r>
            <a:endParaRPr lang="en-US" dirty="0"/>
          </a:p>
        </p:txBody>
      </p:sp>
      <p:sp>
        <p:nvSpPr>
          <p:cNvPr id="4" name="Slide Number Placeholder 3"/>
          <p:cNvSpPr>
            <a:spLocks noGrp="1"/>
          </p:cNvSpPr>
          <p:nvPr>
            <p:ph type="sldNum" sz="quarter" idx="10"/>
          </p:nvPr>
        </p:nvSpPr>
        <p:spPr/>
        <p:txBody>
          <a:bodyPr/>
          <a:lstStyle/>
          <a:p>
            <a:pPr>
              <a:defRPr/>
            </a:pPr>
            <a:fld id="{47C584BF-6945-4E60-B2A7-1638FF8EA8EE}" type="slidenum">
              <a:rPr lang="en-US" smtClean="0">
                <a:solidFill>
                  <a:srgbClr val="000000"/>
                </a:solidFill>
              </a:rPr>
              <a:pPr>
                <a:defRPr/>
              </a:pPr>
              <a:t>1</a:t>
            </a:fld>
            <a:endParaRPr lang="en-US">
              <a:solidFill>
                <a:srgbClr val="000000"/>
              </a:solidFill>
            </a:endParaRPr>
          </a:p>
        </p:txBody>
      </p:sp>
    </p:spTree>
    <p:extLst>
      <p:ext uri="{BB962C8B-B14F-4D97-AF65-F5344CB8AC3E}">
        <p14:creationId xmlns:p14="http://schemas.microsoft.com/office/powerpoint/2010/main" val="182499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started. What is Azure Sphere?</a:t>
            </a:r>
          </a:p>
          <a:p>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10</a:t>
            </a:fld>
            <a:endParaRPr lang="en-US"/>
          </a:p>
        </p:txBody>
      </p:sp>
    </p:spTree>
    <p:extLst>
      <p:ext uri="{BB962C8B-B14F-4D97-AF65-F5344CB8AC3E}">
        <p14:creationId xmlns:p14="http://schemas.microsoft.com/office/powerpoint/2010/main" val="31136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Sphere is a secured, high-level</a:t>
            </a:r>
            <a:r>
              <a:rPr lang="en-US" baseline="0" dirty="0"/>
              <a:t> application platform built for the Internet of Things. It includes integrated features for communication and security, all centered around being able to built more secure internet-connected devices for any IoT solutions you’re working on. At a very high level, the Azure Sphere platform is comprised of integrations between both hardware and software. It includes a custom Linux-based operating system with multiple layers of security built-</a:t>
            </a:r>
            <a:r>
              <a:rPr lang="en-US" baseline="0" dirty="0" err="1"/>
              <a:t>in.A</a:t>
            </a:r>
            <a:r>
              <a:rPr lang="en-US" baseline="0" dirty="0"/>
              <a:t> cloud-based security service, and a secured, connected, crossover Microcontroller Unit or MCU.</a:t>
            </a:r>
            <a:endParaRPr lang="en-US" dirty="0"/>
          </a:p>
          <a:p>
            <a:endParaRPr lang="en-US" dirty="0"/>
          </a:p>
          <a:p>
            <a:r>
              <a:rPr lang="en-US" dirty="0"/>
              <a:t>SOURCE:</a:t>
            </a:r>
          </a:p>
          <a:p>
            <a:r>
              <a:rPr lang="en-US" dirty="0"/>
              <a:t>https://</a:t>
            </a:r>
            <a:r>
              <a:rPr lang="en-US" dirty="0" err="1"/>
              <a:t>docs.microsoft.com</a:t>
            </a:r>
            <a:r>
              <a:rPr lang="en-US" dirty="0"/>
              <a:t>/</a:t>
            </a:r>
            <a:r>
              <a:rPr lang="en-US" dirty="0" err="1"/>
              <a:t>en</a:t>
            </a:r>
            <a:r>
              <a:rPr lang="en-US" dirty="0"/>
              <a:t>-us/azure-sphere/product-overview/what-is-azure-sphere</a:t>
            </a:r>
          </a:p>
          <a:p>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11</a:t>
            </a:fld>
            <a:endParaRPr lang="en-US"/>
          </a:p>
        </p:txBody>
      </p:sp>
    </p:spTree>
    <p:extLst>
      <p:ext uri="{BB962C8B-B14F-4D97-AF65-F5344CB8AC3E}">
        <p14:creationId xmlns:p14="http://schemas.microsoft.com/office/powerpoint/2010/main" val="43976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defTabSz="1653905">
              <a:defRPr/>
            </a:pPr>
            <a:endParaRPr lang="en-US" sz="1200">
              <a:solidFill>
                <a:prstClr val="black"/>
              </a:solidFill>
              <a:latin typeface="Calibri" panose="020F0502020204030204"/>
            </a:endParaRPr>
          </a:p>
        </p:txBody>
      </p:sp>
      <p:sp>
        <p:nvSpPr>
          <p:cNvPr id="5" name="Footer Placeholder 4"/>
          <p:cNvSpPr>
            <a:spLocks noGrp="1"/>
          </p:cNvSpPr>
          <p:nvPr>
            <p:ph type="ftr" sz="quarter" idx="4"/>
          </p:nvPr>
        </p:nvSpPr>
        <p:spPr/>
        <p:txBody>
          <a:bodyPr/>
          <a:lstStyle/>
          <a:p>
            <a:pPr defTabSz="1502967" eaLnBrk="0" hangingPunct="0">
              <a:defRPr/>
            </a:pPr>
            <a:r>
              <a:rPr lang="en-US" sz="7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1653905">
              <a:defRPr/>
            </a:pPr>
            <a:fld id="{38EEC551-8CDA-4EB6-89BB-2A86C9F091C8}" type="datetime8">
              <a:rPr lang="en-US" sz="1200">
                <a:solidFill>
                  <a:prstClr val="black"/>
                </a:solidFill>
                <a:latin typeface="Calibri" panose="020F0502020204030204"/>
              </a:rPr>
              <a:pPr defTabSz="1653905">
                <a:defRPr/>
              </a:pPr>
              <a:t>11/25/19 11:26 AM</a:t>
            </a:fld>
            <a:endParaRPr lang="en-US" sz="1200">
              <a:solidFill>
                <a:prstClr val="black"/>
              </a:solidFill>
              <a:latin typeface="Calibri" panose="020F0502020204030204"/>
            </a:endParaRPr>
          </a:p>
        </p:txBody>
      </p:sp>
      <p:sp>
        <p:nvSpPr>
          <p:cNvPr id="7" name="Slide Number Placeholder 6"/>
          <p:cNvSpPr>
            <a:spLocks noGrp="1"/>
          </p:cNvSpPr>
          <p:nvPr>
            <p:ph type="sldNum" sz="quarter" idx="5"/>
          </p:nvPr>
        </p:nvSpPr>
        <p:spPr/>
        <p:txBody>
          <a:bodyPr/>
          <a:lstStyle/>
          <a:p>
            <a:pPr defTabSz="1653905">
              <a:defRPr/>
            </a:pPr>
            <a:fld id="{B4008EB6-D09E-4580-8CD6-DDB14511944F}" type="slidenum">
              <a:rPr lang="en-US" sz="1200">
                <a:solidFill>
                  <a:prstClr val="black"/>
                </a:solidFill>
                <a:latin typeface="Calibri" panose="020F0502020204030204"/>
              </a:rPr>
              <a:pPr defTabSz="1653905">
                <a:defRPr/>
              </a:pPr>
              <a:t>12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472346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a:t>
            </a:r>
            <a:r>
              <a:rPr lang="en-US" baseline="0" dirty="0"/>
              <a:t> Sphere is an end-to-end solution for creating highly-secured, connected MCU or microcontroller devices. There are three pillars of the Azure Sphere platform.</a:t>
            </a:r>
          </a:p>
          <a:p>
            <a:r>
              <a:rPr lang="en-US" baseline="0" dirty="0"/>
              <a:t>First, is the Azure Sphere secured MCUs that provide a hardware root of trust, and a firm foundation for building a connected device.</a:t>
            </a:r>
          </a:p>
          <a:p>
            <a:r>
              <a:rPr lang="en-US" baseline="0" dirty="0"/>
              <a:t>Second, is the secured operating system. The Azure Sphere OS combines the best of both Microsoft and Open Source Software to create a trustworthy platform for building new IoT experiences.</a:t>
            </a:r>
          </a:p>
          <a:p>
            <a:r>
              <a:rPr lang="en-US" baseline="0" dirty="0"/>
              <a:t>And, Third, is the Azure Sphere Security Service. This protects the devices and brokers trust between the devices and the cloud. Through this service you can detect emerging threats and bring the devices up-to-date.</a:t>
            </a:r>
          </a:p>
          <a:p>
            <a:endParaRPr lang="en-US" baseline="0" dirty="0"/>
          </a:p>
          <a:p>
            <a:r>
              <a:rPr lang="en-US" baseline="0" dirty="0"/>
              <a:t>Throughout this course we’ll take a look at each of these three pillars in more detail.</a:t>
            </a:r>
          </a:p>
          <a:p>
            <a:endParaRPr lang="en-US" dirty="0"/>
          </a:p>
          <a:p>
            <a:endParaRPr lang="en-US" dirty="0"/>
          </a:p>
          <a:p>
            <a:r>
              <a:rPr lang="en-US" dirty="0"/>
              <a:t>SOURCE:</a:t>
            </a:r>
          </a:p>
          <a:p>
            <a:r>
              <a:rPr lang="en-US" dirty="0"/>
              <a:t>Build 2019 Session BRK3035</a:t>
            </a:r>
          </a:p>
          <a:p>
            <a:r>
              <a:rPr lang="en-US" dirty="0"/>
              <a:t>https://</a:t>
            </a:r>
            <a:r>
              <a:rPr lang="en-US" dirty="0" err="1"/>
              <a:t>mybuild.techcommunity.microsoft.com</a:t>
            </a:r>
            <a:r>
              <a:rPr lang="en-US" dirty="0"/>
              <a:t>/sessions/77056?source=sessions</a:t>
            </a:r>
          </a:p>
          <a:p>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13</a:t>
            </a:fld>
            <a:endParaRPr lang="en-US"/>
          </a:p>
        </p:txBody>
      </p:sp>
    </p:spTree>
    <p:extLst>
      <p:ext uri="{BB962C8B-B14F-4D97-AF65-F5344CB8AC3E}">
        <p14:creationId xmlns:p14="http://schemas.microsoft.com/office/powerpoint/2010/main" val="1723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1"/>
              </a:spcBef>
              <a:buClr>
                <a:srgbClr val="002060"/>
              </a:buClr>
              <a:buFont typeface="Wingdings" panose="05000000000000000000" pitchFamily="2" charset="2"/>
              <a:buNone/>
              <a:defRPr/>
            </a:pPr>
            <a:endParaRPr lang="en-US" sz="1100" dirty="0">
              <a:solidFill>
                <a:srgbClr val="000000"/>
              </a:solidFill>
              <a:highlight>
                <a:srgbClr val="FFFF00"/>
              </a:highlight>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2DC7D61B-5F65-4FB7-9C73-575EB4AF249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834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170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F40DD-CE06-45C2-8DA7-92D5B712FC39}" type="slidenum">
              <a:rPr lang="en-US" smtClean="0"/>
              <a:t>17</a:t>
            </a:fld>
            <a:endParaRPr lang="en-US"/>
          </a:p>
        </p:txBody>
      </p:sp>
    </p:spTree>
    <p:extLst>
      <p:ext uri="{BB962C8B-B14F-4D97-AF65-F5344CB8AC3E}">
        <p14:creationId xmlns:p14="http://schemas.microsoft.com/office/powerpoint/2010/main" val="6917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architecture of Azure Sphere.</a:t>
            </a:r>
          </a:p>
          <a:p>
            <a:r>
              <a:rPr lang="en-US" dirty="0"/>
              <a:t/>
            </a:r>
            <a:br>
              <a:rPr lang="en-US" dirty="0"/>
            </a:br>
            <a:endParaRPr lang="en-US" dirty="0"/>
          </a:p>
          <a:p>
            <a:r>
              <a:rPr lang="en-US" dirty="0"/>
              <a:t>SOURCE:</a:t>
            </a:r>
          </a:p>
          <a:p>
            <a:r>
              <a:rPr lang="en-US" dirty="0"/>
              <a:t>https://</a:t>
            </a:r>
            <a:r>
              <a:rPr lang="en-US" dirty="0" err="1"/>
              <a:t>docs.microsoft.com</a:t>
            </a:r>
            <a:r>
              <a:rPr lang="en-US" dirty="0"/>
              <a:t>/</a:t>
            </a:r>
            <a:r>
              <a:rPr lang="en-US" dirty="0" err="1"/>
              <a:t>en</a:t>
            </a:r>
            <a:r>
              <a:rPr lang="en-US" dirty="0"/>
              <a:t>-us/azure-sphere/product-overview/</a:t>
            </a:r>
            <a:r>
              <a:rPr lang="en-US" dirty="0" err="1"/>
              <a:t>what-is-azure-sphere#azure-sphere-architecture</a:t>
            </a:r>
            <a:endParaRPr lang="en-US" dirty="0"/>
          </a:p>
          <a:p>
            <a:endParaRPr lang="en-US" dirty="0"/>
          </a:p>
          <a:p>
            <a:endParaRPr lang="en-US" dirty="0"/>
          </a:p>
          <a:p>
            <a:r>
              <a:rPr lang="en-US" dirty="0"/>
              <a:t>https://</a:t>
            </a:r>
            <a:r>
              <a:rPr lang="en-US" dirty="0" err="1"/>
              <a:t>azure.microsoft.com</a:t>
            </a:r>
            <a:r>
              <a:rPr lang="en-US" dirty="0"/>
              <a:t>/</a:t>
            </a:r>
            <a:r>
              <a:rPr lang="en-US" dirty="0" err="1"/>
              <a:t>en</a:t>
            </a:r>
            <a:r>
              <a:rPr lang="en-US" dirty="0"/>
              <a:t>-us/blog/azure-sphere-s-customized-</a:t>
            </a:r>
            <a:r>
              <a:rPr lang="en-US" dirty="0" err="1"/>
              <a:t>linux</a:t>
            </a:r>
            <a:r>
              <a:rPr lang="en-US" dirty="0"/>
              <a:t>-based-</a:t>
            </a:r>
            <a:r>
              <a:rPr lang="en-US" dirty="0" err="1"/>
              <a:t>os</a:t>
            </a:r>
            <a:r>
              <a:rPr lang="en-US" dirty="0"/>
              <a:t>/</a:t>
            </a:r>
          </a:p>
          <a:p>
            <a:endParaRPr lang="en-US"/>
          </a:p>
          <a:p>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18</a:t>
            </a:fld>
            <a:endParaRPr lang="en-US"/>
          </a:p>
        </p:txBody>
      </p:sp>
    </p:spTree>
    <p:extLst>
      <p:ext uri="{BB962C8B-B14F-4D97-AF65-F5344CB8AC3E}">
        <p14:creationId xmlns:p14="http://schemas.microsoft.com/office/powerpoint/2010/main" val="1540305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Azure Sphere platform is made up of three different architecture areas; hardware,</a:t>
            </a:r>
            <a:r>
              <a:rPr lang="en-US" baseline="0" dirty="0"/>
              <a:t> software, and cloud. These three all work together to provide a cohesive secure IoT platform.</a:t>
            </a:r>
          </a:p>
          <a:p>
            <a:r>
              <a:rPr lang="en-US" baseline="0" dirty="0"/>
              <a:t>The hardware architecture and the crossover microcontroller unit provide a secure compute base allowing you to focus more on your product.</a:t>
            </a:r>
          </a:p>
          <a:p>
            <a:r>
              <a:rPr lang="en-US" baseline="0" dirty="0"/>
              <a:t>The software architecture is built with Azure Sphere OS; a secured custom Linux kernel running on top of the Microsoft-written Security Monitor. This enables you to focus more on adding value to your IoT devices, and working with device-specific features.</a:t>
            </a:r>
          </a:p>
          <a:p>
            <a:r>
              <a:rPr lang="en-US" baseline="0" dirty="0"/>
              <a:t>The cloud architecture utilizes the Azure Sphere Security Service. This cloud service supports authentication, software updates, and failure reporting over secured communication channels.</a:t>
            </a:r>
            <a:endParaRPr lang="en-US" dirty="0"/>
          </a:p>
          <a:p>
            <a:endParaRPr lang="en-US" dirty="0"/>
          </a:p>
          <a:p>
            <a:endParaRPr lang="en-US" dirty="0"/>
          </a:p>
          <a:p>
            <a:r>
              <a:rPr lang="en-US" dirty="0"/>
              <a:t>SOURCE:</a:t>
            </a:r>
          </a:p>
          <a:p>
            <a:r>
              <a:rPr lang="en-US" dirty="0"/>
              <a:t>https://</a:t>
            </a:r>
            <a:r>
              <a:rPr lang="en-US" dirty="0" err="1"/>
              <a:t>docs.microsoft.com</a:t>
            </a:r>
            <a:r>
              <a:rPr lang="en-US" dirty="0"/>
              <a:t>/</a:t>
            </a:r>
            <a:r>
              <a:rPr lang="en-US" dirty="0" err="1"/>
              <a:t>en</a:t>
            </a:r>
            <a:r>
              <a:rPr lang="en-US" dirty="0"/>
              <a:t>-us/azure-sphere/product-overview/</a:t>
            </a:r>
            <a:r>
              <a:rPr lang="en-US" dirty="0" err="1"/>
              <a:t>what-is-azure-sphere#azure-sphere-architecture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19</a:t>
            </a:fld>
            <a:endParaRPr lang="en-US"/>
          </a:p>
        </p:txBody>
      </p:sp>
    </p:spTree>
    <p:extLst>
      <p:ext uri="{BB962C8B-B14F-4D97-AF65-F5344CB8AC3E}">
        <p14:creationId xmlns:p14="http://schemas.microsoft.com/office/powerpoint/2010/main" val="78916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Azure Sphere hardware architecture provides a secured computing base for building connected IoT devices, allowing you to focus more on your product.</a:t>
            </a:r>
          </a:p>
          <a:p>
            <a:r>
              <a:rPr lang="en-US" dirty="0"/>
              <a:t>The</a:t>
            </a:r>
            <a:r>
              <a:rPr lang="en-US" baseline="0" dirty="0"/>
              <a:t> Azure Sphere MCU microcontroller includes several integrated components; such as the Microsoft Pluton security subsystem, High-level application processor cores, Real-time processor cores, hardware firewalls, in addition to integrated RAM, Flash, and connectivity features.</a:t>
            </a:r>
            <a:endParaRPr lang="en-US" dirty="0"/>
          </a:p>
          <a:p>
            <a:endParaRPr lang="en-US" dirty="0"/>
          </a:p>
          <a:p>
            <a:r>
              <a:rPr lang="en-US" dirty="0"/>
              <a:t>SOURCE:</a:t>
            </a:r>
          </a:p>
          <a:p>
            <a:r>
              <a:rPr lang="en-US" dirty="0"/>
              <a:t>https://</a:t>
            </a:r>
            <a:r>
              <a:rPr lang="en-US" dirty="0" err="1"/>
              <a:t>docs.microsoft.com</a:t>
            </a:r>
            <a:r>
              <a:rPr lang="en-US" dirty="0"/>
              <a:t>/</a:t>
            </a:r>
            <a:r>
              <a:rPr lang="en-US" dirty="0" err="1"/>
              <a:t>en</a:t>
            </a:r>
            <a:r>
              <a:rPr lang="en-US" dirty="0"/>
              <a:t>-us/azure-sphere/product-overview/</a:t>
            </a:r>
            <a:r>
              <a:rPr lang="en-US" dirty="0" err="1"/>
              <a:t>what-is-azure-sphere#azure-sphere-architecture</a:t>
            </a:r>
            <a:endParaRPr lang="en-US" dirty="0"/>
          </a:p>
          <a:p>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20</a:t>
            </a:fld>
            <a:endParaRPr lang="en-US"/>
          </a:p>
        </p:txBody>
      </p:sp>
    </p:spTree>
    <p:extLst>
      <p:ext uri="{BB962C8B-B14F-4D97-AF65-F5344CB8AC3E}">
        <p14:creationId xmlns:p14="http://schemas.microsoft.com/office/powerpoint/2010/main" val="169670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Azure Sphere</a:t>
            </a:r>
            <a:r>
              <a:rPr lang="en-US" baseline="0" dirty="0" smtClean="0"/>
              <a:t> from security perspective</a:t>
            </a:r>
          </a:p>
          <a:p>
            <a:endParaRPr lang="en-US" baseline="0" dirty="0" smtClean="0"/>
          </a:p>
          <a:p>
            <a:r>
              <a:rPr lang="en-US" baseline="0" dirty="0" smtClean="0"/>
              <a:t>We’re developers, building IoT solutions.</a:t>
            </a:r>
          </a:p>
          <a:p>
            <a:r>
              <a:rPr lang="en-US" baseline="0" dirty="0" smtClean="0"/>
              <a:t>Need to be sure to protect our company, our clients, and our solutions</a:t>
            </a:r>
          </a:p>
          <a:p>
            <a:endParaRPr lang="en-US" baseline="0" dirty="0" smtClean="0"/>
          </a:p>
          <a:p>
            <a:r>
              <a:rPr lang="en-US" baseline="0" dirty="0" smtClean="0"/>
              <a:t>In this session, we’ll take a look at</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2</a:t>
            </a:fld>
            <a:endParaRPr lang="en-US"/>
          </a:p>
        </p:txBody>
      </p:sp>
    </p:spTree>
    <p:extLst>
      <p:ext uri="{BB962C8B-B14F-4D97-AF65-F5344CB8AC3E}">
        <p14:creationId xmlns:p14="http://schemas.microsoft.com/office/powerpoint/2010/main" val="1945244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Compartmentalization</a:t>
            </a:r>
            <a:r>
              <a:rPr lang="en-US" baseline="0" dirty="0" smtClean="0"/>
              <a:t> of the Operating System</a:t>
            </a:r>
          </a:p>
          <a:p>
            <a:endParaRPr lang="en-US" baseline="0" dirty="0" smtClean="0"/>
          </a:p>
          <a:p>
            <a:endParaRPr lang="en-US" baseline="0" dirty="0" smtClean="0"/>
          </a:p>
          <a:p>
            <a:endParaRPr lang="en-US" baseline="0" dirty="0" smtClean="0"/>
          </a:p>
          <a:p>
            <a:endParaRPr lang="en-US" dirty="0" smtClean="0"/>
          </a:p>
          <a:p>
            <a:endParaRPr lang="en-US" dirty="0" smtClean="0"/>
          </a:p>
          <a:p>
            <a:r>
              <a:rPr lang="en-US" dirty="0" smtClean="0"/>
              <a:t>The </a:t>
            </a:r>
            <a:r>
              <a:rPr lang="en-US" dirty="0"/>
              <a:t>Azure Sphere software architecture, with it’s secured custom</a:t>
            </a:r>
            <a:r>
              <a:rPr lang="en-US" baseline="0" dirty="0"/>
              <a:t> Linux operating system kernel, built on top of the Microsoft-written Security Monitor, enables you </a:t>
            </a:r>
            <a:r>
              <a:rPr lang="en-US" baseline="0" dirty="0" smtClean="0"/>
              <a:t>to concentrate </a:t>
            </a:r>
            <a:r>
              <a:rPr lang="en-US" baseline="0" dirty="0"/>
              <a:t>more on your software and it’s value-added IoT and device specific features.</a:t>
            </a:r>
          </a:p>
          <a:p>
            <a:endParaRPr lang="en-US" sz="1200" b="0" i="0" u="none" strike="noStrike" kern="1200" dirty="0" smtClean="0">
              <a:solidFill>
                <a:schemeClr val="tx1"/>
              </a:solidFill>
              <a:effectLst/>
              <a:latin typeface="Segoe UI Light" pitchFamily="34" charset="0"/>
              <a:ea typeface="+mn-ea"/>
              <a:cs typeface="+mn-cs"/>
            </a:endParaRPr>
          </a:p>
          <a:p>
            <a:r>
              <a:rPr lang="en-US" dirty="0" smtClean="0"/>
              <a:t>https://</a:t>
            </a:r>
            <a:r>
              <a:rPr lang="en-US" dirty="0" err="1" smtClean="0"/>
              <a:t>www.microsoft.com</a:t>
            </a:r>
            <a:r>
              <a:rPr lang="en-US" dirty="0" smtClean="0"/>
              <a:t>/</a:t>
            </a:r>
            <a:r>
              <a:rPr lang="en-US" dirty="0" err="1" smtClean="0"/>
              <a:t>en</a:t>
            </a:r>
            <a:r>
              <a:rPr lang="en-US" dirty="0" smtClean="0"/>
              <a:t>-us/azure-sphere/details</a:t>
            </a:r>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https://www.electronicdesign.com/iot/azure-sphere-os-built-compact-secured-linux</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590F600-4F99-A44F-A6EB-74F19ADB2223}" type="slidenum">
              <a:rPr lang="en-US" smtClean="0"/>
              <a:t>21</a:t>
            </a:fld>
            <a:endParaRPr lang="en-US"/>
          </a:p>
        </p:txBody>
      </p:sp>
    </p:spTree>
    <p:extLst>
      <p:ext uri="{BB962C8B-B14F-4D97-AF65-F5344CB8AC3E}">
        <p14:creationId xmlns:p14="http://schemas.microsoft.com/office/powerpoint/2010/main" val="198439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started. What is Azure Sphere?</a:t>
            </a:r>
          </a:p>
          <a:p>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3</a:t>
            </a:fld>
            <a:endParaRPr lang="en-US"/>
          </a:p>
        </p:txBody>
      </p:sp>
    </p:spTree>
    <p:extLst>
      <p:ext uri="{BB962C8B-B14F-4D97-AF65-F5344CB8AC3E}">
        <p14:creationId xmlns:p14="http://schemas.microsoft.com/office/powerpoint/2010/main" val="81750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a:t>
            </a:r>
            <a:r>
              <a:rPr lang="en-US" baseline="0" dirty="0"/>
              <a:t>of the many reasons IoT security is a growing concern is that the entire IoT market is rapidly growing. Microsoft estimates there are 9 Billion new microcontroller devices built and deployed every year. Microcontrollers are low-cost, single chip computers which are getting increasingly more Internet-connected. This is enabling a wave of a huge variety of devices becoming Internet of Things devices and being connected to the Internet. These devices are surrounding us everywhere; at home, at work, in the car, at the store, and so much more! This growth offers a tremendous amount of possibility, but it also presents a large amount of security risk that needs to be mitigated correctly.</a:t>
            </a:r>
          </a:p>
          <a:p>
            <a:endParaRPr lang="en-US" baseline="0" dirty="0"/>
          </a:p>
          <a:p>
            <a:endParaRPr lang="en-US" dirty="0"/>
          </a:p>
          <a:p>
            <a:r>
              <a:rPr lang="en-US" dirty="0"/>
              <a:t>SOURCE:</a:t>
            </a:r>
          </a:p>
          <a:p>
            <a:r>
              <a:rPr lang="en-US" dirty="0"/>
              <a:t>https://</a:t>
            </a:r>
            <a:r>
              <a:rPr lang="en-US" dirty="0" err="1"/>
              <a:t>us.norton.com</a:t>
            </a:r>
            <a:r>
              <a:rPr lang="en-US" dirty="0"/>
              <a:t>/internetsecurity-iot-5-predictions-for-the-future-of-iot.html</a:t>
            </a:r>
          </a:p>
          <a:p>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4</a:t>
            </a:fld>
            <a:endParaRPr lang="en-US"/>
          </a:p>
        </p:txBody>
      </p:sp>
    </p:spTree>
    <p:extLst>
      <p:ext uri="{BB962C8B-B14F-4D97-AF65-F5344CB8AC3E}">
        <p14:creationId xmlns:p14="http://schemas.microsoft.com/office/powerpoint/2010/main" val="105074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 all</a:t>
            </a:r>
            <a:r>
              <a:rPr lang="en-US" baseline="0" dirty="0" smtClean="0"/>
              <a:t> the devices</a:t>
            </a:r>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5</a:t>
            </a:fld>
            <a:endParaRPr lang="en-US"/>
          </a:p>
        </p:txBody>
      </p:sp>
    </p:spTree>
    <p:extLst>
      <p:ext uri="{BB962C8B-B14F-4D97-AF65-F5344CB8AC3E}">
        <p14:creationId xmlns:p14="http://schemas.microsoft.com/office/powerpoint/2010/main" val="23938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audience}</a:t>
            </a:r>
            <a:endParaRPr lang="en-US" dirty="0"/>
          </a:p>
        </p:txBody>
      </p:sp>
      <p:sp>
        <p:nvSpPr>
          <p:cNvPr id="4" name="Slide Number Placeholder 3"/>
          <p:cNvSpPr>
            <a:spLocks noGrp="1"/>
          </p:cNvSpPr>
          <p:nvPr>
            <p:ph type="sldNum" sz="quarter" idx="10"/>
          </p:nvPr>
        </p:nvSpPr>
        <p:spPr/>
        <p:txBody>
          <a:bodyPr/>
          <a:lstStyle/>
          <a:p>
            <a:fld id="{7590F600-4F99-A44F-A6EB-74F19ADB2223}" type="slidenum">
              <a:rPr lang="en-US" smtClean="0"/>
              <a:t>6</a:t>
            </a:fld>
            <a:endParaRPr lang="en-US"/>
          </a:p>
        </p:txBody>
      </p:sp>
    </p:spTree>
    <p:extLst>
      <p:ext uri="{BB962C8B-B14F-4D97-AF65-F5344CB8AC3E}">
        <p14:creationId xmlns:p14="http://schemas.microsoft.com/office/powerpoint/2010/main" val="59998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D7B9D4F-5F19-438C-92E8-037C6AE8F87D}" type="slidenum">
              <a:rPr lang="en-US" smtClean="0"/>
              <a:t>7</a:t>
            </a:fld>
            <a:endParaRPr lang="en-US"/>
          </a:p>
        </p:txBody>
      </p:sp>
    </p:spTree>
    <p:extLst>
      <p:ext uri="{BB962C8B-B14F-4D97-AF65-F5344CB8AC3E}">
        <p14:creationId xmlns:p14="http://schemas.microsoft.com/office/powerpoint/2010/main" val="198315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54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895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w/ Watermark">
    <p:spTree>
      <p:nvGrpSpPr>
        <p:cNvPr id="1" name=""/>
        <p:cNvGrpSpPr/>
        <p:nvPr/>
      </p:nvGrpSpPr>
      <p:grpSpPr>
        <a:xfrm>
          <a:off x="0" y="0"/>
          <a:ext cx="0" cy="0"/>
          <a:chOff x="0" y="0"/>
          <a:chExt cx="0" cy="0"/>
        </a:xfrm>
      </p:grpSpPr>
      <p:sp>
        <p:nvSpPr>
          <p:cNvPr id="2" name="Title 1"/>
          <p:cNvSpPr>
            <a:spLocks noGrp="1"/>
          </p:cNvSpPr>
          <p:nvPr>
            <p:ph type="title"/>
          </p:nvPr>
        </p:nvSpPr>
        <p:spPr>
          <a:xfrm>
            <a:off x="371016" y="12840060"/>
            <a:ext cx="10515600" cy="1190959"/>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71016" y="18831285"/>
            <a:ext cx="2743200" cy="365125"/>
          </a:xfrm>
        </p:spPr>
        <p:txBody>
          <a:bodyPr/>
          <a:lstStyle/>
          <a:p>
            <a:fld id="{EDDB0040-3B11-0642-AFC7-FDD718F43E18}" type="datetimeFigureOut">
              <a:rPr lang="en-US" smtClean="0"/>
              <a:pPr/>
              <a:t>11/25/19</a:t>
            </a:fld>
            <a:endParaRPr lang="en-US"/>
          </a:p>
        </p:txBody>
      </p:sp>
      <p:sp>
        <p:nvSpPr>
          <p:cNvPr id="4" name="Footer Placeholder 3"/>
          <p:cNvSpPr>
            <a:spLocks noGrp="1"/>
          </p:cNvSpPr>
          <p:nvPr>
            <p:ph type="ftr" sz="quarter" idx="11"/>
          </p:nvPr>
        </p:nvSpPr>
        <p:spPr>
          <a:xfrm>
            <a:off x="3571416" y="18831285"/>
            <a:ext cx="4114800" cy="365125"/>
          </a:xfrm>
        </p:spPr>
        <p:txBody>
          <a:bodyPr/>
          <a:lstStyle/>
          <a:p>
            <a:endParaRPr lang="en-US"/>
          </a:p>
        </p:txBody>
      </p:sp>
      <p:sp>
        <p:nvSpPr>
          <p:cNvPr id="5" name="Slide Number Placeholder 4"/>
          <p:cNvSpPr>
            <a:spLocks noGrp="1"/>
          </p:cNvSpPr>
          <p:nvPr>
            <p:ph type="sldNum" sz="quarter" idx="12"/>
          </p:nvPr>
        </p:nvSpPr>
        <p:spPr>
          <a:xfrm>
            <a:off x="8143416" y="18831285"/>
            <a:ext cx="2743200" cy="365125"/>
          </a:xfrm>
        </p:spPr>
        <p:txBody>
          <a:bodyPr/>
          <a:lstStyle/>
          <a:p>
            <a:fld id="{FFF7CC35-4DB1-DC49-8EE3-DEC12FF0DEA4}" type="slidenum">
              <a:rPr lang="en-US" smtClean="0"/>
              <a:pPr/>
              <a:t>‹#›</a:t>
            </a:fld>
            <a:endParaRPr lang="en-US"/>
          </a:p>
        </p:txBody>
      </p:sp>
      <p:pic>
        <p:nvPicPr>
          <p:cNvPr id="6" name="Picture 5"/>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1" y="271579"/>
            <a:ext cx="1256437" cy="938107"/>
          </a:xfrm>
          <a:prstGeom prst="rect">
            <a:avLst/>
          </a:prstGeom>
        </p:spPr>
      </p:pic>
      <p:pic>
        <p:nvPicPr>
          <p:cNvPr id="7" name="Picture 6"/>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2748095" y="271753"/>
            <a:ext cx="1256437" cy="938107"/>
          </a:xfrm>
          <a:prstGeom prst="rect">
            <a:avLst/>
          </a:prstGeom>
        </p:spPr>
      </p:pic>
      <p:pic>
        <p:nvPicPr>
          <p:cNvPr id="8" name="Picture 7"/>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1299822" y="1686151"/>
            <a:ext cx="1256437" cy="938107"/>
          </a:xfrm>
          <a:prstGeom prst="rect">
            <a:avLst/>
          </a:prstGeom>
        </p:spPr>
      </p:pic>
      <p:pic>
        <p:nvPicPr>
          <p:cNvPr id="9" name="Picture 8"/>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3212" y="2958153"/>
            <a:ext cx="1256437" cy="938107"/>
          </a:xfrm>
          <a:prstGeom prst="rect">
            <a:avLst/>
          </a:prstGeom>
        </p:spPr>
      </p:pic>
      <p:pic>
        <p:nvPicPr>
          <p:cNvPr id="10" name="Picture 9"/>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2813777" y="2954193"/>
            <a:ext cx="1256437" cy="938107"/>
          </a:xfrm>
          <a:prstGeom prst="rect">
            <a:avLst/>
          </a:prstGeom>
        </p:spPr>
      </p:pic>
      <p:pic>
        <p:nvPicPr>
          <p:cNvPr id="11" name="Picture 10"/>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5561871" y="2942250"/>
            <a:ext cx="1256437" cy="938107"/>
          </a:xfrm>
          <a:prstGeom prst="rect">
            <a:avLst/>
          </a:prstGeom>
        </p:spPr>
      </p:pic>
      <p:pic>
        <p:nvPicPr>
          <p:cNvPr id="12" name="Picture 11"/>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2816988" y="5628650"/>
            <a:ext cx="1256437" cy="938107"/>
          </a:xfrm>
          <a:prstGeom prst="rect">
            <a:avLst/>
          </a:prstGeom>
        </p:spPr>
      </p:pic>
      <p:pic>
        <p:nvPicPr>
          <p:cNvPr id="13" name="Picture 12"/>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1337134" y="4342239"/>
            <a:ext cx="1256437" cy="938107"/>
          </a:xfrm>
          <a:prstGeom prst="rect">
            <a:avLst/>
          </a:prstGeom>
        </p:spPr>
      </p:pic>
      <p:pic>
        <p:nvPicPr>
          <p:cNvPr id="14" name="Picture 13"/>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0" y="5616729"/>
            <a:ext cx="1256437" cy="938107"/>
          </a:xfrm>
          <a:prstGeom prst="rect">
            <a:avLst/>
          </a:prstGeom>
        </p:spPr>
      </p:pic>
      <p:pic>
        <p:nvPicPr>
          <p:cNvPr id="15" name="Picture 14"/>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4112516" y="1671285"/>
            <a:ext cx="1256437" cy="938107"/>
          </a:xfrm>
          <a:prstGeom prst="rect">
            <a:avLst/>
          </a:prstGeom>
        </p:spPr>
      </p:pic>
      <p:pic>
        <p:nvPicPr>
          <p:cNvPr id="16" name="Picture 15"/>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4115727" y="4345742"/>
            <a:ext cx="1256437" cy="938107"/>
          </a:xfrm>
          <a:prstGeom prst="rect">
            <a:avLst/>
          </a:prstGeom>
        </p:spPr>
      </p:pic>
      <p:pic>
        <p:nvPicPr>
          <p:cNvPr id="17" name="Picture 16"/>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6926292" y="4341782"/>
            <a:ext cx="1256437" cy="938107"/>
          </a:xfrm>
          <a:prstGeom prst="rect">
            <a:avLst/>
          </a:prstGeom>
        </p:spPr>
      </p:pic>
      <p:pic>
        <p:nvPicPr>
          <p:cNvPr id="18" name="Picture 17"/>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5449649" y="5729828"/>
            <a:ext cx="1256437" cy="938107"/>
          </a:xfrm>
          <a:prstGeom prst="rect">
            <a:avLst/>
          </a:prstGeom>
        </p:spPr>
      </p:pic>
      <p:pic>
        <p:nvPicPr>
          <p:cNvPr id="19" name="Picture 18"/>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9679906" y="4349820"/>
            <a:ext cx="1256437" cy="938107"/>
          </a:xfrm>
          <a:prstGeom prst="rect">
            <a:avLst/>
          </a:prstGeom>
        </p:spPr>
      </p:pic>
      <p:pic>
        <p:nvPicPr>
          <p:cNvPr id="20" name="Picture 19"/>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8230551" y="3066738"/>
            <a:ext cx="1256437" cy="938107"/>
          </a:xfrm>
          <a:prstGeom prst="rect">
            <a:avLst/>
          </a:prstGeom>
        </p:spPr>
      </p:pic>
      <p:pic>
        <p:nvPicPr>
          <p:cNvPr id="21" name="Picture 20"/>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10978645" y="3066912"/>
            <a:ext cx="1256437" cy="938107"/>
          </a:xfrm>
          <a:prstGeom prst="rect">
            <a:avLst/>
          </a:prstGeom>
        </p:spPr>
      </p:pic>
      <p:pic>
        <p:nvPicPr>
          <p:cNvPr id="22" name="Picture 21"/>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8233762" y="5753312"/>
            <a:ext cx="1256437" cy="938107"/>
          </a:xfrm>
          <a:prstGeom prst="rect">
            <a:avLst/>
          </a:prstGeom>
        </p:spPr>
      </p:pic>
      <p:pic>
        <p:nvPicPr>
          <p:cNvPr id="23" name="Picture 22"/>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11044327" y="5749352"/>
            <a:ext cx="1256437" cy="938107"/>
          </a:xfrm>
          <a:prstGeom prst="rect">
            <a:avLst/>
          </a:prstGeom>
        </p:spPr>
      </p:pic>
      <p:pic>
        <p:nvPicPr>
          <p:cNvPr id="24" name="Picture 23"/>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5501523" y="275230"/>
            <a:ext cx="1256437" cy="938107"/>
          </a:xfrm>
          <a:prstGeom prst="rect">
            <a:avLst/>
          </a:prstGeom>
        </p:spPr>
      </p:pic>
      <p:pic>
        <p:nvPicPr>
          <p:cNvPr id="25" name="Picture 24"/>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6865944" y="1674762"/>
            <a:ext cx="1256437" cy="938107"/>
          </a:xfrm>
          <a:prstGeom prst="rect">
            <a:avLst/>
          </a:prstGeom>
        </p:spPr>
      </p:pic>
      <p:pic>
        <p:nvPicPr>
          <p:cNvPr id="26" name="Picture 25"/>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9619558" y="1670683"/>
            <a:ext cx="1256437" cy="938107"/>
          </a:xfrm>
          <a:prstGeom prst="rect">
            <a:avLst/>
          </a:prstGeom>
        </p:spPr>
      </p:pic>
      <p:pic>
        <p:nvPicPr>
          <p:cNvPr id="27" name="Picture 26"/>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8170203" y="399718"/>
            <a:ext cx="1256437" cy="938107"/>
          </a:xfrm>
          <a:prstGeom prst="rect">
            <a:avLst/>
          </a:prstGeom>
        </p:spPr>
      </p:pic>
      <p:pic>
        <p:nvPicPr>
          <p:cNvPr id="28" name="Picture 27"/>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10918297" y="399892"/>
            <a:ext cx="1256437" cy="938107"/>
          </a:xfrm>
          <a:prstGeom prst="rect">
            <a:avLst/>
          </a:prstGeom>
        </p:spPr>
      </p:pic>
    </p:spTree>
    <p:extLst>
      <p:ext uri="{BB962C8B-B14F-4D97-AF65-F5344CB8AC3E}">
        <p14:creationId xmlns:p14="http://schemas.microsoft.com/office/powerpoint/2010/main" val="673923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xmlns=""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spTree>
    <p:extLst>
      <p:ext uri="{BB962C8B-B14F-4D97-AF65-F5344CB8AC3E}">
        <p14:creationId xmlns:p14="http://schemas.microsoft.com/office/powerpoint/2010/main" val="4649979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914400" y="533400"/>
            <a:ext cx="10363200" cy="2514600"/>
          </a:xfrm>
          <a:noFill/>
        </p:spPr>
        <p:txBody>
          <a:bodyPr anchor="b"/>
          <a:lstStyle>
            <a:lvl1pPr algn="r">
              <a:defRPr sz="4267" b="1">
                <a:solidFill>
                  <a:schemeClr val="accent2"/>
                </a:solidFill>
                <a:latin typeface="Calibri Light" pitchFamily="34" charset="0"/>
                <a:cs typeface="Segoe UI" pitchFamily="34" charset="0"/>
              </a:defRPr>
            </a:lvl1pPr>
          </a:lstStyle>
          <a:p>
            <a:r>
              <a:rPr lang="en-US" dirty="0" smtClean="0"/>
              <a:t>Click to edit Master title style</a:t>
            </a:r>
            <a:endParaRPr lang="en-US" dirty="0"/>
          </a:p>
        </p:txBody>
      </p:sp>
      <p:sp>
        <p:nvSpPr>
          <p:cNvPr id="32781" name="Subtitle 32780"/>
          <p:cNvSpPr>
            <a:spLocks noGrp="1" noChangeArrowheads="1"/>
          </p:cNvSpPr>
          <p:nvPr>
            <p:ph type="subTitle" idx="1"/>
          </p:nvPr>
        </p:nvSpPr>
        <p:spPr>
          <a:xfrm>
            <a:off x="2743200" y="3124200"/>
            <a:ext cx="8534400" cy="1295400"/>
          </a:xfrm>
        </p:spPr>
        <p:txBody>
          <a:bodyPr/>
          <a:lstStyle>
            <a:lvl1pPr marL="0" indent="0" algn="r">
              <a:buNone/>
              <a:defRPr b="0">
                <a:latin typeface="Calibri Light" pitchFamily="34" charset="0"/>
                <a:cs typeface="Segoe UI" pitchFamily="34" charset="0"/>
              </a:defRPr>
            </a:lvl1pPr>
          </a:lstStyle>
          <a:p>
            <a:r>
              <a:rPr lang="en-US" smtClean="0"/>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400" y="4834467"/>
            <a:ext cx="4216400" cy="1811867"/>
          </a:xfrm>
          <a:prstGeom prst="rect">
            <a:avLst/>
          </a:prstGeom>
        </p:spPr>
      </p:pic>
    </p:spTree>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7088" rtl="0" eaLnBrk="1" fontAlgn="base" hangingPunct="1">
              <a:spcBef>
                <a:spcPct val="0"/>
              </a:spcBef>
              <a:spcAft>
                <a:spcPct val="0"/>
              </a:spcAft>
              <a:defRPr lang="en-US" sz="3867" b="1" dirty="0">
                <a:solidFill>
                  <a:schemeClr val="accent2"/>
                </a:solidFill>
                <a:latin typeface="Calibri"/>
                <a:ea typeface="+mj-ea"/>
                <a:cs typeface="Segoe U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800" b="1">
                <a:latin typeface="Calibri" pitchFamily="34" charset="0"/>
              </a:defRPr>
            </a:lvl1pPr>
            <a:lvl2pPr>
              <a:buClrTx/>
              <a:buFont typeface="Wingdings" pitchFamily="2" charset="2"/>
              <a:buChar char="o"/>
              <a:defRPr sz="2533" b="0">
                <a:latin typeface="Calibri Light" pitchFamily="34" charset="0"/>
              </a:defRPr>
            </a:lvl2pPr>
            <a:lvl3pPr>
              <a:buClrTx/>
              <a:buFont typeface="Wingdings" pitchFamily="2" charset="2"/>
              <a:buChar char="o"/>
              <a:defRPr sz="2267" b="0">
                <a:latin typeface="Calibri Light" pitchFamily="34" charset="0"/>
              </a:defRPr>
            </a:lvl3pPr>
            <a:lvl4pPr>
              <a:buClrTx/>
              <a:buFont typeface="Wingdings" pitchFamily="2" charset="2"/>
              <a:buChar char="o"/>
              <a:defRPr sz="2000" b="0">
                <a:latin typeface="Calibri Light" pitchFamily="34" charset="0"/>
              </a:defRPr>
            </a:lvl4pPr>
            <a:lvl5pPr>
              <a:buClrTx/>
              <a:buFont typeface="Wingdings" pitchFamily="2" charset="2"/>
              <a:buChar char="o"/>
              <a:defRPr sz="1733" b="0">
                <a:latin typeface="Calibri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Tree>
    <p:extLst/>
  </p:cSld>
  <p:clrMapOvr>
    <a:masterClrMapping/>
  </p:clrMapOvr>
  <p:transition>
    <p:fade/>
  </p:transition>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marL="0" indent="0" algn="ctr" defTabSz="-18497088" rtl="0" eaLnBrk="1" fontAlgn="base" hangingPunct="1">
              <a:spcBef>
                <a:spcPct val="0"/>
              </a:spcBef>
              <a:spcAft>
                <a:spcPct val="0"/>
              </a:spcAft>
              <a:defRPr lang="en-US" sz="3867" b="1" dirty="0">
                <a:solidFill>
                  <a:schemeClr val="accent2"/>
                </a:solidFill>
                <a:latin typeface="+mj-lt"/>
                <a:ea typeface="+mj-ea"/>
                <a:cs typeface="Segoe UI" pitchFamily="34" charset="0"/>
              </a:defRPr>
            </a:lvl1pPr>
          </a:lstStyle>
          <a:p>
            <a:r>
              <a:rPr lang="en-US" dirty="0" smtClean="0"/>
              <a:t>References</a:t>
            </a:r>
            <a:endParaRPr lang="en-US" dirty="0"/>
          </a:p>
        </p:txBody>
      </p:sp>
      <p:sp>
        <p:nvSpPr>
          <p:cNvPr id="8"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800" b="1">
                <a:latin typeface="Calibri" pitchFamily="34" charset="0"/>
              </a:defRPr>
            </a:lvl1pPr>
            <a:lvl2pPr>
              <a:buClrTx/>
              <a:buFont typeface="Wingdings" pitchFamily="2" charset="2"/>
              <a:buChar char="o"/>
              <a:defRPr sz="2533" b="0">
                <a:latin typeface="Calibri Light" pitchFamily="34" charset="0"/>
              </a:defRPr>
            </a:lvl2pPr>
            <a:lvl3pPr>
              <a:buClrTx/>
              <a:buFont typeface="Wingdings" pitchFamily="2" charset="2"/>
              <a:buChar char="o"/>
              <a:defRPr sz="2267" b="0">
                <a:latin typeface="Calibri Light" pitchFamily="34" charset="0"/>
              </a:defRPr>
            </a:lvl3pPr>
            <a:lvl4pPr>
              <a:buClrTx/>
              <a:buFont typeface="Wingdings" pitchFamily="2" charset="2"/>
              <a:buChar char="o"/>
              <a:defRPr sz="2000" b="0">
                <a:latin typeface="Calibri Light" pitchFamily="34" charset="0"/>
              </a:defRPr>
            </a:lvl4pPr>
            <a:lvl5pPr>
              <a:buClrTx/>
              <a:buFont typeface="Wingdings" pitchFamily="2" charset="2"/>
              <a:buChar char="o"/>
              <a:defRPr sz="1733" b="0">
                <a:latin typeface="Calibri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10" name="TextBox 9"/>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8" name="TextBox 7"/>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accent2"/>
                </a:solidFill>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6" name="TextBox 5"/>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906713"/>
            <a:ext cx="10363200" cy="1500187"/>
          </a:xfrm>
        </p:spPr>
        <p:txBody>
          <a:bodyPr anchor="b"/>
          <a:lstStyle>
            <a:lvl1pPr marL="0" indent="0">
              <a:buNone/>
              <a:defRPr sz="2800" i="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
        <p:nvSpPr>
          <p:cNvPr id="4" name="Title 3"/>
          <p:cNvSpPr>
            <a:spLocks noGrp="1"/>
          </p:cNvSpPr>
          <p:nvPr>
            <p:ph type="title"/>
          </p:nvPr>
        </p:nvSpPr>
        <p:spPr>
          <a:xfrm>
            <a:off x="914400" y="4495800"/>
            <a:ext cx="10363200" cy="762000"/>
          </a:xfrm>
        </p:spPr>
        <p:txBody>
          <a:bodyPr/>
          <a:lstStyle>
            <a:lvl1pPr algn="l">
              <a:defRPr>
                <a:solidFill>
                  <a:schemeClr val="tx1"/>
                </a:solidFill>
              </a:defRPr>
            </a:lvl1pPr>
          </a:lstStyle>
          <a:p>
            <a:r>
              <a:rPr lang="en-US" dirty="0" smtClean="0"/>
              <a:t>Click to edit Master 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6" name="TextBox 5"/>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906713"/>
            <a:ext cx="10363200" cy="1500187"/>
          </a:xfrm>
        </p:spPr>
        <p:txBody>
          <a:bodyPr anchor="b"/>
          <a:lstStyle>
            <a:lvl1pPr marL="0" indent="0">
              <a:buNone/>
              <a:defRPr sz="2800" i="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
        <p:nvSpPr>
          <p:cNvPr id="4" name="Title 3"/>
          <p:cNvSpPr>
            <a:spLocks noGrp="1"/>
          </p:cNvSpPr>
          <p:nvPr>
            <p:ph type="title"/>
          </p:nvPr>
        </p:nvSpPr>
        <p:spPr>
          <a:xfrm>
            <a:off x="914400" y="4495800"/>
            <a:ext cx="10363200" cy="762000"/>
          </a:xfrm>
        </p:spPr>
        <p:txBody>
          <a:bodyPr/>
          <a:lstStyle>
            <a:lvl1pPr algn="l">
              <a:defRPr>
                <a:solidFill>
                  <a:schemeClr val="tx1"/>
                </a:solidFill>
              </a:defRPr>
            </a:lvl1pPr>
          </a:lstStyle>
          <a:p>
            <a:r>
              <a:rPr lang="en-US" dirty="0" smtClean="0"/>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7" name="TextBox 6"/>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867" b="1" dirty="0">
                <a:solidFill>
                  <a:schemeClr val="accent2"/>
                </a:solidFill>
                <a:latin typeface="+mj-lt"/>
                <a:ea typeface="+mj-ea"/>
                <a:cs typeface="Segoe UI" pitchFamily="34" charset="0"/>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800" b="1">
                <a:latin typeface="Calibri" pitchFamily="34" charset="0"/>
              </a:defRPr>
            </a:lvl1pPr>
            <a:lvl2pPr>
              <a:buClrTx/>
              <a:buFont typeface="Wingdings" pitchFamily="2" charset="2"/>
              <a:buChar char="o"/>
              <a:defRPr sz="2533" b="0">
                <a:latin typeface="Calibri Light" pitchFamily="34" charset="0"/>
              </a:defRPr>
            </a:lvl2pPr>
            <a:lvl3pPr>
              <a:buClrTx/>
              <a:buFont typeface="Wingdings" pitchFamily="2" charset="2"/>
              <a:buChar char="o"/>
              <a:defRPr sz="2267" b="0">
                <a:latin typeface="Calibri Light" pitchFamily="34" charset="0"/>
              </a:defRPr>
            </a:lvl3pPr>
            <a:lvl4pPr>
              <a:buClrTx/>
              <a:buFont typeface="Wingdings" pitchFamily="2" charset="2"/>
              <a:buChar char="o"/>
              <a:defRPr sz="2000" b="0">
                <a:latin typeface="Calibri Light" pitchFamily="34" charset="0"/>
              </a:defRPr>
            </a:lvl4pPr>
            <a:lvl5pPr>
              <a:buClrTx/>
              <a:buFont typeface="Wingdings" pitchFamily="2" charset="2"/>
              <a:buChar char="o"/>
              <a:defRPr sz="1733" b="0">
                <a:latin typeface="Calibri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7" name="TextBox 6"/>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609600" y="390525"/>
            <a:ext cx="10972800" cy="762000"/>
          </a:xfrm>
        </p:spPr>
        <p:txBody>
          <a:bodyPr/>
          <a:lstStyle>
            <a:lvl1pPr algn="ctr">
              <a:defRPr>
                <a:solidFill>
                  <a:schemeClr val="accent2"/>
                </a:solidFill>
              </a:defRPr>
            </a:lvl1pPr>
          </a:lstStyle>
          <a:p>
            <a:r>
              <a:rPr lang="en-US" dirty="0" smtClean="0"/>
              <a:t>Demo</a:t>
            </a:r>
            <a:endParaRPr lang="en-US" dirty="0"/>
          </a:p>
        </p:txBody>
      </p:sp>
      <p:sp>
        <p:nvSpPr>
          <p:cNvPr id="11"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800" b="1">
                <a:latin typeface="Calibri" pitchFamily="34" charset="0"/>
              </a:defRPr>
            </a:lvl1pPr>
            <a:lvl2pPr>
              <a:buClrTx/>
              <a:buFont typeface="Wingdings" pitchFamily="2" charset="2"/>
              <a:buChar char="o"/>
              <a:defRPr sz="2533" b="0">
                <a:latin typeface="Calibri Light" pitchFamily="34" charset="0"/>
              </a:defRPr>
            </a:lvl2pPr>
            <a:lvl3pPr>
              <a:buClrTx/>
              <a:buFont typeface="Wingdings" pitchFamily="2" charset="2"/>
              <a:buChar char="o"/>
              <a:defRPr sz="2267" b="0">
                <a:latin typeface="Calibri Light" pitchFamily="34" charset="0"/>
              </a:defRPr>
            </a:lvl3pPr>
            <a:lvl4pPr>
              <a:buClrTx/>
              <a:buFont typeface="Wingdings" pitchFamily="2" charset="2"/>
              <a:buChar char="o"/>
              <a:defRPr sz="2000" b="0">
                <a:latin typeface="Calibri Light" pitchFamily="34" charset="0"/>
              </a:defRPr>
            </a:lvl4pPr>
            <a:lvl5pPr>
              <a:buClrTx/>
              <a:buFont typeface="Wingdings" pitchFamily="2" charset="2"/>
              <a:buChar char="o"/>
              <a:defRPr sz="1733" b="0">
                <a:latin typeface="Calibri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9" name="TextBox 8"/>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bg>
      <p:bgPr>
        <a:solidFill>
          <a:srgbClr val="2A4B88"/>
        </a:solidFill>
        <a:effectLst/>
      </p:bgPr>
    </p:bg>
    <p:spTree>
      <p:nvGrpSpPr>
        <p:cNvPr id="1" name=""/>
        <p:cNvGrpSpPr/>
        <p:nvPr/>
      </p:nvGrpSpPr>
      <p:grpSpPr>
        <a:xfrm>
          <a:off x="0" y="0"/>
          <a:ext cx="0" cy="0"/>
          <a:chOff x="0" y="0"/>
          <a:chExt cx="0" cy="0"/>
        </a:xfrm>
      </p:grpSpPr>
      <p:sp>
        <p:nvSpPr>
          <p:cNvPr id="57" name="Title 1"/>
          <p:cNvSpPr>
            <a:spLocks noGrp="1"/>
          </p:cNvSpPr>
          <p:nvPr>
            <p:ph type="title"/>
          </p:nvPr>
        </p:nvSpPr>
        <p:spPr>
          <a:xfrm>
            <a:off x="862850" y="440807"/>
            <a:ext cx="10515600" cy="1325563"/>
          </a:xfrm>
        </p:spPr>
        <p:txBody>
          <a:bodyPr/>
          <a:lstStyle/>
          <a:p>
            <a:r>
              <a:rPr lang="en-US" dirty="0"/>
              <a:t>Click to edit Master title style</a:t>
            </a:r>
          </a:p>
        </p:txBody>
      </p:sp>
      <p:sp>
        <p:nvSpPr>
          <p:cNvPr id="58" name="Content Placeholder 2"/>
          <p:cNvSpPr>
            <a:spLocks noGrp="1"/>
          </p:cNvSpPr>
          <p:nvPr>
            <p:ph idx="1"/>
          </p:nvPr>
        </p:nvSpPr>
        <p:spPr>
          <a:xfrm>
            <a:off x="862850" y="190130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914400" y="533400"/>
            <a:ext cx="10363200" cy="2514600"/>
          </a:xfrm>
          <a:noFill/>
        </p:spPr>
        <p:txBody>
          <a:bodyPr anchor="b"/>
          <a:lstStyle>
            <a:lvl1pPr algn="r">
              <a:defRPr sz="4267" b="1">
                <a:solidFill>
                  <a:schemeClr val="accent2"/>
                </a:solidFill>
                <a:latin typeface="Calibri Light" pitchFamily="34" charset="0"/>
                <a:cs typeface="Segoe UI" pitchFamily="34" charset="0"/>
              </a:defRPr>
            </a:lvl1pPr>
          </a:lstStyle>
          <a:p>
            <a:r>
              <a:rPr lang="en-US" dirty="0" smtClean="0"/>
              <a:t>Click to edit Master title style</a:t>
            </a:r>
            <a:endParaRPr lang="en-US" dirty="0"/>
          </a:p>
        </p:txBody>
      </p:sp>
      <p:sp>
        <p:nvSpPr>
          <p:cNvPr id="32781" name="Subtitle 32780"/>
          <p:cNvSpPr>
            <a:spLocks noGrp="1" noChangeArrowheads="1"/>
          </p:cNvSpPr>
          <p:nvPr>
            <p:ph type="subTitle" idx="1"/>
          </p:nvPr>
        </p:nvSpPr>
        <p:spPr>
          <a:xfrm>
            <a:off x="2743200" y="3124200"/>
            <a:ext cx="8534400" cy="1295400"/>
          </a:xfrm>
        </p:spPr>
        <p:txBody>
          <a:bodyPr/>
          <a:lstStyle>
            <a:lvl1pPr marL="0" indent="0" algn="r">
              <a:buNone/>
              <a:defRPr b="0">
                <a:latin typeface="Calibri Light" pitchFamily="34" charset="0"/>
                <a:cs typeface="Segoe UI" pitchFamily="34" charset="0"/>
              </a:defRPr>
            </a:lvl1pPr>
          </a:lstStyle>
          <a:p>
            <a:r>
              <a:rPr lang="en-US" smtClean="0"/>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400" y="4834467"/>
            <a:ext cx="4216400" cy="1811867"/>
          </a:xfrm>
          <a:prstGeom prst="rect">
            <a:avLst/>
          </a:prstGeom>
        </p:spPr>
      </p:pic>
    </p:spTree>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7088" rtl="0" eaLnBrk="1" fontAlgn="base" hangingPunct="1">
              <a:spcBef>
                <a:spcPct val="0"/>
              </a:spcBef>
              <a:spcAft>
                <a:spcPct val="0"/>
              </a:spcAft>
              <a:defRPr lang="en-US" sz="3867" b="1" dirty="0">
                <a:solidFill>
                  <a:schemeClr val="accent2"/>
                </a:solidFill>
                <a:latin typeface="Calibri"/>
                <a:ea typeface="+mj-ea"/>
                <a:cs typeface="Segoe U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800" b="1">
                <a:latin typeface="Calibri" pitchFamily="34" charset="0"/>
              </a:defRPr>
            </a:lvl1pPr>
            <a:lvl2pPr>
              <a:buClrTx/>
              <a:buFont typeface="Wingdings" pitchFamily="2" charset="2"/>
              <a:buChar char="o"/>
              <a:defRPr sz="2533" b="0">
                <a:latin typeface="Calibri Light" pitchFamily="34" charset="0"/>
              </a:defRPr>
            </a:lvl2pPr>
            <a:lvl3pPr>
              <a:buClrTx/>
              <a:buFont typeface="Wingdings" pitchFamily="2" charset="2"/>
              <a:buChar char="o"/>
              <a:defRPr sz="2267" b="0">
                <a:latin typeface="Calibri Light" pitchFamily="34" charset="0"/>
              </a:defRPr>
            </a:lvl3pPr>
            <a:lvl4pPr>
              <a:buClrTx/>
              <a:buFont typeface="Wingdings" pitchFamily="2" charset="2"/>
              <a:buChar char="o"/>
              <a:defRPr sz="2000" b="0">
                <a:latin typeface="Calibri Light" pitchFamily="34" charset="0"/>
              </a:defRPr>
            </a:lvl4pPr>
            <a:lvl5pPr>
              <a:buClrTx/>
              <a:buFont typeface="Wingdings" pitchFamily="2" charset="2"/>
              <a:buChar char="o"/>
              <a:defRPr sz="1733" b="0">
                <a:latin typeface="Calibri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Tree>
    <p:extLst/>
  </p:cSld>
  <p:clrMapOvr>
    <a:masterClrMapping/>
  </p:clrMapOvr>
  <p:transition>
    <p:fade/>
  </p:transition>
  <p:timing>
    <p:tnLst>
      <p:par>
        <p:cTn id="1" dur="indefinite" restart="never" nodeType="tmRoot"/>
      </p:par>
    </p:tnLst>
  </p:timing>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marL="0" indent="0" algn="ctr" defTabSz="-18497088" rtl="0" eaLnBrk="1" fontAlgn="base" hangingPunct="1">
              <a:spcBef>
                <a:spcPct val="0"/>
              </a:spcBef>
              <a:spcAft>
                <a:spcPct val="0"/>
              </a:spcAft>
              <a:defRPr lang="en-US" sz="3867" b="1" dirty="0">
                <a:solidFill>
                  <a:schemeClr val="accent2"/>
                </a:solidFill>
                <a:latin typeface="+mj-lt"/>
                <a:ea typeface="+mj-ea"/>
                <a:cs typeface="Segoe UI" pitchFamily="34" charset="0"/>
              </a:defRPr>
            </a:lvl1pPr>
          </a:lstStyle>
          <a:p>
            <a:r>
              <a:rPr lang="en-US" dirty="0" smtClean="0"/>
              <a:t>References</a:t>
            </a:r>
            <a:endParaRPr lang="en-US" dirty="0"/>
          </a:p>
        </p:txBody>
      </p:sp>
      <p:sp>
        <p:nvSpPr>
          <p:cNvPr id="8"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800" b="1">
                <a:latin typeface="Calibri" pitchFamily="34" charset="0"/>
              </a:defRPr>
            </a:lvl1pPr>
            <a:lvl2pPr>
              <a:buClrTx/>
              <a:buFont typeface="Wingdings" pitchFamily="2" charset="2"/>
              <a:buChar char="o"/>
              <a:defRPr sz="2533" b="0">
                <a:latin typeface="Calibri Light" pitchFamily="34" charset="0"/>
              </a:defRPr>
            </a:lvl2pPr>
            <a:lvl3pPr>
              <a:buClrTx/>
              <a:buFont typeface="Wingdings" pitchFamily="2" charset="2"/>
              <a:buChar char="o"/>
              <a:defRPr sz="2267" b="0">
                <a:latin typeface="Calibri Light" pitchFamily="34" charset="0"/>
              </a:defRPr>
            </a:lvl3pPr>
            <a:lvl4pPr>
              <a:buClrTx/>
              <a:buFont typeface="Wingdings" pitchFamily="2" charset="2"/>
              <a:buChar char="o"/>
              <a:defRPr sz="2000" b="0">
                <a:latin typeface="Calibri Light" pitchFamily="34" charset="0"/>
              </a:defRPr>
            </a:lvl4pPr>
            <a:lvl5pPr>
              <a:buClrTx/>
              <a:buFont typeface="Wingdings" pitchFamily="2" charset="2"/>
              <a:buChar char="o"/>
              <a:defRPr sz="1733" b="0">
                <a:latin typeface="Calibri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10" name="TextBox 9"/>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8" name="TextBox 7"/>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accent2"/>
                </a:solidFill>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6" name="TextBox 5"/>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906713"/>
            <a:ext cx="10363200" cy="1500187"/>
          </a:xfrm>
        </p:spPr>
        <p:txBody>
          <a:bodyPr anchor="b"/>
          <a:lstStyle>
            <a:lvl1pPr marL="0" indent="0">
              <a:buNone/>
              <a:defRPr sz="2800" i="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
        <p:nvSpPr>
          <p:cNvPr id="4" name="Title 3"/>
          <p:cNvSpPr>
            <a:spLocks noGrp="1"/>
          </p:cNvSpPr>
          <p:nvPr>
            <p:ph type="title"/>
          </p:nvPr>
        </p:nvSpPr>
        <p:spPr>
          <a:xfrm>
            <a:off x="914400" y="4495800"/>
            <a:ext cx="10363200" cy="762000"/>
          </a:xfrm>
        </p:spPr>
        <p:txBody>
          <a:bodyPr/>
          <a:lstStyle>
            <a:lvl1pPr algn="l">
              <a:defRPr>
                <a:solidFill>
                  <a:schemeClr val="tx1"/>
                </a:solidFill>
              </a:defRPr>
            </a:lvl1pPr>
          </a:lstStyle>
          <a:p>
            <a:r>
              <a:rPr lang="en-US" dirty="0" smtClean="0"/>
              <a:t>Click to edit Master 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6" name="TextBox 5"/>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906713"/>
            <a:ext cx="10363200" cy="1500187"/>
          </a:xfrm>
        </p:spPr>
        <p:txBody>
          <a:bodyPr anchor="b"/>
          <a:lstStyle>
            <a:lvl1pPr marL="0" indent="0">
              <a:buNone/>
              <a:defRPr sz="2800" i="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
        <p:nvSpPr>
          <p:cNvPr id="4" name="Title 3"/>
          <p:cNvSpPr>
            <a:spLocks noGrp="1"/>
          </p:cNvSpPr>
          <p:nvPr>
            <p:ph type="title"/>
          </p:nvPr>
        </p:nvSpPr>
        <p:spPr>
          <a:xfrm>
            <a:off x="914400" y="4495800"/>
            <a:ext cx="10363200" cy="762000"/>
          </a:xfrm>
        </p:spPr>
        <p:txBody>
          <a:bodyPr/>
          <a:lstStyle>
            <a:lvl1pPr algn="l">
              <a:defRPr>
                <a:solidFill>
                  <a:schemeClr val="tx1"/>
                </a:solidFill>
              </a:defRPr>
            </a:lvl1pPr>
          </a:lstStyle>
          <a:p>
            <a:r>
              <a:rPr lang="en-US" dirty="0" smtClean="0"/>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7" name="TextBox 6"/>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867" b="1" dirty="0">
                <a:solidFill>
                  <a:schemeClr val="accent2"/>
                </a:solidFill>
                <a:latin typeface="+mj-lt"/>
                <a:ea typeface="+mj-ea"/>
                <a:cs typeface="Segoe UI" pitchFamily="34" charset="0"/>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800" b="1">
                <a:latin typeface="Calibri" pitchFamily="34" charset="0"/>
              </a:defRPr>
            </a:lvl1pPr>
            <a:lvl2pPr>
              <a:buClrTx/>
              <a:buFont typeface="Wingdings" pitchFamily="2" charset="2"/>
              <a:buChar char="o"/>
              <a:defRPr sz="2533" b="0">
                <a:latin typeface="Calibri Light" pitchFamily="34" charset="0"/>
              </a:defRPr>
            </a:lvl2pPr>
            <a:lvl3pPr>
              <a:buClrTx/>
              <a:buFont typeface="Wingdings" pitchFamily="2" charset="2"/>
              <a:buChar char="o"/>
              <a:defRPr sz="2267" b="0">
                <a:latin typeface="Calibri Light" pitchFamily="34" charset="0"/>
              </a:defRPr>
            </a:lvl3pPr>
            <a:lvl4pPr>
              <a:buClrTx/>
              <a:buFont typeface="Wingdings" pitchFamily="2" charset="2"/>
              <a:buChar char="o"/>
              <a:defRPr sz="2000" b="0">
                <a:latin typeface="Calibri Light" pitchFamily="34" charset="0"/>
              </a:defRPr>
            </a:lvl4pPr>
            <a:lvl5pPr>
              <a:buClrTx/>
              <a:buFont typeface="Wingdings" pitchFamily="2" charset="2"/>
              <a:buChar char="o"/>
              <a:defRPr sz="1733" b="0">
                <a:latin typeface="Calibri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7" name="TextBox 6"/>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609600" y="390525"/>
            <a:ext cx="10972800" cy="762000"/>
          </a:xfrm>
        </p:spPr>
        <p:txBody>
          <a:bodyPr/>
          <a:lstStyle>
            <a:lvl1pPr algn="ctr">
              <a:defRPr>
                <a:solidFill>
                  <a:schemeClr val="accent2"/>
                </a:solidFill>
              </a:defRPr>
            </a:lvl1pPr>
          </a:lstStyle>
          <a:p>
            <a:r>
              <a:rPr lang="en-US" dirty="0" smtClean="0"/>
              <a:t>Demo</a:t>
            </a:r>
            <a:endParaRPr lang="en-US" dirty="0"/>
          </a:p>
        </p:txBody>
      </p:sp>
      <p:sp>
        <p:nvSpPr>
          <p:cNvPr id="11"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800" b="1">
                <a:latin typeface="Calibri" pitchFamily="34" charset="0"/>
              </a:defRPr>
            </a:lvl1pPr>
            <a:lvl2pPr>
              <a:buClrTx/>
              <a:buFont typeface="Wingdings" pitchFamily="2" charset="2"/>
              <a:buChar char="o"/>
              <a:defRPr sz="2533" b="0">
                <a:latin typeface="Calibri Light" pitchFamily="34" charset="0"/>
              </a:defRPr>
            </a:lvl2pPr>
            <a:lvl3pPr>
              <a:buClrTx/>
              <a:buFont typeface="Wingdings" pitchFamily="2" charset="2"/>
              <a:buChar char="o"/>
              <a:defRPr sz="2267" b="0">
                <a:latin typeface="Calibri Light" pitchFamily="34" charset="0"/>
              </a:defRPr>
            </a:lvl3pPr>
            <a:lvl4pPr>
              <a:buClrTx/>
              <a:buFont typeface="Wingdings" pitchFamily="2" charset="2"/>
              <a:buChar char="o"/>
              <a:defRPr sz="2000" b="0">
                <a:latin typeface="Calibri Light" pitchFamily="34" charset="0"/>
              </a:defRPr>
            </a:lvl4pPr>
            <a:lvl5pPr>
              <a:buClrTx/>
              <a:buFont typeface="Wingdings" pitchFamily="2" charset="2"/>
              <a:buChar char="o"/>
              <a:defRPr sz="1733" b="0">
                <a:latin typeface="Calibri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5867401"/>
            <a:ext cx="2131239" cy="915833"/>
          </a:xfrm>
          <a:prstGeom prst="rect">
            <a:avLst/>
          </a:prstGeom>
        </p:spPr>
      </p:pic>
      <p:sp>
        <p:nvSpPr>
          <p:cNvPr id="9" name="TextBox 8"/>
          <p:cNvSpPr txBox="1"/>
          <p:nvPr userDrawn="1"/>
        </p:nvSpPr>
        <p:spPr bwMode="auto">
          <a:xfrm>
            <a:off x="7823200" y="6467133"/>
            <a:ext cx="4368800" cy="276999"/>
          </a:xfrm>
          <a:prstGeom prst="rect">
            <a:avLst/>
          </a:prstGeom>
          <a:noFill/>
          <a:ln w="9525">
            <a:noFill/>
            <a:miter lim="800000"/>
            <a:headEnd/>
            <a:tailEnd/>
          </a:ln>
        </p:spPr>
        <p:txBody>
          <a:bodyPr wrap="square" rtlCol="0">
            <a:spAutoFit/>
          </a:bodyPr>
          <a:lstStyle/>
          <a:p>
            <a:pPr algn="r" eaLnBrk="0" fontAlgn="base" hangingPunct="0">
              <a:spcBef>
                <a:spcPct val="0"/>
              </a:spcBef>
              <a:spcAft>
                <a:spcPct val="0"/>
              </a:spcAft>
            </a:pPr>
            <a:r>
              <a:rPr lang="en-US" sz="1200" dirty="0" smtClean="0">
                <a:solidFill>
                  <a:srgbClr val="000000"/>
                </a:solidFill>
                <a:latin typeface="Calibri"/>
                <a:cs typeface="Mangal" pitchFamily="18" charset="0"/>
              </a:rPr>
              <a:t>© Microsoft Azure + </a:t>
            </a:r>
            <a:r>
              <a:rPr lang="en-US" sz="1200" smtClean="0">
                <a:solidFill>
                  <a:srgbClr val="000000"/>
                </a:solidFill>
                <a:latin typeface="Calibri"/>
                <a:cs typeface="Mangal" pitchFamily="18" charset="0"/>
              </a:rPr>
              <a:t>AI Conference  </a:t>
            </a:r>
            <a:r>
              <a:rPr lang="en-US" sz="1200" dirty="0" smtClean="0">
                <a:solidFill>
                  <a:srgbClr val="000000"/>
                </a:solidFill>
                <a:latin typeface="Calibri"/>
                <a:cs typeface="Mangal" pitchFamily="18" charset="0"/>
              </a:rPr>
              <a:t>All rights reserved.</a:t>
            </a:r>
          </a:p>
        </p:txBody>
      </p:sp>
    </p:spTree>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E7D73-0BD1-8842-8012-1E12F39BCC45}" type="datetimeFigureOut">
              <a:rPr lang="en-US" smtClean="0"/>
              <a:t>11/25/19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267B3-B87A-9A44-B4A9-0BF1B985DEBA}" type="slidenum">
              <a:rPr lang="en-US" smtClean="0"/>
              <a:t>‹#›</a:t>
            </a:fld>
            <a:endParaRPr lang="en-US"/>
          </a:p>
        </p:txBody>
      </p:sp>
    </p:spTree>
    <p:extLst>
      <p:ext uri="{BB962C8B-B14F-4D97-AF65-F5344CB8AC3E}">
        <p14:creationId xmlns:p14="http://schemas.microsoft.com/office/powerpoint/2010/main" val="107696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 Picture (right)">
    <p:spTree>
      <p:nvGrpSpPr>
        <p:cNvPr id="1" name=""/>
        <p:cNvGrpSpPr/>
        <p:nvPr/>
      </p:nvGrpSpPr>
      <p:grpSpPr>
        <a:xfrm>
          <a:off x="0" y="0"/>
          <a:ext cx="0" cy="0"/>
          <a:chOff x="0" y="0"/>
          <a:chExt cx="0" cy="0"/>
        </a:xfrm>
      </p:grpSpPr>
      <p:sp>
        <p:nvSpPr>
          <p:cNvPr id="57" name="Text Placeholder 6"/>
          <p:cNvSpPr>
            <a:spLocks noGrp="1"/>
          </p:cNvSpPr>
          <p:nvPr>
            <p:ph type="body" sz="quarter" idx="11"/>
          </p:nvPr>
        </p:nvSpPr>
        <p:spPr>
          <a:xfrm>
            <a:off x="838199" y="1785938"/>
            <a:ext cx="5733821" cy="4721063"/>
          </a:xfrm>
        </p:spPr>
        <p:txBody>
          <a:bodyPr vert="horz" lIns="91440" tIns="45720" rIns="91440" bIns="45720" rtlCol="0">
            <a:normAutofit/>
          </a:bodyPr>
          <a:lstStyle>
            <a:lvl1pPr marL="0" indent="0">
              <a:buNone/>
              <a:defRPr lang="en-US" dirty="0" smtClean="0"/>
            </a:lvl1pPr>
            <a:lvl2pPr marL="457200" indent="0">
              <a:buFont typeface="Arial" charset="0"/>
              <a:buNone/>
              <a:defRPr lang="en-US" dirty="0" smtClean="0"/>
            </a:lvl2pPr>
            <a:lvl3pPr marL="914400" indent="0">
              <a:buNone/>
              <a:defRPr lang="en-US" dirty="0" smtClean="0"/>
            </a:lvl3pPr>
            <a:lvl4pPr marL="1371600" indent="0">
              <a:buNone/>
              <a:defRPr lang="en-US" dirty="0" smtClean="0"/>
            </a:lvl4pPr>
            <a:lvl5pPr marL="18288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8" name="Picture Placeholder 7"/>
          <p:cNvSpPr>
            <a:spLocks noGrp="1"/>
          </p:cNvSpPr>
          <p:nvPr>
            <p:ph type="pic" sz="quarter" idx="12"/>
          </p:nvPr>
        </p:nvSpPr>
        <p:spPr>
          <a:xfrm>
            <a:off x="6716713" y="0"/>
            <a:ext cx="5475287" cy="6845300"/>
          </a:xfrm>
          <a:ln>
            <a:noFill/>
          </a:ln>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0" name="Title 1"/>
          <p:cNvSpPr>
            <a:spLocks noGrp="1"/>
          </p:cNvSpPr>
          <p:nvPr>
            <p:ph type="title"/>
          </p:nvPr>
        </p:nvSpPr>
        <p:spPr>
          <a:xfrm>
            <a:off x="838200" y="365125"/>
            <a:ext cx="5739897" cy="1325563"/>
          </a:xfrm>
        </p:spPr>
        <p:txBody>
          <a:body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w/ Picture (left)">
    <p:spTree>
      <p:nvGrpSpPr>
        <p:cNvPr id="1" name=""/>
        <p:cNvGrpSpPr/>
        <p:nvPr/>
      </p:nvGrpSpPr>
      <p:grpSpPr>
        <a:xfrm>
          <a:off x="0" y="0"/>
          <a:ext cx="0" cy="0"/>
          <a:chOff x="0" y="0"/>
          <a:chExt cx="0" cy="0"/>
        </a:xfrm>
      </p:grpSpPr>
      <p:sp>
        <p:nvSpPr>
          <p:cNvPr id="57" name="Text Placeholder 6"/>
          <p:cNvSpPr>
            <a:spLocks noGrp="1"/>
          </p:cNvSpPr>
          <p:nvPr>
            <p:ph type="body" sz="quarter" idx="11"/>
          </p:nvPr>
        </p:nvSpPr>
        <p:spPr>
          <a:xfrm>
            <a:off x="5693663" y="1785938"/>
            <a:ext cx="5733821" cy="4721063"/>
          </a:xfrm>
        </p:spPr>
        <p:txBody>
          <a:bodyPr vert="horz" lIns="91440" tIns="45720" rIns="91440" bIns="45720" rtlCol="0">
            <a:normAutofit/>
          </a:bodyPr>
          <a:lstStyle>
            <a:lvl1pPr marL="0" indent="0">
              <a:buNone/>
              <a:defRPr lang="en-US" dirty="0" smtClean="0"/>
            </a:lvl1pPr>
            <a:lvl2pPr marL="457200" indent="0">
              <a:buNone/>
              <a:defRPr lang="en-US" dirty="0" smtClean="0"/>
            </a:lvl2pPr>
            <a:lvl3pPr marL="914400" indent="0">
              <a:buNone/>
              <a:defRPr lang="en-US" dirty="0" smtClean="0"/>
            </a:lvl3pPr>
            <a:lvl4pPr marL="1371600" indent="0">
              <a:buNone/>
              <a:defRPr lang="en-US" dirty="0" smtClean="0"/>
            </a:lvl4pPr>
            <a:lvl5pPr marL="18288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8" name="Picture Placeholder 7"/>
          <p:cNvSpPr>
            <a:spLocks noGrp="1"/>
          </p:cNvSpPr>
          <p:nvPr>
            <p:ph type="pic" sz="quarter" idx="12"/>
          </p:nvPr>
        </p:nvSpPr>
        <p:spPr>
          <a:xfrm>
            <a:off x="0" y="12700"/>
            <a:ext cx="5475287" cy="6845300"/>
          </a:xfrm>
          <a:ln>
            <a:noFill/>
          </a:ln>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0" name="Title 1"/>
          <p:cNvSpPr>
            <a:spLocks noGrp="1"/>
          </p:cNvSpPr>
          <p:nvPr>
            <p:ph type="title"/>
          </p:nvPr>
        </p:nvSpPr>
        <p:spPr>
          <a:xfrm>
            <a:off x="5693664" y="365125"/>
            <a:ext cx="5739897" cy="1325563"/>
          </a:xfrm>
        </p:spPr>
        <p:txBody>
          <a:body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978408"/>
            <a:ext cx="10515600" cy="2130553"/>
          </a:xfrm>
        </p:spPr>
        <p:txBody>
          <a:bodyPr anchor="b">
            <a:normAutofit/>
          </a:bodyPr>
          <a:lstStyle>
            <a:lvl1pPr>
              <a:defRPr sz="7200"/>
            </a:lvl1pPr>
          </a:lstStyle>
          <a:p>
            <a:r>
              <a:rPr lang="en-US"/>
              <a:t>Click to edit Master title style</a:t>
            </a:r>
          </a:p>
        </p:txBody>
      </p:sp>
      <p:sp>
        <p:nvSpPr>
          <p:cNvPr id="3" name="Text Placeholder 2"/>
          <p:cNvSpPr>
            <a:spLocks noGrp="1"/>
          </p:cNvSpPr>
          <p:nvPr>
            <p:ph type="body" idx="1"/>
          </p:nvPr>
        </p:nvSpPr>
        <p:spPr>
          <a:xfrm>
            <a:off x="831850" y="3246121"/>
            <a:ext cx="10515600" cy="2843530"/>
          </a:xfrm>
        </p:spPr>
        <p:txBody>
          <a:bodyPr>
            <a:normAutofit/>
          </a:bodyPr>
          <a:lstStyle>
            <a:lvl1pPr marL="0" indent="0">
              <a:buNone/>
              <a:defRPr sz="3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1E7D73-0BD1-8842-8012-1E12F39BCC45}" type="datetimeFigureOut">
              <a:rPr lang="en-US" smtClean="0"/>
              <a:t>11/25/19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267B3-B87A-9A44-B4A9-0BF1B985DEBA}" type="slidenum">
              <a:rPr lang="en-US" smtClean="0"/>
              <a:t>‹#›</a:t>
            </a:fld>
            <a:endParaRPr lang="en-US"/>
          </a:p>
        </p:txBody>
      </p:sp>
    </p:spTree>
    <p:extLst>
      <p:ext uri="{BB962C8B-B14F-4D97-AF65-F5344CB8AC3E}">
        <p14:creationId xmlns:p14="http://schemas.microsoft.com/office/powerpoint/2010/main" val="156551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1E7D73-0BD1-8842-8012-1E12F39BCC45}" type="datetimeFigureOut">
              <a:rPr lang="en-US" smtClean="0"/>
              <a:t>11/25/19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8267B3-B87A-9A44-B4A9-0BF1B985DEBA}" type="slidenum">
              <a:rPr lang="en-US" smtClean="0"/>
              <a:t>‹#›</a:t>
            </a:fld>
            <a:endParaRPr lang="en-US"/>
          </a:p>
        </p:txBody>
      </p:sp>
    </p:spTree>
    <p:extLst>
      <p:ext uri="{BB962C8B-B14F-4D97-AF65-F5344CB8AC3E}">
        <p14:creationId xmlns:p14="http://schemas.microsoft.com/office/powerpoint/2010/main" val="160941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E7D73-0BD1-8842-8012-1E12F39BCC45}" type="datetimeFigureOut">
              <a:rPr lang="en-US" smtClean="0"/>
              <a:t>11/25/19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8267B3-B87A-9A44-B4A9-0BF1B985DEBA}" type="slidenum">
              <a:rPr lang="en-US" smtClean="0"/>
              <a:t>‹#›</a:t>
            </a:fld>
            <a:endParaRPr lang="en-US"/>
          </a:p>
        </p:txBody>
      </p:sp>
    </p:spTree>
    <p:extLst>
      <p:ext uri="{BB962C8B-B14F-4D97-AF65-F5344CB8AC3E}">
        <p14:creationId xmlns:p14="http://schemas.microsoft.com/office/powerpoint/2010/main" val="1873606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7198659"/>
      </p:ext>
    </p:extLst>
  </p:cSld>
  <p:clrMapOvr>
    <a:masterClrMapping/>
  </p:clrMapOvr>
  <p:transition>
    <p:fade/>
  </p:transition>
  <p:extLst>
    <p:ext uri="{DCECCB84-F9BA-43D5-87BE-67443E8EF086}">
      <p15:sldGuideLst xmlns:p15="http://schemas.microsoft.com/office/powerpoint/2012/main">
        <p15:guide id="3" orient="horz" pos="882">
          <p15:clr>
            <a:srgbClr val="5ACBF0"/>
          </p15:clr>
        </p15:guide>
        <p15:guide id="4" orient="horz" pos="1251">
          <p15:clr>
            <a:srgbClr val="5ACBF0"/>
          </p15:clr>
        </p15:guide>
        <p15:guide id="5" orient="horz" pos="282">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theme" Target="../theme/theme2.xml"/><Relationship Id="rId10"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theme" Target="../theme/theme3.xml"/><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theme" Target="../theme/theme4.xml"/><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A4B8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412" y="12951572"/>
            <a:ext cx="10515600" cy="1190959"/>
          </a:xfrm>
          <a:prstGeom prst="rect">
            <a:avLst/>
          </a:prstGeom>
          <a:effectLst>
            <a:outerShdw blurRad="50800" dist="76200" dir="2700000" algn="tl" rotWithShape="0">
              <a:prstClr val="black">
                <a:alpha val="40000"/>
              </a:prstClr>
            </a:outerShdw>
          </a:effectLst>
        </p:spPr>
        <p:txBody>
          <a:bodyPr vert="horz" lIns="91440" tIns="45720" rIns="91440" bIns="45720" rtlCol="0">
            <a:normAutofit/>
          </a:bodyPr>
          <a:lstStyle/>
          <a:p>
            <a:pPr marL="0" lvl="0" indent="0">
              <a:spcBef>
                <a:spcPts val="1000"/>
              </a:spcBef>
              <a:buFont typeface="Arial"/>
            </a:pPr>
            <a:r>
              <a:rPr lang="en-US"/>
              <a:t>Click to edit Master title style</a:t>
            </a:r>
          </a:p>
        </p:txBody>
      </p:sp>
      <p:sp>
        <p:nvSpPr>
          <p:cNvPr id="3" name="Text Placeholder 2"/>
          <p:cNvSpPr>
            <a:spLocks noGrp="1"/>
          </p:cNvSpPr>
          <p:nvPr>
            <p:ph type="body" idx="1"/>
          </p:nvPr>
        </p:nvSpPr>
        <p:spPr>
          <a:xfrm>
            <a:off x="784412" y="1441207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4412" y="18942797"/>
            <a:ext cx="2743200" cy="365125"/>
          </a:xfrm>
          <a:prstGeom prst="rect">
            <a:avLst/>
          </a:prstGeom>
        </p:spPr>
        <p:txBody>
          <a:bodyPr vert="horz" lIns="91440" tIns="45720" rIns="91440" bIns="45720" rtlCol="0" anchor="ctr"/>
          <a:lstStyle>
            <a:lvl1pPr algn="l">
              <a:defRPr sz="1200">
                <a:solidFill>
                  <a:schemeClr val="bg1"/>
                </a:solidFill>
                <a:latin typeface="+mn-lt"/>
              </a:defRPr>
            </a:lvl1pPr>
          </a:lstStyle>
          <a:p>
            <a:fld id="{EDDB0040-3B11-0642-AFC7-FDD718F43E18}" type="datetimeFigureOut">
              <a:rPr lang="en-US" smtClean="0"/>
              <a:pPr/>
              <a:t>11/25/19</a:t>
            </a:fld>
            <a:endParaRPr lang="en-US"/>
          </a:p>
        </p:txBody>
      </p:sp>
      <p:sp>
        <p:nvSpPr>
          <p:cNvPr id="5" name="Footer Placeholder 4"/>
          <p:cNvSpPr>
            <a:spLocks noGrp="1"/>
          </p:cNvSpPr>
          <p:nvPr>
            <p:ph type="ftr" sz="quarter" idx="3"/>
          </p:nvPr>
        </p:nvSpPr>
        <p:spPr>
          <a:xfrm>
            <a:off x="3984812" y="18942797"/>
            <a:ext cx="4114800" cy="365125"/>
          </a:xfrm>
          <a:prstGeom prst="rect">
            <a:avLst/>
          </a:prstGeom>
        </p:spPr>
        <p:txBody>
          <a:bodyPr vert="horz" lIns="91440" tIns="45720" rIns="91440" bIns="45720" rtlCol="0" anchor="ctr"/>
          <a:lstStyle>
            <a:lvl1pPr algn="ctr">
              <a:defRPr sz="1200">
                <a:solidFill>
                  <a:schemeClr val="bg1"/>
                </a:solidFill>
                <a:latin typeface="+mn-lt"/>
              </a:defRPr>
            </a:lvl1pPr>
          </a:lstStyle>
          <a:p>
            <a:endParaRPr lang="en-US"/>
          </a:p>
        </p:txBody>
      </p:sp>
      <p:sp>
        <p:nvSpPr>
          <p:cNvPr id="6" name="Slide Number Placeholder 5"/>
          <p:cNvSpPr>
            <a:spLocks noGrp="1"/>
          </p:cNvSpPr>
          <p:nvPr>
            <p:ph type="sldNum" sz="quarter" idx="4"/>
          </p:nvPr>
        </p:nvSpPr>
        <p:spPr>
          <a:xfrm>
            <a:off x="8556812" y="18942797"/>
            <a:ext cx="2743200" cy="365125"/>
          </a:xfrm>
          <a:prstGeom prst="rect">
            <a:avLst/>
          </a:prstGeom>
        </p:spPr>
        <p:txBody>
          <a:bodyPr vert="horz" lIns="91440" tIns="45720" rIns="91440" bIns="45720" rtlCol="0" anchor="ctr"/>
          <a:lstStyle>
            <a:lvl1pPr algn="r">
              <a:defRPr sz="1200">
                <a:solidFill>
                  <a:schemeClr val="bg1"/>
                </a:solidFill>
                <a:latin typeface="+mn-lt"/>
              </a:defRPr>
            </a:lvl1pPr>
          </a:lstStyle>
          <a:p>
            <a:fld id="{FFF7CC35-4DB1-DC49-8EE3-DEC12FF0DEA4}" type="slidenum">
              <a:rPr lang="en-US" smtClean="0"/>
              <a:pPr/>
              <a:t>‹#›</a:t>
            </a:fld>
            <a:endParaRPr lang="en-US"/>
          </a:p>
        </p:txBody>
      </p:sp>
      <p:sp>
        <p:nvSpPr>
          <p:cNvPr id="21" name="Right Triangle 20"/>
          <p:cNvSpPr/>
          <p:nvPr userDrawn="1"/>
        </p:nvSpPr>
        <p:spPr>
          <a:xfrm rot="12612567">
            <a:off x="7824214" y="-573586"/>
            <a:ext cx="3031797" cy="7946068"/>
          </a:xfrm>
          <a:prstGeom prst="rtTriangle">
            <a:avLst/>
          </a:prstGeom>
          <a:solidFill>
            <a:srgbClr val="2B5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ight Triangle 21"/>
          <p:cNvSpPr/>
          <p:nvPr userDrawn="1"/>
        </p:nvSpPr>
        <p:spPr>
          <a:xfrm rot="12137300">
            <a:off x="2273812" y="-692996"/>
            <a:ext cx="3031797" cy="7946068"/>
          </a:xfrm>
          <a:prstGeom prst="rtTriangle">
            <a:avLst/>
          </a:prstGeom>
          <a:solidFill>
            <a:srgbClr val="2B529A">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ight Triangle 22"/>
          <p:cNvSpPr/>
          <p:nvPr userDrawn="1"/>
        </p:nvSpPr>
        <p:spPr>
          <a:xfrm rot="3678789">
            <a:off x="1322274" y="-583658"/>
            <a:ext cx="3031797" cy="7946068"/>
          </a:xfrm>
          <a:prstGeom prst="rtTriangle">
            <a:avLst/>
          </a:prstGeom>
          <a:solidFill>
            <a:srgbClr val="2B5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ight Triangle 23"/>
          <p:cNvSpPr/>
          <p:nvPr userDrawn="1"/>
        </p:nvSpPr>
        <p:spPr>
          <a:xfrm rot="9902394">
            <a:off x="5710175" y="-517822"/>
            <a:ext cx="3031797" cy="7946068"/>
          </a:xfrm>
          <a:prstGeom prst="rtTriangle">
            <a:avLst/>
          </a:prstGeom>
          <a:solidFill>
            <a:srgbClr val="3260AE">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ight Triangle 24"/>
          <p:cNvSpPr/>
          <p:nvPr userDrawn="1"/>
        </p:nvSpPr>
        <p:spPr>
          <a:xfrm rot="2827921">
            <a:off x="11299296" y="1626450"/>
            <a:ext cx="3031797" cy="7946068"/>
          </a:xfrm>
          <a:prstGeom prst="rtTriangle">
            <a:avLst/>
          </a:prstGeom>
          <a:solidFill>
            <a:srgbClr val="2B529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ight Triangle 25"/>
          <p:cNvSpPr/>
          <p:nvPr userDrawn="1"/>
        </p:nvSpPr>
        <p:spPr>
          <a:xfrm rot="9902394">
            <a:off x="9016646" y="-736059"/>
            <a:ext cx="3031797" cy="7946068"/>
          </a:xfrm>
          <a:prstGeom prst="rtTriangle">
            <a:avLst/>
          </a:prstGeom>
          <a:solidFill>
            <a:srgbClr val="2B529A">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ight Triangle 26"/>
          <p:cNvSpPr/>
          <p:nvPr userDrawn="1"/>
        </p:nvSpPr>
        <p:spPr>
          <a:xfrm rot="3678789">
            <a:off x="7356093" y="2429539"/>
            <a:ext cx="3031797" cy="7946068"/>
          </a:xfrm>
          <a:prstGeom prst="rtTriangle">
            <a:avLst/>
          </a:prstGeom>
          <a:solidFill>
            <a:srgbClr val="3260A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ight Triangle 27"/>
          <p:cNvSpPr/>
          <p:nvPr userDrawn="1"/>
        </p:nvSpPr>
        <p:spPr>
          <a:xfrm rot="3678789">
            <a:off x="5710175" y="103970"/>
            <a:ext cx="3031797" cy="7946068"/>
          </a:xfrm>
          <a:prstGeom prst="rtTriangle">
            <a:avLst/>
          </a:prstGeom>
          <a:solidFill>
            <a:srgbClr val="2B5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ight Triangle 28"/>
          <p:cNvSpPr/>
          <p:nvPr userDrawn="1"/>
        </p:nvSpPr>
        <p:spPr>
          <a:xfrm rot="20817659">
            <a:off x="1061708" y="-989362"/>
            <a:ext cx="3031797" cy="7946068"/>
          </a:xfrm>
          <a:prstGeom prst="rtTriangle">
            <a:avLst/>
          </a:prstGeom>
          <a:solidFill>
            <a:srgbClr val="2B5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ight Triangle 29"/>
          <p:cNvSpPr/>
          <p:nvPr userDrawn="1"/>
        </p:nvSpPr>
        <p:spPr>
          <a:xfrm rot="8712456">
            <a:off x="621164" y="-2564857"/>
            <a:ext cx="3031797" cy="7946068"/>
          </a:xfrm>
          <a:prstGeom prst="rtTriangle">
            <a:avLst/>
          </a:prstGeom>
          <a:solidFill>
            <a:srgbClr val="2B529A">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userDrawn="1"/>
        </p:nvSpPr>
        <p:spPr>
          <a:xfrm>
            <a:off x="0" y="32168"/>
            <a:ext cx="12192000" cy="6846088"/>
          </a:xfrm>
          <a:prstGeom prst="rect">
            <a:avLst/>
          </a:prstGeom>
          <a:gradFill>
            <a:gsLst>
              <a:gs pos="0">
                <a:srgbClr val="3A6DD9">
                  <a:alpha val="0"/>
                </a:srgbClr>
              </a:gs>
              <a:gs pos="61000">
                <a:srgbClr val="2B529A">
                  <a:alpha val="51000"/>
                </a:srgbClr>
              </a:gs>
              <a:gs pos="99000">
                <a:srgbClr val="2B529A"/>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ight Triangle 31"/>
          <p:cNvSpPr/>
          <p:nvPr userDrawn="1"/>
        </p:nvSpPr>
        <p:spPr>
          <a:xfrm rot="6191805">
            <a:off x="2840438" y="-951416"/>
            <a:ext cx="4220713" cy="10886509"/>
          </a:xfrm>
          <a:prstGeom prst="rtTriangle">
            <a:avLst/>
          </a:prstGeom>
          <a:solidFill>
            <a:srgbClr val="3260AE">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a:extLst>
              <a:ext uri="{FF2B5EF4-FFF2-40B4-BE49-F238E27FC236}">
                <a16:creationId xmlns:a16="http://schemas.microsoft.com/office/drawing/2014/main" xmlns="" id="{62DBF8EF-C382-304B-A828-0AD9E2905E17}"/>
              </a:ext>
            </a:extLst>
          </p:cNvPr>
          <p:cNvPicPr>
            <a:picLocks noChangeAspect="1"/>
          </p:cNvPicPr>
          <p:nvPr userDrawn="1"/>
        </p:nvPicPr>
        <p:blipFill>
          <a:blip r:embed="rId4">
            <a:clrChange>
              <a:clrFrom>
                <a:srgbClr val="3276C1"/>
              </a:clrFrom>
              <a:clrTo>
                <a:srgbClr val="3276C1">
                  <a:alpha val="0"/>
                </a:srgbClr>
              </a:clrTo>
            </a:clrChange>
            <a:alphaModFix amt="6000"/>
          </a:blip>
          <a:stretch>
            <a:fillRect/>
          </a:stretch>
        </p:blipFill>
        <p:spPr>
          <a:xfrm>
            <a:off x="6729965" y="-815663"/>
            <a:ext cx="1049338" cy="1101587"/>
          </a:xfrm>
          <a:prstGeom prst="rect">
            <a:avLst/>
          </a:prstGeom>
        </p:spPr>
      </p:pic>
      <p:sp>
        <p:nvSpPr>
          <p:cNvPr id="34" name="Right Triangle 33"/>
          <p:cNvSpPr/>
          <p:nvPr userDrawn="1"/>
        </p:nvSpPr>
        <p:spPr>
          <a:xfrm rot="1015435">
            <a:off x="6581604" y="-179744"/>
            <a:ext cx="3031797" cy="7946068"/>
          </a:xfrm>
          <a:prstGeom prst="rtTriangle">
            <a:avLst/>
          </a:prstGeom>
          <a:solidFill>
            <a:srgbClr val="2B529A">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75876185"/>
      </p:ext>
    </p:extLst>
  </p:cSld>
  <p:clrMap bg1="lt1" tx1="dk1" bg2="lt2" tx2="dk2" accent1="accent1" accent2="accent2" accent3="accent3" accent4="accent4" accent5="accent5" accent6="accent6" hlink="hlink" folHlink="folHlink"/>
  <p:sldLayoutIdLst>
    <p:sldLayoutId id="2147483693" r:id="rId1"/>
    <p:sldLayoutId id="2147483654" r:id="rId2"/>
  </p:sldLayoutIdLst>
  <p:txStyles>
    <p:titleStyle>
      <a:lvl1pPr algn="l" defTabSz="914400" rtl="0" eaLnBrk="1" latinLnBrk="0" hangingPunct="1">
        <a:lnSpc>
          <a:spcPct val="90000"/>
        </a:lnSpc>
        <a:spcBef>
          <a:spcPct val="0"/>
        </a:spcBef>
        <a:buNone/>
        <a:defRPr lang="en-US" sz="4800" kern="1200">
          <a:solidFill>
            <a:schemeClr val="bg1"/>
          </a:solidFill>
          <a:effectLst/>
          <a:latin typeface="+mn-lt"/>
          <a:ea typeface="+mn-ea"/>
          <a:cs typeface="+mn-cs"/>
        </a:defRPr>
      </a:lvl1pPr>
    </p:titleStyle>
    <p:bodyStyle>
      <a:lvl1pPr marL="228600" indent="-228600" algn="l" defTabSz="914400" rtl="0" eaLnBrk="1" latinLnBrk="0" hangingPunct="1">
        <a:lnSpc>
          <a:spcPct val="90000"/>
        </a:lnSpc>
        <a:spcBef>
          <a:spcPts val="1000"/>
        </a:spcBef>
        <a:buFont typeface="Arial"/>
        <a:buChar char="•"/>
        <a:defRPr sz="3600" kern="1200">
          <a:solidFill>
            <a:schemeClr val="bg1"/>
          </a:solidFill>
          <a:effectLst>
            <a:outerShdw blurRad="50800" dist="38100" dir="5400000" algn="t"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a:buChar char="•"/>
        <a:defRPr sz="3200" kern="1200">
          <a:solidFill>
            <a:schemeClr val="bg1"/>
          </a:solidFill>
          <a:effectLst>
            <a:outerShdw blurRad="50800" dist="38100" dir="5400000" algn="t"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a:buChar char="•"/>
        <a:defRPr sz="2800" kern="1200">
          <a:solidFill>
            <a:schemeClr val="bg1"/>
          </a:solidFill>
          <a:effectLst>
            <a:outerShdw blurRad="50800" dist="38100" dir="5400000" algn="t"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bg1"/>
          </a:solidFill>
          <a:effectLst>
            <a:outerShdw blurRad="50800" dist="38100" dir="5400000" algn="t"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bg1"/>
          </a:solidFill>
          <a:effectLst>
            <a:outerShdw blurRad="50800" dist="38100" dir="5400000" algn="t"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0">
            <a:clrChange>
              <a:clrFrom>
                <a:srgbClr val="FFFFFF"/>
              </a:clrFrom>
              <a:clrTo>
                <a:srgbClr val="FFFFFF">
                  <a:alpha val="0"/>
                </a:srgbClr>
              </a:clrTo>
            </a:clrChange>
            <a:alphaModFix amt="2000"/>
            <a:extLst>
              <a:ext uri="{28A0092B-C50C-407E-A947-70E740481C1C}">
                <a14:useLocalDpi xmlns:a14="http://schemas.microsoft.com/office/drawing/2010/main" val="0"/>
              </a:ext>
            </a:extLst>
          </a:blip>
          <a:stretch>
            <a:fillRect/>
          </a:stretch>
        </p:blipFill>
        <p:spPr>
          <a:xfrm>
            <a:off x="2223404" y="-178419"/>
            <a:ext cx="7637479" cy="7660888"/>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E7D73-0BD1-8842-8012-1E12F39BCC45}" type="datetimeFigureOut">
              <a:rPr lang="en-US" smtClean="0"/>
              <a:t>11/25/19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267B3-B87A-9A44-B4A9-0BF1B985DEBA}" type="slidenum">
              <a:rPr lang="en-US" smtClean="0"/>
              <a:t>‹#›</a:t>
            </a:fld>
            <a:endParaRPr lang="en-US"/>
          </a:p>
        </p:txBody>
      </p:sp>
    </p:spTree>
    <p:extLst>
      <p:ext uri="{BB962C8B-B14F-4D97-AF65-F5344CB8AC3E}">
        <p14:creationId xmlns:p14="http://schemas.microsoft.com/office/powerpoint/2010/main" val="1770165974"/>
      </p:ext>
    </p:extLst>
  </p:cSld>
  <p:clrMap bg1="lt1" tx1="dk1" bg2="lt2" tx2="dk2" accent1="accent1" accent2="accent2" accent3="accent3" accent4="accent4" accent5="accent5" accent6="accent6" hlink="hlink" folHlink="folHlink"/>
  <p:sldLayoutIdLst>
    <p:sldLayoutId id="2147483657" r:id="rId1"/>
    <p:sldLayoutId id="2147483670" r:id="rId2"/>
    <p:sldLayoutId id="2147483671" r:id="rId3"/>
    <p:sldLayoutId id="2147483658" r:id="rId4"/>
    <p:sldLayoutId id="2147483661" r:id="rId5"/>
    <p:sldLayoutId id="2147483662" r:id="rId6"/>
    <p:sldLayoutId id="2147483694" r:id="rId7"/>
    <p:sldLayoutId id="2147483697" r:id="rId8"/>
  </p:sldLayoutIdLst>
  <p:txStyles>
    <p:titleStyle>
      <a:lvl1pPr algn="l" defTabSz="914400" rtl="0" eaLnBrk="1" latinLnBrk="0" hangingPunct="1">
        <a:lnSpc>
          <a:spcPct val="90000"/>
        </a:lnSpc>
        <a:spcBef>
          <a:spcPct val="0"/>
        </a:spcBef>
        <a:buNone/>
        <a:defRPr sz="4800" kern="1200">
          <a:solidFill>
            <a:schemeClr val="accent1">
              <a:lumMod val="50000"/>
            </a:schemeClr>
          </a:solidFill>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3600" kern="1200">
          <a:solidFill>
            <a:schemeClr val="tx1">
              <a:lumMod val="75000"/>
              <a:lumOff val="25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lumMod val="75000"/>
              <a:lumOff val="25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lumMod val="75000"/>
              <a:lumOff val="25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lumMod val="75000"/>
              <a:lumOff val="25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609600" y="13716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1026"/>
          <p:cNvSpPr>
            <a:spLocks noGrp="1" noChangeArrowheads="1"/>
          </p:cNvSpPr>
          <p:nvPr>
            <p:ph type="title"/>
          </p:nvPr>
        </p:nvSpPr>
        <p:spPr bwMode="auto">
          <a:xfrm>
            <a:off x="609600" y="304800"/>
            <a:ext cx="10972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0804194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ransition>
    <p:fade/>
  </p:transition>
  <p:timing>
    <p:tnLst>
      <p:par>
        <p:cTn id="1" dur="indefinite" restart="never" nodeType="tmRoot"/>
      </p:par>
    </p:tnLst>
  </p:timing>
  <p:hf hdr="0" ftr="0" dt="0"/>
  <p:txStyles>
    <p:titleStyle>
      <a:lvl1pPr marL="0" indent="0" algn="ctr" defTabSz="-18497088" rtl="0" eaLnBrk="1" fontAlgn="base" hangingPunct="1">
        <a:spcBef>
          <a:spcPct val="0"/>
        </a:spcBef>
        <a:spcAft>
          <a:spcPct val="0"/>
        </a:spcAft>
        <a:defRPr lang="en-US" sz="3867" b="1" dirty="0" smtClean="0">
          <a:solidFill>
            <a:schemeClr val="accent2"/>
          </a:solidFill>
          <a:latin typeface="Calibri"/>
          <a:ea typeface="+mj-ea"/>
          <a:cs typeface="Segoe UI" pitchFamily="34" charset="0"/>
        </a:defRPr>
      </a:lvl1pPr>
      <a:lvl2pPr marL="457189" indent="-457189" algn="ctr" defTabSz="-18497088" rtl="0" eaLnBrk="1" fontAlgn="base" hangingPunct="1">
        <a:spcBef>
          <a:spcPct val="0"/>
        </a:spcBef>
        <a:spcAft>
          <a:spcPct val="0"/>
        </a:spcAft>
        <a:defRPr sz="3733" b="1">
          <a:solidFill>
            <a:schemeClr val="tx2"/>
          </a:solidFill>
          <a:latin typeface="Myriad Pro" pitchFamily="34" charset="0"/>
          <a:cs typeface="Segoe UI" pitchFamily="34" charset="0"/>
        </a:defRPr>
      </a:lvl2pPr>
      <a:lvl3pPr marL="457189" indent="-457189" algn="ctr" defTabSz="-18497088" rtl="0" eaLnBrk="1" fontAlgn="base" hangingPunct="1">
        <a:spcBef>
          <a:spcPct val="0"/>
        </a:spcBef>
        <a:spcAft>
          <a:spcPct val="0"/>
        </a:spcAft>
        <a:defRPr sz="3733" b="1">
          <a:solidFill>
            <a:schemeClr val="tx2"/>
          </a:solidFill>
          <a:latin typeface="Myriad Pro" pitchFamily="34" charset="0"/>
          <a:cs typeface="Segoe UI" pitchFamily="34" charset="0"/>
        </a:defRPr>
      </a:lvl3pPr>
      <a:lvl4pPr marL="457189" indent="-457189" algn="ctr" defTabSz="-18497088" rtl="0" eaLnBrk="1" fontAlgn="base" hangingPunct="1">
        <a:spcBef>
          <a:spcPct val="0"/>
        </a:spcBef>
        <a:spcAft>
          <a:spcPct val="0"/>
        </a:spcAft>
        <a:defRPr sz="3733" b="1">
          <a:solidFill>
            <a:schemeClr val="tx2"/>
          </a:solidFill>
          <a:latin typeface="Myriad Pro" pitchFamily="34" charset="0"/>
          <a:cs typeface="Segoe UI" pitchFamily="34" charset="0"/>
        </a:defRPr>
      </a:lvl4pPr>
      <a:lvl5pPr marL="457189" indent="-457189" algn="ctr" defTabSz="-18497088" rtl="0" eaLnBrk="1" fontAlgn="base" hangingPunct="1">
        <a:spcBef>
          <a:spcPct val="0"/>
        </a:spcBef>
        <a:spcAft>
          <a:spcPct val="0"/>
        </a:spcAft>
        <a:defRPr sz="3733" b="1">
          <a:solidFill>
            <a:schemeClr val="tx2"/>
          </a:solidFill>
          <a:latin typeface="Myriad Pro" pitchFamily="34" charset="0"/>
          <a:cs typeface="Segoe UI" pitchFamily="34" charset="0"/>
        </a:defRPr>
      </a:lvl5pPr>
      <a:lvl6pPr marL="609585" algn="l" eaLnBrk="1" fontAlgn="base" hangingPunct="1">
        <a:spcBef>
          <a:spcPct val="0"/>
        </a:spcBef>
        <a:spcAft>
          <a:spcPct val="0"/>
        </a:spcAft>
        <a:defRPr sz="3733" b="1">
          <a:solidFill>
            <a:schemeClr val="tx2">
              <a:alpha val="100000"/>
            </a:schemeClr>
          </a:solidFill>
          <a:latin typeface="Verdana"/>
        </a:defRPr>
      </a:lvl6pPr>
      <a:lvl7pPr marL="1219170" algn="l" eaLnBrk="1" fontAlgn="base" hangingPunct="1">
        <a:spcBef>
          <a:spcPct val="0"/>
        </a:spcBef>
        <a:spcAft>
          <a:spcPct val="0"/>
        </a:spcAft>
        <a:defRPr sz="3733" b="1">
          <a:solidFill>
            <a:schemeClr val="tx2">
              <a:alpha val="100000"/>
            </a:schemeClr>
          </a:solidFill>
          <a:latin typeface="Verdana"/>
        </a:defRPr>
      </a:lvl7pPr>
      <a:lvl8pPr marL="1828754" algn="l" eaLnBrk="1" fontAlgn="base" hangingPunct="1">
        <a:spcBef>
          <a:spcPct val="0"/>
        </a:spcBef>
        <a:spcAft>
          <a:spcPct val="0"/>
        </a:spcAft>
        <a:defRPr sz="3733" b="1">
          <a:solidFill>
            <a:schemeClr val="tx2">
              <a:alpha val="100000"/>
            </a:schemeClr>
          </a:solidFill>
          <a:latin typeface="Verdana"/>
        </a:defRPr>
      </a:lvl8pPr>
      <a:lvl9pPr marL="2438339" algn="l" eaLnBrk="1" fontAlgn="base" hangingPunct="1">
        <a:spcBef>
          <a:spcPct val="0"/>
        </a:spcBef>
        <a:spcAft>
          <a:spcPct val="0"/>
        </a:spcAft>
        <a:defRPr sz="3733" b="1">
          <a:solidFill>
            <a:schemeClr val="tx2">
              <a:alpha val="100000"/>
            </a:schemeClr>
          </a:solidFill>
          <a:latin typeface="Verdana"/>
        </a:defRPr>
      </a:lvl9pPr>
    </p:titleStyle>
    <p:bodyStyle>
      <a:lvl1pPr marL="457189" indent="-457189" algn="l" defTabSz="-18497088" rtl="0" eaLnBrk="1" fontAlgn="base" hangingPunct="1">
        <a:spcBef>
          <a:spcPct val="20000"/>
        </a:spcBef>
        <a:spcAft>
          <a:spcPct val="0"/>
        </a:spcAft>
        <a:buFont typeface="Wingdings" pitchFamily="2" charset="2"/>
        <a:buChar char="§"/>
        <a:defRPr sz="2800" b="1">
          <a:solidFill>
            <a:schemeClr val="tx1"/>
          </a:solidFill>
          <a:latin typeface="Calibri" pitchFamily="34" charset="0"/>
          <a:ea typeface="+mn-ea"/>
          <a:cs typeface="Segoe UI" pitchFamily="34" charset="0"/>
        </a:defRPr>
      </a:lvl1pPr>
      <a:lvl2pPr marL="990575" indent="-380990" algn="l" defTabSz="-18497088" rtl="0" eaLnBrk="1" fontAlgn="base" hangingPunct="1">
        <a:spcBef>
          <a:spcPct val="20000"/>
        </a:spcBef>
        <a:spcAft>
          <a:spcPct val="0"/>
        </a:spcAft>
        <a:buSzPct val="50000"/>
        <a:buFont typeface="Wingdings" pitchFamily="2" charset="2"/>
        <a:buChar char="o"/>
        <a:defRPr sz="2533">
          <a:solidFill>
            <a:schemeClr val="tx1"/>
          </a:solidFill>
          <a:latin typeface="Calibri Light" pitchFamily="34" charset="0"/>
          <a:cs typeface="Segoe UI" pitchFamily="34" charset="0"/>
        </a:defRPr>
      </a:lvl2pPr>
      <a:lvl3pPr marL="1523962" indent="-304792" algn="l" defTabSz="-18497088" rtl="0" eaLnBrk="1" fontAlgn="base" hangingPunct="1">
        <a:spcBef>
          <a:spcPct val="20000"/>
        </a:spcBef>
        <a:spcAft>
          <a:spcPct val="0"/>
        </a:spcAft>
        <a:buSzPct val="50000"/>
        <a:buFont typeface="Wingdings" pitchFamily="2" charset="2"/>
        <a:buChar char="o"/>
        <a:defRPr sz="2267">
          <a:solidFill>
            <a:schemeClr val="tx1"/>
          </a:solidFill>
          <a:latin typeface="Calibri Light" pitchFamily="34" charset="0"/>
          <a:cs typeface="Segoe UI" pitchFamily="34" charset="0"/>
        </a:defRPr>
      </a:lvl3pPr>
      <a:lvl4pPr marL="2133547" indent="-304792" algn="l" defTabSz="-18497088" rtl="0" eaLnBrk="1" fontAlgn="base" hangingPunct="1">
        <a:spcBef>
          <a:spcPct val="20000"/>
        </a:spcBef>
        <a:spcAft>
          <a:spcPct val="0"/>
        </a:spcAft>
        <a:buSzPct val="50000"/>
        <a:buFont typeface="Wingdings" pitchFamily="2" charset="2"/>
        <a:buChar char="o"/>
        <a:defRPr sz="2000">
          <a:solidFill>
            <a:schemeClr val="tx1"/>
          </a:solidFill>
          <a:latin typeface="Calibri Light" pitchFamily="34" charset="0"/>
          <a:cs typeface="Segoe UI" pitchFamily="34" charset="0"/>
        </a:defRPr>
      </a:lvl4pPr>
      <a:lvl5pPr marL="2743131" indent="-304792" algn="l" defTabSz="-18497088" rtl="0" eaLnBrk="1" fontAlgn="base" hangingPunct="1">
        <a:spcBef>
          <a:spcPct val="20000"/>
        </a:spcBef>
        <a:spcAft>
          <a:spcPct val="0"/>
        </a:spcAft>
        <a:buSzPct val="50000"/>
        <a:buFont typeface="Wingdings" pitchFamily="2" charset="2"/>
        <a:buChar char="o"/>
        <a:defRPr sz="1733">
          <a:solidFill>
            <a:schemeClr val="tx1"/>
          </a:solidFill>
          <a:latin typeface="Calibri Light" pitchFamily="34" charset="0"/>
          <a:cs typeface="Segoe UI" pitchFamily="34" charset="0"/>
        </a:defRPr>
      </a:lvl5pPr>
      <a:lvl6pPr marL="3352716" indent="-304792" algn="l" eaLnBrk="1" fontAlgn="base" hangingPunct="1">
        <a:spcBef>
          <a:spcPct val="20000"/>
        </a:spcBef>
        <a:spcAft>
          <a:spcPct val="0"/>
        </a:spcAft>
        <a:buClr>
          <a:schemeClr val="accent1">
            <a:alpha val="100000"/>
          </a:schemeClr>
        </a:buClr>
        <a:buFont typeface="Wingdings"/>
        <a:buChar char=""/>
        <a:defRPr sz="1867" b="1">
          <a:solidFill>
            <a:schemeClr val="tx1">
              <a:alpha val="100000"/>
            </a:schemeClr>
          </a:solidFill>
          <a:latin typeface="+mn-lt"/>
        </a:defRPr>
      </a:lvl6pPr>
      <a:lvl7pPr marL="3962301" indent="-304792" algn="l" eaLnBrk="1" fontAlgn="base" hangingPunct="1">
        <a:spcBef>
          <a:spcPct val="20000"/>
        </a:spcBef>
        <a:spcAft>
          <a:spcPct val="0"/>
        </a:spcAft>
        <a:buClr>
          <a:schemeClr val="accent1">
            <a:alpha val="100000"/>
          </a:schemeClr>
        </a:buClr>
        <a:buFont typeface="Wingdings"/>
        <a:buChar char=""/>
        <a:defRPr sz="1867" b="1">
          <a:solidFill>
            <a:schemeClr val="tx1">
              <a:alpha val="100000"/>
            </a:schemeClr>
          </a:solidFill>
          <a:latin typeface="+mn-lt"/>
        </a:defRPr>
      </a:lvl7pPr>
      <a:lvl8pPr marL="4571886" indent="-304792" algn="l" eaLnBrk="1" fontAlgn="base" hangingPunct="1">
        <a:spcBef>
          <a:spcPct val="20000"/>
        </a:spcBef>
        <a:spcAft>
          <a:spcPct val="0"/>
        </a:spcAft>
        <a:buClr>
          <a:schemeClr val="accent1">
            <a:alpha val="100000"/>
          </a:schemeClr>
        </a:buClr>
        <a:buFont typeface="Wingdings"/>
        <a:buChar char=""/>
        <a:defRPr sz="1867" b="1">
          <a:solidFill>
            <a:schemeClr val="tx1">
              <a:alpha val="100000"/>
            </a:schemeClr>
          </a:solidFill>
          <a:latin typeface="+mn-lt"/>
        </a:defRPr>
      </a:lvl8pPr>
      <a:lvl9pPr marL="5181470" indent="-304792" algn="l" eaLnBrk="1" fontAlgn="base" hangingPunct="1">
        <a:spcBef>
          <a:spcPct val="20000"/>
        </a:spcBef>
        <a:spcAft>
          <a:spcPct val="0"/>
        </a:spcAft>
        <a:buClr>
          <a:schemeClr val="accent1">
            <a:alpha val="100000"/>
          </a:schemeClr>
        </a:buClr>
        <a:buFont typeface="Wingdings"/>
        <a:buChar char=""/>
        <a:defRPr sz="1867"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609585" algn="l" eaLnBrk="1" fontAlgn="base" hangingPunct="1">
        <a:spcBef>
          <a:spcPct val="0"/>
        </a:spcBef>
        <a:spcAft>
          <a:spcPct val="0"/>
        </a:spcAft>
        <a:defRPr>
          <a:solidFill>
            <a:schemeClr val="tx1">
              <a:alpha val="100000"/>
            </a:schemeClr>
          </a:solidFill>
          <a:latin typeface="Arial"/>
        </a:defRPr>
      </a:lvl2pPr>
      <a:lvl3pPr marL="1219170" algn="l" eaLnBrk="1" fontAlgn="base" hangingPunct="1">
        <a:spcBef>
          <a:spcPct val="0"/>
        </a:spcBef>
        <a:spcAft>
          <a:spcPct val="0"/>
        </a:spcAft>
        <a:defRPr>
          <a:solidFill>
            <a:schemeClr val="tx1">
              <a:alpha val="100000"/>
            </a:schemeClr>
          </a:solidFill>
          <a:latin typeface="Arial"/>
        </a:defRPr>
      </a:lvl3pPr>
      <a:lvl4pPr marL="1828754" algn="l" eaLnBrk="1" fontAlgn="base" hangingPunct="1">
        <a:spcBef>
          <a:spcPct val="0"/>
        </a:spcBef>
        <a:spcAft>
          <a:spcPct val="0"/>
        </a:spcAft>
        <a:defRPr>
          <a:solidFill>
            <a:schemeClr val="tx1">
              <a:alpha val="100000"/>
            </a:schemeClr>
          </a:solidFill>
          <a:latin typeface="Arial"/>
        </a:defRPr>
      </a:lvl4pPr>
      <a:lvl5pPr marL="2438339" algn="l" eaLnBrk="1" fontAlgn="base" hangingPunct="1">
        <a:spcBef>
          <a:spcPct val="0"/>
        </a:spcBef>
        <a:spcAft>
          <a:spcPct val="0"/>
        </a:spcAft>
        <a:defRPr>
          <a:solidFill>
            <a:schemeClr val="tx1">
              <a:alpha val="100000"/>
            </a:schemeClr>
          </a:solidFill>
          <a:latin typeface="Arial"/>
        </a:defRPr>
      </a:lvl5pPr>
      <a:lvl6pPr marL="3047924" algn="l" eaLnBrk="1" fontAlgn="base" hangingPunct="1">
        <a:spcBef>
          <a:spcPct val="0"/>
        </a:spcBef>
        <a:spcAft>
          <a:spcPct val="0"/>
        </a:spcAft>
        <a:defRPr>
          <a:solidFill>
            <a:schemeClr val="tx1">
              <a:alpha val="100000"/>
            </a:schemeClr>
          </a:solidFill>
          <a:latin typeface="Arial"/>
        </a:defRPr>
      </a:lvl6pPr>
      <a:lvl7pPr marL="3657509" algn="l" eaLnBrk="1" fontAlgn="base" hangingPunct="1">
        <a:spcBef>
          <a:spcPct val="0"/>
        </a:spcBef>
        <a:spcAft>
          <a:spcPct val="0"/>
        </a:spcAft>
        <a:defRPr>
          <a:solidFill>
            <a:schemeClr val="tx1">
              <a:alpha val="100000"/>
            </a:schemeClr>
          </a:solidFill>
          <a:latin typeface="Arial"/>
        </a:defRPr>
      </a:lvl7pPr>
      <a:lvl8pPr marL="4267093" algn="l" eaLnBrk="1" fontAlgn="base" hangingPunct="1">
        <a:spcBef>
          <a:spcPct val="0"/>
        </a:spcBef>
        <a:spcAft>
          <a:spcPct val="0"/>
        </a:spcAft>
        <a:defRPr>
          <a:solidFill>
            <a:schemeClr val="tx1">
              <a:alpha val="100000"/>
            </a:schemeClr>
          </a:solidFill>
          <a:latin typeface="Arial"/>
        </a:defRPr>
      </a:lvl8pPr>
      <a:lvl9pPr marL="4876678" algn="l" eaLnBrk="1" fontAlgn="base" hangingPunct="1">
        <a:spcBef>
          <a:spcPct val="0"/>
        </a:spcBef>
        <a:spcAft>
          <a:spcPct val="0"/>
        </a:spcAft>
        <a:defRPr>
          <a:solidFill>
            <a:schemeClr val="tx1">
              <a:alpha val="100000"/>
            </a:schemeClr>
          </a:solidFill>
          <a:latin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609600" y="13716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1026"/>
          <p:cNvSpPr>
            <a:spLocks noGrp="1" noChangeArrowheads="1"/>
          </p:cNvSpPr>
          <p:nvPr>
            <p:ph type="title"/>
          </p:nvPr>
        </p:nvSpPr>
        <p:spPr bwMode="auto">
          <a:xfrm>
            <a:off x="609600" y="304800"/>
            <a:ext cx="10972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46658039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ransition>
    <p:fade/>
  </p:transition>
  <p:timing>
    <p:tnLst>
      <p:par>
        <p:cTn id="1" dur="indefinite" restart="never" nodeType="tmRoot"/>
      </p:par>
    </p:tnLst>
  </p:timing>
  <p:hf hdr="0" ftr="0" dt="0"/>
  <p:txStyles>
    <p:titleStyle>
      <a:lvl1pPr marL="0" indent="0" algn="ctr" defTabSz="-18497088" rtl="0" eaLnBrk="1" fontAlgn="base" hangingPunct="1">
        <a:spcBef>
          <a:spcPct val="0"/>
        </a:spcBef>
        <a:spcAft>
          <a:spcPct val="0"/>
        </a:spcAft>
        <a:defRPr lang="en-US" sz="3867" b="1" dirty="0" smtClean="0">
          <a:solidFill>
            <a:schemeClr val="accent2"/>
          </a:solidFill>
          <a:latin typeface="Calibri"/>
          <a:ea typeface="+mj-ea"/>
          <a:cs typeface="Segoe UI" pitchFamily="34" charset="0"/>
        </a:defRPr>
      </a:lvl1pPr>
      <a:lvl2pPr marL="457189" indent="-457189" algn="ctr" defTabSz="-18497088" rtl="0" eaLnBrk="1" fontAlgn="base" hangingPunct="1">
        <a:spcBef>
          <a:spcPct val="0"/>
        </a:spcBef>
        <a:spcAft>
          <a:spcPct val="0"/>
        </a:spcAft>
        <a:defRPr sz="3733" b="1">
          <a:solidFill>
            <a:schemeClr val="tx2"/>
          </a:solidFill>
          <a:latin typeface="Myriad Pro" pitchFamily="34" charset="0"/>
          <a:cs typeface="Segoe UI" pitchFamily="34" charset="0"/>
        </a:defRPr>
      </a:lvl2pPr>
      <a:lvl3pPr marL="457189" indent="-457189" algn="ctr" defTabSz="-18497088" rtl="0" eaLnBrk="1" fontAlgn="base" hangingPunct="1">
        <a:spcBef>
          <a:spcPct val="0"/>
        </a:spcBef>
        <a:spcAft>
          <a:spcPct val="0"/>
        </a:spcAft>
        <a:defRPr sz="3733" b="1">
          <a:solidFill>
            <a:schemeClr val="tx2"/>
          </a:solidFill>
          <a:latin typeface="Myriad Pro" pitchFamily="34" charset="0"/>
          <a:cs typeface="Segoe UI" pitchFamily="34" charset="0"/>
        </a:defRPr>
      </a:lvl3pPr>
      <a:lvl4pPr marL="457189" indent="-457189" algn="ctr" defTabSz="-18497088" rtl="0" eaLnBrk="1" fontAlgn="base" hangingPunct="1">
        <a:spcBef>
          <a:spcPct val="0"/>
        </a:spcBef>
        <a:spcAft>
          <a:spcPct val="0"/>
        </a:spcAft>
        <a:defRPr sz="3733" b="1">
          <a:solidFill>
            <a:schemeClr val="tx2"/>
          </a:solidFill>
          <a:latin typeface="Myriad Pro" pitchFamily="34" charset="0"/>
          <a:cs typeface="Segoe UI" pitchFamily="34" charset="0"/>
        </a:defRPr>
      </a:lvl4pPr>
      <a:lvl5pPr marL="457189" indent="-457189" algn="ctr" defTabSz="-18497088" rtl="0" eaLnBrk="1" fontAlgn="base" hangingPunct="1">
        <a:spcBef>
          <a:spcPct val="0"/>
        </a:spcBef>
        <a:spcAft>
          <a:spcPct val="0"/>
        </a:spcAft>
        <a:defRPr sz="3733" b="1">
          <a:solidFill>
            <a:schemeClr val="tx2"/>
          </a:solidFill>
          <a:latin typeface="Myriad Pro" pitchFamily="34" charset="0"/>
          <a:cs typeface="Segoe UI" pitchFamily="34" charset="0"/>
        </a:defRPr>
      </a:lvl5pPr>
      <a:lvl6pPr marL="609585" algn="l" eaLnBrk="1" fontAlgn="base" hangingPunct="1">
        <a:spcBef>
          <a:spcPct val="0"/>
        </a:spcBef>
        <a:spcAft>
          <a:spcPct val="0"/>
        </a:spcAft>
        <a:defRPr sz="3733" b="1">
          <a:solidFill>
            <a:schemeClr val="tx2">
              <a:alpha val="100000"/>
            </a:schemeClr>
          </a:solidFill>
          <a:latin typeface="Verdana"/>
        </a:defRPr>
      </a:lvl6pPr>
      <a:lvl7pPr marL="1219170" algn="l" eaLnBrk="1" fontAlgn="base" hangingPunct="1">
        <a:spcBef>
          <a:spcPct val="0"/>
        </a:spcBef>
        <a:spcAft>
          <a:spcPct val="0"/>
        </a:spcAft>
        <a:defRPr sz="3733" b="1">
          <a:solidFill>
            <a:schemeClr val="tx2">
              <a:alpha val="100000"/>
            </a:schemeClr>
          </a:solidFill>
          <a:latin typeface="Verdana"/>
        </a:defRPr>
      </a:lvl7pPr>
      <a:lvl8pPr marL="1828754" algn="l" eaLnBrk="1" fontAlgn="base" hangingPunct="1">
        <a:spcBef>
          <a:spcPct val="0"/>
        </a:spcBef>
        <a:spcAft>
          <a:spcPct val="0"/>
        </a:spcAft>
        <a:defRPr sz="3733" b="1">
          <a:solidFill>
            <a:schemeClr val="tx2">
              <a:alpha val="100000"/>
            </a:schemeClr>
          </a:solidFill>
          <a:latin typeface="Verdana"/>
        </a:defRPr>
      </a:lvl8pPr>
      <a:lvl9pPr marL="2438339" algn="l" eaLnBrk="1" fontAlgn="base" hangingPunct="1">
        <a:spcBef>
          <a:spcPct val="0"/>
        </a:spcBef>
        <a:spcAft>
          <a:spcPct val="0"/>
        </a:spcAft>
        <a:defRPr sz="3733" b="1">
          <a:solidFill>
            <a:schemeClr val="tx2">
              <a:alpha val="100000"/>
            </a:schemeClr>
          </a:solidFill>
          <a:latin typeface="Verdana"/>
        </a:defRPr>
      </a:lvl9pPr>
    </p:titleStyle>
    <p:bodyStyle>
      <a:lvl1pPr marL="457189" indent="-457189" algn="l" defTabSz="-18497088" rtl="0" eaLnBrk="1" fontAlgn="base" hangingPunct="1">
        <a:spcBef>
          <a:spcPct val="20000"/>
        </a:spcBef>
        <a:spcAft>
          <a:spcPct val="0"/>
        </a:spcAft>
        <a:buFont typeface="Wingdings" pitchFamily="2" charset="2"/>
        <a:buChar char="§"/>
        <a:defRPr sz="2800" b="1">
          <a:solidFill>
            <a:schemeClr val="tx1"/>
          </a:solidFill>
          <a:latin typeface="Calibri" pitchFamily="34" charset="0"/>
          <a:ea typeface="+mn-ea"/>
          <a:cs typeface="Segoe UI" pitchFamily="34" charset="0"/>
        </a:defRPr>
      </a:lvl1pPr>
      <a:lvl2pPr marL="990575" indent="-380990" algn="l" defTabSz="-18497088" rtl="0" eaLnBrk="1" fontAlgn="base" hangingPunct="1">
        <a:spcBef>
          <a:spcPct val="20000"/>
        </a:spcBef>
        <a:spcAft>
          <a:spcPct val="0"/>
        </a:spcAft>
        <a:buSzPct val="50000"/>
        <a:buFont typeface="Wingdings" pitchFamily="2" charset="2"/>
        <a:buChar char="o"/>
        <a:defRPr sz="2533">
          <a:solidFill>
            <a:schemeClr val="tx1"/>
          </a:solidFill>
          <a:latin typeface="Calibri Light" pitchFamily="34" charset="0"/>
          <a:cs typeface="Segoe UI" pitchFamily="34" charset="0"/>
        </a:defRPr>
      </a:lvl2pPr>
      <a:lvl3pPr marL="1523962" indent="-304792" algn="l" defTabSz="-18497088" rtl="0" eaLnBrk="1" fontAlgn="base" hangingPunct="1">
        <a:spcBef>
          <a:spcPct val="20000"/>
        </a:spcBef>
        <a:spcAft>
          <a:spcPct val="0"/>
        </a:spcAft>
        <a:buSzPct val="50000"/>
        <a:buFont typeface="Wingdings" pitchFamily="2" charset="2"/>
        <a:buChar char="o"/>
        <a:defRPr sz="2267">
          <a:solidFill>
            <a:schemeClr val="tx1"/>
          </a:solidFill>
          <a:latin typeface="Calibri Light" pitchFamily="34" charset="0"/>
          <a:cs typeface="Segoe UI" pitchFamily="34" charset="0"/>
        </a:defRPr>
      </a:lvl3pPr>
      <a:lvl4pPr marL="2133547" indent="-304792" algn="l" defTabSz="-18497088" rtl="0" eaLnBrk="1" fontAlgn="base" hangingPunct="1">
        <a:spcBef>
          <a:spcPct val="20000"/>
        </a:spcBef>
        <a:spcAft>
          <a:spcPct val="0"/>
        </a:spcAft>
        <a:buSzPct val="50000"/>
        <a:buFont typeface="Wingdings" pitchFamily="2" charset="2"/>
        <a:buChar char="o"/>
        <a:defRPr sz="2000">
          <a:solidFill>
            <a:schemeClr val="tx1"/>
          </a:solidFill>
          <a:latin typeface="Calibri Light" pitchFamily="34" charset="0"/>
          <a:cs typeface="Segoe UI" pitchFamily="34" charset="0"/>
        </a:defRPr>
      </a:lvl4pPr>
      <a:lvl5pPr marL="2743131" indent="-304792" algn="l" defTabSz="-18497088" rtl="0" eaLnBrk="1" fontAlgn="base" hangingPunct="1">
        <a:spcBef>
          <a:spcPct val="20000"/>
        </a:spcBef>
        <a:spcAft>
          <a:spcPct val="0"/>
        </a:spcAft>
        <a:buSzPct val="50000"/>
        <a:buFont typeface="Wingdings" pitchFamily="2" charset="2"/>
        <a:buChar char="o"/>
        <a:defRPr sz="1733">
          <a:solidFill>
            <a:schemeClr val="tx1"/>
          </a:solidFill>
          <a:latin typeface="Calibri Light" pitchFamily="34" charset="0"/>
          <a:cs typeface="Segoe UI" pitchFamily="34" charset="0"/>
        </a:defRPr>
      </a:lvl5pPr>
      <a:lvl6pPr marL="3352716" indent="-304792" algn="l" eaLnBrk="1" fontAlgn="base" hangingPunct="1">
        <a:spcBef>
          <a:spcPct val="20000"/>
        </a:spcBef>
        <a:spcAft>
          <a:spcPct val="0"/>
        </a:spcAft>
        <a:buClr>
          <a:schemeClr val="accent1">
            <a:alpha val="100000"/>
          </a:schemeClr>
        </a:buClr>
        <a:buFont typeface="Wingdings"/>
        <a:buChar char=""/>
        <a:defRPr sz="1867" b="1">
          <a:solidFill>
            <a:schemeClr val="tx1">
              <a:alpha val="100000"/>
            </a:schemeClr>
          </a:solidFill>
          <a:latin typeface="+mn-lt"/>
        </a:defRPr>
      </a:lvl6pPr>
      <a:lvl7pPr marL="3962301" indent="-304792" algn="l" eaLnBrk="1" fontAlgn="base" hangingPunct="1">
        <a:spcBef>
          <a:spcPct val="20000"/>
        </a:spcBef>
        <a:spcAft>
          <a:spcPct val="0"/>
        </a:spcAft>
        <a:buClr>
          <a:schemeClr val="accent1">
            <a:alpha val="100000"/>
          </a:schemeClr>
        </a:buClr>
        <a:buFont typeface="Wingdings"/>
        <a:buChar char=""/>
        <a:defRPr sz="1867" b="1">
          <a:solidFill>
            <a:schemeClr val="tx1">
              <a:alpha val="100000"/>
            </a:schemeClr>
          </a:solidFill>
          <a:latin typeface="+mn-lt"/>
        </a:defRPr>
      </a:lvl7pPr>
      <a:lvl8pPr marL="4571886" indent="-304792" algn="l" eaLnBrk="1" fontAlgn="base" hangingPunct="1">
        <a:spcBef>
          <a:spcPct val="20000"/>
        </a:spcBef>
        <a:spcAft>
          <a:spcPct val="0"/>
        </a:spcAft>
        <a:buClr>
          <a:schemeClr val="accent1">
            <a:alpha val="100000"/>
          </a:schemeClr>
        </a:buClr>
        <a:buFont typeface="Wingdings"/>
        <a:buChar char=""/>
        <a:defRPr sz="1867" b="1">
          <a:solidFill>
            <a:schemeClr val="tx1">
              <a:alpha val="100000"/>
            </a:schemeClr>
          </a:solidFill>
          <a:latin typeface="+mn-lt"/>
        </a:defRPr>
      </a:lvl8pPr>
      <a:lvl9pPr marL="5181470" indent="-304792" algn="l" eaLnBrk="1" fontAlgn="base" hangingPunct="1">
        <a:spcBef>
          <a:spcPct val="20000"/>
        </a:spcBef>
        <a:spcAft>
          <a:spcPct val="0"/>
        </a:spcAft>
        <a:buClr>
          <a:schemeClr val="accent1">
            <a:alpha val="100000"/>
          </a:schemeClr>
        </a:buClr>
        <a:buFont typeface="Wingdings"/>
        <a:buChar char=""/>
        <a:defRPr sz="1867"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609585" algn="l" eaLnBrk="1" fontAlgn="base" hangingPunct="1">
        <a:spcBef>
          <a:spcPct val="0"/>
        </a:spcBef>
        <a:spcAft>
          <a:spcPct val="0"/>
        </a:spcAft>
        <a:defRPr>
          <a:solidFill>
            <a:schemeClr val="tx1">
              <a:alpha val="100000"/>
            </a:schemeClr>
          </a:solidFill>
          <a:latin typeface="Arial"/>
        </a:defRPr>
      </a:lvl2pPr>
      <a:lvl3pPr marL="1219170" algn="l" eaLnBrk="1" fontAlgn="base" hangingPunct="1">
        <a:spcBef>
          <a:spcPct val="0"/>
        </a:spcBef>
        <a:spcAft>
          <a:spcPct val="0"/>
        </a:spcAft>
        <a:defRPr>
          <a:solidFill>
            <a:schemeClr val="tx1">
              <a:alpha val="100000"/>
            </a:schemeClr>
          </a:solidFill>
          <a:latin typeface="Arial"/>
        </a:defRPr>
      </a:lvl3pPr>
      <a:lvl4pPr marL="1828754" algn="l" eaLnBrk="1" fontAlgn="base" hangingPunct="1">
        <a:spcBef>
          <a:spcPct val="0"/>
        </a:spcBef>
        <a:spcAft>
          <a:spcPct val="0"/>
        </a:spcAft>
        <a:defRPr>
          <a:solidFill>
            <a:schemeClr val="tx1">
              <a:alpha val="100000"/>
            </a:schemeClr>
          </a:solidFill>
          <a:latin typeface="Arial"/>
        </a:defRPr>
      </a:lvl4pPr>
      <a:lvl5pPr marL="2438339" algn="l" eaLnBrk="1" fontAlgn="base" hangingPunct="1">
        <a:spcBef>
          <a:spcPct val="0"/>
        </a:spcBef>
        <a:spcAft>
          <a:spcPct val="0"/>
        </a:spcAft>
        <a:defRPr>
          <a:solidFill>
            <a:schemeClr val="tx1">
              <a:alpha val="100000"/>
            </a:schemeClr>
          </a:solidFill>
          <a:latin typeface="Arial"/>
        </a:defRPr>
      </a:lvl5pPr>
      <a:lvl6pPr marL="3047924" algn="l" eaLnBrk="1" fontAlgn="base" hangingPunct="1">
        <a:spcBef>
          <a:spcPct val="0"/>
        </a:spcBef>
        <a:spcAft>
          <a:spcPct val="0"/>
        </a:spcAft>
        <a:defRPr>
          <a:solidFill>
            <a:schemeClr val="tx1">
              <a:alpha val="100000"/>
            </a:schemeClr>
          </a:solidFill>
          <a:latin typeface="Arial"/>
        </a:defRPr>
      </a:lvl6pPr>
      <a:lvl7pPr marL="3657509" algn="l" eaLnBrk="1" fontAlgn="base" hangingPunct="1">
        <a:spcBef>
          <a:spcPct val="0"/>
        </a:spcBef>
        <a:spcAft>
          <a:spcPct val="0"/>
        </a:spcAft>
        <a:defRPr>
          <a:solidFill>
            <a:schemeClr val="tx1">
              <a:alpha val="100000"/>
            </a:schemeClr>
          </a:solidFill>
          <a:latin typeface="Arial"/>
        </a:defRPr>
      </a:lvl7pPr>
      <a:lvl8pPr marL="4267093" algn="l" eaLnBrk="1" fontAlgn="base" hangingPunct="1">
        <a:spcBef>
          <a:spcPct val="0"/>
        </a:spcBef>
        <a:spcAft>
          <a:spcPct val="0"/>
        </a:spcAft>
        <a:defRPr>
          <a:solidFill>
            <a:schemeClr val="tx1">
              <a:alpha val="100000"/>
            </a:schemeClr>
          </a:solidFill>
          <a:latin typeface="Arial"/>
        </a:defRPr>
      </a:lvl8pPr>
      <a:lvl9pPr marL="4876678" algn="l" eaLnBrk="1" fontAlgn="base" hangingPunct="1">
        <a:spcBef>
          <a:spcPct val="0"/>
        </a:spcBef>
        <a:spcAft>
          <a:spcPct val="0"/>
        </a:spcAft>
        <a:defRPr>
          <a:solidFill>
            <a:schemeClr val="tx1">
              <a:alpha val="100000"/>
            </a:schemeClr>
          </a:solidFill>
          <a:latin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tiff"/><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7.emf"/></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8.svg"/><Relationship Id="rId5" Type="http://schemas.openxmlformats.org/officeDocument/2006/relationships/image" Target="../media/image49.png"/><Relationship Id="rId6" Type="http://schemas.openxmlformats.org/officeDocument/2006/relationships/image" Target="../media/image10.svg"/><Relationship Id="rId7" Type="http://schemas.openxmlformats.org/officeDocument/2006/relationships/image" Target="../media/image50.png"/><Relationship Id="rId8" Type="http://schemas.openxmlformats.org/officeDocument/2006/relationships/image" Target="../media/image12.sv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emf"/><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8.svg"/><Relationship Id="rId5" Type="http://schemas.openxmlformats.org/officeDocument/2006/relationships/image" Target="../media/image49.png"/><Relationship Id="rId6" Type="http://schemas.openxmlformats.org/officeDocument/2006/relationships/image" Target="../media/image10.svg"/><Relationship Id="rId7" Type="http://schemas.openxmlformats.org/officeDocument/2006/relationships/image" Target="../media/image50.png"/><Relationship Id="rId8" Type="http://schemas.openxmlformats.org/officeDocument/2006/relationships/image" Target="../media/image12.sv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tiff"/><Relationship Id="rId1" Type="http://schemas.openxmlformats.org/officeDocument/2006/relationships/slideLayout" Target="../slideLayouts/slideLayout12.xml"/><Relationship Id="rId2" Type="http://schemas.openxmlformats.org/officeDocument/2006/relationships/image" Target="../media/image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 Id="rId3"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9" Type="http://schemas.openxmlformats.org/officeDocument/2006/relationships/image" Target="../media/image14.pn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png"/><Relationship Id="rId24" Type="http://schemas.openxmlformats.org/officeDocument/2006/relationships/image" Target="../media/image29.png"/><Relationship Id="rId25" Type="http://schemas.openxmlformats.org/officeDocument/2006/relationships/image" Target="../media/image30.png"/><Relationship Id="rId26" Type="http://schemas.openxmlformats.org/officeDocument/2006/relationships/image" Target="../media/image31.png"/><Relationship Id="rId27" Type="http://schemas.openxmlformats.org/officeDocument/2006/relationships/image" Target="../media/image32.png"/><Relationship Id="rId28" Type="http://schemas.openxmlformats.org/officeDocument/2006/relationships/image" Target="../media/image33.png"/><Relationship Id="rId29" Type="http://schemas.openxmlformats.org/officeDocument/2006/relationships/image" Target="../media/image34.png"/><Relationship Id="rId30" Type="http://schemas.openxmlformats.org/officeDocument/2006/relationships/image" Target="../media/image35.png"/><Relationship Id="rId31" Type="http://schemas.openxmlformats.org/officeDocument/2006/relationships/image" Target="../media/image36.png"/><Relationship Id="rId32" Type="http://schemas.openxmlformats.org/officeDocument/2006/relationships/image" Target="../media/image37.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42.emf"/><Relationship Id="rId8" Type="http://schemas.openxmlformats.org/officeDocument/2006/relationships/image" Target="../media/image43.emf"/><Relationship Id="rId9" Type="http://schemas.openxmlformats.org/officeDocument/2006/relationships/image" Target="../media/image44.emf"/><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dirty="0" smtClean="0"/>
              <a:t>Building Secure IoT Solutions</a:t>
            </a:r>
            <a:br>
              <a:rPr lang="en-US" dirty="0" smtClean="0"/>
            </a:br>
            <a:r>
              <a:rPr lang="en-US" dirty="0" smtClean="0"/>
              <a:t>using Azure Sphere</a:t>
            </a:r>
            <a:endParaRPr lang="en-US" dirty="0"/>
          </a:p>
        </p:txBody>
      </p:sp>
      <p:sp>
        <p:nvSpPr>
          <p:cNvPr id="3" name="Subtitle 2"/>
          <p:cNvSpPr>
            <a:spLocks noGrp="1"/>
          </p:cNvSpPr>
          <p:nvPr>
            <p:ph type="subTitle" idx="1"/>
          </p:nvPr>
        </p:nvSpPr>
        <p:spPr/>
        <p:txBody>
          <a:bodyPr/>
          <a:lstStyle/>
          <a:p>
            <a:r>
              <a:rPr lang="en-US" smtClean="0"/>
              <a:t>Chris Pietschmann</a:t>
            </a:r>
          </a:p>
          <a:p>
            <a:r>
              <a:rPr lang="en-US" smtClean="0"/>
              <a:t>cpietschmann@solliance.net</a:t>
            </a:r>
            <a:endParaRPr lang="en-US"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126" y="4304990"/>
            <a:ext cx="2221570" cy="2221570"/>
          </a:xfrm>
          <a:prstGeom prst="rect">
            <a:avLst/>
          </a:prstGeom>
        </p:spPr>
      </p:pic>
      <p:pic>
        <p:nvPicPr>
          <p:cNvPr id="11" name="Picture 10"/>
          <p:cNvPicPr>
            <a:picLocks noChangeAspect="1"/>
          </p:cNvPicPr>
          <p:nvPr/>
        </p:nvPicPr>
        <p:blipFill>
          <a:blip r:embed="rId4"/>
          <a:stretch>
            <a:fillRect/>
          </a:stretch>
        </p:blipFill>
        <p:spPr>
          <a:xfrm>
            <a:off x="6556917" y="5618244"/>
            <a:ext cx="2251305" cy="908316"/>
          </a:xfrm>
          <a:prstGeom prst="rect">
            <a:avLst/>
          </a:prstGeom>
        </p:spPr>
      </p:pic>
    </p:spTree>
    <p:extLst>
      <p:ext uri="{BB962C8B-B14F-4D97-AF65-F5344CB8AC3E}">
        <p14:creationId xmlns:p14="http://schemas.microsoft.com/office/powerpoint/2010/main" val="163611623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What is Azure Sphere?</a:t>
            </a:r>
            <a:endParaRPr lang="en-US" dirty="0"/>
          </a:p>
        </p:txBody>
      </p:sp>
      <p:sp>
        <p:nvSpPr>
          <p:cNvPr id="8" name="Text Placeholder 7"/>
          <p:cNvSpPr>
            <a:spLocks noGrp="1"/>
          </p:cNvSpPr>
          <p:nvPr>
            <p:ph type="body" idx="1"/>
          </p:nvPr>
        </p:nvSpPr>
        <p:spPr/>
        <p:txBody>
          <a:bodyPr/>
          <a:lstStyle/>
          <a:p>
            <a:endParaRPr lang="en-US"/>
          </a:p>
        </p:txBody>
      </p:sp>
      <p:grpSp>
        <p:nvGrpSpPr>
          <p:cNvPr id="9" name="Group 8"/>
          <p:cNvGrpSpPr/>
          <p:nvPr/>
        </p:nvGrpSpPr>
        <p:grpSpPr>
          <a:xfrm>
            <a:off x="8784521" y="3250567"/>
            <a:ext cx="2562929" cy="2633219"/>
            <a:chOff x="435331" y="347473"/>
            <a:chExt cx="4334257" cy="4453126"/>
          </a:xfrm>
        </p:grpSpPr>
        <p:grpSp>
          <p:nvGrpSpPr>
            <p:cNvPr id="10" name="Group 9"/>
            <p:cNvGrpSpPr/>
            <p:nvPr/>
          </p:nvGrpSpPr>
          <p:grpSpPr>
            <a:xfrm>
              <a:off x="435331" y="347473"/>
              <a:ext cx="4325113" cy="4453126"/>
              <a:chOff x="343891" y="1005841"/>
              <a:chExt cx="4325113" cy="4453126"/>
            </a:xfrm>
            <a:effectLst>
              <a:outerShdw blurRad="50800" dist="38100" dir="2700000" algn="tl" rotWithShape="0">
                <a:prstClr val="black">
                  <a:alpha val="40000"/>
                </a:prstClr>
              </a:outerShdw>
            </a:effectLst>
          </p:grpSpPr>
          <p:sp>
            <p:nvSpPr>
              <p:cNvPr id="12" name="Oval 11"/>
              <p:cNvSpPr/>
              <p:nvPr/>
            </p:nvSpPr>
            <p:spPr>
              <a:xfrm>
                <a:off x="343891" y="3921223"/>
                <a:ext cx="1214825" cy="1214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454179" y="3921223"/>
                <a:ext cx="1214825" cy="1214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99036" y="1005841"/>
                <a:ext cx="1214825" cy="1214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2093" y="1330254"/>
                <a:ext cx="4128713" cy="41287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3"/>
            <a:stretch>
              <a:fillRect/>
            </a:stretch>
          </p:blipFill>
          <p:spPr>
            <a:xfrm>
              <a:off x="444476" y="411480"/>
              <a:ext cx="4325112" cy="4325112"/>
            </a:xfrm>
            <a:prstGeom prst="rect">
              <a:avLst/>
            </a:prstGeom>
          </p:spPr>
        </p:pic>
      </p:grpSp>
    </p:spTree>
    <p:extLst>
      <p:ext uri="{BB962C8B-B14F-4D97-AF65-F5344CB8AC3E}">
        <p14:creationId xmlns:p14="http://schemas.microsoft.com/office/powerpoint/2010/main" val="1330787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Azure Sphere?</a:t>
            </a:r>
          </a:p>
        </p:txBody>
      </p:sp>
      <p:sp>
        <p:nvSpPr>
          <p:cNvPr id="3" name="Content Placeholder 2"/>
          <p:cNvSpPr>
            <a:spLocks noGrp="1"/>
          </p:cNvSpPr>
          <p:nvPr>
            <p:ph idx="1"/>
          </p:nvPr>
        </p:nvSpPr>
        <p:spPr/>
        <p:txBody>
          <a:bodyPr/>
          <a:lstStyle/>
          <a:p>
            <a:r>
              <a:rPr lang="en-US" dirty="0"/>
              <a:t>Secured, high-level application platform for the Internet of Things (IoT)</a:t>
            </a:r>
          </a:p>
          <a:p>
            <a:endParaRPr lang="en-US" dirty="0"/>
          </a:p>
          <a:p>
            <a:r>
              <a:rPr lang="en-US" dirty="0" smtClean="0"/>
              <a:t>Integration of Hardware, Software, and Cloud!</a:t>
            </a:r>
            <a:endParaRPr lang="en-US" dirty="0"/>
          </a:p>
          <a:p>
            <a:pPr lvl="1"/>
            <a:r>
              <a:rPr lang="en-US" dirty="0"/>
              <a:t>Custom Linux-based Operating System</a:t>
            </a:r>
          </a:p>
          <a:p>
            <a:pPr lvl="1"/>
            <a:r>
              <a:rPr lang="en-US" dirty="0"/>
              <a:t>Cloud-based Security Service</a:t>
            </a:r>
          </a:p>
          <a:p>
            <a:pPr lvl="1"/>
            <a:r>
              <a:rPr lang="en-US" dirty="0"/>
              <a:t>Secured, Connected, crossover Microcontroller Unit (MCU)</a:t>
            </a:r>
          </a:p>
        </p:txBody>
      </p:sp>
    </p:spTree>
    <p:extLst>
      <p:ext uri="{BB962C8B-B14F-4D97-AF65-F5344CB8AC3E}">
        <p14:creationId xmlns:p14="http://schemas.microsoft.com/office/powerpoint/2010/main" val="950548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D8CE6DFA-BF8F-4424-B51E-092D81B07EE6}"/>
              </a:ext>
            </a:extLst>
          </p:cNvPr>
          <p:cNvSpPr/>
          <p:nvPr/>
        </p:nvSpPr>
        <p:spPr bwMode="auto">
          <a:xfrm>
            <a:off x="-7568" y="-16297"/>
            <a:ext cx="12192000" cy="6858000"/>
          </a:xfrm>
          <a:prstGeom prst="rect">
            <a:avLst/>
          </a:prstGeom>
          <a:solidFill>
            <a:schemeClr val="accent1">
              <a:lumMod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52AF4B1F-F1A5-4D5C-86BA-37E64043B6FB}"/>
              </a:ext>
            </a:extLst>
          </p:cNvPr>
          <p:cNvSpPr>
            <a:spLocks noGrp="1"/>
          </p:cNvSpPr>
          <p:nvPr>
            <p:ph type="title"/>
          </p:nvPr>
        </p:nvSpPr>
        <p:spPr>
          <a:xfrm>
            <a:off x="5388380" y="2251893"/>
            <a:ext cx="6540591" cy="923330"/>
          </a:xfrm>
        </p:spPr>
        <p:txBody>
          <a:bodyPr>
            <a:normAutofit/>
          </a:bodyPr>
          <a:lstStyle/>
          <a:p>
            <a:r>
              <a:rPr lang="en-US" dirty="0">
                <a:solidFill>
                  <a:srgbClr val="0070C0"/>
                </a:solidFill>
                <a:latin typeface="+mn-lt"/>
              </a:rPr>
              <a:t>Azure Sphere </a:t>
            </a:r>
            <a:r>
              <a:rPr lang="en-US" b="1" dirty="0">
                <a:solidFill>
                  <a:srgbClr val="0070C0"/>
                </a:solidFill>
                <a:latin typeface="+mn-lt"/>
              </a:rPr>
              <a:t> </a:t>
            </a:r>
            <a:endParaRPr lang="en-US" sz="4400" b="1" dirty="0">
              <a:solidFill>
                <a:srgbClr val="0070C0"/>
              </a:solidFill>
              <a:latin typeface="+mn-lt"/>
            </a:endParaRPr>
          </a:p>
        </p:txBody>
      </p:sp>
      <p:sp>
        <p:nvSpPr>
          <p:cNvPr id="22" name="Text Placeholder 21">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D656740E-D82A-411A-A001-A155813770BD}"/>
              </a:ext>
            </a:extLst>
          </p:cNvPr>
          <p:cNvSpPr>
            <a:spLocks noGrp="1"/>
          </p:cNvSpPr>
          <p:nvPr>
            <p:ph type="body" sz="quarter" idx="4294967295"/>
          </p:nvPr>
        </p:nvSpPr>
        <p:spPr>
          <a:xfrm>
            <a:off x="5393583" y="3241708"/>
            <a:ext cx="6208153" cy="1410643"/>
          </a:xfrm>
        </p:spPr>
        <p:txBody>
          <a:bodyPr>
            <a:noAutofit/>
          </a:bodyPr>
          <a:lstStyle/>
          <a:p>
            <a:pPr marL="0" indent="0">
              <a:buNone/>
            </a:pPr>
            <a:r>
              <a:rPr lang="en-US" sz="3200" dirty="0">
                <a:solidFill>
                  <a:schemeClr val="bg1"/>
                </a:solidFill>
              </a:rPr>
              <a:t>Azure Sphere’s mission is to empower every organization on the planet to connect and create secured and trustworthy IoT devices. </a:t>
            </a:r>
          </a:p>
          <a:p>
            <a:pPr marL="0" indent="0">
              <a:buNone/>
            </a:pPr>
            <a:endParaRPr lang="en-US" sz="3200" dirty="0">
              <a:solidFill>
                <a:schemeClr val="bg1"/>
              </a:solidFill>
            </a:endParaRPr>
          </a:p>
        </p:txBody>
      </p:sp>
      <p:grpSp>
        <p:nvGrpSpPr>
          <p:cNvPr id="30" name="Group 29">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69F5901F-D7A7-4D56-8846-CD99DB107ED6}"/>
              </a:ext>
            </a:extLst>
          </p:cNvPr>
          <p:cNvGrpSpPr/>
          <p:nvPr/>
        </p:nvGrpSpPr>
        <p:grpSpPr>
          <a:xfrm>
            <a:off x="-3784" y="0"/>
            <a:ext cx="12192000" cy="6858000"/>
            <a:chOff x="0" y="0"/>
            <a:chExt cx="12192000" cy="6858000"/>
          </a:xfrm>
        </p:grpSpPr>
        <p:sp>
          <p:nvSpPr>
            <p:cNvPr id="31" name="Rectangle 30">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5EE7CAD0-FA65-4472-BBE7-D6B3D66E6B33}"/>
                </a:ext>
              </a:extLst>
            </p:cNvPr>
            <p:cNvSpPr/>
            <p:nvPr/>
          </p:nvSpPr>
          <p:spPr bwMode="auto">
            <a:xfrm>
              <a:off x="0" y="6629400"/>
              <a:ext cx="12188216" cy="228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Rectangle 32">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929E88CC-2F35-4AEA-BFE4-56FCC319A7D4}"/>
                </a:ext>
              </a:extLst>
            </p:cNvPr>
            <p:cNvSpPr/>
            <p:nvPr/>
          </p:nvSpPr>
          <p:spPr bwMode="auto">
            <a:xfrm>
              <a:off x="1" y="0"/>
              <a:ext cx="228599"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Rectangle 31">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7A9375ED-686E-4E90-89A2-827BEE5967A2}"/>
                </a:ext>
              </a:extLst>
            </p:cNvPr>
            <p:cNvSpPr/>
            <p:nvPr/>
          </p:nvSpPr>
          <p:spPr bwMode="auto">
            <a:xfrm>
              <a:off x="0" y="0"/>
              <a:ext cx="12188216" cy="228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Rectangle 33">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68919F4B-89B6-483B-AEC8-738EF78DAC0B}"/>
                </a:ext>
              </a:extLst>
            </p:cNvPr>
            <p:cNvSpPr/>
            <p:nvPr/>
          </p:nvSpPr>
          <p:spPr bwMode="auto">
            <a:xfrm>
              <a:off x="11963401" y="0"/>
              <a:ext cx="228599"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C7D0D33F-E2B6-421C-82EA-9CCFA2ECF8FD}"/>
              </a:ext>
            </a:extLst>
          </p:cNvPr>
          <p:cNvGrpSpPr/>
          <p:nvPr/>
        </p:nvGrpSpPr>
        <p:grpSpPr>
          <a:xfrm>
            <a:off x="777204" y="1545944"/>
            <a:ext cx="4118175" cy="4282603"/>
            <a:chOff x="3506588" y="755904"/>
            <a:chExt cx="5140927" cy="5346192"/>
          </a:xfrm>
        </p:grpSpPr>
        <p:pic>
          <p:nvPicPr>
            <p:cNvPr id="8" name="Picture 7">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00964720-6024-44E2-B6E9-E1BDE45A2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23" y="940872"/>
              <a:ext cx="4657692" cy="4617319"/>
            </a:xfrm>
            <a:prstGeom prst="rect">
              <a:avLst/>
            </a:prstGeom>
          </p:spPr>
        </p:pic>
        <p:sp>
          <p:nvSpPr>
            <p:cNvPr id="9" name="Freeform 5">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AA4645DC-4F6F-4F0D-B0FB-824FA14FAF06}"/>
                </a:ext>
              </a:extLst>
            </p:cNvPr>
            <p:cNvSpPr>
              <a:spLocks noEditPoints="1"/>
            </p:cNvSpPr>
            <p:nvPr/>
          </p:nvSpPr>
          <p:spPr bwMode="auto">
            <a:xfrm>
              <a:off x="6641638" y="4411470"/>
              <a:ext cx="1461751" cy="1690626"/>
            </a:xfrm>
            <a:custGeom>
              <a:avLst/>
              <a:gdLst>
                <a:gd name="T0" fmla="*/ 820 w 1635"/>
                <a:gd name="T1" fmla="*/ 1891 h 1891"/>
                <a:gd name="T2" fmla="*/ 0 w 1635"/>
                <a:gd name="T3" fmla="*/ 1354 h 1891"/>
                <a:gd name="T4" fmla="*/ 0 w 1635"/>
                <a:gd name="T5" fmla="*/ 539 h 1891"/>
                <a:gd name="T6" fmla="*/ 817 w 1635"/>
                <a:gd name="T7" fmla="*/ 0 h 1891"/>
                <a:gd name="T8" fmla="*/ 1635 w 1635"/>
                <a:gd name="T9" fmla="*/ 539 h 1891"/>
                <a:gd name="T10" fmla="*/ 1635 w 1635"/>
                <a:gd name="T11" fmla="*/ 1349 h 1891"/>
                <a:gd name="T12" fmla="*/ 820 w 1635"/>
                <a:gd name="T13" fmla="*/ 1891 h 1891"/>
                <a:gd name="T14" fmla="*/ 39 w 1635"/>
                <a:gd name="T15" fmla="*/ 1332 h 1891"/>
                <a:gd name="T16" fmla="*/ 820 w 1635"/>
                <a:gd name="T17" fmla="*/ 1845 h 1891"/>
                <a:gd name="T18" fmla="*/ 1595 w 1635"/>
                <a:gd name="T19" fmla="*/ 1328 h 1891"/>
                <a:gd name="T20" fmla="*/ 1595 w 1635"/>
                <a:gd name="T21" fmla="*/ 561 h 1891"/>
                <a:gd name="T22" fmla="*/ 817 w 1635"/>
                <a:gd name="T23" fmla="*/ 46 h 1891"/>
                <a:gd name="T24" fmla="*/ 39 w 1635"/>
                <a:gd name="T25" fmla="*/ 561 h 1891"/>
                <a:gd name="T26" fmla="*/ 39 w 1635"/>
                <a:gd name="T27" fmla="*/ 1332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5" h="1891">
                  <a:moveTo>
                    <a:pt x="820" y="1891"/>
                  </a:moveTo>
                  <a:lnTo>
                    <a:pt x="0" y="1354"/>
                  </a:lnTo>
                  <a:lnTo>
                    <a:pt x="0" y="539"/>
                  </a:lnTo>
                  <a:lnTo>
                    <a:pt x="817" y="0"/>
                  </a:lnTo>
                  <a:lnTo>
                    <a:pt x="1635" y="539"/>
                  </a:lnTo>
                  <a:lnTo>
                    <a:pt x="1635" y="1349"/>
                  </a:lnTo>
                  <a:lnTo>
                    <a:pt x="820" y="1891"/>
                  </a:lnTo>
                  <a:close/>
                  <a:moveTo>
                    <a:pt x="39" y="1332"/>
                  </a:moveTo>
                  <a:lnTo>
                    <a:pt x="820" y="1845"/>
                  </a:lnTo>
                  <a:lnTo>
                    <a:pt x="1595" y="1328"/>
                  </a:lnTo>
                  <a:lnTo>
                    <a:pt x="1595" y="561"/>
                  </a:lnTo>
                  <a:lnTo>
                    <a:pt x="817" y="46"/>
                  </a:lnTo>
                  <a:lnTo>
                    <a:pt x="39" y="561"/>
                  </a:lnTo>
                  <a:lnTo>
                    <a:pt x="39" y="1332"/>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6">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8BC66BEF-D0E7-48D4-983B-67150CBE7766}"/>
                </a:ext>
              </a:extLst>
            </p:cNvPr>
            <p:cNvSpPr>
              <a:spLocks noEditPoints="1"/>
            </p:cNvSpPr>
            <p:nvPr/>
          </p:nvSpPr>
          <p:spPr bwMode="auto">
            <a:xfrm>
              <a:off x="7855740" y="4923754"/>
              <a:ext cx="120695" cy="135000"/>
            </a:xfrm>
            <a:custGeom>
              <a:avLst/>
              <a:gdLst>
                <a:gd name="T0" fmla="*/ 69 w 135"/>
                <a:gd name="T1" fmla="*/ 151 h 151"/>
                <a:gd name="T2" fmla="*/ 0 w 135"/>
                <a:gd name="T3" fmla="*/ 115 h 151"/>
                <a:gd name="T4" fmla="*/ 0 w 135"/>
                <a:gd name="T5" fmla="*/ 38 h 151"/>
                <a:gd name="T6" fmla="*/ 69 w 135"/>
                <a:gd name="T7" fmla="*/ 0 h 151"/>
                <a:gd name="T8" fmla="*/ 135 w 135"/>
                <a:gd name="T9" fmla="*/ 38 h 151"/>
                <a:gd name="T10" fmla="*/ 135 w 135"/>
                <a:gd name="T11" fmla="*/ 115 h 151"/>
                <a:gd name="T12" fmla="*/ 69 w 135"/>
                <a:gd name="T13" fmla="*/ 151 h 151"/>
                <a:gd name="T14" fmla="*/ 20 w 135"/>
                <a:gd name="T15" fmla="*/ 103 h 151"/>
                <a:gd name="T16" fmla="*/ 69 w 135"/>
                <a:gd name="T17" fmla="*/ 129 h 151"/>
                <a:gd name="T18" fmla="*/ 115 w 135"/>
                <a:gd name="T19" fmla="*/ 103 h 151"/>
                <a:gd name="T20" fmla="*/ 115 w 135"/>
                <a:gd name="T21" fmla="*/ 50 h 151"/>
                <a:gd name="T22" fmla="*/ 69 w 135"/>
                <a:gd name="T23" fmla="*/ 22 h 151"/>
                <a:gd name="T24" fmla="*/ 20 w 135"/>
                <a:gd name="T25" fmla="*/ 50 h 151"/>
                <a:gd name="T26" fmla="*/ 20 w 135"/>
                <a:gd name="T27" fmla="*/ 10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151">
                  <a:moveTo>
                    <a:pt x="69" y="151"/>
                  </a:moveTo>
                  <a:lnTo>
                    <a:pt x="0" y="115"/>
                  </a:lnTo>
                  <a:lnTo>
                    <a:pt x="0" y="38"/>
                  </a:lnTo>
                  <a:lnTo>
                    <a:pt x="69" y="0"/>
                  </a:lnTo>
                  <a:lnTo>
                    <a:pt x="135" y="38"/>
                  </a:lnTo>
                  <a:lnTo>
                    <a:pt x="135" y="115"/>
                  </a:lnTo>
                  <a:lnTo>
                    <a:pt x="69" y="151"/>
                  </a:lnTo>
                  <a:close/>
                  <a:moveTo>
                    <a:pt x="20" y="103"/>
                  </a:moveTo>
                  <a:lnTo>
                    <a:pt x="69" y="129"/>
                  </a:lnTo>
                  <a:lnTo>
                    <a:pt x="115" y="103"/>
                  </a:lnTo>
                  <a:lnTo>
                    <a:pt x="115" y="50"/>
                  </a:lnTo>
                  <a:lnTo>
                    <a:pt x="69" y="22"/>
                  </a:lnTo>
                  <a:lnTo>
                    <a:pt x="20" y="50"/>
                  </a:lnTo>
                  <a:lnTo>
                    <a:pt x="20" y="103"/>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7">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15B00A4A-2891-4A01-86AC-2636BD4C148D}"/>
                </a:ext>
              </a:extLst>
            </p:cNvPr>
            <p:cNvSpPr>
              <a:spLocks noEditPoints="1"/>
            </p:cNvSpPr>
            <p:nvPr/>
          </p:nvSpPr>
          <p:spPr bwMode="auto">
            <a:xfrm>
              <a:off x="6764121" y="4923754"/>
              <a:ext cx="119801" cy="135000"/>
            </a:xfrm>
            <a:custGeom>
              <a:avLst/>
              <a:gdLst>
                <a:gd name="T0" fmla="*/ 66 w 134"/>
                <a:gd name="T1" fmla="*/ 151 h 151"/>
                <a:gd name="T2" fmla="*/ 0 w 134"/>
                <a:gd name="T3" fmla="*/ 115 h 151"/>
                <a:gd name="T4" fmla="*/ 0 w 134"/>
                <a:gd name="T5" fmla="*/ 38 h 151"/>
                <a:gd name="T6" fmla="*/ 66 w 134"/>
                <a:gd name="T7" fmla="*/ 0 h 151"/>
                <a:gd name="T8" fmla="*/ 134 w 134"/>
                <a:gd name="T9" fmla="*/ 38 h 151"/>
                <a:gd name="T10" fmla="*/ 134 w 134"/>
                <a:gd name="T11" fmla="*/ 115 h 151"/>
                <a:gd name="T12" fmla="*/ 66 w 134"/>
                <a:gd name="T13" fmla="*/ 151 h 151"/>
                <a:gd name="T14" fmla="*/ 19 w 134"/>
                <a:gd name="T15" fmla="*/ 103 h 151"/>
                <a:gd name="T16" fmla="*/ 66 w 134"/>
                <a:gd name="T17" fmla="*/ 129 h 151"/>
                <a:gd name="T18" fmla="*/ 115 w 134"/>
                <a:gd name="T19" fmla="*/ 103 h 151"/>
                <a:gd name="T20" fmla="*/ 115 w 134"/>
                <a:gd name="T21" fmla="*/ 50 h 151"/>
                <a:gd name="T22" fmla="*/ 66 w 134"/>
                <a:gd name="T23" fmla="*/ 22 h 151"/>
                <a:gd name="T24" fmla="*/ 19 w 134"/>
                <a:gd name="T25" fmla="*/ 50 h 151"/>
                <a:gd name="T26" fmla="*/ 19 w 134"/>
                <a:gd name="T27" fmla="*/ 10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51">
                  <a:moveTo>
                    <a:pt x="66" y="151"/>
                  </a:moveTo>
                  <a:lnTo>
                    <a:pt x="0" y="115"/>
                  </a:lnTo>
                  <a:lnTo>
                    <a:pt x="0" y="38"/>
                  </a:lnTo>
                  <a:lnTo>
                    <a:pt x="66" y="0"/>
                  </a:lnTo>
                  <a:lnTo>
                    <a:pt x="134" y="38"/>
                  </a:lnTo>
                  <a:lnTo>
                    <a:pt x="134" y="115"/>
                  </a:lnTo>
                  <a:lnTo>
                    <a:pt x="66" y="151"/>
                  </a:lnTo>
                  <a:close/>
                  <a:moveTo>
                    <a:pt x="19" y="103"/>
                  </a:moveTo>
                  <a:lnTo>
                    <a:pt x="66" y="129"/>
                  </a:lnTo>
                  <a:lnTo>
                    <a:pt x="115" y="103"/>
                  </a:lnTo>
                  <a:lnTo>
                    <a:pt x="115" y="50"/>
                  </a:lnTo>
                  <a:lnTo>
                    <a:pt x="66" y="22"/>
                  </a:lnTo>
                  <a:lnTo>
                    <a:pt x="19" y="50"/>
                  </a:lnTo>
                  <a:lnTo>
                    <a:pt x="19" y="103"/>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8">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6CA730AE-1AD8-4FCE-81A1-9C813D7620FC}"/>
                </a:ext>
              </a:extLst>
            </p:cNvPr>
            <p:cNvSpPr>
              <a:spLocks noEditPoints="1"/>
            </p:cNvSpPr>
            <p:nvPr/>
          </p:nvSpPr>
          <p:spPr bwMode="auto">
            <a:xfrm>
              <a:off x="7311272" y="5285839"/>
              <a:ext cx="119801" cy="135000"/>
            </a:xfrm>
            <a:custGeom>
              <a:avLst/>
              <a:gdLst>
                <a:gd name="T0" fmla="*/ 68 w 134"/>
                <a:gd name="T1" fmla="*/ 151 h 151"/>
                <a:gd name="T2" fmla="*/ 0 w 134"/>
                <a:gd name="T3" fmla="*/ 112 h 151"/>
                <a:gd name="T4" fmla="*/ 0 w 134"/>
                <a:gd name="T5" fmla="*/ 38 h 151"/>
                <a:gd name="T6" fmla="*/ 68 w 134"/>
                <a:gd name="T7" fmla="*/ 0 h 151"/>
                <a:gd name="T8" fmla="*/ 134 w 134"/>
                <a:gd name="T9" fmla="*/ 38 h 151"/>
                <a:gd name="T10" fmla="*/ 134 w 134"/>
                <a:gd name="T11" fmla="*/ 112 h 151"/>
                <a:gd name="T12" fmla="*/ 68 w 134"/>
                <a:gd name="T13" fmla="*/ 151 h 151"/>
                <a:gd name="T14" fmla="*/ 19 w 134"/>
                <a:gd name="T15" fmla="*/ 103 h 151"/>
                <a:gd name="T16" fmla="*/ 68 w 134"/>
                <a:gd name="T17" fmla="*/ 129 h 151"/>
                <a:gd name="T18" fmla="*/ 115 w 134"/>
                <a:gd name="T19" fmla="*/ 103 h 151"/>
                <a:gd name="T20" fmla="*/ 115 w 134"/>
                <a:gd name="T21" fmla="*/ 48 h 151"/>
                <a:gd name="T22" fmla="*/ 68 w 134"/>
                <a:gd name="T23" fmla="*/ 21 h 151"/>
                <a:gd name="T24" fmla="*/ 19 w 134"/>
                <a:gd name="T25" fmla="*/ 48 h 151"/>
                <a:gd name="T26" fmla="*/ 19 w 134"/>
                <a:gd name="T27" fmla="*/ 10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51">
                  <a:moveTo>
                    <a:pt x="68" y="151"/>
                  </a:moveTo>
                  <a:lnTo>
                    <a:pt x="0" y="112"/>
                  </a:lnTo>
                  <a:lnTo>
                    <a:pt x="0" y="38"/>
                  </a:lnTo>
                  <a:lnTo>
                    <a:pt x="68" y="0"/>
                  </a:lnTo>
                  <a:lnTo>
                    <a:pt x="134" y="38"/>
                  </a:lnTo>
                  <a:lnTo>
                    <a:pt x="134" y="112"/>
                  </a:lnTo>
                  <a:lnTo>
                    <a:pt x="68" y="151"/>
                  </a:lnTo>
                  <a:close/>
                  <a:moveTo>
                    <a:pt x="19" y="103"/>
                  </a:moveTo>
                  <a:lnTo>
                    <a:pt x="68" y="129"/>
                  </a:lnTo>
                  <a:lnTo>
                    <a:pt x="115" y="103"/>
                  </a:lnTo>
                  <a:lnTo>
                    <a:pt x="115" y="48"/>
                  </a:lnTo>
                  <a:lnTo>
                    <a:pt x="68" y="21"/>
                  </a:lnTo>
                  <a:lnTo>
                    <a:pt x="19" y="48"/>
                  </a:lnTo>
                  <a:lnTo>
                    <a:pt x="19" y="103"/>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9">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A3E3A394-DAAA-4E9D-ACF2-7492209F31E3}"/>
                </a:ext>
              </a:extLst>
            </p:cNvPr>
            <p:cNvSpPr>
              <a:spLocks noEditPoints="1"/>
            </p:cNvSpPr>
            <p:nvPr/>
          </p:nvSpPr>
          <p:spPr bwMode="auto">
            <a:xfrm>
              <a:off x="7311272" y="5825838"/>
              <a:ext cx="119801" cy="134106"/>
            </a:xfrm>
            <a:custGeom>
              <a:avLst/>
              <a:gdLst>
                <a:gd name="T0" fmla="*/ 68 w 134"/>
                <a:gd name="T1" fmla="*/ 150 h 150"/>
                <a:gd name="T2" fmla="*/ 0 w 134"/>
                <a:gd name="T3" fmla="*/ 112 h 150"/>
                <a:gd name="T4" fmla="*/ 0 w 134"/>
                <a:gd name="T5" fmla="*/ 35 h 150"/>
                <a:gd name="T6" fmla="*/ 68 w 134"/>
                <a:gd name="T7" fmla="*/ 0 h 150"/>
                <a:gd name="T8" fmla="*/ 134 w 134"/>
                <a:gd name="T9" fmla="*/ 35 h 150"/>
                <a:gd name="T10" fmla="*/ 134 w 134"/>
                <a:gd name="T11" fmla="*/ 112 h 150"/>
                <a:gd name="T12" fmla="*/ 68 w 134"/>
                <a:gd name="T13" fmla="*/ 150 h 150"/>
                <a:gd name="T14" fmla="*/ 19 w 134"/>
                <a:gd name="T15" fmla="*/ 103 h 150"/>
                <a:gd name="T16" fmla="*/ 68 w 134"/>
                <a:gd name="T17" fmla="*/ 129 h 150"/>
                <a:gd name="T18" fmla="*/ 115 w 134"/>
                <a:gd name="T19" fmla="*/ 103 h 150"/>
                <a:gd name="T20" fmla="*/ 115 w 134"/>
                <a:gd name="T21" fmla="*/ 47 h 150"/>
                <a:gd name="T22" fmla="*/ 68 w 134"/>
                <a:gd name="T23" fmla="*/ 21 h 150"/>
                <a:gd name="T24" fmla="*/ 19 w 134"/>
                <a:gd name="T25" fmla="*/ 47 h 150"/>
                <a:gd name="T26" fmla="*/ 19 w 134"/>
                <a:gd name="T27" fmla="*/ 10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50">
                  <a:moveTo>
                    <a:pt x="68" y="150"/>
                  </a:moveTo>
                  <a:lnTo>
                    <a:pt x="0" y="112"/>
                  </a:lnTo>
                  <a:lnTo>
                    <a:pt x="0" y="35"/>
                  </a:lnTo>
                  <a:lnTo>
                    <a:pt x="68" y="0"/>
                  </a:lnTo>
                  <a:lnTo>
                    <a:pt x="134" y="35"/>
                  </a:lnTo>
                  <a:lnTo>
                    <a:pt x="134" y="112"/>
                  </a:lnTo>
                  <a:lnTo>
                    <a:pt x="68" y="150"/>
                  </a:lnTo>
                  <a:close/>
                  <a:moveTo>
                    <a:pt x="19" y="103"/>
                  </a:moveTo>
                  <a:lnTo>
                    <a:pt x="68" y="129"/>
                  </a:lnTo>
                  <a:lnTo>
                    <a:pt x="115" y="103"/>
                  </a:lnTo>
                  <a:lnTo>
                    <a:pt x="115" y="47"/>
                  </a:lnTo>
                  <a:lnTo>
                    <a:pt x="68" y="21"/>
                  </a:lnTo>
                  <a:lnTo>
                    <a:pt x="19" y="47"/>
                  </a:lnTo>
                  <a:lnTo>
                    <a:pt x="19" y="103"/>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0">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ABF902CF-7B96-4D8A-8E08-0B6E6D64499E}"/>
                </a:ext>
              </a:extLst>
            </p:cNvPr>
            <p:cNvSpPr>
              <a:spLocks noChangeArrowheads="1"/>
            </p:cNvSpPr>
            <p:nvPr/>
          </p:nvSpPr>
          <p:spPr bwMode="auto">
            <a:xfrm>
              <a:off x="7363126" y="5411899"/>
              <a:ext cx="17881" cy="421986"/>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11">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78B1ACEE-D032-4F77-92C5-A0CC04353D8A}"/>
                </a:ext>
              </a:extLst>
            </p:cNvPr>
            <p:cNvSpPr>
              <a:spLocks/>
            </p:cNvSpPr>
            <p:nvPr/>
          </p:nvSpPr>
          <p:spPr bwMode="auto">
            <a:xfrm>
              <a:off x="7417662" y="5015840"/>
              <a:ext cx="453277" cy="317384"/>
            </a:xfrm>
            <a:custGeom>
              <a:avLst/>
              <a:gdLst>
                <a:gd name="T0" fmla="*/ 10 w 507"/>
                <a:gd name="T1" fmla="*/ 355 h 355"/>
                <a:gd name="T2" fmla="*/ 0 w 507"/>
                <a:gd name="T3" fmla="*/ 338 h 355"/>
                <a:gd name="T4" fmla="*/ 495 w 507"/>
                <a:gd name="T5" fmla="*/ 0 h 355"/>
                <a:gd name="T6" fmla="*/ 507 w 507"/>
                <a:gd name="T7" fmla="*/ 17 h 355"/>
                <a:gd name="T8" fmla="*/ 10 w 507"/>
                <a:gd name="T9" fmla="*/ 355 h 355"/>
              </a:gdLst>
              <a:ahLst/>
              <a:cxnLst>
                <a:cxn ang="0">
                  <a:pos x="T0" y="T1"/>
                </a:cxn>
                <a:cxn ang="0">
                  <a:pos x="T2" y="T3"/>
                </a:cxn>
                <a:cxn ang="0">
                  <a:pos x="T4" y="T5"/>
                </a:cxn>
                <a:cxn ang="0">
                  <a:pos x="T6" y="T7"/>
                </a:cxn>
                <a:cxn ang="0">
                  <a:pos x="T8" y="T9"/>
                </a:cxn>
              </a:cxnLst>
              <a:rect l="0" t="0" r="r" b="b"/>
              <a:pathLst>
                <a:path w="507" h="355">
                  <a:moveTo>
                    <a:pt x="10" y="355"/>
                  </a:moveTo>
                  <a:lnTo>
                    <a:pt x="0" y="338"/>
                  </a:lnTo>
                  <a:lnTo>
                    <a:pt x="495" y="0"/>
                  </a:lnTo>
                  <a:lnTo>
                    <a:pt x="507" y="17"/>
                  </a:lnTo>
                  <a:lnTo>
                    <a:pt x="10" y="355"/>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12">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DC944395-0217-42F0-920B-A52EDB31DE16}"/>
                </a:ext>
              </a:extLst>
            </p:cNvPr>
            <p:cNvSpPr>
              <a:spLocks/>
            </p:cNvSpPr>
            <p:nvPr/>
          </p:nvSpPr>
          <p:spPr bwMode="auto">
            <a:xfrm>
              <a:off x="6868723" y="5014052"/>
              <a:ext cx="455065" cy="314701"/>
            </a:xfrm>
            <a:custGeom>
              <a:avLst/>
              <a:gdLst>
                <a:gd name="T0" fmla="*/ 499 w 509"/>
                <a:gd name="T1" fmla="*/ 352 h 352"/>
                <a:gd name="T2" fmla="*/ 0 w 509"/>
                <a:gd name="T3" fmla="*/ 16 h 352"/>
                <a:gd name="T4" fmla="*/ 12 w 509"/>
                <a:gd name="T5" fmla="*/ 0 h 352"/>
                <a:gd name="T6" fmla="*/ 509 w 509"/>
                <a:gd name="T7" fmla="*/ 335 h 352"/>
                <a:gd name="T8" fmla="*/ 499 w 509"/>
                <a:gd name="T9" fmla="*/ 352 h 352"/>
              </a:gdLst>
              <a:ahLst/>
              <a:cxnLst>
                <a:cxn ang="0">
                  <a:pos x="T0" y="T1"/>
                </a:cxn>
                <a:cxn ang="0">
                  <a:pos x="T2" y="T3"/>
                </a:cxn>
                <a:cxn ang="0">
                  <a:pos x="T4" y="T5"/>
                </a:cxn>
                <a:cxn ang="0">
                  <a:pos x="T6" y="T7"/>
                </a:cxn>
                <a:cxn ang="0">
                  <a:pos x="T8" y="T9"/>
                </a:cxn>
              </a:cxnLst>
              <a:rect l="0" t="0" r="r" b="b"/>
              <a:pathLst>
                <a:path w="509" h="352">
                  <a:moveTo>
                    <a:pt x="499" y="352"/>
                  </a:moveTo>
                  <a:lnTo>
                    <a:pt x="0" y="16"/>
                  </a:lnTo>
                  <a:lnTo>
                    <a:pt x="12" y="0"/>
                  </a:lnTo>
                  <a:lnTo>
                    <a:pt x="509" y="335"/>
                  </a:lnTo>
                  <a:lnTo>
                    <a:pt x="499" y="352"/>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13">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EB148DB4-4217-4114-9482-5CCE485ADB66}"/>
                </a:ext>
              </a:extLst>
            </p:cNvPr>
            <p:cNvSpPr>
              <a:spLocks/>
            </p:cNvSpPr>
            <p:nvPr/>
          </p:nvSpPr>
          <p:spPr bwMode="auto">
            <a:xfrm>
              <a:off x="7067718" y="1734873"/>
              <a:ext cx="126953" cy="124271"/>
            </a:xfrm>
            <a:custGeom>
              <a:avLst/>
              <a:gdLst>
                <a:gd name="T0" fmla="*/ 32 w 58"/>
                <a:gd name="T1" fmla="*/ 58 h 58"/>
                <a:gd name="T2" fmla="*/ 0 w 58"/>
                <a:gd name="T3" fmla="*/ 26 h 58"/>
                <a:gd name="T4" fmla="*/ 9 w 58"/>
                <a:gd name="T5" fmla="*/ 3 h 58"/>
                <a:gd name="T6" fmla="*/ 12 w 58"/>
                <a:gd name="T7" fmla="*/ 0 h 58"/>
                <a:gd name="T8" fmla="*/ 18 w 58"/>
                <a:gd name="T9" fmla="*/ 6 h 58"/>
                <a:gd name="T10" fmla="*/ 15 w 58"/>
                <a:gd name="T11" fmla="*/ 9 h 58"/>
                <a:gd name="T12" fmla="*/ 8 w 58"/>
                <a:gd name="T13" fmla="*/ 26 h 58"/>
                <a:gd name="T14" fmla="*/ 32 w 58"/>
                <a:gd name="T15" fmla="*/ 50 h 58"/>
                <a:gd name="T16" fmla="*/ 49 w 58"/>
                <a:gd name="T17" fmla="*/ 43 h 58"/>
                <a:gd name="T18" fmla="*/ 52 w 58"/>
                <a:gd name="T19" fmla="*/ 40 h 58"/>
                <a:gd name="T20" fmla="*/ 58 w 58"/>
                <a:gd name="T21" fmla="*/ 45 h 58"/>
                <a:gd name="T22" fmla="*/ 55 w 58"/>
                <a:gd name="T23" fmla="*/ 48 h 58"/>
                <a:gd name="T24" fmla="*/ 32 w 58"/>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32" y="58"/>
                  </a:moveTo>
                  <a:cubicBezTo>
                    <a:pt x="14" y="58"/>
                    <a:pt x="0" y="44"/>
                    <a:pt x="0" y="26"/>
                  </a:cubicBezTo>
                  <a:cubicBezTo>
                    <a:pt x="0" y="17"/>
                    <a:pt x="3" y="9"/>
                    <a:pt x="9" y="3"/>
                  </a:cubicBezTo>
                  <a:cubicBezTo>
                    <a:pt x="12" y="0"/>
                    <a:pt x="12" y="0"/>
                    <a:pt x="12" y="0"/>
                  </a:cubicBezTo>
                  <a:cubicBezTo>
                    <a:pt x="18" y="6"/>
                    <a:pt x="18" y="6"/>
                    <a:pt x="18" y="6"/>
                  </a:cubicBezTo>
                  <a:cubicBezTo>
                    <a:pt x="15" y="9"/>
                    <a:pt x="15" y="9"/>
                    <a:pt x="15" y="9"/>
                  </a:cubicBezTo>
                  <a:cubicBezTo>
                    <a:pt x="10" y="13"/>
                    <a:pt x="8" y="19"/>
                    <a:pt x="8" y="26"/>
                  </a:cubicBezTo>
                  <a:cubicBezTo>
                    <a:pt x="8" y="39"/>
                    <a:pt x="19" y="50"/>
                    <a:pt x="32" y="50"/>
                  </a:cubicBezTo>
                  <a:cubicBezTo>
                    <a:pt x="39" y="50"/>
                    <a:pt x="45" y="47"/>
                    <a:pt x="49" y="43"/>
                  </a:cubicBezTo>
                  <a:cubicBezTo>
                    <a:pt x="52" y="40"/>
                    <a:pt x="52" y="40"/>
                    <a:pt x="52" y="40"/>
                  </a:cubicBezTo>
                  <a:cubicBezTo>
                    <a:pt x="58" y="45"/>
                    <a:pt x="58" y="45"/>
                    <a:pt x="58" y="45"/>
                  </a:cubicBezTo>
                  <a:cubicBezTo>
                    <a:pt x="55" y="48"/>
                    <a:pt x="55" y="48"/>
                    <a:pt x="55" y="48"/>
                  </a:cubicBezTo>
                  <a:cubicBezTo>
                    <a:pt x="49" y="55"/>
                    <a:pt x="41" y="58"/>
                    <a:pt x="32" y="58"/>
                  </a:cubicBez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14">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2230E7EB-2DA2-4878-9C68-66A7957B1F44}"/>
                </a:ext>
              </a:extLst>
            </p:cNvPr>
            <p:cNvSpPr>
              <a:spLocks noEditPoints="1"/>
            </p:cNvSpPr>
            <p:nvPr/>
          </p:nvSpPr>
          <p:spPr bwMode="auto">
            <a:xfrm>
              <a:off x="6990831" y="1025903"/>
              <a:ext cx="923540" cy="902083"/>
            </a:xfrm>
            <a:custGeom>
              <a:avLst/>
              <a:gdLst>
                <a:gd name="T0" fmla="*/ 211 w 422"/>
                <a:gd name="T1" fmla="*/ 421 h 421"/>
                <a:gd name="T2" fmla="*/ 85 w 422"/>
                <a:gd name="T3" fmla="*/ 380 h 421"/>
                <a:gd name="T4" fmla="*/ 81 w 422"/>
                <a:gd name="T5" fmla="*/ 377 h 421"/>
                <a:gd name="T6" fmla="*/ 84 w 422"/>
                <a:gd name="T7" fmla="*/ 374 h 421"/>
                <a:gd name="T8" fmla="*/ 91 w 422"/>
                <a:gd name="T9" fmla="*/ 357 h 421"/>
                <a:gd name="T10" fmla="*/ 67 w 422"/>
                <a:gd name="T11" fmla="*/ 333 h 421"/>
                <a:gd name="T12" fmla="*/ 50 w 422"/>
                <a:gd name="T13" fmla="*/ 340 h 421"/>
                <a:gd name="T14" fmla="*/ 47 w 422"/>
                <a:gd name="T15" fmla="*/ 343 h 421"/>
                <a:gd name="T16" fmla="*/ 44 w 422"/>
                <a:gd name="T17" fmla="*/ 339 h 421"/>
                <a:gd name="T18" fmla="*/ 0 w 422"/>
                <a:gd name="T19" fmla="*/ 211 h 421"/>
                <a:gd name="T20" fmla="*/ 211 w 422"/>
                <a:gd name="T21" fmla="*/ 0 h 421"/>
                <a:gd name="T22" fmla="*/ 340 w 422"/>
                <a:gd name="T23" fmla="*/ 44 h 421"/>
                <a:gd name="T24" fmla="*/ 343 w 422"/>
                <a:gd name="T25" fmla="*/ 46 h 421"/>
                <a:gd name="T26" fmla="*/ 340 w 422"/>
                <a:gd name="T27" fmla="*/ 49 h 421"/>
                <a:gd name="T28" fmla="*/ 336 w 422"/>
                <a:gd name="T29" fmla="*/ 64 h 421"/>
                <a:gd name="T30" fmla="*/ 360 w 422"/>
                <a:gd name="T31" fmla="*/ 88 h 421"/>
                <a:gd name="T32" fmla="*/ 374 w 422"/>
                <a:gd name="T33" fmla="*/ 83 h 421"/>
                <a:gd name="T34" fmla="*/ 377 w 422"/>
                <a:gd name="T35" fmla="*/ 81 h 421"/>
                <a:gd name="T36" fmla="*/ 379 w 422"/>
                <a:gd name="T37" fmla="*/ 84 h 421"/>
                <a:gd name="T38" fmla="*/ 422 w 422"/>
                <a:gd name="T39" fmla="*/ 211 h 421"/>
                <a:gd name="T40" fmla="*/ 211 w 422"/>
                <a:gd name="T41" fmla="*/ 421 h 421"/>
                <a:gd name="T42" fmla="*/ 93 w 422"/>
                <a:gd name="T43" fmla="*/ 376 h 421"/>
                <a:gd name="T44" fmla="*/ 211 w 422"/>
                <a:gd name="T45" fmla="*/ 413 h 421"/>
                <a:gd name="T46" fmla="*/ 414 w 422"/>
                <a:gd name="T47" fmla="*/ 211 h 421"/>
                <a:gd name="T48" fmla="*/ 375 w 422"/>
                <a:gd name="T49" fmla="*/ 92 h 421"/>
                <a:gd name="T50" fmla="*/ 360 w 422"/>
                <a:gd name="T51" fmla="*/ 96 h 421"/>
                <a:gd name="T52" fmla="*/ 328 w 422"/>
                <a:gd name="T53" fmla="*/ 64 h 421"/>
                <a:gd name="T54" fmla="*/ 332 w 422"/>
                <a:gd name="T55" fmla="*/ 48 h 421"/>
                <a:gd name="T56" fmla="*/ 211 w 422"/>
                <a:gd name="T57" fmla="*/ 8 h 421"/>
                <a:gd name="T58" fmla="*/ 8 w 422"/>
                <a:gd name="T59" fmla="*/ 211 h 421"/>
                <a:gd name="T60" fmla="*/ 48 w 422"/>
                <a:gd name="T61" fmla="*/ 331 h 421"/>
                <a:gd name="T62" fmla="*/ 67 w 422"/>
                <a:gd name="T63" fmla="*/ 325 h 421"/>
                <a:gd name="T64" fmla="*/ 99 w 422"/>
                <a:gd name="T65" fmla="*/ 357 h 421"/>
                <a:gd name="T66" fmla="*/ 93 w 422"/>
                <a:gd name="T67" fmla="*/ 37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2" h="421">
                  <a:moveTo>
                    <a:pt x="211" y="421"/>
                  </a:moveTo>
                  <a:cubicBezTo>
                    <a:pt x="165" y="421"/>
                    <a:pt x="122" y="407"/>
                    <a:pt x="85" y="380"/>
                  </a:cubicBezTo>
                  <a:cubicBezTo>
                    <a:pt x="81" y="377"/>
                    <a:pt x="81" y="377"/>
                    <a:pt x="81" y="377"/>
                  </a:cubicBezTo>
                  <a:cubicBezTo>
                    <a:pt x="84" y="374"/>
                    <a:pt x="84" y="374"/>
                    <a:pt x="84" y="374"/>
                  </a:cubicBezTo>
                  <a:cubicBezTo>
                    <a:pt x="89" y="369"/>
                    <a:pt x="91" y="363"/>
                    <a:pt x="91" y="357"/>
                  </a:cubicBezTo>
                  <a:cubicBezTo>
                    <a:pt x="91" y="344"/>
                    <a:pt x="80" y="333"/>
                    <a:pt x="67" y="333"/>
                  </a:cubicBezTo>
                  <a:cubicBezTo>
                    <a:pt x="61" y="333"/>
                    <a:pt x="55" y="335"/>
                    <a:pt x="50" y="340"/>
                  </a:cubicBezTo>
                  <a:cubicBezTo>
                    <a:pt x="47" y="343"/>
                    <a:pt x="47" y="343"/>
                    <a:pt x="47" y="343"/>
                  </a:cubicBezTo>
                  <a:cubicBezTo>
                    <a:pt x="44" y="339"/>
                    <a:pt x="44" y="339"/>
                    <a:pt x="44" y="339"/>
                  </a:cubicBezTo>
                  <a:cubicBezTo>
                    <a:pt x="15" y="302"/>
                    <a:pt x="0" y="258"/>
                    <a:pt x="0" y="211"/>
                  </a:cubicBezTo>
                  <a:cubicBezTo>
                    <a:pt x="0" y="95"/>
                    <a:pt x="95" y="0"/>
                    <a:pt x="211" y="0"/>
                  </a:cubicBezTo>
                  <a:cubicBezTo>
                    <a:pt x="258" y="0"/>
                    <a:pt x="302" y="15"/>
                    <a:pt x="340" y="44"/>
                  </a:cubicBezTo>
                  <a:cubicBezTo>
                    <a:pt x="343" y="46"/>
                    <a:pt x="343" y="46"/>
                    <a:pt x="343" y="46"/>
                  </a:cubicBezTo>
                  <a:cubicBezTo>
                    <a:pt x="340" y="49"/>
                    <a:pt x="340" y="49"/>
                    <a:pt x="340" y="49"/>
                  </a:cubicBezTo>
                  <a:cubicBezTo>
                    <a:pt x="337" y="54"/>
                    <a:pt x="336" y="59"/>
                    <a:pt x="336" y="64"/>
                  </a:cubicBezTo>
                  <a:cubicBezTo>
                    <a:pt x="336" y="77"/>
                    <a:pt x="346" y="88"/>
                    <a:pt x="360" y="88"/>
                  </a:cubicBezTo>
                  <a:cubicBezTo>
                    <a:pt x="365" y="88"/>
                    <a:pt x="370" y="86"/>
                    <a:pt x="374" y="83"/>
                  </a:cubicBezTo>
                  <a:cubicBezTo>
                    <a:pt x="377" y="81"/>
                    <a:pt x="377" y="81"/>
                    <a:pt x="377" y="81"/>
                  </a:cubicBezTo>
                  <a:cubicBezTo>
                    <a:pt x="379" y="84"/>
                    <a:pt x="379" y="84"/>
                    <a:pt x="379" y="84"/>
                  </a:cubicBezTo>
                  <a:cubicBezTo>
                    <a:pt x="407" y="121"/>
                    <a:pt x="422" y="165"/>
                    <a:pt x="422" y="211"/>
                  </a:cubicBezTo>
                  <a:cubicBezTo>
                    <a:pt x="422" y="327"/>
                    <a:pt x="327" y="421"/>
                    <a:pt x="211" y="421"/>
                  </a:cubicBezTo>
                  <a:close/>
                  <a:moveTo>
                    <a:pt x="93" y="376"/>
                  </a:moveTo>
                  <a:cubicBezTo>
                    <a:pt x="128" y="400"/>
                    <a:pt x="168" y="413"/>
                    <a:pt x="211" y="413"/>
                  </a:cubicBezTo>
                  <a:cubicBezTo>
                    <a:pt x="323" y="413"/>
                    <a:pt x="414" y="322"/>
                    <a:pt x="414" y="211"/>
                  </a:cubicBezTo>
                  <a:cubicBezTo>
                    <a:pt x="414" y="168"/>
                    <a:pt x="400" y="127"/>
                    <a:pt x="375" y="92"/>
                  </a:cubicBezTo>
                  <a:cubicBezTo>
                    <a:pt x="370" y="95"/>
                    <a:pt x="365" y="96"/>
                    <a:pt x="360" y="96"/>
                  </a:cubicBezTo>
                  <a:cubicBezTo>
                    <a:pt x="342" y="96"/>
                    <a:pt x="328" y="81"/>
                    <a:pt x="328" y="64"/>
                  </a:cubicBezTo>
                  <a:cubicBezTo>
                    <a:pt x="328" y="58"/>
                    <a:pt x="329" y="53"/>
                    <a:pt x="332" y="48"/>
                  </a:cubicBezTo>
                  <a:cubicBezTo>
                    <a:pt x="297" y="22"/>
                    <a:pt x="255" y="8"/>
                    <a:pt x="211" y="8"/>
                  </a:cubicBezTo>
                  <a:cubicBezTo>
                    <a:pt x="99" y="8"/>
                    <a:pt x="8" y="99"/>
                    <a:pt x="8" y="211"/>
                  </a:cubicBezTo>
                  <a:cubicBezTo>
                    <a:pt x="8" y="254"/>
                    <a:pt x="22" y="296"/>
                    <a:pt x="48" y="331"/>
                  </a:cubicBezTo>
                  <a:cubicBezTo>
                    <a:pt x="53" y="327"/>
                    <a:pt x="60" y="325"/>
                    <a:pt x="67" y="325"/>
                  </a:cubicBezTo>
                  <a:cubicBezTo>
                    <a:pt x="85" y="325"/>
                    <a:pt x="99" y="339"/>
                    <a:pt x="99" y="357"/>
                  </a:cubicBezTo>
                  <a:cubicBezTo>
                    <a:pt x="99" y="364"/>
                    <a:pt x="97" y="370"/>
                    <a:pt x="93" y="376"/>
                  </a:cubicBez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16">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6CD6A189-E164-4CAD-A09B-4EA24F4A823B}"/>
                </a:ext>
              </a:extLst>
            </p:cNvPr>
            <p:cNvSpPr>
              <a:spLocks/>
            </p:cNvSpPr>
            <p:nvPr/>
          </p:nvSpPr>
          <p:spPr bwMode="auto">
            <a:xfrm>
              <a:off x="7717683" y="1094743"/>
              <a:ext cx="130529" cy="128741"/>
            </a:xfrm>
            <a:custGeom>
              <a:avLst/>
              <a:gdLst>
                <a:gd name="T0" fmla="*/ 43 w 60"/>
                <a:gd name="T1" fmla="*/ 60 h 60"/>
                <a:gd name="T2" fmla="*/ 39 w 60"/>
                <a:gd name="T3" fmla="*/ 54 h 60"/>
                <a:gd name="T4" fmla="*/ 42 w 60"/>
                <a:gd name="T5" fmla="*/ 51 h 60"/>
                <a:gd name="T6" fmla="*/ 52 w 60"/>
                <a:gd name="T7" fmla="*/ 32 h 60"/>
                <a:gd name="T8" fmla="*/ 28 w 60"/>
                <a:gd name="T9" fmla="*/ 8 h 60"/>
                <a:gd name="T10" fmla="*/ 8 w 60"/>
                <a:gd name="T11" fmla="*/ 17 h 60"/>
                <a:gd name="T12" fmla="*/ 6 w 60"/>
                <a:gd name="T13" fmla="*/ 21 h 60"/>
                <a:gd name="T14" fmla="*/ 0 w 60"/>
                <a:gd name="T15" fmla="*/ 16 h 60"/>
                <a:gd name="T16" fmla="*/ 2 w 60"/>
                <a:gd name="T17" fmla="*/ 13 h 60"/>
                <a:gd name="T18" fmla="*/ 28 w 60"/>
                <a:gd name="T19" fmla="*/ 0 h 60"/>
                <a:gd name="T20" fmla="*/ 60 w 60"/>
                <a:gd name="T21" fmla="*/ 32 h 60"/>
                <a:gd name="T22" fmla="*/ 47 w 60"/>
                <a:gd name="T23" fmla="*/ 58 h 60"/>
                <a:gd name="T24" fmla="*/ 43 w 60"/>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0">
                  <a:moveTo>
                    <a:pt x="43" y="60"/>
                  </a:moveTo>
                  <a:cubicBezTo>
                    <a:pt x="39" y="54"/>
                    <a:pt x="39" y="54"/>
                    <a:pt x="39" y="54"/>
                  </a:cubicBezTo>
                  <a:cubicBezTo>
                    <a:pt x="42" y="51"/>
                    <a:pt x="42" y="51"/>
                    <a:pt x="42" y="51"/>
                  </a:cubicBezTo>
                  <a:cubicBezTo>
                    <a:pt x="48" y="47"/>
                    <a:pt x="52" y="39"/>
                    <a:pt x="52" y="32"/>
                  </a:cubicBezTo>
                  <a:cubicBezTo>
                    <a:pt x="52" y="18"/>
                    <a:pt x="41" y="8"/>
                    <a:pt x="28" y="8"/>
                  </a:cubicBezTo>
                  <a:cubicBezTo>
                    <a:pt x="20" y="8"/>
                    <a:pt x="13" y="11"/>
                    <a:pt x="8" y="17"/>
                  </a:cubicBezTo>
                  <a:cubicBezTo>
                    <a:pt x="6" y="21"/>
                    <a:pt x="6" y="21"/>
                    <a:pt x="6" y="21"/>
                  </a:cubicBezTo>
                  <a:cubicBezTo>
                    <a:pt x="0" y="16"/>
                    <a:pt x="0" y="16"/>
                    <a:pt x="0" y="16"/>
                  </a:cubicBezTo>
                  <a:cubicBezTo>
                    <a:pt x="2" y="13"/>
                    <a:pt x="2" y="13"/>
                    <a:pt x="2" y="13"/>
                  </a:cubicBezTo>
                  <a:cubicBezTo>
                    <a:pt x="8" y="4"/>
                    <a:pt x="18" y="0"/>
                    <a:pt x="28" y="0"/>
                  </a:cubicBezTo>
                  <a:cubicBezTo>
                    <a:pt x="46" y="0"/>
                    <a:pt x="60" y="14"/>
                    <a:pt x="60" y="32"/>
                  </a:cubicBezTo>
                  <a:cubicBezTo>
                    <a:pt x="60" y="42"/>
                    <a:pt x="55" y="52"/>
                    <a:pt x="47" y="58"/>
                  </a:cubicBezTo>
                  <a:lnTo>
                    <a:pt x="43" y="60"/>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18">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9578654F-6203-43AF-8ECF-C3EF0A8DAFD9}"/>
                </a:ext>
              </a:extLst>
            </p:cNvPr>
            <p:cNvSpPr>
              <a:spLocks noEditPoints="1"/>
            </p:cNvSpPr>
            <p:nvPr/>
          </p:nvSpPr>
          <p:spPr bwMode="auto">
            <a:xfrm>
              <a:off x="6712785" y="755904"/>
              <a:ext cx="1476949" cy="1445657"/>
            </a:xfrm>
            <a:custGeom>
              <a:avLst/>
              <a:gdLst>
                <a:gd name="T0" fmla="*/ 338 w 675"/>
                <a:gd name="T1" fmla="*/ 675 h 675"/>
                <a:gd name="T2" fmla="*/ 0 w 675"/>
                <a:gd name="T3" fmla="*/ 337 h 675"/>
                <a:gd name="T4" fmla="*/ 338 w 675"/>
                <a:gd name="T5" fmla="*/ 0 h 675"/>
                <a:gd name="T6" fmla="*/ 675 w 675"/>
                <a:gd name="T7" fmla="*/ 337 h 675"/>
                <a:gd name="T8" fmla="*/ 338 w 675"/>
                <a:gd name="T9" fmla="*/ 675 h 675"/>
                <a:gd name="T10" fmla="*/ 338 w 675"/>
                <a:gd name="T11" fmla="*/ 16 h 675"/>
                <a:gd name="T12" fmla="*/ 16 w 675"/>
                <a:gd name="T13" fmla="*/ 337 h 675"/>
                <a:gd name="T14" fmla="*/ 338 w 675"/>
                <a:gd name="T15" fmla="*/ 659 h 675"/>
                <a:gd name="T16" fmla="*/ 659 w 675"/>
                <a:gd name="T17" fmla="*/ 337 h 675"/>
                <a:gd name="T18" fmla="*/ 338 w 675"/>
                <a:gd name="T19" fmla="*/ 16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675">
                  <a:moveTo>
                    <a:pt x="338" y="675"/>
                  </a:moveTo>
                  <a:cubicBezTo>
                    <a:pt x="152" y="675"/>
                    <a:pt x="0" y="523"/>
                    <a:pt x="0" y="337"/>
                  </a:cubicBezTo>
                  <a:cubicBezTo>
                    <a:pt x="0" y="151"/>
                    <a:pt x="152" y="0"/>
                    <a:pt x="338" y="0"/>
                  </a:cubicBezTo>
                  <a:cubicBezTo>
                    <a:pt x="524" y="0"/>
                    <a:pt x="675" y="151"/>
                    <a:pt x="675" y="337"/>
                  </a:cubicBezTo>
                  <a:cubicBezTo>
                    <a:pt x="675" y="523"/>
                    <a:pt x="524" y="675"/>
                    <a:pt x="338" y="675"/>
                  </a:cubicBezTo>
                  <a:close/>
                  <a:moveTo>
                    <a:pt x="338" y="16"/>
                  </a:moveTo>
                  <a:cubicBezTo>
                    <a:pt x="161" y="16"/>
                    <a:pt x="16" y="160"/>
                    <a:pt x="16" y="337"/>
                  </a:cubicBezTo>
                  <a:cubicBezTo>
                    <a:pt x="16" y="515"/>
                    <a:pt x="161" y="659"/>
                    <a:pt x="338" y="659"/>
                  </a:cubicBezTo>
                  <a:cubicBezTo>
                    <a:pt x="515" y="659"/>
                    <a:pt x="659" y="515"/>
                    <a:pt x="659" y="337"/>
                  </a:cubicBezTo>
                  <a:cubicBezTo>
                    <a:pt x="659" y="160"/>
                    <a:pt x="515" y="16"/>
                    <a:pt x="338" y="16"/>
                  </a:cubicBez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19">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9A13C7CB-989C-4FFA-A0BD-ACF42BF3A276}"/>
                </a:ext>
              </a:extLst>
            </p:cNvPr>
            <p:cNvSpPr>
              <a:spLocks noEditPoints="1"/>
            </p:cNvSpPr>
            <p:nvPr/>
          </p:nvSpPr>
          <p:spPr bwMode="auto">
            <a:xfrm>
              <a:off x="3506588" y="2395035"/>
              <a:ext cx="1316915" cy="1281155"/>
            </a:xfrm>
            <a:custGeom>
              <a:avLst/>
              <a:gdLst>
                <a:gd name="T0" fmla="*/ 1473 w 1473"/>
                <a:gd name="T1" fmla="*/ 1433 h 1433"/>
                <a:gd name="T2" fmla="*/ 0 w 1473"/>
                <a:gd name="T3" fmla="*/ 1433 h 1433"/>
                <a:gd name="T4" fmla="*/ 0 w 1473"/>
                <a:gd name="T5" fmla="*/ 0 h 1433"/>
                <a:gd name="T6" fmla="*/ 1473 w 1473"/>
                <a:gd name="T7" fmla="*/ 0 h 1433"/>
                <a:gd name="T8" fmla="*/ 1473 w 1473"/>
                <a:gd name="T9" fmla="*/ 1433 h 1433"/>
                <a:gd name="T10" fmla="*/ 39 w 1473"/>
                <a:gd name="T11" fmla="*/ 1394 h 1433"/>
                <a:gd name="T12" fmla="*/ 1434 w 1473"/>
                <a:gd name="T13" fmla="*/ 1394 h 1433"/>
                <a:gd name="T14" fmla="*/ 1434 w 1473"/>
                <a:gd name="T15" fmla="*/ 39 h 1433"/>
                <a:gd name="T16" fmla="*/ 39 w 1473"/>
                <a:gd name="T17" fmla="*/ 39 h 1433"/>
                <a:gd name="T18" fmla="*/ 39 w 1473"/>
                <a:gd name="T19" fmla="*/ 1394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3" h="1433">
                  <a:moveTo>
                    <a:pt x="1473" y="1433"/>
                  </a:moveTo>
                  <a:lnTo>
                    <a:pt x="0" y="1433"/>
                  </a:lnTo>
                  <a:lnTo>
                    <a:pt x="0" y="0"/>
                  </a:lnTo>
                  <a:lnTo>
                    <a:pt x="1473" y="0"/>
                  </a:lnTo>
                  <a:lnTo>
                    <a:pt x="1473" y="1433"/>
                  </a:lnTo>
                  <a:close/>
                  <a:moveTo>
                    <a:pt x="39" y="1394"/>
                  </a:moveTo>
                  <a:lnTo>
                    <a:pt x="1434" y="1394"/>
                  </a:lnTo>
                  <a:lnTo>
                    <a:pt x="1434" y="39"/>
                  </a:lnTo>
                  <a:lnTo>
                    <a:pt x="39" y="39"/>
                  </a:lnTo>
                  <a:lnTo>
                    <a:pt x="39" y="1394"/>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20">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B4395E83-F25E-4582-BB59-1344E6B6EA37}"/>
                </a:ext>
              </a:extLst>
            </p:cNvPr>
            <p:cNvSpPr>
              <a:spLocks noEditPoints="1"/>
            </p:cNvSpPr>
            <p:nvPr/>
          </p:nvSpPr>
          <p:spPr bwMode="auto">
            <a:xfrm>
              <a:off x="3754236" y="2632849"/>
              <a:ext cx="822513" cy="803739"/>
            </a:xfrm>
            <a:custGeom>
              <a:avLst/>
              <a:gdLst>
                <a:gd name="T0" fmla="*/ 920 w 920"/>
                <a:gd name="T1" fmla="*/ 899 h 899"/>
                <a:gd name="T2" fmla="*/ 0 w 920"/>
                <a:gd name="T3" fmla="*/ 899 h 899"/>
                <a:gd name="T4" fmla="*/ 0 w 920"/>
                <a:gd name="T5" fmla="*/ 0 h 899"/>
                <a:gd name="T6" fmla="*/ 920 w 920"/>
                <a:gd name="T7" fmla="*/ 0 h 899"/>
                <a:gd name="T8" fmla="*/ 920 w 920"/>
                <a:gd name="T9" fmla="*/ 899 h 899"/>
                <a:gd name="T10" fmla="*/ 19 w 920"/>
                <a:gd name="T11" fmla="*/ 879 h 899"/>
                <a:gd name="T12" fmla="*/ 900 w 920"/>
                <a:gd name="T13" fmla="*/ 879 h 899"/>
                <a:gd name="T14" fmla="*/ 900 w 920"/>
                <a:gd name="T15" fmla="*/ 19 h 899"/>
                <a:gd name="T16" fmla="*/ 19 w 920"/>
                <a:gd name="T17" fmla="*/ 19 h 899"/>
                <a:gd name="T18" fmla="*/ 19 w 920"/>
                <a:gd name="T19" fmla="*/ 87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0" h="899">
                  <a:moveTo>
                    <a:pt x="920" y="899"/>
                  </a:moveTo>
                  <a:lnTo>
                    <a:pt x="0" y="899"/>
                  </a:lnTo>
                  <a:lnTo>
                    <a:pt x="0" y="0"/>
                  </a:lnTo>
                  <a:lnTo>
                    <a:pt x="920" y="0"/>
                  </a:lnTo>
                  <a:lnTo>
                    <a:pt x="920" y="899"/>
                  </a:lnTo>
                  <a:close/>
                  <a:moveTo>
                    <a:pt x="19" y="879"/>
                  </a:moveTo>
                  <a:lnTo>
                    <a:pt x="900" y="879"/>
                  </a:lnTo>
                  <a:lnTo>
                    <a:pt x="900" y="19"/>
                  </a:lnTo>
                  <a:lnTo>
                    <a:pt x="19" y="19"/>
                  </a:lnTo>
                  <a:lnTo>
                    <a:pt x="19" y="879"/>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24" name="Freeform 21">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199D871A-7B80-4785-8B04-1CF9046595A4}"/>
                </a:ext>
              </a:extLst>
            </p:cNvPr>
            <p:cNvSpPr>
              <a:spLocks noEditPoints="1"/>
            </p:cNvSpPr>
            <p:nvPr/>
          </p:nvSpPr>
          <p:spPr bwMode="auto">
            <a:xfrm>
              <a:off x="3754236" y="2632849"/>
              <a:ext cx="128741" cy="126059"/>
            </a:xfrm>
            <a:custGeom>
              <a:avLst/>
              <a:gdLst>
                <a:gd name="T0" fmla="*/ 144 w 144"/>
                <a:gd name="T1" fmla="*/ 141 h 141"/>
                <a:gd name="T2" fmla="*/ 0 w 144"/>
                <a:gd name="T3" fmla="*/ 141 h 141"/>
                <a:gd name="T4" fmla="*/ 0 w 144"/>
                <a:gd name="T5" fmla="*/ 0 h 141"/>
                <a:gd name="T6" fmla="*/ 144 w 144"/>
                <a:gd name="T7" fmla="*/ 0 h 141"/>
                <a:gd name="T8" fmla="*/ 144 w 144"/>
                <a:gd name="T9" fmla="*/ 141 h 141"/>
                <a:gd name="T10" fmla="*/ 19 w 144"/>
                <a:gd name="T11" fmla="*/ 122 h 141"/>
                <a:gd name="T12" fmla="*/ 124 w 144"/>
                <a:gd name="T13" fmla="*/ 122 h 141"/>
                <a:gd name="T14" fmla="*/ 124 w 144"/>
                <a:gd name="T15" fmla="*/ 19 h 141"/>
                <a:gd name="T16" fmla="*/ 19 w 144"/>
                <a:gd name="T17" fmla="*/ 19 h 141"/>
                <a:gd name="T18" fmla="*/ 19 w 144"/>
                <a:gd name="T19"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1">
                  <a:moveTo>
                    <a:pt x="144" y="141"/>
                  </a:moveTo>
                  <a:lnTo>
                    <a:pt x="0" y="141"/>
                  </a:lnTo>
                  <a:lnTo>
                    <a:pt x="0" y="0"/>
                  </a:lnTo>
                  <a:lnTo>
                    <a:pt x="144" y="0"/>
                  </a:lnTo>
                  <a:lnTo>
                    <a:pt x="144" y="141"/>
                  </a:lnTo>
                  <a:close/>
                  <a:moveTo>
                    <a:pt x="19" y="122"/>
                  </a:moveTo>
                  <a:lnTo>
                    <a:pt x="124" y="122"/>
                  </a:lnTo>
                  <a:lnTo>
                    <a:pt x="124" y="19"/>
                  </a:lnTo>
                  <a:lnTo>
                    <a:pt x="19" y="19"/>
                  </a:lnTo>
                  <a:lnTo>
                    <a:pt x="19" y="122"/>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22">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CBB82C4C-E5C7-487C-985B-1381D7AE988A}"/>
                </a:ext>
              </a:extLst>
            </p:cNvPr>
            <p:cNvSpPr>
              <a:spLocks noEditPoints="1"/>
            </p:cNvSpPr>
            <p:nvPr/>
          </p:nvSpPr>
          <p:spPr bwMode="auto">
            <a:xfrm>
              <a:off x="4447114" y="2632849"/>
              <a:ext cx="129635" cy="126059"/>
            </a:xfrm>
            <a:custGeom>
              <a:avLst/>
              <a:gdLst>
                <a:gd name="T0" fmla="*/ 145 w 145"/>
                <a:gd name="T1" fmla="*/ 141 h 141"/>
                <a:gd name="T2" fmla="*/ 0 w 145"/>
                <a:gd name="T3" fmla="*/ 141 h 141"/>
                <a:gd name="T4" fmla="*/ 0 w 145"/>
                <a:gd name="T5" fmla="*/ 0 h 141"/>
                <a:gd name="T6" fmla="*/ 145 w 145"/>
                <a:gd name="T7" fmla="*/ 0 h 141"/>
                <a:gd name="T8" fmla="*/ 145 w 145"/>
                <a:gd name="T9" fmla="*/ 141 h 141"/>
                <a:gd name="T10" fmla="*/ 20 w 145"/>
                <a:gd name="T11" fmla="*/ 122 h 141"/>
                <a:gd name="T12" fmla="*/ 125 w 145"/>
                <a:gd name="T13" fmla="*/ 122 h 141"/>
                <a:gd name="T14" fmla="*/ 125 w 145"/>
                <a:gd name="T15" fmla="*/ 19 h 141"/>
                <a:gd name="T16" fmla="*/ 20 w 145"/>
                <a:gd name="T17" fmla="*/ 19 h 141"/>
                <a:gd name="T18" fmla="*/ 20 w 145"/>
                <a:gd name="T19"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1">
                  <a:moveTo>
                    <a:pt x="145" y="141"/>
                  </a:moveTo>
                  <a:lnTo>
                    <a:pt x="0" y="141"/>
                  </a:lnTo>
                  <a:lnTo>
                    <a:pt x="0" y="0"/>
                  </a:lnTo>
                  <a:lnTo>
                    <a:pt x="145" y="0"/>
                  </a:lnTo>
                  <a:lnTo>
                    <a:pt x="145" y="141"/>
                  </a:lnTo>
                  <a:close/>
                  <a:moveTo>
                    <a:pt x="20" y="122"/>
                  </a:moveTo>
                  <a:lnTo>
                    <a:pt x="125" y="122"/>
                  </a:lnTo>
                  <a:lnTo>
                    <a:pt x="125" y="19"/>
                  </a:lnTo>
                  <a:lnTo>
                    <a:pt x="20" y="19"/>
                  </a:lnTo>
                  <a:lnTo>
                    <a:pt x="20" y="122"/>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23">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327F28D4-2B89-432A-B347-063FDB04A9A5}"/>
                </a:ext>
              </a:extLst>
            </p:cNvPr>
            <p:cNvSpPr>
              <a:spLocks noEditPoints="1"/>
            </p:cNvSpPr>
            <p:nvPr/>
          </p:nvSpPr>
          <p:spPr bwMode="auto">
            <a:xfrm>
              <a:off x="4447114" y="3309634"/>
              <a:ext cx="129635" cy="126953"/>
            </a:xfrm>
            <a:custGeom>
              <a:avLst/>
              <a:gdLst>
                <a:gd name="T0" fmla="*/ 145 w 145"/>
                <a:gd name="T1" fmla="*/ 142 h 142"/>
                <a:gd name="T2" fmla="*/ 0 w 145"/>
                <a:gd name="T3" fmla="*/ 142 h 142"/>
                <a:gd name="T4" fmla="*/ 0 w 145"/>
                <a:gd name="T5" fmla="*/ 0 h 142"/>
                <a:gd name="T6" fmla="*/ 145 w 145"/>
                <a:gd name="T7" fmla="*/ 0 h 142"/>
                <a:gd name="T8" fmla="*/ 145 w 145"/>
                <a:gd name="T9" fmla="*/ 142 h 142"/>
                <a:gd name="T10" fmla="*/ 20 w 145"/>
                <a:gd name="T11" fmla="*/ 122 h 142"/>
                <a:gd name="T12" fmla="*/ 125 w 145"/>
                <a:gd name="T13" fmla="*/ 122 h 142"/>
                <a:gd name="T14" fmla="*/ 125 w 145"/>
                <a:gd name="T15" fmla="*/ 19 h 142"/>
                <a:gd name="T16" fmla="*/ 20 w 145"/>
                <a:gd name="T17" fmla="*/ 19 h 142"/>
                <a:gd name="T18" fmla="*/ 20 w 145"/>
                <a:gd name="T19" fmla="*/ 12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145" y="142"/>
                  </a:moveTo>
                  <a:lnTo>
                    <a:pt x="0" y="142"/>
                  </a:lnTo>
                  <a:lnTo>
                    <a:pt x="0" y="0"/>
                  </a:lnTo>
                  <a:lnTo>
                    <a:pt x="145" y="0"/>
                  </a:lnTo>
                  <a:lnTo>
                    <a:pt x="145" y="142"/>
                  </a:lnTo>
                  <a:close/>
                  <a:moveTo>
                    <a:pt x="20" y="122"/>
                  </a:moveTo>
                  <a:lnTo>
                    <a:pt x="125" y="122"/>
                  </a:lnTo>
                  <a:lnTo>
                    <a:pt x="125" y="19"/>
                  </a:lnTo>
                  <a:lnTo>
                    <a:pt x="20" y="19"/>
                  </a:lnTo>
                  <a:lnTo>
                    <a:pt x="20" y="122"/>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24">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19DD3C8E-DF01-4374-9A90-377770BC7608}"/>
                </a:ext>
              </a:extLst>
            </p:cNvPr>
            <p:cNvSpPr>
              <a:spLocks noEditPoints="1"/>
            </p:cNvSpPr>
            <p:nvPr/>
          </p:nvSpPr>
          <p:spPr bwMode="auto">
            <a:xfrm>
              <a:off x="3754236" y="3309634"/>
              <a:ext cx="128741" cy="126953"/>
            </a:xfrm>
            <a:custGeom>
              <a:avLst/>
              <a:gdLst>
                <a:gd name="T0" fmla="*/ 144 w 144"/>
                <a:gd name="T1" fmla="*/ 142 h 142"/>
                <a:gd name="T2" fmla="*/ 0 w 144"/>
                <a:gd name="T3" fmla="*/ 142 h 142"/>
                <a:gd name="T4" fmla="*/ 0 w 144"/>
                <a:gd name="T5" fmla="*/ 0 h 142"/>
                <a:gd name="T6" fmla="*/ 144 w 144"/>
                <a:gd name="T7" fmla="*/ 0 h 142"/>
                <a:gd name="T8" fmla="*/ 144 w 144"/>
                <a:gd name="T9" fmla="*/ 142 h 142"/>
                <a:gd name="T10" fmla="*/ 19 w 144"/>
                <a:gd name="T11" fmla="*/ 122 h 142"/>
                <a:gd name="T12" fmla="*/ 124 w 144"/>
                <a:gd name="T13" fmla="*/ 122 h 142"/>
                <a:gd name="T14" fmla="*/ 124 w 144"/>
                <a:gd name="T15" fmla="*/ 19 h 142"/>
                <a:gd name="T16" fmla="*/ 19 w 144"/>
                <a:gd name="T17" fmla="*/ 19 h 142"/>
                <a:gd name="T18" fmla="*/ 19 w 144"/>
                <a:gd name="T19" fmla="*/ 12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144" y="142"/>
                  </a:moveTo>
                  <a:lnTo>
                    <a:pt x="0" y="142"/>
                  </a:lnTo>
                  <a:lnTo>
                    <a:pt x="0" y="0"/>
                  </a:lnTo>
                  <a:lnTo>
                    <a:pt x="144" y="0"/>
                  </a:lnTo>
                  <a:lnTo>
                    <a:pt x="144" y="142"/>
                  </a:lnTo>
                  <a:close/>
                  <a:moveTo>
                    <a:pt x="19" y="122"/>
                  </a:moveTo>
                  <a:lnTo>
                    <a:pt x="124" y="122"/>
                  </a:lnTo>
                  <a:lnTo>
                    <a:pt x="124" y="19"/>
                  </a:lnTo>
                  <a:lnTo>
                    <a:pt x="19" y="19"/>
                  </a:lnTo>
                  <a:lnTo>
                    <a:pt x="19" y="122"/>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 name="Isosceles Triangle 2">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B84A6ADF-6C13-4B9B-8A24-620EF2C5AC71}"/>
              </a:ext>
            </a:extLst>
          </p:cNvPr>
          <p:cNvSpPr/>
          <p:nvPr/>
        </p:nvSpPr>
        <p:spPr bwMode="auto">
          <a:xfrm rot="2808987">
            <a:off x="8685794" y="-186895"/>
            <a:ext cx="5079710" cy="2666559"/>
          </a:xfrm>
          <a:prstGeom prst="triangle">
            <a:avLst>
              <a:gd name="adj" fmla="val 44075"/>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35">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BA50E67D-CAFF-4E1F-95D0-316B0C31EB10}"/>
              </a:ext>
            </a:extLst>
          </p:cNvPr>
          <p:cNvSpPr/>
          <p:nvPr/>
        </p:nvSpPr>
        <p:spPr bwMode="auto">
          <a:xfrm>
            <a:off x="0" y="0"/>
            <a:ext cx="12188216" cy="228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Rectangle 36">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458CB446-C846-4131-9D05-F7C5C2B131BB}"/>
              </a:ext>
            </a:extLst>
          </p:cNvPr>
          <p:cNvSpPr/>
          <p:nvPr/>
        </p:nvSpPr>
        <p:spPr bwMode="auto">
          <a:xfrm>
            <a:off x="11963401" y="0"/>
            <a:ext cx="228599"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Title 3">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FFC92CD5-8A8E-449C-BADD-67A57EECF95F}"/>
              </a:ext>
            </a:extLst>
          </p:cNvPr>
          <p:cNvSpPr txBox="1">
            <a:spLocks/>
          </p:cNvSpPr>
          <p:nvPr/>
        </p:nvSpPr>
        <p:spPr>
          <a:xfrm rot="2746949">
            <a:off x="9664853" y="700711"/>
            <a:ext cx="2880481" cy="923330"/>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529" b="0" kern="1200" cap="none" spc="-49" baseline="0" dirty="0" smtClean="0">
                <a:ln w="3175">
                  <a:noFill/>
                </a:ln>
                <a:solidFill>
                  <a:schemeClr val="tx2"/>
                </a:solidFill>
                <a:effectLst/>
                <a:latin typeface="+mj-lt"/>
                <a:ea typeface="+mn-ea"/>
                <a:cs typeface="Segoe UI" pitchFamily="34" charset="0"/>
              </a:defRPr>
            </a:lvl1pPr>
          </a:lstStyle>
          <a:p>
            <a:pPr algn="ctr"/>
            <a:r>
              <a:rPr lang="nb-NO" sz="3200" dirty="0">
                <a:solidFill>
                  <a:schemeClr val="bg1"/>
                </a:solidFill>
                <a:latin typeface="+mn-lt"/>
              </a:rPr>
              <a:t>General Availablilty </a:t>
            </a:r>
          </a:p>
          <a:p>
            <a:pPr algn="ctr"/>
            <a:r>
              <a:rPr lang="nb-NO" sz="3200" dirty="0">
                <a:solidFill>
                  <a:schemeClr val="bg1"/>
                </a:solidFill>
                <a:latin typeface="+mn-lt"/>
              </a:rPr>
              <a:t>February 2020 </a:t>
            </a:r>
            <a:endParaRPr lang="nb-NO" sz="2800" dirty="0">
              <a:solidFill>
                <a:schemeClr val="bg1"/>
              </a:solidFill>
              <a:latin typeface="+mn-lt"/>
            </a:endParaRPr>
          </a:p>
        </p:txBody>
      </p:sp>
    </p:spTree>
    <p:extLst>
      <p:ext uri="{BB962C8B-B14F-4D97-AF65-F5344CB8AC3E}">
        <p14:creationId xmlns:p14="http://schemas.microsoft.com/office/powerpoint/2010/main" val="294754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p14="http://schemas.microsoft.com/office/powerpoint/2010/main"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End-to-End Solution for Securing MCU Devices</a:t>
            </a:r>
          </a:p>
        </p:txBody>
      </p:sp>
      <p:pic>
        <p:nvPicPr>
          <p:cNvPr id="9" name="Graphic 7">
            <a:extLst>
              <a:ext uri="{FF2B5EF4-FFF2-40B4-BE49-F238E27FC236}">
                <a16:creationId xmlns:a16="http://schemas.microsoft.com/office/drawing/2014/main" xmlns="" id="{F04ED372-C9F0-44B5-96DD-2F609BDD0C3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204176" y="2100712"/>
            <a:ext cx="1227600" cy="1237240"/>
          </a:xfrm>
          <a:prstGeom prst="rect">
            <a:avLst/>
          </a:prstGeom>
        </p:spPr>
      </p:pic>
      <p:pic>
        <p:nvPicPr>
          <p:cNvPr id="10" name="Graphic 40">
            <a:extLst>
              <a:ext uri="{FF2B5EF4-FFF2-40B4-BE49-F238E27FC236}">
                <a16:creationId xmlns:a16="http://schemas.microsoft.com/office/drawing/2014/main" xmlns="" id="{8F442C37-459A-4A45-A58D-4032044BB0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136072" y="4276826"/>
            <a:ext cx="1213072" cy="1449547"/>
          </a:xfrm>
          <a:prstGeom prst="rect">
            <a:avLst/>
          </a:prstGeom>
        </p:spPr>
      </p:pic>
      <p:pic>
        <p:nvPicPr>
          <p:cNvPr id="11" name="Graphic 6">
            <a:extLst>
              <a:ext uri="{FF2B5EF4-FFF2-40B4-BE49-F238E27FC236}">
                <a16:creationId xmlns:a16="http://schemas.microsoft.com/office/drawing/2014/main" xmlns="" id="{5D17107F-F62A-426E-819A-310DD1CBF43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090433" y="3178684"/>
            <a:ext cx="1089587" cy="1098142"/>
          </a:xfrm>
          <a:prstGeom prst="rect">
            <a:avLst/>
          </a:prstGeom>
        </p:spPr>
      </p:pic>
      <p:sp>
        <p:nvSpPr>
          <p:cNvPr id="12" name="Arc 11">
            <a:extLst>
              <a:ext uri="{FF2B5EF4-FFF2-40B4-BE49-F238E27FC236}">
                <a16:creationId xmlns:a16="http://schemas.microsoft.com/office/drawing/2014/main" xmlns="" id="{C0191722-8E1D-4EF0-98AA-A5BC6021D19B}"/>
              </a:ext>
            </a:extLst>
          </p:cNvPr>
          <p:cNvSpPr/>
          <p:nvPr/>
        </p:nvSpPr>
        <p:spPr>
          <a:xfrm rot="19427068">
            <a:off x="4530622" y="2285987"/>
            <a:ext cx="2937717" cy="2840087"/>
          </a:xfrm>
          <a:prstGeom prst="arc">
            <a:avLst>
              <a:gd name="adj1" fmla="val 14520651"/>
              <a:gd name="adj2" fmla="val 19051303"/>
            </a:avLst>
          </a:prstGeom>
          <a:ln w="19050">
            <a:solidFill>
              <a:srgbClr val="0078D7"/>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Arc 12">
            <a:extLst>
              <a:ext uri="{FF2B5EF4-FFF2-40B4-BE49-F238E27FC236}">
                <a16:creationId xmlns:a16="http://schemas.microsoft.com/office/drawing/2014/main" xmlns="" id="{650404BA-5994-45E0-A697-ADE7B502ED06}"/>
              </a:ext>
            </a:extLst>
          </p:cNvPr>
          <p:cNvSpPr/>
          <p:nvPr/>
        </p:nvSpPr>
        <p:spPr>
          <a:xfrm rot="19427068">
            <a:off x="4911521" y="2335662"/>
            <a:ext cx="2960828" cy="2984077"/>
          </a:xfrm>
          <a:prstGeom prst="arc">
            <a:avLst>
              <a:gd name="adj1" fmla="val 21359318"/>
              <a:gd name="adj2" fmla="val 4731120"/>
            </a:avLst>
          </a:prstGeom>
          <a:ln w="19050">
            <a:solidFill>
              <a:srgbClr val="0078D7"/>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Arc 13">
            <a:extLst>
              <a:ext uri="{FF2B5EF4-FFF2-40B4-BE49-F238E27FC236}">
                <a16:creationId xmlns:a16="http://schemas.microsoft.com/office/drawing/2014/main" xmlns="" id="{CD357CE1-B7CE-4CCD-840D-6894E2547176}"/>
              </a:ext>
            </a:extLst>
          </p:cNvPr>
          <p:cNvSpPr/>
          <p:nvPr/>
        </p:nvSpPr>
        <p:spPr>
          <a:xfrm rot="19427068">
            <a:off x="4523581" y="2474385"/>
            <a:ext cx="2960828" cy="2984077"/>
          </a:xfrm>
          <a:prstGeom prst="arc">
            <a:avLst>
              <a:gd name="adj1" fmla="val 7228829"/>
              <a:gd name="adj2" fmla="val 12000118"/>
            </a:avLst>
          </a:prstGeom>
          <a:ln w="19050">
            <a:solidFill>
              <a:srgbClr val="0078D7"/>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xmlns="" id="{7835EEA8-5DCC-45AA-B5E1-2D76F4C7678E}"/>
              </a:ext>
            </a:extLst>
          </p:cNvPr>
          <p:cNvSpPr/>
          <p:nvPr/>
        </p:nvSpPr>
        <p:spPr>
          <a:xfrm>
            <a:off x="838200" y="3335340"/>
            <a:ext cx="3004309" cy="1031051"/>
          </a:xfrm>
          <a:prstGeom prst="rect">
            <a:avLst/>
          </a:prstGeom>
        </p:spPr>
        <p:txBody>
          <a:bodyPr wrap="square" tIns="0">
            <a:spAutoFit/>
          </a:bodyPr>
          <a:lstStyle/>
          <a:p>
            <a:pPr marL="0" marR="0" lvl="0" indent="0" algn="r" defTabSz="914049" rtl="0" eaLnBrk="1" fontAlgn="auto" latinLnBrk="0" hangingPunct="1">
              <a:lnSpc>
                <a:spcPct val="100000"/>
              </a:lnSpc>
              <a:spcBef>
                <a:spcPts val="0"/>
              </a:spcBef>
              <a:spcAft>
                <a:spcPts val="196"/>
              </a:spcAft>
              <a:buClrTx/>
              <a:buSzTx/>
              <a:buFontTx/>
              <a:buNone/>
              <a:tabLst/>
              <a:defRPr/>
            </a:pPr>
            <a:r>
              <a:rPr kumimoji="0" lang="en-US" sz="1600" b="1" i="0" u="none" strike="noStrike" kern="1200" cap="none" spc="0" normalizeH="0" baseline="0" noProof="0" dirty="0">
                <a:ln>
                  <a:noFill/>
                </a:ln>
                <a:solidFill>
                  <a:srgbClr val="000000"/>
                </a:solidFill>
                <a:effectLst/>
                <a:uLnTx/>
                <a:uFillTx/>
                <a:cs typeface="Segoe UI" panose="020B0502040204020203" pitchFamily="34" charset="0"/>
              </a:rPr>
              <a:t>Azure Sphere certified MCUs</a:t>
            </a:r>
            <a:r>
              <a:rPr kumimoji="0" lang="en-US" sz="1600" b="0" i="0" u="none" strike="noStrike" kern="1200" cap="none" spc="0" normalizeH="0" baseline="0" noProof="0" dirty="0">
                <a:ln>
                  <a:noFill/>
                </a:ln>
                <a:solidFill>
                  <a:srgbClr val="000000"/>
                </a:solidFill>
                <a:effectLst/>
                <a:uLnTx/>
                <a:uFillTx/>
                <a:cs typeface="Segoe UI" panose="020B0502040204020203" pitchFamily="34" charset="0"/>
              </a:rPr>
              <a:t>, from our silicon partners, with built-in Microsoft </a:t>
            </a:r>
            <a:r>
              <a:rPr kumimoji="0" lang="en-US" sz="1600" b="1" i="0" u="none" strike="noStrike" kern="1200" cap="none" spc="0" normalizeH="0" baseline="0" noProof="0" dirty="0">
                <a:ln>
                  <a:noFill/>
                </a:ln>
                <a:solidFill>
                  <a:srgbClr val="000000"/>
                </a:solidFill>
                <a:effectLst/>
                <a:uLnTx/>
                <a:uFillTx/>
                <a:cs typeface="Segoe UI" panose="020B0502040204020203" pitchFamily="34" charset="0"/>
              </a:rPr>
              <a:t>hardware root of trust</a:t>
            </a:r>
            <a:endParaRPr kumimoji="0" lang="en-US" sz="1600" b="0"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endParaRPr>
          </a:p>
        </p:txBody>
      </p:sp>
      <p:sp>
        <p:nvSpPr>
          <p:cNvPr id="16" name="Rectangle 15">
            <a:extLst>
              <a:ext uri="{FF2B5EF4-FFF2-40B4-BE49-F238E27FC236}">
                <a16:creationId xmlns:a16="http://schemas.microsoft.com/office/drawing/2014/main" xmlns="" id="{9480745D-7B67-497B-914E-D417ABDCFD2C}"/>
              </a:ext>
            </a:extLst>
          </p:cNvPr>
          <p:cNvSpPr/>
          <p:nvPr/>
        </p:nvSpPr>
        <p:spPr>
          <a:xfrm>
            <a:off x="7950972" y="2100712"/>
            <a:ext cx="3266164" cy="870176"/>
          </a:xfrm>
          <a:prstGeom prst="rect">
            <a:avLst/>
          </a:prstGeom>
        </p:spPr>
        <p:txBody>
          <a:bodyPr wrap="square" tIns="0" anchor="t">
            <a:noAutofit/>
          </a:bodyPr>
          <a:lstStyle/>
          <a:p>
            <a:pPr marL="0" marR="0" lvl="0" indent="0" algn="l" defTabSz="914049" rtl="0" eaLnBrk="1" fontAlgn="auto" latinLnBrk="0" hangingPunct="1">
              <a:lnSpc>
                <a:spcPct val="100000"/>
              </a:lnSpc>
              <a:spcBef>
                <a:spcPts val="0"/>
              </a:spcBef>
              <a:spcAft>
                <a:spcPts val="196"/>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Calibri" panose="020F0502020204030204" pitchFamily="34" charset="0"/>
                <a:cs typeface="Segoe UI"/>
              </a:rPr>
              <a:t>The </a:t>
            </a:r>
            <a:r>
              <a:rPr kumimoji="0" lang="en-US" sz="1600" b="1" i="0" u="none" strike="noStrike" kern="1200" cap="none" spc="0" normalizeH="0" baseline="0" noProof="0" dirty="0">
                <a:ln>
                  <a:noFill/>
                </a:ln>
                <a:solidFill>
                  <a:srgbClr val="000000"/>
                </a:solidFill>
                <a:effectLst/>
                <a:uLnTx/>
                <a:uFillTx/>
                <a:ea typeface="Calibri" panose="020F0502020204030204" pitchFamily="34" charset="0"/>
                <a:cs typeface="Segoe UI"/>
              </a:rPr>
              <a:t>Azure Sphere OS </a:t>
            </a:r>
            <a:r>
              <a:rPr kumimoji="0" lang="en-US" sz="1600" b="0" i="0" u="none" strike="noStrike" kern="1200" cap="none" spc="0" normalizeH="0" baseline="0" noProof="0" dirty="0">
                <a:ln>
                  <a:noFill/>
                </a:ln>
                <a:solidFill>
                  <a:srgbClr val="000000"/>
                </a:solidFill>
                <a:effectLst/>
                <a:uLnTx/>
                <a:uFillTx/>
                <a:ea typeface="Calibri" panose="020F0502020204030204" pitchFamily="34" charset="0"/>
                <a:cs typeface="Segoe UI"/>
              </a:rPr>
              <a:t>with ongoing updates creates a </a:t>
            </a:r>
            <a:r>
              <a:rPr kumimoji="0" lang="en-US" sz="1600" b="1" i="0" u="none" strike="noStrike" kern="1200" cap="none" spc="0" normalizeH="0" baseline="0" noProof="0" dirty="0">
                <a:ln>
                  <a:noFill/>
                </a:ln>
                <a:solidFill>
                  <a:srgbClr val="000000"/>
                </a:solidFill>
                <a:effectLst/>
                <a:uLnTx/>
                <a:uFillTx/>
                <a:ea typeface="Calibri" panose="020F0502020204030204" pitchFamily="34" charset="0"/>
                <a:cs typeface="Segoe UI"/>
              </a:rPr>
              <a:t>Microsoft-secured software platform</a:t>
            </a:r>
            <a:endParaRPr kumimoji="0" lang="en-US" sz="1600" b="0"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endParaRPr>
          </a:p>
        </p:txBody>
      </p:sp>
      <p:sp>
        <p:nvSpPr>
          <p:cNvPr id="17" name="Rectangle 16">
            <a:extLst>
              <a:ext uri="{FF2B5EF4-FFF2-40B4-BE49-F238E27FC236}">
                <a16:creationId xmlns:a16="http://schemas.microsoft.com/office/drawing/2014/main" xmlns="" id="{E966313D-B03D-432E-A0C9-3C0B926FD110}"/>
              </a:ext>
            </a:extLst>
          </p:cNvPr>
          <p:cNvSpPr/>
          <p:nvPr/>
        </p:nvSpPr>
        <p:spPr>
          <a:xfrm>
            <a:off x="7950972" y="4429207"/>
            <a:ext cx="3266164" cy="1056700"/>
          </a:xfrm>
          <a:prstGeom prst="rect">
            <a:avLst/>
          </a:prstGeom>
        </p:spPr>
        <p:txBody>
          <a:bodyPr wrap="square" tIns="0">
            <a:spAutoFit/>
          </a:bodyPr>
          <a:lstStyle/>
          <a:p>
            <a:pPr marL="0" marR="0" lvl="0" indent="0" algn="l" defTabSz="914049" rtl="0" eaLnBrk="1" fontAlgn="auto" latinLnBrk="0" hangingPunct="1">
              <a:lnSpc>
                <a:spcPct val="100000"/>
              </a:lnSpc>
              <a:spcBef>
                <a:spcPts val="0"/>
              </a:spcBef>
              <a:spcAft>
                <a:spcPts val="196"/>
              </a:spcAft>
              <a:buClrTx/>
              <a:buSzTx/>
              <a:buFontTx/>
              <a:buNone/>
              <a:tabLst/>
              <a:defRPr/>
            </a:pPr>
            <a:r>
              <a:rPr kumimoji="0" lang="en-IN" sz="1600" b="0"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rPr>
              <a:t>The </a:t>
            </a:r>
            <a:r>
              <a:rPr kumimoji="0" lang="en-IN" sz="1600" b="1"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rPr>
              <a:t>Azure Sphere Security Service </a:t>
            </a:r>
            <a:r>
              <a:rPr kumimoji="0" lang="en-IN" sz="1600" b="0"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rPr>
              <a:t>guards every Azure Sphere device.</a:t>
            </a:r>
          </a:p>
          <a:p>
            <a:pPr marL="0" marR="0" lvl="0" indent="0" algn="l" defTabSz="914049" rtl="0" eaLnBrk="1" fontAlgn="auto" latinLnBrk="0" hangingPunct="1">
              <a:lnSpc>
                <a:spcPct val="100000"/>
              </a:lnSpc>
              <a:spcBef>
                <a:spcPts val="0"/>
              </a:spcBef>
              <a:spcAft>
                <a:spcPts val="196"/>
              </a:spcAft>
              <a:buClrTx/>
              <a:buSzTx/>
              <a:buFontTx/>
              <a:buNone/>
              <a:tabLst/>
              <a:defRPr/>
            </a:pPr>
            <a:r>
              <a:rPr kumimoji="0" lang="en-IN" sz="1600" b="0"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rPr>
              <a:t>It </a:t>
            </a:r>
            <a:r>
              <a:rPr kumimoji="0" lang="en-IN" sz="1600" b="1"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rPr>
              <a:t>brokers trust</a:t>
            </a:r>
            <a:r>
              <a:rPr kumimoji="0" lang="en-IN" sz="1600" b="0"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rPr>
              <a:t>, </a:t>
            </a:r>
            <a:r>
              <a:rPr kumimoji="0" lang="en-IN" sz="1600" b="1"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rPr>
              <a:t>detects emerging threats, </a:t>
            </a:r>
            <a:r>
              <a:rPr kumimoji="0" lang="en-IN" sz="1600" b="0"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rPr>
              <a:t>and </a:t>
            </a:r>
            <a:r>
              <a:rPr kumimoji="0" lang="en-IN" sz="1600" b="1"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rPr>
              <a:t>renews device security </a:t>
            </a:r>
            <a:endParaRPr kumimoji="0" lang="en-US" sz="1600" b="0" i="0" u="none" strike="noStrike" kern="1200" cap="none" spc="0" normalizeH="0" baseline="0" noProof="0" dirty="0">
              <a:ln>
                <a:noFill/>
              </a:ln>
              <a:solidFill>
                <a:srgbClr val="000000"/>
              </a:solidFill>
              <a:effectLst/>
              <a:uLnTx/>
              <a:uFillTx/>
              <a:ea typeface="Calibri" panose="020F0502020204030204" pitchFamily="34" charset="0"/>
              <a:cs typeface="Segoe UI" panose="020B0502040204020203" pitchFamily="34" charset="0"/>
            </a:endParaRPr>
          </a:p>
        </p:txBody>
      </p:sp>
      <p:sp>
        <p:nvSpPr>
          <p:cNvPr id="18" name="Rectangle 17">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CF738322-FE6C-44FB-8A8A-F7F27E7FEAB3}"/>
              </a:ext>
            </a:extLst>
          </p:cNvPr>
          <p:cNvSpPr/>
          <p:nvPr/>
        </p:nvSpPr>
        <p:spPr>
          <a:xfrm>
            <a:off x="228600" y="6115891"/>
            <a:ext cx="11734799" cy="536168"/>
          </a:xfrm>
          <a:prstGeom prst="rect">
            <a:avLst/>
          </a:prstGeom>
          <a:solidFill>
            <a:srgbClr val="0078D4"/>
          </a:solidFill>
          <a:ln w="12700" cap="flat" cmpd="sng" algn="ctr">
            <a:noFill/>
            <a:prstDash val="solid"/>
            <a:miter lim="800000"/>
          </a:ln>
          <a:effectLst/>
        </p:spPr>
        <p:txBody>
          <a:bodyPr rot="0" spcFirstLastPara="0" vert="horz" wrap="square" lIns="137141" tIns="109712" rIns="137141" bIns="109712"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534" rtl="0" eaLnBrk="1" fontAlgn="auto" latinLnBrk="0" hangingPunct="1">
              <a:lnSpc>
                <a:spcPct val="100000"/>
              </a:lnSpc>
              <a:spcBef>
                <a:spcPts val="0"/>
              </a:spcBef>
              <a:spcAft>
                <a:spcPts val="2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Semibold"/>
              </a:rPr>
              <a:t>Over 10 years of security and OS updates delivered directly to each device by Microsoft</a:t>
            </a:r>
            <a:endParaRPr kumimoji="0" lang="en-US" sz="2400" b="0" i="0" u="none" strike="noStrike" kern="0" cap="none" spc="0" normalizeH="0" baseline="0" noProof="0">
              <a:ln>
                <a:noFill/>
              </a:ln>
              <a:solidFill>
                <a:srgbClr val="FFFFFF"/>
              </a:solidFill>
              <a:effectLst/>
              <a:uLnTx/>
              <a:uFillTx/>
              <a:latin typeface="Segoe UI Semibold"/>
              <a:ea typeface="+mn-ea"/>
              <a:cs typeface="Segoe UI Semibold"/>
            </a:endParaRPr>
          </a:p>
        </p:txBody>
      </p:sp>
    </p:spTree>
    <p:extLst>
      <p:ext uri="{BB962C8B-B14F-4D97-AF65-F5344CB8AC3E}">
        <p14:creationId xmlns:p14="http://schemas.microsoft.com/office/powerpoint/2010/main" val="1553174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p14="http://schemas.microsoft.com/office/powerpoint/2010/main" xmlns:a14="http://schemas.microsoft.com/office/drawing/2010/main" xmlns="" id="{A2B185E6-B9B3-45E6-A894-F5C07BD18FE3}"/>
              </a:ext>
            </a:extLst>
          </p:cNvPr>
          <p:cNvSpPr/>
          <p:nvPr/>
        </p:nvSpPr>
        <p:spPr bwMode="auto">
          <a:xfrm>
            <a:off x="8159198" y="1937822"/>
            <a:ext cx="3691945" cy="4311210"/>
          </a:xfrm>
          <a:prstGeom prst="rect">
            <a:avLst/>
          </a:prstGeom>
          <a:solidFill>
            <a:schemeClr val="bg1"/>
          </a:solidFill>
          <a:ln w="9525" cap="flat" cmpd="sng" algn="ctr">
            <a:noFill/>
            <a:prstDash val="solid"/>
            <a:headEnd type="none" w="med" len="med"/>
            <a:tailEnd type="none" w="med" len="med"/>
          </a:ln>
          <a:effectLst>
            <a:outerShdw blurRad="190500" dist="38100" dir="2700000" algn="ctr" rotWithShape="0">
              <a:srgbClr val="000000">
                <a:alpha val="2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25">
            <a:extLst>
              <a:ext uri="{FF2B5EF4-FFF2-40B4-BE49-F238E27FC236}">
                <a16:creationId xmlns:a16="http://schemas.microsoft.com/office/drawing/2014/main" xmlns:p14="http://schemas.microsoft.com/office/powerpoint/2010/main" xmlns:a14="http://schemas.microsoft.com/office/drawing/2010/main" xmlns="" id="{8DD25E01-1A73-4B41-836D-27B950794242}"/>
              </a:ext>
            </a:extLst>
          </p:cNvPr>
          <p:cNvSpPr/>
          <p:nvPr/>
        </p:nvSpPr>
        <p:spPr bwMode="auto">
          <a:xfrm>
            <a:off x="4223350" y="1937822"/>
            <a:ext cx="3691945" cy="4311210"/>
          </a:xfrm>
          <a:prstGeom prst="rect">
            <a:avLst/>
          </a:prstGeom>
          <a:solidFill>
            <a:schemeClr val="bg1"/>
          </a:solidFill>
          <a:ln w="9525" cap="flat" cmpd="sng" algn="ctr">
            <a:noFill/>
            <a:prstDash val="solid"/>
            <a:headEnd type="none" w="med" len="med"/>
            <a:tailEnd type="none" w="med" len="med"/>
          </a:ln>
          <a:effectLst>
            <a:outerShdw blurRad="190500" dist="38100" dir="2700000" algn="ctr" rotWithShape="0">
              <a:srgbClr val="000000">
                <a:alpha val="2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20">
            <a:extLst>
              <a:ext uri="{FF2B5EF4-FFF2-40B4-BE49-F238E27FC236}">
                <a16:creationId xmlns:a16="http://schemas.microsoft.com/office/drawing/2014/main" xmlns:p14="http://schemas.microsoft.com/office/powerpoint/2010/main" xmlns:a14="http://schemas.microsoft.com/office/drawing/2010/main" xmlns="" id="{88B84EB5-F4C9-4629-812D-B857B596D2B1}"/>
              </a:ext>
            </a:extLst>
          </p:cNvPr>
          <p:cNvSpPr/>
          <p:nvPr/>
        </p:nvSpPr>
        <p:spPr bwMode="auto">
          <a:xfrm>
            <a:off x="287502" y="1937822"/>
            <a:ext cx="3691945" cy="4311210"/>
          </a:xfrm>
          <a:prstGeom prst="rect">
            <a:avLst/>
          </a:prstGeom>
          <a:solidFill>
            <a:schemeClr val="bg1"/>
          </a:solidFill>
          <a:ln w="9525" cap="flat" cmpd="sng" algn="ctr">
            <a:noFill/>
            <a:prstDash val="solid"/>
            <a:headEnd type="none" w="med" len="med"/>
            <a:tailEnd type="none" w="med" len="med"/>
          </a:ln>
          <a:effectLst>
            <a:outerShdw blurRad="190500" dist="38100" dir="2700000" algn="ctr" rotWithShape="0">
              <a:srgbClr val="000000">
                <a:alpha val="25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Rectangle 1">
            <a:extLst>
              <a:ext uri="{FF2B5EF4-FFF2-40B4-BE49-F238E27FC236}">
                <a16:creationId xmlns:a16="http://schemas.microsoft.com/office/drawing/2014/main" xmlns:p14="http://schemas.microsoft.com/office/powerpoint/2010/main" xmlns:a14="http://schemas.microsoft.com/office/drawing/2010/main" xmlns="" id="{14C31612-F6C4-4669-A1C7-DE6C8EB9E513}"/>
              </a:ext>
            </a:extLst>
          </p:cNvPr>
          <p:cNvSpPr/>
          <p:nvPr/>
        </p:nvSpPr>
        <p:spPr>
          <a:xfrm>
            <a:off x="4107967" y="5972033"/>
            <a:ext cx="223138" cy="276999"/>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3" name="Rectangle 2">
            <a:extLst>
              <a:ext uri="{FF2B5EF4-FFF2-40B4-BE49-F238E27FC236}">
                <a16:creationId xmlns:a16="http://schemas.microsoft.com/office/drawing/2014/main" xmlns:p14="http://schemas.microsoft.com/office/powerpoint/2010/main" xmlns:a14="http://schemas.microsoft.com/office/drawing/2010/main" xmlns="" id="{9A0F33D6-93D8-43F0-B330-1A6A3D3232BB}"/>
              </a:ext>
            </a:extLst>
          </p:cNvPr>
          <p:cNvSpPr/>
          <p:nvPr/>
        </p:nvSpPr>
        <p:spPr>
          <a:xfrm>
            <a:off x="4107967" y="5972033"/>
            <a:ext cx="223138" cy="276999"/>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xmlns:p14="http://schemas.microsoft.com/office/powerpoint/2010/main" xmlns:a14="http://schemas.microsoft.com/office/drawing/2010/main" xmlns="" id="{597FBE92-21D5-444C-8AA4-EE8F6D8217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33043" y="2239703"/>
            <a:ext cx="1818180" cy="760188"/>
          </a:xfrm>
          <a:prstGeom prst="rect">
            <a:avLst/>
          </a:prstGeom>
        </p:spPr>
      </p:pic>
      <p:sp>
        <p:nvSpPr>
          <p:cNvPr id="16" name="Title 1">
            <a:extLst>
              <a:ext uri="{FF2B5EF4-FFF2-40B4-BE49-F238E27FC236}">
                <a16:creationId xmlns:a16="http://schemas.microsoft.com/office/drawing/2014/main" xmlns:p14="http://schemas.microsoft.com/office/powerpoint/2010/main" xmlns:a14="http://schemas.microsoft.com/office/drawing/2010/main" xmlns="" id="{16977558-1778-428F-BFF4-EEF55849FC43}"/>
              </a:ext>
            </a:extLst>
          </p:cNvPr>
          <p:cNvSpPr txBox="1">
            <a:spLocks/>
          </p:cNvSpPr>
          <p:nvPr/>
        </p:nvSpPr>
        <p:spPr>
          <a:xfrm>
            <a:off x="4538732" y="3270572"/>
            <a:ext cx="5628829" cy="565091"/>
          </a:xfrm>
          <a:prstGeom prst="rect">
            <a:avLst/>
          </a:prstGeom>
        </p:spPr>
        <p:txBody>
          <a:bodyPr>
            <a:normAutofit fontScale="97500"/>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900" b="0" i="0" u="none" strike="noStrike" kern="1200" cap="none" spc="-50" normalizeH="0" baseline="0" noProof="0">
              <a:ln w="3175">
                <a:noFill/>
              </a:ln>
              <a:gradFill>
                <a:gsLst>
                  <a:gs pos="1250">
                    <a:srgbClr val="000000"/>
                  </a:gs>
                  <a:gs pos="100000">
                    <a:srgbClr val="000000"/>
                  </a:gs>
                </a:gsLst>
                <a:lin ang="5400000" scaled="0"/>
              </a:gradFill>
              <a:effectLst/>
              <a:uLnTx/>
              <a:uFillTx/>
              <a:latin typeface="Segoe UI Semibold"/>
              <a:ea typeface="+mn-ea"/>
              <a:cs typeface="Segoe UI" pitchFamily="34" charset="0"/>
            </a:endParaRPr>
          </a:p>
        </p:txBody>
      </p:sp>
      <p:pic>
        <p:nvPicPr>
          <p:cNvPr id="23" name="Picture 22">
            <a:extLst>
              <a:ext uri="{FF2B5EF4-FFF2-40B4-BE49-F238E27FC236}">
                <a16:creationId xmlns:a16="http://schemas.microsoft.com/office/drawing/2014/main" xmlns:p14="http://schemas.microsoft.com/office/powerpoint/2010/main" xmlns:a14="http://schemas.microsoft.com/office/drawing/2010/main" xmlns="" id="{D9971662-D794-45F7-B029-1790617A80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59098" y="2495203"/>
            <a:ext cx="2627915" cy="507190"/>
          </a:xfrm>
          <a:prstGeom prst="rect">
            <a:avLst/>
          </a:prstGeom>
        </p:spPr>
      </p:pic>
      <p:sp>
        <p:nvSpPr>
          <p:cNvPr id="24" name="Title 1">
            <a:extLst>
              <a:ext uri="{FF2B5EF4-FFF2-40B4-BE49-F238E27FC236}">
                <a16:creationId xmlns:a16="http://schemas.microsoft.com/office/drawing/2014/main" xmlns:p14="http://schemas.microsoft.com/office/powerpoint/2010/main" xmlns:a14="http://schemas.microsoft.com/office/drawing/2010/main" xmlns="" id="{DC84D93D-D454-43B1-9215-82D7324D6284}"/>
              </a:ext>
            </a:extLst>
          </p:cNvPr>
          <p:cNvSpPr txBox="1">
            <a:spLocks/>
          </p:cNvSpPr>
          <p:nvPr/>
        </p:nvSpPr>
        <p:spPr>
          <a:xfrm>
            <a:off x="6883982" y="1719313"/>
            <a:ext cx="5628829" cy="565091"/>
          </a:xfrm>
          <a:prstGeom prst="rect">
            <a:avLst/>
          </a:prstGeom>
        </p:spPr>
        <p:txBody>
          <a:bodyPr>
            <a:normAutofit fontScale="97500"/>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900" b="0" i="0" u="none" strike="noStrike" kern="1200" cap="none" spc="-50" normalizeH="0" baseline="0" noProof="0">
              <a:ln w="3175">
                <a:noFill/>
              </a:ln>
              <a:gradFill>
                <a:gsLst>
                  <a:gs pos="1250">
                    <a:srgbClr val="000000"/>
                  </a:gs>
                  <a:gs pos="100000">
                    <a:srgbClr val="000000"/>
                  </a:gs>
                </a:gsLst>
                <a:lin ang="5400000" scaled="0"/>
              </a:gradFill>
              <a:effectLst/>
              <a:uLnTx/>
              <a:uFillTx/>
              <a:latin typeface="Segoe UI Semibold"/>
              <a:ea typeface="+mn-ea"/>
              <a:cs typeface="Segoe UI" pitchFamily="34" charset="0"/>
            </a:endParaRPr>
          </a:p>
        </p:txBody>
      </p:sp>
      <p:pic>
        <p:nvPicPr>
          <p:cNvPr id="18" name="Picture 17">
            <a:extLst>
              <a:ext uri="{FF2B5EF4-FFF2-40B4-BE49-F238E27FC236}">
                <a16:creationId xmlns:a16="http://schemas.microsoft.com/office/drawing/2014/main" xmlns:p14="http://schemas.microsoft.com/office/powerpoint/2010/main" xmlns:a14="http://schemas.microsoft.com/office/drawing/2010/main" xmlns="" id="{4A9045C0-F065-4717-B8AD-7681624D0D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2341" y="2239703"/>
            <a:ext cx="2619341" cy="655200"/>
          </a:xfrm>
          <a:prstGeom prst="rect">
            <a:avLst/>
          </a:prstGeom>
        </p:spPr>
      </p:pic>
      <p:sp>
        <p:nvSpPr>
          <p:cNvPr id="20" name="TextBox 19">
            <a:extLst>
              <a:ext uri="{FF2B5EF4-FFF2-40B4-BE49-F238E27FC236}">
                <a16:creationId xmlns:a16="http://schemas.microsoft.com/office/drawing/2014/main" xmlns:p14="http://schemas.microsoft.com/office/powerpoint/2010/main" xmlns:a14="http://schemas.microsoft.com/office/drawing/2010/main" xmlns="" id="{B64E32F8-C92F-4D5B-8385-2ECEBE7BCE22}"/>
              </a:ext>
            </a:extLst>
          </p:cNvPr>
          <p:cNvSpPr txBox="1"/>
          <p:nvPr/>
        </p:nvSpPr>
        <p:spPr>
          <a:xfrm>
            <a:off x="804365" y="2999891"/>
            <a:ext cx="2431223" cy="572464"/>
          </a:xfrm>
          <a:prstGeom prst="rect">
            <a:avLst/>
          </a:prstGeom>
          <a:noFill/>
        </p:spPr>
        <p:txBody>
          <a:bodyPr wrap="square" lIns="182880" tIns="146304" rIns="182880" bIns="146304"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solidFill>
                  <a:srgbClr val="0078D7"/>
                </a:solidFill>
                <a:effectLst/>
                <a:uLnTx/>
                <a:uFillTx/>
                <a:latin typeface="Segoe UI"/>
                <a:ea typeface="+mn-ea"/>
                <a:cs typeface="+mn-cs"/>
              </a:rPr>
              <a:t>AVAILABLE NOW</a:t>
            </a:r>
            <a:endParaRPr kumimoji="0" lang="en-US" sz="2400" b="1" i="1" u="none" strike="noStrike" kern="1200" cap="none" spc="0" normalizeH="0" baseline="0" noProof="0" dirty="0">
              <a:ln/>
              <a:solidFill>
                <a:srgbClr val="0078D7"/>
              </a:solidFill>
              <a:effectLst/>
              <a:uLnTx/>
              <a:uFillTx/>
              <a:latin typeface="Segoe UI"/>
              <a:ea typeface="+mn-ea"/>
              <a:cs typeface="+mn-cs"/>
            </a:endParaRPr>
          </a:p>
        </p:txBody>
      </p:sp>
      <p:sp>
        <p:nvSpPr>
          <p:cNvPr id="28" name="TextBox 27">
            <a:extLst>
              <a:ext uri="{FF2B5EF4-FFF2-40B4-BE49-F238E27FC236}">
                <a16:creationId xmlns:a16="http://schemas.microsoft.com/office/drawing/2014/main" xmlns:p14="http://schemas.microsoft.com/office/powerpoint/2010/main" xmlns:a14="http://schemas.microsoft.com/office/drawing/2010/main" xmlns="" id="{C28A1673-DBF6-4B4B-B110-6271AA71D476}"/>
              </a:ext>
            </a:extLst>
          </p:cNvPr>
          <p:cNvSpPr txBox="1"/>
          <p:nvPr/>
        </p:nvSpPr>
        <p:spPr>
          <a:xfrm>
            <a:off x="4880973" y="2999891"/>
            <a:ext cx="2714315" cy="572464"/>
          </a:xfrm>
          <a:prstGeom prst="rect">
            <a:avLst/>
          </a:prstGeom>
          <a:noFill/>
        </p:spPr>
        <p:txBody>
          <a:bodyPr wrap="square" lIns="182880" tIns="146304" rIns="182880" bIns="146304"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2000" b="1" i="1" dirty="0">
                <a:ln/>
                <a:solidFill>
                  <a:srgbClr val="0078D7"/>
                </a:solidFill>
                <a:latin typeface="Segoe UI"/>
              </a:rPr>
              <a:t>COMING SOON</a:t>
            </a:r>
          </a:p>
        </p:txBody>
      </p:sp>
      <p:sp>
        <p:nvSpPr>
          <p:cNvPr id="29" name="TextBox 28">
            <a:extLst>
              <a:ext uri="{FF2B5EF4-FFF2-40B4-BE49-F238E27FC236}">
                <a16:creationId xmlns:a16="http://schemas.microsoft.com/office/drawing/2014/main" xmlns:p14="http://schemas.microsoft.com/office/powerpoint/2010/main" xmlns:a14="http://schemas.microsoft.com/office/drawing/2010/main" xmlns="" id="{47E1D864-BA53-4A7D-A184-8D7A29472564}"/>
              </a:ext>
            </a:extLst>
          </p:cNvPr>
          <p:cNvSpPr txBox="1"/>
          <p:nvPr/>
        </p:nvSpPr>
        <p:spPr>
          <a:xfrm>
            <a:off x="8796563" y="2999891"/>
            <a:ext cx="2417212" cy="572464"/>
          </a:xfrm>
          <a:prstGeom prst="rect">
            <a:avLst/>
          </a:prstGeom>
          <a:noFill/>
        </p:spPr>
        <p:txBody>
          <a:bodyPr wrap="square" lIns="182880" tIns="146304" rIns="182880" bIns="146304"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2000" b="1" i="1" dirty="0">
                <a:ln/>
                <a:solidFill>
                  <a:srgbClr val="0078D7"/>
                </a:solidFill>
                <a:latin typeface="Segoe UI"/>
              </a:rPr>
              <a:t>COMING SOON</a:t>
            </a:r>
            <a:endParaRPr kumimoji="0" lang="en-US" sz="2400" b="1" i="1" u="none" strike="noStrike" kern="1200" cap="none" spc="0" normalizeH="0" baseline="0" noProof="0" dirty="0">
              <a:ln/>
              <a:solidFill>
                <a:srgbClr val="0078D7"/>
              </a:solidFill>
              <a:effectLst/>
              <a:uLnTx/>
              <a:uFillTx/>
              <a:latin typeface="Segoe UI"/>
              <a:ea typeface="+mn-ea"/>
              <a:cs typeface="+mn-cs"/>
            </a:endParaRPr>
          </a:p>
        </p:txBody>
      </p:sp>
      <p:sp>
        <p:nvSpPr>
          <p:cNvPr id="4" name="Rectangle 3">
            <a:extLst>
              <a:ext uri="{FF2B5EF4-FFF2-40B4-BE49-F238E27FC236}">
                <a16:creationId xmlns:a16="http://schemas.microsoft.com/office/drawing/2014/main" xmlns:p14="http://schemas.microsoft.com/office/powerpoint/2010/main" xmlns:a14="http://schemas.microsoft.com/office/drawing/2010/main" xmlns="" id="{2548B325-74E0-4ECB-8DE2-A2D13CDD507D}"/>
              </a:ext>
            </a:extLst>
          </p:cNvPr>
          <p:cNvSpPr/>
          <p:nvPr/>
        </p:nvSpPr>
        <p:spPr>
          <a:xfrm>
            <a:off x="785353" y="3511420"/>
            <a:ext cx="2619341" cy="2401042"/>
          </a:xfrm>
          <a:prstGeom prst="rect">
            <a:avLst/>
          </a:prstGeom>
        </p:spPr>
        <p:txBody>
          <a:bodyPr wrap="square">
            <a:spAutoFit/>
          </a:bodyPr>
          <a:lstStyle/>
          <a:p>
            <a:pPr algn="ctr">
              <a:lnSpc>
                <a:spcPct val="150000"/>
              </a:lnSpc>
            </a:pPr>
            <a:r>
              <a:rPr lang="en-US" b="1" dirty="0">
                <a:solidFill>
                  <a:srgbClr val="42424E"/>
                </a:solidFill>
                <a:latin typeface="Segoe UI" panose="020B0502040204020203" pitchFamily="34" charset="0"/>
              </a:rPr>
              <a:t>MT3620</a:t>
            </a:r>
          </a:p>
          <a:p>
            <a:pPr>
              <a:lnSpc>
                <a:spcPct val="150000"/>
              </a:lnSpc>
            </a:pPr>
            <a:r>
              <a:rPr lang="en-US" dirty="0">
                <a:solidFill>
                  <a:srgbClr val="42424E"/>
                </a:solidFill>
                <a:latin typeface="Segoe UI" panose="020B0502040204020203" pitchFamily="34" charset="0"/>
              </a:rPr>
              <a:t>MCU form factor</a:t>
            </a:r>
          </a:p>
          <a:p>
            <a:r>
              <a:rPr lang="en-US" dirty="0">
                <a:solidFill>
                  <a:srgbClr val="42424E"/>
                </a:solidFill>
                <a:latin typeface="Segoe UI" panose="020B0502040204020203" pitchFamily="34" charset="0"/>
              </a:rPr>
              <a:t>Wi-Fi-enabled</a:t>
            </a:r>
          </a:p>
          <a:p>
            <a:pPr>
              <a:lnSpc>
                <a:spcPct val="150000"/>
              </a:lnSpc>
            </a:pPr>
            <a:r>
              <a:rPr lang="en-US" dirty="0">
                <a:solidFill>
                  <a:srgbClr val="42424E"/>
                </a:solidFill>
                <a:latin typeface="Segoe UI" panose="020B0502040204020203" pitchFamily="34" charset="0"/>
              </a:rPr>
              <a:t>Diverse HW ecosystem : </a:t>
            </a:r>
          </a:p>
          <a:p>
            <a:pPr marL="285750" indent="-285750">
              <a:buFont typeface="Arial" panose="020B0604020202020204" pitchFamily="34" charset="0"/>
              <a:buChar char="•"/>
            </a:pPr>
            <a:r>
              <a:rPr lang="en-US" dirty="0">
                <a:solidFill>
                  <a:srgbClr val="42424E"/>
                </a:solidFill>
                <a:latin typeface="Segoe UI" panose="020B0502040204020203" pitchFamily="34" charset="0"/>
              </a:rPr>
              <a:t>Development kits </a:t>
            </a:r>
          </a:p>
          <a:p>
            <a:pPr marL="285750" indent="-285750">
              <a:buFont typeface="Arial" panose="020B0604020202020204" pitchFamily="34" charset="0"/>
              <a:buChar char="•"/>
            </a:pPr>
            <a:r>
              <a:rPr lang="en-US" dirty="0">
                <a:solidFill>
                  <a:srgbClr val="42424E"/>
                </a:solidFill>
                <a:latin typeface="Segoe UI" panose="020B0502040204020203" pitchFamily="34" charset="0"/>
              </a:rPr>
              <a:t>Build-in modules</a:t>
            </a:r>
          </a:p>
          <a:p>
            <a:pPr marL="285750" indent="-285750">
              <a:buFont typeface="Arial" panose="020B0604020202020204" pitchFamily="34" charset="0"/>
              <a:buChar char="•"/>
            </a:pPr>
            <a:r>
              <a:rPr lang="en-US" dirty="0">
                <a:solidFill>
                  <a:srgbClr val="42424E"/>
                </a:solidFill>
                <a:latin typeface="Segoe UI" panose="020B0502040204020203" pitchFamily="34" charset="0"/>
              </a:rPr>
              <a:t>Guardian Modules </a:t>
            </a:r>
            <a:endParaRPr lang="en-US" dirty="0"/>
          </a:p>
        </p:txBody>
      </p:sp>
      <p:sp>
        <p:nvSpPr>
          <p:cNvPr id="31" name="Rectangle 30">
            <a:extLst>
              <a:ext uri="{FF2B5EF4-FFF2-40B4-BE49-F238E27FC236}">
                <a16:creationId xmlns:a16="http://schemas.microsoft.com/office/drawing/2014/main" xmlns:p14="http://schemas.microsoft.com/office/powerpoint/2010/main" xmlns:a14="http://schemas.microsoft.com/office/drawing/2010/main" xmlns="" id="{06FB5E56-098B-4D0A-9D0B-8BB37950D4EB}"/>
              </a:ext>
            </a:extLst>
          </p:cNvPr>
          <p:cNvSpPr/>
          <p:nvPr/>
        </p:nvSpPr>
        <p:spPr>
          <a:xfrm>
            <a:off x="4529245" y="3572355"/>
            <a:ext cx="3386050" cy="2378343"/>
          </a:xfrm>
          <a:prstGeom prst="rect">
            <a:avLst/>
          </a:prstGeom>
        </p:spPr>
        <p:txBody>
          <a:bodyPr wrap="square">
            <a:spAutoFit/>
          </a:bodyPr>
          <a:lstStyle/>
          <a:p>
            <a:pPr lvl="0" algn="ctr" defTabSz="914400">
              <a:spcBef>
                <a:spcPts val="600"/>
              </a:spcBef>
              <a:buClr>
                <a:srgbClr val="002060"/>
              </a:buClr>
              <a:defRPr/>
            </a:pPr>
            <a:r>
              <a:rPr lang="en-US" b="1" dirty="0">
                <a:solidFill>
                  <a:srgbClr val="42424E"/>
                </a:solidFill>
                <a:latin typeface="Segoe UI" panose="020B0502040204020203" pitchFamily="34" charset="0"/>
              </a:rPr>
              <a:t>Part of the i.MX8 family </a:t>
            </a:r>
          </a:p>
          <a:p>
            <a:pPr lvl="0" defTabSz="914400">
              <a:spcBef>
                <a:spcPts val="600"/>
              </a:spcBef>
              <a:buClr>
                <a:srgbClr val="002060"/>
              </a:buClr>
              <a:defRPr/>
            </a:pPr>
            <a:r>
              <a:rPr lang="en-US" dirty="0">
                <a:solidFill>
                  <a:srgbClr val="42424E"/>
                </a:solidFill>
                <a:latin typeface="Segoe UI" panose="020B0502040204020203" pitchFamily="34" charset="0"/>
              </a:rPr>
              <a:t>Optimized for performance </a:t>
            </a:r>
            <a:br>
              <a:rPr lang="en-US" dirty="0">
                <a:solidFill>
                  <a:srgbClr val="42424E"/>
                </a:solidFill>
                <a:latin typeface="Segoe UI" panose="020B0502040204020203" pitchFamily="34" charset="0"/>
              </a:rPr>
            </a:br>
            <a:r>
              <a:rPr lang="en-US" dirty="0">
                <a:solidFill>
                  <a:srgbClr val="42424E"/>
                </a:solidFill>
                <a:latin typeface="Segoe UI" panose="020B0502040204020203" pitchFamily="34" charset="0"/>
              </a:rPr>
              <a:t>and power: </a:t>
            </a:r>
          </a:p>
          <a:p>
            <a:pPr marL="285750" indent="-285750" defTabSz="914400">
              <a:spcBef>
                <a:spcPts val="600"/>
              </a:spcBef>
              <a:buClr>
                <a:srgbClr val="002060"/>
              </a:buClr>
              <a:buFont typeface="Arial" panose="020B0604020202020204" pitchFamily="34" charset="0"/>
              <a:buChar char="•"/>
              <a:defRPr/>
            </a:pPr>
            <a:r>
              <a:rPr lang="en-US" dirty="0">
                <a:solidFill>
                  <a:srgbClr val="42424E"/>
                </a:solidFill>
                <a:latin typeface="Segoe UI" panose="020B0502040204020203" pitchFamily="34" charset="0"/>
              </a:rPr>
              <a:t>Richer experiences</a:t>
            </a:r>
          </a:p>
          <a:p>
            <a:pPr marL="285750" lvl="0" indent="-285750" defTabSz="914400">
              <a:spcBef>
                <a:spcPts val="600"/>
              </a:spcBef>
              <a:buClr>
                <a:srgbClr val="002060"/>
              </a:buClr>
              <a:buFont typeface="Arial" panose="020B0604020202020204" pitchFamily="34" charset="0"/>
              <a:buChar char="•"/>
              <a:defRPr/>
            </a:pPr>
            <a:r>
              <a:rPr lang="en-US" dirty="0">
                <a:solidFill>
                  <a:srgbClr val="42424E"/>
                </a:solidFill>
                <a:latin typeface="Segoe UI" panose="020B0502040204020203" pitchFamily="34" charset="0"/>
              </a:rPr>
              <a:t>Artificial Intelligence (AI)</a:t>
            </a:r>
          </a:p>
          <a:p>
            <a:pPr marL="285750" lvl="0" indent="-285750" defTabSz="914400">
              <a:spcBef>
                <a:spcPts val="600"/>
              </a:spcBef>
              <a:buClr>
                <a:srgbClr val="002060"/>
              </a:buClr>
              <a:buFont typeface="Arial" panose="020B0604020202020204" pitchFamily="34" charset="0"/>
              <a:buChar char="•"/>
              <a:defRPr/>
            </a:pPr>
            <a:r>
              <a:rPr lang="en-US" dirty="0">
                <a:solidFill>
                  <a:srgbClr val="42424E"/>
                </a:solidFill>
                <a:latin typeface="Segoe UI" panose="020B0502040204020203" pitchFamily="34" charset="0"/>
              </a:rPr>
              <a:t>Graphics</a:t>
            </a:r>
          </a:p>
          <a:p>
            <a:pPr marL="285750" lvl="0" indent="-285750" defTabSz="914400">
              <a:spcBef>
                <a:spcPts val="600"/>
              </a:spcBef>
              <a:buClr>
                <a:srgbClr val="002060"/>
              </a:buClr>
              <a:buFont typeface="Arial" panose="020B0604020202020204" pitchFamily="34" charset="0"/>
              <a:buChar char="•"/>
              <a:defRPr/>
            </a:pPr>
            <a:r>
              <a:rPr lang="en-US" dirty="0">
                <a:solidFill>
                  <a:srgbClr val="42424E"/>
                </a:solidFill>
                <a:latin typeface="Segoe UI" panose="020B0502040204020203" pitchFamily="34" charset="0"/>
              </a:rPr>
              <a:t>Video</a:t>
            </a:r>
          </a:p>
        </p:txBody>
      </p:sp>
      <p:sp>
        <p:nvSpPr>
          <p:cNvPr id="33" name="Rectangle 32">
            <a:extLst>
              <a:ext uri="{FF2B5EF4-FFF2-40B4-BE49-F238E27FC236}">
                <a16:creationId xmlns:a16="http://schemas.microsoft.com/office/drawing/2014/main" xmlns:p14="http://schemas.microsoft.com/office/powerpoint/2010/main" xmlns:a14="http://schemas.microsoft.com/office/drawing/2010/main" xmlns="" id="{A625998F-92B4-41EB-9BF6-9FD4FAED797D}"/>
              </a:ext>
            </a:extLst>
          </p:cNvPr>
          <p:cNvSpPr/>
          <p:nvPr/>
        </p:nvSpPr>
        <p:spPr>
          <a:xfrm>
            <a:off x="8289881" y="3603487"/>
            <a:ext cx="3430576" cy="2660728"/>
          </a:xfrm>
          <a:prstGeom prst="rect">
            <a:avLst/>
          </a:prstGeom>
        </p:spPr>
        <p:txBody>
          <a:bodyPr wrap="square">
            <a:spAutoFit/>
          </a:bodyPr>
          <a:lstStyle/>
          <a:p>
            <a:pPr algn="ctr" defTabSz="914400">
              <a:spcBef>
                <a:spcPts val="600"/>
              </a:spcBef>
              <a:buClr>
                <a:srgbClr val="002060"/>
              </a:buClr>
              <a:defRPr/>
            </a:pPr>
            <a:r>
              <a:rPr lang="en-US" b="1" dirty="0">
                <a:solidFill>
                  <a:srgbClr val="42424E"/>
                </a:solidFill>
                <a:latin typeface="Segoe UI" panose="020B0502040204020203" pitchFamily="34" charset="0"/>
              </a:rPr>
              <a:t>Chip details to be disclosed</a:t>
            </a:r>
          </a:p>
          <a:p>
            <a:pPr defTabSz="914400">
              <a:spcBef>
                <a:spcPts val="600"/>
              </a:spcBef>
              <a:buClr>
                <a:srgbClr val="002060"/>
              </a:buClr>
              <a:defRPr/>
            </a:pPr>
            <a:r>
              <a:rPr lang="en-US" sz="1800" dirty="0">
                <a:solidFill>
                  <a:srgbClr val="000000"/>
                </a:solidFill>
                <a:latin typeface="Segoe UI" panose="020B0502040204020203" pitchFamily="34" charset="0"/>
                <a:cs typeface="Calibri" panose="020F0502020204030204" pitchFamily="34" charset="0"/>
              </a:rPr>
              <a:t>Built for anytime, anywhere connectivity:</a:t>
            </a:r>
            <a:endParaRPr lang="en-US" dirty="0">
              <a:solidFill>
                <a:srgbClr val="42424E"/>
              </a:solidFill>
              <a:latin typeface="Segoe UI" panose="020B0502040204020203" pitchFamily="34" charset="0"/>
            </a:endParaRPr>
          </a:p>
          <a:p>
            <a:pPr marL="285750" lvl="0" indent="-285750" defTabSz="914400">
              <a:spcBef>
                <a:spcPts val="600"/>
              </a:spcBef>
              <a:buClr>
                <a:srgbClr val="002060"/>
              </a:buClr>
              <a:buFont typeface="Arial" panose="020B0604020202020204" pitchFamily="34" charset="0"/>
              <a:buChar char="•"/>
              <a:defRPr/>
            </a:pPr>
            <a:r>
              <a:rPr lang="en-US" dirty="0">
                <a:solidFill>
                  <a:srgbClr val="42424E"/>
                </a:solidFill>
                <a:latin typeface="Segoe UI" panose="020B0502040204020203" pitchFamily="34" charset="0"/>
              </a:rPr>
              <a:t>Cellular enabled</a:t>
            </a:r>
          </a:p>
          <a:p>
            <a:pPr marL="285750" lvl="0" indent="-285750" defTabSz="914400">
              <a:spcBef>
                <a:spcPts val="600"/>
              </a:spcBef>
              <a:buClr>
                <a:srgbClr val="002060"/>
              </a:buClr>
              <a:buFont typeface="Arial" panose="020B0604020202020204" pitchFamily="34" charset="0"/>
              <a:buChar char="•"/>
              <a:defRPr/>
            </a:pPr>
            <a:r>
              <a:rPr lang="en-US" dirty="0">
                <a:solidFill>
                  <a:srgbClr val="42424E"/>
                </a:solidFill>
                <a:latin typeface="Segoe UI" panose="020B0502040204020203" pitchFamily="34" charset="0"/>
              </a:rPr>
              <a:t>Support for ultra-low power scenarios</a:t>
            </a:r>
          </a:p>
          <a:p>
            <a:pPr lvl="0" defTabSz="914400">
              <a:spcBef>
                <a:spcPts val="600"/>
              </a:spcBef>
              <a:buClr>
                <a:srgbClr val="002060"/>
              </a:buClr>
              <a:defRPr/>
            </a:pPr>
            <a:endParaRPr lang="en-US" dirty="0">
              <a:solidFill>
                <a:srgbClr val="42424E"/>
              </a:solidFill>
              <a:latin typeface="Segoe UI" panose="020B0502040204020203" pitchFamily="34" charset="0"/>
            </a:endParaRPr>
          </a:p>
          <a:p>
            <a:pPr lvl="0" defTabSz="914400">
              <a:spcBef>
                <a:spcPts val="600"/>
              </a:spcBef>
              <a:buClr>
                <a:srgbClr val="002060"/>
              </a:buClr>
              <a:defRPr/>
            </a:pPr>
            <a:endParaRPr lang="en-US" dirty="0">
              <a:solidFill>
                <a:srgbClr val="42424E"/>
              </a:solidFill>
              <a:latin typeface="Segoe UI" panose="020B0502040204020203" pitchFamily="34" charset="0"/>
            </a:endParaRPr>
          </a:p>
        </p:txBody>
      </p:sp>
      <p:sp>
        <p:nvSpPr>
          <p:cNvPr id="5" name="Title 4"/>
          <p:cNvSpPr>
            <a:spLocks noGrp="1"/>
          </p:cNvSpPr>
          <p:nvPr>
            <p:ph type="title"/>
          </p:nvPr>
        </p:nvSpPr>
        <p:spPr/>
        <p:txBody>
          <a:bodyPr/>
          <a:lstStyle/>
          <a:p>
            <a:r>
              <a:rPr lang="en-US" dirty="0" smtClean="0"/>
              <a:t>Silicon Ecosystem</a:t>
            </a:r>
            <a:endParaRPr lang="en-US" dirty="0"/>
          </a:p>
        </p:txBody>
      </p:sp>
    </p:spTree>
    <p:extLst>
      <p:ext uri="{BB962C8B-B14F-4D97-AF65-F5344CB8AC3E}">
        <p14:creationId xmlns:p14="http://schemas.microsoft.com/office/powerpoint/2010/main" val="192239931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Azure Sphere Dev Kits</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106017" y="2050549"/>
            <a:ext cx="11979965" cy="2347881"/>
          </a:xfrm>
          <a:prstGeom prst="rect">
            <a:avLst/>
          </a:prstGeom>
        </p:spPr>
      </p:pic>
      <p:sp>
        <p:nvSpPr>
          <p:cNvPr id="5" name="TextBox 4"/>
          <p:cNvSpPr txBox="1"/>
          <p:nvPr/>
        </p:nvSpPr>
        <p:spPr>
          <a:xfrm>
            <a:off x="198783" y="4465903"/>
            <a:ext cx="2718565" cy="1077218"/>
          </a:xfrm>
          <a:prstGeom prst="rect">
            <a:avLst/>
          </a:prstGeom>
          <a:noFill/>
        </p:spPr>
        <p:txBody>
          <a:bodyPr wrap="none" rtlCol="0">
            <a:spAutoFit/>
          </a:bodyPr>
          <a:lstStyle/>
          <a:p>
            <a:r>
              <a:rPr lang="en-US" sz="3200" dirty="0" err="1" smtClean="0"/>
              <a:t>AVNet</a:t>
            </a:r>
            <a:r>
              <a:rPr lang="en-US" sz="3200" dirty="0" smtClean="0"/>
              <a:t> MT3620</a:t>
            </a:r>
          </a:p>
          <a:p>
            <a:r>
              <a:rPr lang="en-US" sz="3200" dirty="0" smtClean="0"/>
              <a:t>Starter Kit</a:t>
            </a:r>
            <a:endParaRPr lang="en-US" sz="3200" dirty="0"/>
          </a:p>
        </p:txBody>
      </p:sp>
      <p:sp>
        <p:nvSpPr>
          <p:cNvPr id="6" name="TextBox 5"/>
          <p:cNvSpPr txBox="1"/>
          <p:nvPr/>
        </p:nvSpPr>
        <p:spPr>
          <a:xfrm>
            <a:off x="4588951" y="4465902"/>
            <a:ext cx="2758512" cy="1077218"/>
          </a:xfrm>
          <a:prstGeom prst="rect">
            <a:avLst/>
          </a:prstGeom>
          <a:noFill/>
        </p:spPr>
        <p:txBody>
          <a:bodyPr wrap="none" rtlCol="0">
            <a:spAutoFit/>
          </a:bodyPr>
          <a:lstStyle/>
          <a:p>
            <a:r>
              <a:rPr lang="en-US" sz="3200" dirty="0" err="1" smtClean="0"/>
              <a:t>Seeed</a:t>
            </a:r>
            <a:r>
              <a:rPr lang="en-US" sz="3200" dirty="0" smtClean="0"/>
              <a:t> MT3620</a:t>
            </a:r>
          </a:p>
          <a:p>
            <a:r>
              <a:rPr lang="en-US" sz="3200" dirty="0" smtClean="0"/>
              <a:t>Mini Dev Board</a:t>
            </a:r>
            <a:endParaRPr lang="en-US" sz="3200" dirty="0"/>
          </a:p>
        </p:txBody>
      </p:sp>
      <p:sp>
        <p:nvSpPr>
          <p:cNvPr id="7" name="TextBox 6"/>
          <p:cNvSpPr txBox="1"/>
          <p:nvPr/>
        </p:nvSpPr>
        <p:spPr>
          <a:xfrm>
            <a:off x="9019066" y="4465902"/>
            <a:ext cx="2758512" cy="1077218"/>
          </a:xfrm>
          <a:prstGeom prst="rect">
            <a:avLst/>
          </a:prstGeom>
          <a:noFill/>
        </p:spPr>
        <p:txBody>
          <a:bodyPr wrap="none" rtlCol="0">
            <a:spAutoFit/>
          </a:bodyPr>
          <a:lstStyle/>
          <a:p>
            <a:r>
              <a:rPr lang="en-US" sz="3200" dirty="0" err="1" smtClean="0"/>
              <a:t>Seeed</a:t>
            </a:r>
            <a:r>
              <a:rPr lang="en-US" sz="3200" dirty="0" smtClean="0"/>
              <a:t> MT3620</a:t>
            </a:r>
          </a:p>
          <a:p>
            <a:r>
              <a:rPr lang="en-US" sz="3200" dirty="0" smtClean="0"/>
              <a:t>Dev Kit</a:t>
            </a:r>
            <a:endParaRPr lang="en-US" sz="3200" dirty="0"/>
          </a:p>
        </p:txBody>
      </p:sp>
      <p:sp>
        <p:nvSpPr>
          <p:cNvPr id="8" name="TextBox 7"/>
          <p:cNvSpPr txBox="1"/>
          <p:nvPr/>
        </p:nvSpPr>
        <p:spPr>
          <a:xfrm>
            <a:off x="3405390" y="6188764"/>
            <a:ext cx="5381217" cy="523220"/>
          </a:xfrm>
          <a:prstGeom prst="rect">
            <a:avLst/>
          </a:prstGeom>
          <a:noFill/>
        </p:spPr>
        <p:txBody>
          <a:bodyPr wrap="none" rtlCol="0">
            <a:spAutoFit/>
          </a:bodyPr>
          <a:lstStyle/>
          <a:p>
            <a:r>
              <a:rPr lang="en-US" sz="2800" dirty="0" smtClean="0"/>
              <a:t>These all use the </a:t>
            </a:r>
            <a:r>
              <a:rPr lang="en-US" sz="2800" dirty="0" err="1" smtClean="0"/>
              <a:t>Mediatek</a:t>
            </a:r>
            <a:r>
              <a:rPr lang="en-US" sz="2800" dirty="0" smtClean="0"/>
              <a:t> MT3620</a:t>
            </a:r>
            <a:endParaRPr lang="en-US" sz="2800" dirty="0"/>
          </a:p>
        </p:txBody>
      </p:sp>
    </p:spTree>
    <p:extLst>
      <p:ext uri="{BB962C8B-B14F-4D97-AF65-F5344CB8AC3E}">
        <p14:creationId xmlns:p14="http://schemas.microsoft.com/office/powerpoint/2010/main" val="103332221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ice seedlings in greenhouse">
            <a:extLst>
              <a:ext uri="{FF2B5EF4-FFF2-40B4-BE49-F238E27FC236}">
                <a16:creationId xmlns:a16="http://schemas.microsoft.com/office/drawing/2014/main" xmlns:p14="http://schemas.microsoft.com/office/powerpoint/2010/main" xmlns:a14="http://schemas.microsoft.com/office/drawing/2010/main" xmlns="" id="{F72E0BDF-2302-4675-AC97-AA85C92AE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078"/>
          <a:stretch/>
        </p:blipFill>
        <p:spPr bwMode="auto">
          <a:xfrm>
            <a:off x="273464" y="1390102"/>
            <a:ext cx="5737077" cy="52499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p14="http://schemas.microsoft.com/office/powerpoint/2010/main" xmlns:a14="http://schemas.microsoft.com/office/drawing/2010/main" xmlns="" id="{0A32925F-D997-4A77-8D59-638DB2D9CDFC}"/>
              </a:ext>
            </a:extLst>
          </p:cNvPr>
          <p:cNvSpPr/>
          <p:nvPr/>
        </p:nvSpPr>
        <p:spPr bwMode="auto">
          <a:xfrm>
            <a:off x="273465" y="1390102"/>
            <a:ext cx="5737077" cy="5249980"/>
          </a:xfrm>
          <a:prstGeom prst="rect">
            <a:avLst/>
          </a:prstGeom>
          <a:solidFill>
            <a:srgbClr val="000000">
              <a:alpha val="4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8766" tIns="39013" rIns="48766" bIns="39013" numCol="1" spcCol="0" rtlCol="0" fromWordArt="0" anchor="t" anchorCtr="0" forceAA="0" compatLnSpc="1">
            <a:prstTxWarp prst="textNoShape">
              <a:avLst/>
            </a:prstTxWarp>
            <a:noAutofit/>
          </a:bodyPr>
          <a:lstStyle/>
          <a:p>
            <a:pPr marL="0" marR="0" lvl="0" indent="0" algn="l" defTabSz="248635" rtl="0" eaLnBrk="1" fontAlgn="base" latinLnBrk="0" hangingPunct="1">
              <a:lnSpc>
                <a:spcPct val="100000"/>
              </a:lnSpc>
              <a:spcBef>
                <a:spcPct val="0"/>
              </a:spcBef>
              <a:spcAft>
                <a:spcPct val="0"/>
              </a:spcAft>
              <a:buClrTx/>
              <a:buSzTx/>
              <a:buFontTx/>
              <a:buNone/>
              <a:tabLst/>
              <a:defRPr/>
            </a:pPr>
            <a:endParaRPr kumimoji="0" lang="en-US" sz="53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Box 9">
            <a:extLst>
              <a:ext uri="{FF2B5EF4-FFF2-40B4-BE49-F238E27FC236}">
                <a16:creationId xmlns:a16="http://schemas.microsoft.com/office/drawing/2014/main" xmlns:p14="http://schemas.microsoft.com/office/powerpoint/2010/main" xmlns:a14="http://schemas.microsoft.com/office/drawing/2010/main" xmlns="" id="{474D4E31-3127-4238-884D-EB3F9592AC64}"/>
              </a:ext>
            </a:extLst>
          </p:cNvPr>
          <p:cNvSpPr txBox="1"/>
          <p:nvPr/>
        </p:nvSpPr>
        <p:spPr>
          <a:xfrm>
            <a:off x="871003" y="3276974"/>
            <a:ext cx="4735038"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a:ea typeface="+mn-ea"/>
                <a:cs typeface="+mn-cs"/>
              </a:rPr>
              <a:t>Greenfield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a:ea typeface="+mn-ea"/>
                <a:cs typeface="+mn-cs"/>
              </a:rPr>
              <a:t>New devices and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a:ea typeface="+mn-ea"/>
              <a:cs typeface="+mn-cs"/>
            </a:endParaRPr>
          </a:p>
        </p:txBody>
      </p:sp>
      <p:pic>
        <p:nvPicPr>
          <p:cNvPr id="14" name="Picture 2" descr="Old growth forest">
            <a:extLst>
              <a:ext uri="{FF2B5EF4-FFF2-40B4-BE49-F238E27FC236}">
                <a16:creationId xmlns:a16="http://schemas.microsoft.com/office/drawing/2014/main" xmlns:p14="http://schemas.microsoft.com/office/powerpoint/2010/main" xmlns:a14="http://schemas.microsoft.com/office/drawing/2010/main" xmlns="" id="{D85DE266-DFEE-4E36-85C0-1CF9ECAD3A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221" t="13435" r="304"/>
          <a:stretch/>
        </p:blipFill>
        <p:spPr bwMode="auto">
          <a:xfrm>
            <a:off x="6192852" y="1390102"/>
            <a:ext cx="5737077" cy="524997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p14="http://schemas.microsoft.com/office/powerpoint/2010/main" xmlns:a14="http://schemas.microsoft.com/office/drawing/2010/main" xmlns="" id="{6BBBD025-FDE5-46CE-89D2-AC0EAE24BC75}"/>
              </a:ext>
            </a:extLst>
          </p:cNvPr>
          <p:cNvSpPr/>
          <p:nvPr/>
        </p:nvSpPr>
        <p:spPr bwMode="auto">
          <a:xfrm>
            <a:off x="6205669" y="1390102"/>
            <a:ext cx="5737077" cy="5249980"/>
          </a:xfrm>
          <a:prstGeom prst="rect">
            <a:avLst/>
          </a:prstGeom>
          <a:solidFill>
            <a:srgbClr val="000000">
              <a:alpha val="4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8766" tIns="39013" rIns="48766" bIns="39013" numCol="1" spcCol="0" rtlCol="0" fromWordArt="0" anchor="t" anchorCtr="0" forceAA="0" compatLnSpc="1">
            <a:prstTxWarp prst="textNoShape">
              <a:avLst/>
            </a:prstTxWarp>
            <a:noAutofit/>
          </a:bodyPr>
          <a:lstStyle/>
          <a:p>
            <a:pPr marL="0" marR="0" lvl="0" indent="0" algn="l" defTabSz="248635" rtl="0" eaLnBrk="1" fontAlgn="base" latinLnBrk="0" hangingPunct="1">
              <a:lnSpc>
                <a:spcPct val="100000"/>
              </a:lnSpc>
              <a:spcBef>
                <a:spcPct val="0"/>
              </a:spcBef>
              <a:spcAft>
                <a:spcPct val="0"/>
              </a:spcAft>
              <a:buClrTx/>
              <a:buSzTx/>
              <a:buFontTx/>
              <a:buNone/>
              <a:tabLst/>
              <a:defRPr/>
            </a:pPr>
            <a:endParaRPr kumimoji="0" lang="en-US" sz="53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xmlns:p14="http://schemas.microsoft.com/office/powerpoint/2010/main" xmlns:a14="http://schemas.microsoft.com/office/drawing/2010/main" xmlns="" id="{11588BAE-6F53-4260-BFB1-6B527A1DA1A9}"/>
              </a:ext>
            </a:extLst>
          </p:cNvPr>
          <p:cNvSpPr txBox="1"/>
          <p:nvPr/>
        </p:nvSpPr>
        <p:spPr>
          <a:xfrm>
            <a:off x="6608079" y="3276974"/>
            <a:ext cx="4957230"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a:ea typeface="+mn-ea"/>
                <a:cs typeface="+mn-cs"/>
              </a:rPr>
              <a:t>Brownfield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a:ea typeface="+mn-ea"/>
                <a:cs typeface="+mn-cs"/>
              </a:rPr>
              <a:t>Existing devices and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extBox 2">
            <a:extLst>
              <a:ext uri="{FF2B5EF4-FFF2-40B4-BE49-F238E27FC236}">
                <a16:creationId xmlns:a16="http://schemas.microsoft.com/office/drawing/2014/main" xmlns:p14="http://schemas.microsoft.com/office/powerpoint/2010/main" xmlns:a14="http://schemas.microsoft.com/office/drawing/2010/main" xmlns="" id="{382E3A8A-6629-482C-964B-5A43992B4FD0}"/>
              </a:ext>
            </a:extLst>
          </p:cNvPr>
          <p:cNvSpPr txBox="1"/>
          <p:nvPr/>
        </p:nvSpPr>
        <p:spPr>
          <a:xfrm>
            <a:off x="6707687" y="4411250"/>
            <a:ext cx="2743200" cy="22159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Segoe UI"/>
                <a:ea typeface="+mn-ea"/>
                <a:cs typeface="+mn-cs"/>
              </a:rPr>
              <a:t>Common use cases: </a:t>
            </a:r>
            <a:r>
              <a:rPr kumimoji="0" lang="en-US" sz="1800" b="0" i="0" u="none" strike="noStrike" kern="1200" cap="none" spc="0" normalizeH="0" baseline="0" noProof="0" dirty="0">
                <a:ln>
                  <a:noFill/>
                </a:ln>
                <a:solidFill>
                  <a:srgbClr val="FFFFFF"/>
                </a:solidFill>
                <a:effectLst/>
                <a:uLnTx/>
                <a:uFillTx/>
                <a:latin typeface="Segoe UI"/>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Arial"/>
              </a:rPr>
              <a:t>Food services​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Arial"/>
              </a:rPr>
              <a:t>Refrigeration​</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Arial"/>
              </a:rPr>
              <a:t>Industrial equipment​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Arial"/>
              </a:rPr>
              <a:t>HVAC </a:t>
            </a:r>
            <a:r>
              <a:rPr lang="en-US" sz="1800">
                <a:solidFill>
                  <a:srgbClr val="FFFFFF"/>
                </a:solidFill>
                <a:latin typeface="Segoe UI"/>
                <a:cs typeface="Arial"/>
              </a:rPr>
              <a:t>controls</a:t>
            </a:r>
            <a:endParaRPr lang="en-US" sz="1800" b="0" i="0" u="none" strike="noStrike" kern="1200" cap="none" spc="0" normalizeH="0" baseline="0" noProof="0">
              <a:ln>
                <a:noFill/>
              </a:ln>
              <a:solidFill>
                <a:srgbClr val="FFFFFF"/>
              </a:solidFill>
              <a:effectLst/>
              <a:uLnTx/>
              <a:uFillTx/>
              <a:latin typeface="Segoe U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p;quot"/>
              <a:ea typeface="+mn-ea"/>
              <a:cs typeface="+mn-cs"/>
            </a:endParaRPr>
          </a:p>
        </p:txBody>
      </p:sp>
      <p:sp>
        <p:nvSpPr>
          <p:cNvPr id="11" name="Title 2">
            <a:extLst>
              <a:ext uri="{FF2B5EF4-FFF2-40B4-BE49-F238E27FC236}">
                <a16:creationId xmlns:a16="http://schemas.microsoft.com/office/drawing/2014/main" xmlns:p14="http://schemas.microsoft.com/office/powerpoint/2010/main" xmlns:a14="http://schemas.microsoft.com/office/drawing/2010/main" xmlns="" id="{49B08C3E-C585-41C2-8F44-460D0E6880D7}"/>
              </a:ext>
            </a:extLst>
          </p:cNvPr>
          <p:cNvSpPr txBox="1">
            <a:spLocks/>
          </p:cNvSpPr>
          <p:nvPr/>
        </p:nvSpPr>
        <p:spPr>
          <a:xfrm>
            <a:off x="426424" y="224112"/>
            <a:ext cx="11336039" cy="744014"/>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529" b="0" kern="1200" cap="none" spc="-49" baseline="0" dirty="0" smtClean="0">
                <a:ln w="3175">
                  <a:noFill/>
                </a:ln>
                <a:solidFill>
                  <a:schemeClr val="tx2"/>
                </a:solidFill>
                <a:effectLst/>
                <a:latin typeface="+mj-lt"/>
                <a:ea typeface="+mn-ea"/>
                <a:cs typeface="Segoe UI" pitchFamily="34" charset="0"/>
              </a:defRPr>
            </a:lvl1pPr>
          </a:lstStyle>
          <a:p>
            <a:endParaRPr lang="en-US" sz="3600" spc="-50" dirty="0">
              <a:solidFill>
                <a:schemeClr val="tx1"/>
              </a:solidFill>
            </a:endParaRPr>
          </a:p>
        </p:txBody>
      </p:sp>
      <p:sp>
        <p:nvSpPr>
          <p:cNvPr id="2" name="Title 1"/>
          <p:cNvSpPr>
            <a:spLocks noGrp="1"/>
          </p:cNvSpPr>
          <p:nvPr>
            <p:ph type="title"/>
          </p:nvPr>
        </p:nvSpPr>
        <p:spPr/>
        <p:txBody>
          <a:bodyPr>
            <a:normAutofit fontScale="90000"/>
          </a:bodyPr>
          <a:lstStyle/>
          <a:p>
            <a:r>
              <a:rPr lang="en-US" smtClean="0"/>
              <a:t>Two types of implementations</a:t>
            </a:r>
            <a:br>
              <a:rPr lang="en-US" smtClean="0"/>
            </a:br>
            <a:endParaRPr lang="en-US" dirty="0"/>
          </a:p>
        </p:txBody>
      </p:sp>
    </p:spTree>
    <p:extLst>
      <p:ext uri="{BB962C8B-B14F-4D97-AF65-F5344CB8AC3E}">
        <p14:creationId xmlns:p14="http://schemas.microsoft.com/office/powerpoint/2010/main" val="1950053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5D9C5C8A-1FD3-4B39-845D-0E6BFF083437}"/>
              </a:ext>
            </a:extLst>
          </p:cNvPr>
          <p:cNvPicPr>
            <a:picLocks noChangeAspect="1"/>
          </p:cNvPicPr>
          <p:nvPr/>
        </p:nvPicPr>
        <p:blipFill rotWithShape="1">
          <a:blip r:embed="rId3">
            <a:extLst>
              <a:ext uri="{28A0092B-C50C-407E-A947-70E740481C1C}">
                <a14:useLocalDpi xmlns:a14="http://schemas.microsoft.com/office/drawing/2010/main" val="0"/>
              </a:ext>
            </a:extLst>
          </a:blip>
          <a:srcRect l="540" t="12225" r="50869" b="24610"/>
          <a:stretch/>
        </p:blipFill>
        <p:spPr>
          <a:xfrm>
            <a:off x="4415298" y="228600"/>
            <a:ext cx="7544319" cy="6565106"/>
          </a:xfrm>
          <a:prstGeom prst="rect">
            <a:avLst/>
          </a:prstGeom>
          <a:solidFill>
            <a:schemeClr val="bg1"/>
          </a:solidFill>
          <a:ln w="10795" cap="flat" cmpd="sng" algn="ctr">
            <a:noFill/>
            <a:prstDash val="solid"/>
          </a:ln>
          <a:effectLst/>
        </p:spPr>
      </p:pic>
      <p:sp>
        <p:nvSpPr>
          <p:cNvPr id="12" name="Rectangle 11">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DE7FF9B1-F362-4795-B9F5-470E2B9AA53F}"/>
              </a:ext>
            </a:extLst>
          </p:cNvPr>
          <p:cNvSpPr/>
          <p:nvPr/>
        </p:nvSpPr>
        <p:spPr bwMode="auto">
          <a:xfrm>
            <a:off x="0" y="6629400"/>
            <a:ext cx="12188216" cy="228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A04E3591-9803-4499-BE83-B96C4B74B831}"/>
              </a:ext>
            </a:extLst>
          </p:cNvPr>
          <p:cNvSpPr/>
          <p:nvPr/>
        </p:nvSpPr>
        <p:spPr bwMode="auto">
          <a:xfrm>
            <a:off x="0" y="0"/>
            <a:ext cx="12188216" cy="228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732B0CF3-F1CB-48A1-B56A-FAAE3344E9A7}"/>
              </a:ext>
            </a:extLst>
          </p:cNvPr>
          <p:cNvSpPr/>
          <p:nvPr/>
        </p:nvSpPr>
        <p:spPr bwMode="auto">
          <a:xfrm>
            <a:off x="1" y="0"/>
            <a:ext cx="228599"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9916D946-6A1B-46AA-993B-FE60678BB08A}"/>
              </a:ext>
            </a:extLst>
          </p:cNvPr>
          <p:cNvSpPr/>
          <p:nvPr/>
        </p:nvSpPr>
        <p:spPr bwMode="auto">
          <a:xfrm>
            <a:off x="11963401" y="0"/>
            <a:ext cx="228599"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2" descr="Image result for starbucks logo png">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0B292318-07BD-4EF7-A564-01ACF3710A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400" b="20400"/>
          <a:stretch/>
        </p:blipFill>
        <p:spPr bwMode="auto">
          <a:xfrm>
            <a:off x="622926" y="405411"/>
            <a:ext cx="2233576" cy="51651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3">
            <a:extLst>
              <a:ext uri="{FF2B5EF4-FFF2-40B4-BE49-F238E27FC236}">
                <a16:creationId xmlns:a16="http://schemas.microsoft.com/office/drawing/2014/main" xmlns:p159="http://schemas.microsoft.com/office/powerpoint/2015/09/main" xmlns:mc="http://schemas.openxmlformats.org/markup-compatibility/2006" xmlns:p14="http://schemas.microsoft.com/office/powerpoint/2010/main" xmlns:a14="http://schemas.microsoft.com/office/drawing/2010/main" xmlns="" id="{698A58D0-4934-4304-861F-8285A05146FC}"/>
              </a:ext>
            </a:extLst>
          </p:cNvPr>
          <p:cNvSpPr txBox="1">
            <a:spLocks/>
          </p:cNvSpPr>
          <p:nvPr/>
        </p:nvSpPr>
        <p:spPr>
          <a:xfrm>
            <a:off x="622926" y="1713593"/>
            <a:ext cx="3569084" cy="246221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defTabSz="932742" rtl="0" eaLnBrk="1" fontAlgn="auto" latinLnBrk="0" hangingPunct="1">
              <a:lnSpc>
                <a:spcPct val="100000"/>
              </a:lnSpc>
              <a:spcBef>
                <a:spcPct val="0"/>
              </a:spcBef>
              <a:spcAft>
                <a:spcPts val="0"/>
              </a:spcAft>
              <a:buClrTx/>
              <a:buSzTx/>
              <a:buFontTx/>
              <a:buNone/>
              <a:tabLst/>
              <a:defRPr/>
            </a:pPr>
            <a:r>
              <a:rPr lang="en-US" sz="4000" dirty="0">
                <a:latin typeface="+mn-lt"/>
              </a:rPr>
              <a:t>Azure Sphere helps Starbucks deliver the perfect pour</a:t>
            </a:r>
            <a:endParaRPr kumimoji="0" lang="en-US" sz="4400" b="0" i="0" u="none" strike="noStrike" kern="1200" cap="none" spc="-50" normalizeH="0" baseline="0" noProof="0" dirty="0">
              <a:ln w="3175">
                <a:noFill/>
              </a:ln>
              <a:effectLst/>
              <a:uLnTx/>
              <a:uFillTx/>
              <a:latin typeface="+mn-lt"/>
            </a:endParaRPr>
          </a:p>
        </p:txBody>
      </p:sp>
      <p:sp>
        <p:nvSpPr>
          <p:cNvPr id="2" name="TextBox 1"/>
          <p:cNvSpPr txBox="1"/>
          <p:nvPr/>
        </p:nvSpPr>
        <p:spPr>
          <a:xfrm>
            <a:off x="622926" y="5936075"/>
            <a:ext cx="3684031" cy="646331"/>
          </a:xfrm>
          <a:prstGeom prst="rect">
            <a:avLst/>
          </a:prstGeom>
          <a:noFill/>
        </p:spPr>
        <p:txBody>
          <a:bodyPr wrap="square" rtlCol="0">
            <a:spAutoFit/>
          </a:bodyPr>
          <a:lstStyle/>
          <a:p>
            <a:r>
              <a:rPr lang="en-US" sz="1200" dirty="0" smtClean="0"/>
              <a:t>Microsoft Ignite 2019 Session BRK2228</a:t>
            </a:r>
          </a:p>
          <a:p>
            <a:r>
              <a:rPr lang="en-US" sz="1200" dirty="0" smtClean="0"/>
              <a:t>In </a:t>
            </a:r>
            <a:r>
              <a:rPr lang="en-US" sz="1200" dirty="0"/>
              <a:t>pursuit of the perfect pour: How Starbucks tackled IoT at </a:t>
            </a:r>
            <a:r>
              <a:rPr lang="en-US" sz="1200" dirty="0" smtClean="0"/>
              <a:t>scale</a:t>
            </a:r>
            <a:endParaRPr lang="en-US" sz="1200" dirty="0"/>
          </a:p>
        </p:txBody>
      </p:sp>
    </p:spTree>
    <p:extLst>
      <p:ext uri="{BB962C8B-B14F-4D97-AF65-F5344CB8AC3E}">
        <p14:creationId xmlns:p14="http://schemas.microsoft.com/office/powerpoint/2010/main" val="623574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Azure Sphere Architecture</a:t>
            </a:r>
          </a:p>
        </p:txBody>
      </p:sp>
      <p:sp>
        <p:nvSpPr>
          <p:cNvPr id="6" name="Text Placeholder 5"/>
          <p:cNvSpPr>
            <a:spLocks noGrp="1"/>
          </p:cNvSpPr>
          <p:nvPr>
            <p:ph type="body" idx="1"/>
          </p:nvPr>
        </p:nvSpPr>
        <p:spPr/>
        <p:txBody>
          <a:bodyPr/>
          <a:lstStyle/>
          <a:p>
            <a:endParaRPr lang="en-US" dirty="0"/>
          </a:p>
        </p:txBody>
      </p:sp>
      <p:pic>
        <p:nvPicPr>
          <p:cNvPr id="13" name="Graphic 7">
            <a:extLst>
              <a:ext uri="{FF2B5EF4-FFF2-40B4-BE49-F238E27FC236}">
                <a16:creationId xmlns:a16="http://schemas.microsoft.com/office/drawing/2014/main" xmlns="" id="{F04ED372-C9F0-44B5-96DD-2F609BDD0C3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62549" y="3598845"/>
            <a:ext cx="717137" cy="722768"/>
          </a:xfrm>
          <a:prstGeom prst="rect">
            <a:avLst/>
          </a:prstGeom>
        </p:spPr>
      </p:pic>
      <p:pic>
        <p:nvPicPr>
          <p:cNvPr id="14" name="Graphic 40">
            <a:extLst>
              <a:ext uri="{FF2B5EF4-FFF2-40B4-BE49-F238E27FC236}">
                <a16:creationId xmlns:a16="http://schemas.microsoft.com/office/drawing/2014/main" xmlns="" id="{8F442C37-459A-4A45-A58D-4032044BB0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71036" y="5080206"/>
            <a:ext cx="708650" cy="846793"/>
          </a:xfrm>
          <a:prstGeom prst="rect">
            <a:avLst/>
          </a:prstGeom>
        </p:spPr>
      </p:pic>
      <p:pic>
        <p:nvPicPr>
          <p:cNvPr id="15" name="Graphic 6">
            <a:extLst>
              <a:ext uri="{FF2B5EF4-FFF2-40B4-BE49-F238E27FC236}">
                <a16:creationId xmlns:a16="http://schemas.microsoft.com/office/drawing/2014/main" xmlns="" id="{5D17107F-F62A-426E-819A-310DD1CBF43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546055" y="4321613"/>
            <a:ext cx="636512" cy="641510"/>
          </a:xfrm>
          <a:prstGeom prst="rect">
            <a:avLst/>
          </a:prstGeom>
        </p:spPr>
      </p:pic>
      <p:sp>
        <p:nvSpPr>
          <p:cNvPr id="16" name="Arc 15">
            <a:extLst>
              <a:ext uri="{FF2B5EF4-FFF2-40B4-BE49-F238E27FC236}">
                <a16:creationId xmlns:a16="http://schemas.microsoft.com/office/drawing/2014/main" xmlns="" id="{C0191722-8E1D-4EF0-98AA-A5BC6021D19B}"/>
              </a:ext>
            </a:extLst>
          </p:cNvPr>
          <p:cNvSpPr/>
          <p:nvPr/>
        </p:nvSpPr>
        <p:spPr>
          <a:xfrm rot="19427068">
            <a:off x="8870399" y="3758530"/>
            <a:ext cx="1716148" cy="1659115"/>
          </a:xfrm>
          <a:prstGeom prst="arc">
            <a:avLst>
              <a:gd name="adj1" fmla="val 14520651"/>
              <a:gd name="adj2" fmla="val 19051303"/>
            </a:avLst>
          </a:prstGeom>
          <a:ln w="19050">
            <a:solidFill>
              <a:srgbClr val="0078D7"/>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Arc 16">
            <a:extLst>
              <a:ext uri="{FF2B5EF4-FFF2-40B4-BE49-F238E27FC236}">
                <a16:creationId xmlns:a16="http://schemas.microsoft.com/office/drawing/2014/main" xmlns="" id="{650404BA-5994-45E0-A697-ADE7B502ED06}"/>
              </a:ext>
            </a:extLst>
          </p:cNvPr>
          <p:cNvSpPr/>
          <p:nvPr/>
        </p:nvSpPr>
        <p:spPr>
          <a:xfrm rot="19427068">
            <a:off x="9269913" y="3865134"/>
            <a:ext cx="1729649" cy="1743231"/>
          </a:xfrm>
          <a:prstGeom prst="arc">
            <a:avLst>
              <a:gd name="adj1" fmla="val 21359318"/>
              <a:gd name="adj2" fmla="val 4731120"/>
            </a:avLst>
          </a:prstGeom>
          <a:ln w="19050">
            <a:solidFill>
              <a:srgbClr val="0078D7"/>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Arc 17">
            <a:extLst>
              <a:ext uri="{FF2B5EF4-FFF2-40B4-BE49-F238E27FC236}">
                <a16:creationId xmlns:a16="http://schemas.microsoft.com/office/drawing/2014/main" xmlns="" id="{CD357CE1-B7CE-4CCD-840D-6894E2547176}"/>
              </a:ext>
            </a:extLst>
          </p:cNvPr>
          <p:cNvSpPr/>
          <p:nvPr/>
        </p:nvSpPr>
        <p:spPr>
          <a:xfrm rot="19427068">
            <a:off x="8881973" y="4003857"/>
            <a:ext cx="1729649" cy="1743231"/>
          </a:xfrm>
          <a:prstGeom prst="arc">
            <a:avLst>
              <a:gd name="adj1" fmla="val 7228829"/>
              <a:gd name="adj2" fmla="val 12000118"/>
            </a:avLst>
          </a:prstGeom>
          <a:ln w="19050">
            <a:solidFill>
              <a:srgbClr val="0078D7"/>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796367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Azure Sphere Architecture</a:t>
            </a:r>
          </a:p>
        </p:txBody>
      </p:sp>
      <p:sp>
        <p:nvSpPr>
          <p:cNvPr id="5" name="Content Placeholder 4"/>
          <p:cNvSpPr>
            <a:spLocks noGrp="1"/>
          </p:cNvSpPr>
          <p:nvPr>
            <p:ph idx="1"/>
          </p:nvPr>
        </p:nvSpPr>
        <p:spPr/>
        <p:txBody>
          <a:bodyPr/>
          <a:lstStyle/>
          <a:p>
            <a:r>
              <a:rPr lang="en-US" dirty="0"/>
              <a:t>Hardware</a:t>
            </a:r>
          </a:p>
          <a:p>
            <a:pPr lvl="1"/>
            <a:r>
              <a:rPr lang="en-US" dirty="0"/>
              <a:t>Crossover Microcontroller Unit (MCU)</a:t>
            </a:r>
          </a:p>
          <a:p>
            <a:r>
              <a:rPr lang="en-US" dirty="0"/>
              <a:t>Software</a:t>
            </a:r>
          </a:p>
          <a:p>
            <a:pPr lvl="1"/>
            <a:r>
              <a:rPr lang="en-US" dirty="0"/>
              <a:t>Azure Sphere OS (Linux-based Operating System)</a:t>
            </a:r>
          </a:p>
          <a:p>
            <a:r>
              <a:rPr lang="en-US" dirty="0"/>
              <a:t>Cloud</a:t>
            </a:r>
          </a:p>
          <a:p>
            <a:pPr lvl="1"/>
            <a:r>
              <a:rPr lang="en-US" dirty="0"/>
              <a:t>Azure Sphere Security Service</a:t>
            </a:r>
          </a:p>
        </p:txBody>
      </p:sp>
    </p:spTree>
    <p:extLst>
      <p:ext uri="{BB962C8B-B14F-4D97-AF65-F5344CB8AC3E}">
        <p14:creationId xmlns:p14="http://schemas.microsoft.com/office/powerpoint/2010/main" val="421225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p:txBody>
          <a:bodyPr/>
          <a:lstStyle/>
          <a:p>
            <a:r>
              <a:rPr lang="en-US" dirty="0" smtClean="0"/>
              <a:t>Importance of IoT Security</a:t>
            </a:r>
          </a:p>
          <a:p>
            <a:r>
              <a:rPr lang="en-US" dirty="0" smtClean="0"/>
              <a:t>What </a:t>
            </a:r>
            <a:r>
              <a:rPr lang="en-US" dirty="0"/>
              <a:t>is Azure Sphere?</a:t>
            </a:r>
          </a:p>
          <a:p>
            <a:r>
              <a:rPr lang="en-US" dirty="0" smtClean="0"/>
              <a:t>Security Architecture</a:t>
            </a:r>
          </a:p>
          <a:p>
            <a:r>
              <a:rPr lang="en-US" dirty="0" smtClean="0"/>
              <a:t>Build &amp; Deploy an App</a:t>
            </a:r>
            <a:endParaRPr lang="en-US" dirty="0"/>
          </a:p>
        </p:txBody>
      </p:sp>
      <p:pic>
        <p:nvPicPr>
          <p:cNvPr id="15" name="Picture Placeholder 14"/>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0005" r="20005"/>
          <a:stretch/>
        </p:blipFill>
        <p:spPr/>
      </p:pic>
      <p:sp>
        <p:nvSpPr>
          <p:cNvPr id="18" name="Title 17"/>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595802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Sphere Hardware Architecture</a:t>
            </a:r>
          </a:p>
        </p:txBody>
      </p:sp>
      <p:sp>
        <p:nvSpPr>
          <p:cNvPr id="3" name="Content Placeholder 2"/>
          <p:cNvSpPr>
            <a:spLocks noGrp="1"/>
          </p:cNvSpPr>
          <p:nvPr>
            <p:ph idx="1"/>
          </p:nvPr>
        </p:nvSpPr>
        <p:spPr>
          <a:xfrm>
            <a:off x="838200" y="1825625"/>
            <a:ext cx="6435329" cy="4351338"/>
          </a:xfrm>
        </p:spPr>
        <p:txBody>
          <a:bodyPr>
            <a:normAutofit lnSpcReduction="10000"/>
          </a:bodyPr>
          <a:lstStyle/>
          <a:p>
            <a:r>
              <a:rPr lang="en-US" dirty="0"/>
              <a:t>Azure Sphere MCU</a:t>
            </a:r>
          </a:p>
          <a:p>
            <a:pPr lvl="1"/>
            <a:r>
              <a:rPr lang="en-US" dirty="0"/>
              <a:t>Microsoft Pluton security subsystem</a:t>
            </a:r>
          </a:p>
          <a:p>
            <a:pPr lvl="1"/>
            <a:r>
              <a:rPr lang="en-US" dirty="0"/>
              <a:t>High-level application core</a:t>
            </a:r>
          </a:p>
          <a:p>
            <a:pPr lvl="1"/>
            <a:r>
              <a:rPr lang="en-US" dirty="0"/>
              <a:t>Real-time core(s)</a:t>
            </a:r>
          </a:p>
          <a:p>
            <a:pPr lvl="1"/>
            <a:r>
              <a:rPr lang="en-US" dirty="0"/>
              <a:t>Hardware firewalls</a:t>
            </a:r>
          </a:p>
          <a:p>
            <a:pPr lvl="1"/>
            <a:r>
              <a:rPr lang="en-US" dirty="0"/>
              <a:t>Integrated RAM, flash, and connectivity</a:t>
            </a:r>
          </a:p>
          <a:p>
            <a:r>
              <a:rPr lang="en-US" dirty="0"/>
              <a:t>Multiple trusted domains</a:t>
            </a:r>
          </a:p>
          <a:p>
            <a:pPr lvl="1"/>
            <a:r>
              <a:rPr lang="en-US" dirty="0"/>
              <a:t>Resource isolation</a:t>
            </a:r>
          </a:p>
          <a:p>
            <a:pPr lvl="1"/>
            <a:r>
              <a:rPr lang="en-US" dirty="0"/>
              <a:t>Increased security</a:t>
            </a:r>
          </a:p>
        </p:txBody>
      </p:sp>
      <p:sp>
        <p:nvSpPr>
          <p:cNvPr id="5" name="Rectangle 4"/>
          <p:cNvSpPr/>
          <p:nvPr/>
        </p:nvSpPr>
        <p:spPr>
          <a:xfrm>
            <a:off x="7665721" y="2249424"/>
            <a:ext cx="950976" cy="9509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Microsoft Pluton</a:t>
            </a:r>
          </a:p>
          <a:p>
            <a:r>
              <a:rPr lang="en-US" sz="800" dirty="0">
                <a:solidFill>
                  <a:schemeClr val="bg1"/>
                </a:solidFill>
              </a:rPr>
              <a:t>Security</a:t>
            </a:r>
          </a:p>
          <a:p>
            <a:r>
              <a:rPr lang="en-US" sz="800" dirty="0">
                <a:solidFill>
                  <a:schemeClr val="bg1"/>
                </a:solidFill>
              </a:rPr>
              <a:t>subsystem</a:t>
            </a:r>
          </a:p>
        </p:txBody>
      </p:sp>
      <p:sp>
        <p:nvSpPr>
          <p:cNvPr id="6" name="Rectangle 5"/>
          <p:cNvSpPr/>
          <p:nvPr/>
        </p:nvSpPr>
        <p:spPr>
          <a:xfrm>
            <a:off x="9037321" y="2249424"/>
            <a:ext cx="950976" cy="950976"/>
          </a:xfrm>
          <a:prstGeom prst="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2">
                    <a:lumMod val="10000"/>
                  </a:schemeClr>
                </a:solidFill>
              </a:rPr>
              <a:t>FLASH</a:t>
            </a:r>
          </a:p>
          <a:p>
            <a:r>
              <a:rPr lang="en-US" sz="1200" dirty="0">
                <a:solidFill>
                  <a:schemeClr val="bg2">
                    <a:lumMod val="10000"/>
                  </a:schemeClr>
                </a:solidFill>
              </a:rPr>
              <a:t>&gt;= 16MB</a:t>
            </a:r>
            <a:endParaRPr lang="en-US" sz="800" dirty="0">
              <a:solidFill>
                <a:schemeClr val="bg2">
                  <a:lumMod val="10000"/>
                </a:schemeClr>
              </a:solidFill>
            </a:endParaRPr>
          </a:p>
        </p:txBody>
      </p:sp>
      <p:sp>
        <p:nvSpPr>
          <p:cNvPr id="7" name="Rectangle 6"/>
          <p:cNvSpPr/>
          <p:nvPr/>
        </p:nvSpPr>
        <p:spPr>
          <a:xfrm>
            <a:off x="10402824" y="2257616"/>
            <a:ext cx="950976" cy="95097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Network</a:t>
            </a:r>
          </a:p>
          <a:p>
            <a:r>
              <a:rPr lang="en-US" sz="1200" dirty="0">
                <a:solidFill>
                  <a:schemeClr val="bg1"/>
                </a:solidFill>
              </a:rPr>
              <a:t>Connection</a:t>
            </a:r>
          </a:p>
          <a:p>
            <a:r>
              <a:rPr lang="en-US" sz="800" dirty="0">
                <a:solidFill>
                  <a:schemeClr val="bg1"/>
                </a:solidFill>
              </a:rPr>
              <a:t>Built-in Wi-Fi</a:t>
            </a:r>
          </a:p>
        </p:txBody>
      </p:sp>
      <p:sp>
        <p:nvSpPr>
          <p:cNvPr id="8" name="Rectangle 7"/>
          <p:cNvSpPr/>
          <p:nvPr/>
        </p:nvSpPr>
        <p:spPr>
          <a:xfrm>
            <a:off x="7665721" y="3536377"/>
            <a:ext cx="950976" cy="950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ARM Cortex-A</a:t>
            </a:r>
          </a:p>
          <a:p>
            <a:r>
              <a:rPr lang="en-US" sz="800" dirty="0">
                <a:solidFill>
                  <a:schemeClr val="bg1"/>
                </a:solidFill>
              </a:rPr>
              <a:t>Optimized for</a:t>
            </a:r>
          </a:p>
          <a:p>
            <a:r>
              <a:rPr lang="en-US" sz="800" dirty="0">
                <a:solidFill>
                  <a:schemeClr val="bg1"/>
                </a:solidFill>
              </a:rPr>
              <a:t>low power</a:t>
            </a:r>
          </a:p>
        </p:txBody>
      </p:sp>
      <p:sp>
        <p:nvSpPr>
          <p:cNvPr id="9" name="Rectangle 8"/>
          <p:cNvSpPr/>
          <p:nvPr/>
        </p:nvSpPr>
        <p:spPr>
          <a:xfrm>
            <a:off x="10402824" y="3536377"/>
            <a:ext cx="950976" cy="950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ARM Cortex-M(s)</a:t>
            </a:r>
          </a:p>
          <a:p>
            <a:r>
              <a:rPr lang="en-US" sz="800" dirty="0">
                <a:solidFill>
                  <a:schemeClr val="bg1"/>
                </a:solidFill>
              </a:rPr>
              <a:t>For real-time processing</a:t>
            </a:r>
          </a:p>
        </p:txBody>
      </p:sp>
      <p:sp>
        <p:nvSpPr>
          <p:cNvPr id="10" name="Rectangle 9"/>
          <p:cNvSpPr/>
          <p:nvPr/>
        </p:nvSpPr>
        <p:spPr>
          <a:xfrm>
            <a:off x="9037321" y="3536377"/>
            <a:ext cx="950976" cy="950976"/>
          </a:xfrm>
          <a:prstGeom prst="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2">
                    <a:lumMod val="10000"/>
                  </a:schemeClr>
                </a:solidFill>
              </a:rPr>
              <a:t>SRAM</a:t>
            </a:r>
          </a:p>
          <a:p>
            <a:r>
              <a:rPr lang="en-US" sz="1200" dirty="0">
                <a:solidFill>
                  <a:schemeClr val="bg2">
                    <a:lumMod val="10000"/>
                  </a:schemeClr>
                </a:solidFill>
              </a:rPr>
              <a:t>&gt;= 4MB</a:t>
            </a:r>
            <a:endParaRPr lang="en-US" sz="800" dirty="0">
              <a:solidFill>
                <a:schemeClr val="bg2">
                  <a:lumMod val="10000"/>
                </a:schemeClr>
              </a:solidFill>
            </a:endParaRPr>
          </a:p>
        </p:txBody>
      </p:sp>
      <p:sp>
        <p:nvSpPr>
          <p:cNvPr id="11" name="Rectangle 10"/>
          <p:cNvSpPr/>
          <p:nvPr/>
        </p:nvSpPr>
        <p:spPr>
          <a:xfrm>
            <a:off x="7665721" y="3300984"/>
            <a:ext cx="3688079" cy="137160"/>
          </a:xfrm>
          <a:prstGeom prst="rect">
            <a:avLst/>
          </a:prstGeom>
          <a:solidFill>
            <a:srgbClr val="2B5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727949" y="2249424"/>
            <a:ext cx="163068" cy="2336162"/>
          </a:xfrm>
          <a:prstGeom prst="rect">
            <a:avLst/>
          </a:prstGeom>
          <a:solidFill>
            <a:srgbClr val="2B5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65720" y="4578346"/>
            <a:ext cx="3688079" cy="137160"/>
          </a:xfrm>
          <a:prstGeom prst="rect">
            <a:avLst/>
          </a:prstGeom>
          <a:solidFill>
            <a:srgbClr val="2B5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65720" y="4837176"/>
            <a:ext cx="3688079" cy="32448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Multiplexed I/O</a:t>
            </a:r>
          </a:p>
        </p:txBody>
      </p:sp>
      <p:cxnSp>
        <p:nvCxnSpPr>
          <p:cNvPr id="16" name="Straight Connector 15"/>
          <p:cNvCxnSpPr/>
          <p:nvPr/>
        </p:nvCxnSpPr>
        <p:spPr>
          <a:xfrm>
            <a:off x="8035285" y="5169378"/>
            <a:ext cx="0" cy="3247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11506" y="5493860"/>
            <a:ext cx="447558" cy="246221"/>
          </a:xfrm>
          <a:prstGeom prst="rect">
            <a:avLst/>
          </a:prstGeom>
          <a:noFill/>
        </p:spPr>
        <p:txBody>
          <a:bodyPr wrap="none" rtlCol="0">
            <a:spAutoFit/>
          </a:bodyPr>
          <a:lstStyle/>
          <a:p>
            <a:r>
              <a:rPr lang="en-US" sz="1000" dirty="0"/>
              <a:t>GPIO</a:t>
            </a:r>
          </a:p>
        </p:txBody>
      </p:sp>
      <p:cxnSp>
        <p:nvCxnSpPr>
          <p:cNvPr id="18" name="Straight Connector 17"/>
          <p:cNvCxnSpPr/>
          <p:nvPr/>
        </p:nvCxnSpPr>
        <p:spPr>
          <a:xfrm>
            <a:off x="8478522" y="5155085"/>
            <a:ext cx="0" cy="3247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254743" y="5479567"/>
            <a:ext cx="473206" cy="246221"/>
          </a:xfrm>
          <a:prstGeom prst="rect">
            <a:avLst/>
          </a:prstGeom>
          <a:noFill/>
        </p:spPr>
        <p:txBody>
          <a:bodyPr wrap="none" rtlCol="0">
            <a:spAutoFit/>
          </a:bodyPr>
          <a:lstStyle/>
          <a:p>
            <a:r>
              <a:rPr lang="en-US" sz="1000" dirty="0"/>
              <a:t>PWM</a:t>
            </a:r>
          </a:p>
        </p:txBody>
      </p:sp>
      <p:cxnSp>
        <p:nvCxnSpPr>
          <p:cNvPr id="20" name="Straight Connector 19"/>
          <p:cNvCxnSpPr/>
          <p:nvPr/>
        </p:nvCxnSpPr>
        <p:spPr>
          <a:xfrm>
            <a:off x="8917930" y="5155085"/>
            <a:ext cx="0" cy="3247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694151" y="5479567"/>
            <a:ext cx="434734" cy="246221"/>
          </a:xfrm>
          <a:prstGeom prst="rect">
            <a:avLst/>
          </a:prstGeom>
          <a:noFill/>
        </p:spPr>
        <p:txBody>
          <a:bodyPr wrap="none" rtlCol="0">
            <a:spAutoFit/>
          </a:bodyPr>
          <a:lstStyle/>
          <a:p>
            <a:r>
              <a:rPr lang="en-US" sz="1000" dirty="0"/>
              <a:t>TDM</a:t>
            </a:r>
          </a:p>
        </p:txBody>
      </p:sp>
      <p:cxnSp>
        <p:nvCxnSpPr>
          <p:cNvPr id="22" name="Straight Connector 21"/>
          <p:cNvCxnSpPr/>
          <p:nvPr/>
        </p:nvCxnSpPr>
        <p:spPr>
          <a:xfrm>
            <a:off x="9363853" y="5169378"/>
            <a:ext cx="0" cy="3247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187429" y="5500923"/>
            <a:ext cx="341760" cy="246221"/>
          </a:xfrm>
          <a:prstGeom prst="rect">
            <a:avLst/>
          </a:prstGeom>
          <a:noFill/>
        </p:spPr>
        <p:txBody>
          <a:bodyPr wrap="none" rtlCol="0">
            <a:spAutoFit/>
          </a:bodyPr>
          <a:lstStyle/>
          <a:p>
            <a:pPr algn="ctr"/>
            <a:r>
              <a:rPr lang="en-US" sz="1000"/>
              <a:t>I2S</a:t>
            </a:r>
            <a:endParaRPr lang="en-US" sz="1000" dirty="0"/>
          </a:p>
        </p:txBody>
      </p:sp>
      <p:cxnSp>
        <p:nvCxnSpPr>
          <p:cNvPr id="24" name="Straight Connector 23"/>
          <p:cNvCxnSpPr/>
          <p:nvPr/>
        </p:nvCxnSpPr>
        <p:spPr>
          <a:xfrm>
            <a:off x="9764157" y="5156052"/>
            <a:ext cx="0" cy="3247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529189" y="5488771"/>
            <a:ext cx="471604" cy="246221"/>
          </a:xfrm>
          <a:prstGeom prst="rect">
            <a:avLst/>
          </a:prstGeom>
          <a:noFill/>
        </p:spPr>
        <p:txBody>
          <a:bodyPr wrap="none" rtlCol="0">
            <a:spAutoFit/>
          </a:bodyPr>
          <a:lstStyle/>
          <a:p>
            <a:pPr algn="ctr"/>
            <a:r>
              <a:rPr lang="en-US" sz="1000" dirty="0"/>
              <a:t>UART</a:t>
            </a:r>
          </a:p>
        </p:txBody>
      </p:sp>
      <p:cxnSp>
        <p:nvCxnSpPr>
          <p:cNvPr id="26" name="Straight Connector 25"/>
          <p:cNvCxnSpPr/>
          <p:nvPr/>
        </p:nvCxnSpPr>
        <p:spPr>
          <a:xfrm>
            <a:off x="10220422" y="5157226"/>
            <a:ext cx="0" cy="3247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039189" y="5488771"/>
            <a:ext cx="351379" cy="246221"/>
          </a:xfrm>
          <a:prstGeom prst="rect">
            <a:avLst/>
          </a:prstGeom>
          <a:noFill/>
        </p:spPr>
        <p:txBody>
          <a:bodyPr wrap="none" rtlCol="0">
            <a:spAutoFit/>
          </a:bodyPr>
          <a:lstStyle/>
          <a:p>
            <a:pPr algn="ctr"/>
            <a:r>
              <a:rPr lang="en-US" sz="1000" dirty="0"/>
              <a:t>I2C</a:t>
            </a:r>
          </a:p>
        </p:txBody>
      </p:sp>
      <p:cxnSp>
        <p:nvCxnSpPr>
          <p:cNvPr id="28" name="Straight Connector 27"/>
          <p:cNvCxnSpPr/>
          <p:nvPr/>
        </p:nvCxnSpPr>
        <p:spPr>
          <a:xfrm>
            <a:off x="10617968" y="5163959"/>
            <a:ext cx="0" cy="3247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0441544" y="5495504"/>
            <a:ext cx="341761" cy="246221"/>
          </a:xfrm>
          <a:prstGeom prst="rect">
            <a:avLst/>
          </a:prstGeom>
          <a:noFill/>
        </p:spPr>
        <p:txBody>
          <a:bodyPr wrap="none" rtlCol="0">
            <a:spAutoFit/>
          </a:bodyPr>
          <a:lstStyle/>
          <a:p>
            <a:pPr algn="ctr"/>
            <a:r>
              <a:rPr lang="en-US" sz="1000" dirty="0"/>
              <a:t>SPI</a:t>
            </a:r>
          </a:p>
        </p:txBody>
      </p:sp>
      <p:cxnSp>
        <p:nvCxnSpPr>
          <p:cNvPr id="30" name="Straight Connector 29"/>
          <p:cNvCxnSpPr/>
          <p:nvPr/>
        </p:nvCxnSpPr>
        <p:spPr>
          <a:xfrm>
            <a:off x="11030185" y="5163959"/>
            <a:ext cx="0" cy="3247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821701" y="5495504"/>
            <a:ext cx="405880" cy="246221"/>
          </a:xfrm>
          <a:prstGeom prst="rect">
            <a:avLst/>
          </a:prstGeom>
          <a:noFill/>
        </p:spPr>
        <p:txBody>
          <a:bodyPr wrap="none" rtlCol="0">
            <a:spAutoFit/>
          </a:bodyPr>
          <a:lstStyle/>
          <a:p>
            <a:pPr algn="ctr"/>
            <a:r>
              <a:rPr lang="en-US" sz="1000" dirty="0"/>
              <a:t>ADC</a:t>
            </a:r>
          </a:p>
        </p:txBody>
      </p:sp>
      <p:sp>
        <p:nvSpPr>
          <p:cNvPr id="32" name="TextBox 31"/>
          <p:cNvSpPr txBox="1"/>
          <p:nvPr/>
        </p:nvSpPr>
        <p:spPr>
          <a:xfrm rot="16200000">
            <a:off x="6131051" y="3184898"/>
            <a:ext cx="2654290" cy="369332"/>
          </a:xfrm>
          <a:prstGeom prst="rect">
            <a:avLst/>
          </a:prstGeom>
          <a:noFill/>
        </p:spPr>
        <p:txBody>
          <a:bodyPr wrap="square" rtlCol="0">
            <a:spAutoFit/>
          </a:bodyPr>
          <a:lstStyle/>
          <a:p>
            <a:r>
              <a:rPr lang="en-US">
                <a:solidFill>
                  <a:srgbClr val="2B529A"/>
                </a:solidFill>
              </a:rPr>
              <a:t>Microsoft I/O Firewalls</a:t>
            </a:r>
          </a:p>
        </p:txBody>
      </p:sp>
      <p:sp>
        <p:nvSpPr>
          <p:cNvPr id="33" name="Rectangle 32"/>
          <p:cNvSpPr/>
          <p:nvPr/>
        </p:nvSpPr>
        <p:spPr>
          <a:xfrm>
            <a:off x="10128504" y="2234464"/>
            <a:ext cx="163068" cy="2336162"/>
          </a:xfrm>
          <a:prstGeom prst="rect">
            <a:avLst/>
          </a:prstGeom>
          <a:solidFill>
            <a:srgbClr val="2B5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565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Sphere </a:t>
            </a:r>
            <a:r>
              <a:rPr lang="en-US" dirty="0" smtClean="0"/>
              <a:t>OS Security Architecture</a:t>
            </a:r>
            <a:endParaRPr lang="en-US" dirty="0"/>
          </a:p>
        </p:txBody>
      </p:sp>
      <p:sp>
        <p:nvSpPr>
          <p:cNvPr id="3" name="Content Placeholder 2"/>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7247A11B-9462-4A4A-BA20-43F229A1C689}"/>
              </a:ext>
            </a:extLst>
          </p:cNvPr>
          <p:cNvPicPr>
            <a:picLocks noChangeAspect="1"/>
          </p:cNvPicPr>
          <p:nvPr/>
        </p:nvPicPr>
        <p:blipFill>
          <a:blip r:embed="rId3"/>
          <a:stretch>
            <a:fillRect/>
          </a:stretch>
        </p:blipFill>
        <p:spPr>
          <a:xfrm>
            <a:off x="1656857" y="1690688"/>
            <a:ext cx="8955998" cy="4643851"/>
          </a:xfrm>
          <a:prstGeom prst="rect">
            <a:avLst/>
          </a:prstGeom>
        </p:spPr>
      </p:pic>
    </p:spTree>
    <p:extLst>
      <p:ext uri="{BB962C8B-B14F-4D97-AF65-F5344CB8AC3E}">
        <p14:creationId xmlns:p14="http://schemas.microsoft.com/office/powerpoint/2010/main" val="2835559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Azure Sphere Security Service (AS3)</a:t>
            </a:r>
            <a:endParaRPr lang="en-US" dirty="0"/>
          </a:p>
        </p:txBody>
      </p:sp>
      <p:sp>
        <p:nvSpPr>
          <p:cNvPr id="3" name="Content Placeholder 2"/>
          <p:cNvSpPr>
            <a:spLocks noGrp="1"/>
          </p:cNvSpPr>
          <p:nvPr>
            <p:ph idx="1"/>
          </p:nvPr>
        </p:nvSpPr>
        <p:spPr/>
        <p:txBody>
          <a:bodyPr/>
          <a:lstStyle/>
          <a:p>
            <a:r>
              <a:rPr lang="en-US" dirty="0" smtClean="0"/>
              <a:t>Provides device authentication and attestation</a:t>
            </a:r>
          </a:p>
          <a:p>
            <a:endParaRPr lang="en-US" dirty="0"/>
          </a:p>
          <a:p>
            <a:r>
              <a:rPr lang="en-US" dirty="0" smtClean="0"/>
              <a:t>Create AS3 Tenant</a:t>
            </a:r>
          </a:p>
          <a:p>
            <a:pPr lvl="1"/>
            <a:r>
              <a:rPr lang="en-US" dirty="0" smtClean="0"/>
              <a:t>Claim Azure Sphere devices to the Tenant</a:t>
            </a:r>
          </a:p>
          <a:p>
            <a:pPr lvl="1"/>
            <a:r>
              <a:rPr lang="en-US" dirty="0" smtClean="0"/>
              <a:t>Device is then locked to that Tenant</a:t>
            </a:r>
            <a:endParaRPr lang="en-US" dirty="0"/>
          </a:p>
        </p:txBody>
      </p:sp>
    </p:spTree>
    <p:extLst>
      <p:ext uri="{BB962C8B-B14F-4D97-AF65-F5344CB8AC3E}">
        <p14:creationId xmlns:p14="http://schemas.microsoft.com/office/powerpoint/2010/main" val="148609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Azure Sphere Security Service</a:t>
            </a:r>
            <a:endParaRPr lang="en-US" dirty="0"/>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442052D3-A8F6-7642-9930-339D87D8565E}"/>
              </a:ext>
            </a:extLst>
          </p:cNvPr>
          <p:cNvPicPr>
            <a:picLocks noChangeAspect="1"/>
          </p:cNvPicPr>
          <p:nvPr/>
        </p:nvPicPr>
        <p:blipFill>
          <a:blip r:embed="rId2"/>
          <a:stretch>
            <a:fillRect/>
          </a:stretch>
        </p:blipFill>
        <p:spPr>
          <a:xfrm>
            <a:off x="3674480" y="1690688"/>
            <a:ext cx="4843040" cy="4916899"/>
          </a:xfrm>
          <a:prstGeom prst="rect">
            <a:avLst/>
          </a:prstGeom>
        </p:spPr>
      </p:pic>
    </p:spTree>
    <p:extLst>
      <p:ext uri="{BB962C8B-B14F-4D97-AF65-F5344CB8AC3E}">
        <p14:creationId xmlns:p14="http://schemas.microsoft.com/office/powerpoint/2010/main" val="15059679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Development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8788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Azure Sphere Development</a:t>
            </a:r>
            <a:endParaRPr lang="en-US" dirty="0"/>
          </a:p>
        </p:txBody>
      </p:sp>
      <p:sp>
        <p:nvSpPr>
          <p:cNvPr id="5" name="Content Placeholder 4"/>
          <p:cNvSpPr>
            <a:spLocks noGrp="1"/>
          </p:cNvSpPr>
          <p:nvPr>
            <p:ph idx="1"/>
          </p:nvPr>
        </p:nvSpPr>
        <p:spPr/>
        <p:txBody>
          <a:bodyPr>
            <a:normAutofit lnSpcReduction="10000"/>
          </a:bodyPr>
          <a:lstStyle/>
          <a:p>
            <a:r>
              <a:rPr lang="en-US" dirty="0" smtClean="0"/>
              <a:t>Dev Machine Requirements</a:t>
            </a:r>
          </a:p>
          <a:p>
            <a:pPr lvl="1"/>
            <a:r>
              <a:rPr lang="en-US" dirty="0" smtClean="0"/>
              <a:t>Windows 10</a:t>
            </a:r>
          </a:p>
          <a:p>
            <a:pPr lvl="1"/>
            <a:r>
              <a:rPr lang="en-US" dirty="0" smtClean="0"/>
              <a:t>Visual Studio 2017 / 2019</a:t>
            </a:r>
          </a:p>
          <a:p>
            <a:pPr lvl="2"/>
            <a:r>
              <a:rPr lang="en-US" dirty="0" smtClean="0"/>
              <a:t>w/ Azure Sphere SDK for Visual Studio</a:t>
            </a:r>
          </a:p>
          <a:p>
            <a:pPr lvl="1"/>
            <a:r>
              <a:rPr lang="en-US" dirty="0" smtClean="0"/>
              <a:t>USB port to connect device</a:t>
            </a:r>
          </a:p>
          <a:p>
            <a:pPr lvl="1"/>
            <a:endParaRPr lang="en-US" dirty="0" smtClean="0"/>
          </a:p>
          <a:p>
            <a:r>
              <a:rPr lang="en-US" dirty="0" smtClean="0"/>
              <a:t>Azure Sphere Development Kit</a:t>
            </a:r>
          </a:p>
          <a:p>
            <a:endParaRPr lang="en-US" dirty="0"/>
          </a:p>
          <a:p>
            <a:r>
              <a:rPr lang="en-US" dirty="0" smtClean="0"/>
              <a:t>Programming Language: C</a:t>
            </a:r>
            <a:endParaRPr lang="en-US" dirty="0"/>
          </a:p>
        </p:txBody>
      </p:sp>
    </p:spTree>
    <p:extLst>
      <p:ext uri="{BB962C8B-B14F-4D97-AF65-F5344CB8AC3E}">
        <p14:creationId xmlns:p14="http://schemas.microsoft.com/office/powerpoint/2010/main" val="332126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idx="1"/>
          </p:nvPr>
        </p:nvSpPr>
        <p:spPr/>
        <p:txBody>
          <a:bodyPr/>
          <a:lstStyle/>
          <a:p>
            <a:r>
              <a:rPr lang="en-US" dirty="0" smtClean="0"/>
              <a:t>Azure Sphere MT3620 Starter Kit from </a:t>
            </a:r>
            <a:r>
              <a:rPr lang="en-US" dirty="0" err="1" smtClean="0"/>
              <a:t>AVNet</a:t>
            </a:r>
            <a:endParaRPr lang="en-US" dirty="0" smtClean="0"/>
          </a:p>
          <a:p>
            <a:r>
              <a:rPr lang="en-US" dirty="0" smtClean="0"/>
              <a:t>Visual Studio 2019</a:t>
            </a:r>
          </a:p>
          <a:p>
            <a:r>
              <a:rPr lang="en-US" dirty="0" smtClean="0"/>
              <a:t>Azure Sphere SDK</a:t>
            </a:r>
          </a:p>
          <a:p>
            <a:r>
              <a:rPr lang="en-US" dirty="0" smtClean="0"/>
              <a:t>Azure IoT Hub &amp; Device Provisioning Service</a:t>
            </a:r>
            <a:endParaRPr lang="en-US" dirty="0"/>
          </a:p>
        </p:txBody>
      </p:sp>
    </p:spTree>
    <p:extLst>
      <p:ext uri="{BB962C8B-B14F-4D97-AF65-F5344CB8AC3E}">
        <p14:creationId xmlns:p14="http://schemas.microsoft.com/office/powerpoint/2010/main" val="2138681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Thank You!</a:t>
            </a:r>
            <a:endParaRPr lang="en-US" dirty="0"/>
          </a:p>
        </p:txBody>
      </p:sp>
      <p:sp>
        <p:nvSpPr>
          <p:cNvPr id="6" name="Text Placeholder 5"/>
          <p:cNvSpPr>
            <a:spLocks noGrp="1"/>
          </p:cNvSpPr>
          <p:nvPr>
            <p:ph type="body" idx="1"/>
          </p:nvPr>
        </p:nvSpPr>
        <p:spPr/>
        <p:txBody>
          <a:bodyPr/>
          <a:lstStyle/>
          <a:p>
            <a:pPr marL="0" indent="0">
              <a:buNone/>
            </a:pPr>
            <a:r>
              <a:rPr lang="en-US" sz="3600" dirty="0" smtClean="0"/>
              <a:t>Chris Pietschmann</a:t>
            </a:r>
          </a:p>
          <a:p>
            <a:pPr marL="0" indent="0">
              <a:buNone/>
            </a:pPr>
            <a:r>
              <a:rPr lang="en-US" sz="3600" b="0" dirty="0" smtClean="0"/>
              <a:t>Microsoft MVP – Azure</a:t>
            </a:r>
          </a:p>
          <a:p>
            <a:pPr marL="0" indent="0">
              <a:buNone/>
            </a:pPr>
            <a:r>
              <a:rPr lang="en-US" sz="3600" b="0" dirty="0" smtClean="0"/>
              <a:t>Solution Architect / Developer, </a:t>
            </a:r>
            <a:r>
              <a:rPr lang="en-US" sz="3600" b="0" dirty="0" err="1" smtClean="0"/>
              <a:t>Solliance</a:t>
            </a:r>
            <a:endParaRPr lang="en-US" sz="3600" b="0" dirty="0"/>
          </a:p>
          <a:p>
            <a:pPr marL="0" indent="0">
              <a:buNone/>
            </a:pPr>
            <a:r>
              <a:rPr lang="en-US" sz="1600" b="0" dirty="0" smtClean="0"/>
              <a:t> </a:t>
            </a:r>
          </a:p>
          <a:p>
            <a:pPr marL="0" indent="0">
              <a:buNone/>
            </a:pPr>
            <a:endParaRPr lang="en-US" sz="3600" b="0" dirty="0" smtClean="0"/>
          </a:p>
          <a:p>
            <a:pPr marL="0" indent="0">
              <a:buNone/>
            </a:pPr>
            <a:r>
              <a:rPr lang="en-US" sz="3600" b="0" dirty="0" smtClean="0"/>
              <a:t>Blog: </a:t>
            </a:r>
            <a:r>
              <a:rPr lang="en-US" sz="3333" dirty="0" smtClean="0"/>
              <a:t>Build5Nines.com</a:t>
            </a:r>
          </a:p>
          <a:p>
            <a:pPr marL="0" indent="0">
              <a:buNone/>
            </a:pPr>
            <a:r>
              <a:rPr lang="en-US" sz="3600" b="0" dirty="0" smtClean="0"/>
              <a:t>Email: </a:t>
            </a:r>
            <a:r>
              <a:rPr lang="en-US" sz="3600" dirty="0" err="1" smtClean="0"/>
              <a:t>cpietschmann@solliance.net</a:t>
            </a:r>
            <a:endParaRPr lang="en-US" sz="36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484" y="1286921"/>
            <a:ext cx="2251305" cy="2251305"/>
          </a:xfrm>
          <a:prstGeom prst="rect">
            <a:avLst/>
          </a:prstGeom>
        </p:spPr>
      </p:pic>
      <p:pic>
        <p:nvPicPr>
          <p:cNvPr id="9" name="Picture 8">
            <a:extLst>
              <a:ext uri="{FF2B5EF4-FFF2-40B4-BE49-F238E27FC236}">
                <a16:creationId xmlns="" xmlns:a16="http://schemas.microsoft.com/office/drawing/2014/main" id="{F48C9C0E-2CA5-0649-8386-41351F18E0E3}"/>
              </a:ext>
            </a:extLst>
          </p:cNvPr>
          <p:cNvPicPr>
            <a:picLocks noChangeAspect="1"/>
          </p:cNvPicPr>
          <p:nvPr/>
        </p:nvPicPr>
        <p:blipFill>
          <a:blip r:embed="rId3"/>
          <a:stretch>
            <a:fillRect/>
          </a:stretch>
        </p:blipFill>
        <p:spPr>
          <a:xfrm>
            <a:off x="7925309" y="3758347"/>
            <a:ext cx="3527654" cy="660349"/>
          </a:xfrm>
          <a:prstGeom prst="rect">
            <a:avLst/>
          </a:prstGeom>
        </p:spPr>
      </p:pic>
      <p:pic>
        <p:nvPicPr>
          <p:cNvPr id="10" name="Picture 9"/>
          <p:cNvPicPr>
            <a:picLocks noChangeAspect="1"/>
          </p:cNvPicPr>
          <p:nvPr/>
        </p:nvPicPr>
        <p:blipFill>
          <a:blip r:embed="rId4"/>
          <a:stretch>
            <a:fillRect/>
          </a:stretch>
        </p:blipFill>
        <p:spPr>
          <a:xfrm>
            <a:off x="8563484" y="4730484"/>
            <a:ext cx="2251305" cy="908316"/>
          </a:xfrm>
          <a:prstGeom prst="rect">
            <a:avLst/>
          </a:prstGeom>
        </p:spPr>
      </p:pic>
    </p:spTree>
    <p:extLst>
      <p:ext uri="{BB962C8B-B14F-4D97-AF65-F5344CB8AC3E}">
        <p14:creationId xmlns:p14="http://schemas.microsoft.com/office/powerpoint/2010/main" val="151386449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14400" y="1624013"/>
            <a:ext cx="10363200" cy="1500187"/>
          </a:xfrm>
        </p:spPr>
        <p:txBody>
          <a:bodyPr/>
          <a:lstStyle/>
          <a:p>
            <a:r>
              <a:rPr lang="en-US" sz="3200" i="1" dirty="0">
                <a:solidFill>
                  <a:schemeClr val="accent1"/>
                </a:solidFill>
                <a:latin typeface="+mj-lt"/>
              </a:rPr>
              <a:t>Please use </a:t>
            </a:r>
            <a:r>
              <a:rPr lang="en-US" sz="3200" i="1" dirty="0" err="1">
                <a:solidFill>
                  <a:schemeClr val="accent1"/>
                </a:solidFill>
                <a:latin typeface="+mj-lt"/>
              </a:rPr>
              <a:t>EventsXD</a:t>
            </a:r>
            <a:r>
              <a:rPr lang="en-US" sz="3200" i="1" dirty="0">
                <a:solidFill>
                  <a:schemeClr val="accent1"/>
                </a:solidFill>
                <a:latin typeface="+mj-lt"/>
              </a:rPr>
              <a:t> to fill out a session evaluation.</a:t>
            </a:r>
            <a:br>
              <a:rPr lang="en-US" sz="3200" i="1" dirty="0">
                <a:solidFill>
                  <a:schemeClr val="accent1"/>
                </a:solidFill>
                <a:latin typeface="+mj-lt"/>
              </a:rPr>
            </a:br>
            <a:endParaRPr lang="en-US" sz="3200" dirty="0">
              <a:solidFill>
                <a:schemeClr val="accent1"/>
              </a:solidFill>
              <a:latin typeface="+mj-lt"/>
            </a:endParaRPr>
          </a:p>
        </p:txBody>
      </p:sp>
      <p:sp>
        <p:nvSpPr>
          <p:cNvPr id="8" name="Title 3"/>
          <p:cNvSpPr txBox="1">
            <a:spLocks/>
          </p:cNvSpPr>
          <p:nvPr/>
        </p:nvSpPr>
        <p:spPr bwMode="auto">
          <a:xfrm>
            <a:off x="914400" y="3200400"/>
            <a:ext cx="10363200" cy="762000"/>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marL="0" indent="0" algn="l" defTabSz="-13873163" rtl="0" eaLnBrk="1" fontAlgn="base" hangingPunct="1">
              <a:spcBef>
                <a:spcPct val="0"/>
              </a:spcBef>
              <a:spcAft>
                <a:spcPct val="0"/>
              </a:spcAft>
              <a:defRPr sz="2800" b="1">
                <a:solidFill>
                  <a:schemeClr val="tx1"/>
                </a:solidFill>
                <a:latin typeface="Myriad Pro" pitchFamily="34" charset="0"/>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a:lstStyle>
          <a:p>
            <a:pPr algn="r"/>
            <a:r>
              <a:rPr lang="en-US" sz="6400" kern="0" dirty="0">
                <a:solidFill>
                  <a:srgbClr val="2683C6"/>
                </a:solidFill>
                <a:latin typeface="Calibri"/>
                <a:cs typeface="Mangal" pitchFamily="18" charset="0"/>
              </a:rPr>
              <a:t>Thank you!</a:t>
            </a:r>
          </a:p>
        </p:txBody>
      </p:sp>
    </p:spTree>
    <p:extLst>
      <p:ext uri="{BB962C8B-B14F-4D97-AF65-F5344CB8AC3E}">
        <p14:creationId xmlns:p14="http://schemas.microsoft.com/office/powerpoint/2010/main" val="214693256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64463" y="1793060"/>
            <a:ext cx="9255090" cy="3110299"/>
            <a:chOff x="1814696" y="1802204"/>
            <a:chExt cx="9255090" cy="3110299"/>
          </a:xfrm>
        </p:grpSpPr>
        <p:sp>
          <p:nvSpPr>
            <p:cNvPr id="2" name="Rectangle 1"/>
            <p:cNvSpPr/>
            <p:nvPr/>
          </p:nvSpPr>
          <p:spPr>
            <a:xfrm>
              <a:off x="4913934" y="2201362"/>
              <a:ext cx="6155852" cy="1569660"/>
            </a:xfrm>
            <a:prstGeom prst="rect">
              <a:avLst/>
            </a:prstGeom>
          </p:spPr>
          <p:txBody>
            <a:bodyPr wrap="none">
              <a:spAutoFit/>
            </a:bodyPr>
            <a:lstStyle/>
            <a:p>
              <a:r>
                <a:rPr lang="en-US" sz="9600" dirty="0" smtClean="0">
                  <a:solidFill>
                    <a:schemeClr val="bg1"/>
                  </a:solidFill>
                </a:rPr>
                <a:t>Build5Nines</a:t>
              </a:r>
              <a:endParaRPr lang="en-US" sz="9600" dirty="0">
                <a:solidFill>
                  <a:schemeClr val="bg1"/>
                </a:solidFill>
              </a:endParaRPr>
            </a:p>
          </p:txBody>
        </p:sp>
        <p:pic>
          <p:nvPicPr>
            <p:cNvPr id="3" name="Picture 2"/>
            <p:cNvPicPr>
              <a:picLocks noChangeAspect="1"/>
            </p:cNvPicPr>
            <p:nvPr/>
          </p:nvPicPr>
          <p:blipFill>
            <a:blip r:embed="rId2">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814696" y="1802204"/>
              <a:ext cx="3099238" cy="3110299"/>
            </a:xfrm>
            <a:prstGeom prst="rect">
              <a:avLst/>
            </a:prstGeom>
          </p:spPr>
        </p:pic>
        <p:sp>
          <p:nvSpPr>
            <p:cNvPr id="4" name="Rectangle 3"/>
            <p:cNvSpPr/>
            <p:nvPr/>
          </p:nvSpPr>
          <p:spPr>
            <a:xfrm>
              <a:off x="4960934" y="3647912"/>
              <a:ext cx="5925276" cy="646331"/>
            </a:xfrm>
            <a:prstGeom prst="rect">
              <a:avLst/>
            </a:prstGeom>
          </p:spPr>
          <p:txBody>
            <a:bodyPr wrap="none">
              <a:spAutoFit/>
            </a:bodyPr>
            <a:lstStyle/>
            <a:p>
              <a:r>
                <a:rPr lang="en-US" sz="3600" dirty="0" smtClean="0">
                  <a:solidFill>
                    <a:schemeClr val="bg1"/>
                  </a:solidFill>
                </a:rPr>
                <a:t>Cloud &amp; Enterprise Technology</a:t>
              </a:r>
              <a:endParaRPr lang="en-US" sz="3600" dirty="0">
                <a:solidFill>
                  <a:schemeClr val="bg1"/>
                </a:solidFill>
              </a:endParaRPr>
            </a:p>
          </p:txBody>
        </p:sp>
      </p:grpSp>
      <p:sp>
        <p:nvSpPr>
          <p:cNvPr id="5" name="Rectangle 4"/>
          <p:cNvSpPr/>
          <p:nvPr/>
        </p:nvSpPr>
        <p:spPr>
          <a:xfrm>
            <a:off x="4243815" y="5835833"/>
            <a:ext cx="3769302" cy="523220"/>
          </a:xfrm>
          <a:prstGeom prst="rect">
            <a:avLst/>
          </a:prstGeom>
        </p:spPr>
        <p:txBody>
          <a:bodyPr wrap="none">
            <a:spAutoFit/>
          </a:bodyPr>
          <a:lstStyle/>
          <a:p>
            <a:r>
              <a:rPr lang="en-US" sz="2800">
                <a:solidFill>
                  <a:schemeClr val="bg1"/>
                </a:solidFill>
              </a:rPr>
              <a:t>https</a:t>
            </a:r>
            <a:r>
              <a:rPr lang="en-US" sz="2800" smtClean="0">
                <a:solidFill>
                  <a:schemeClr val="bg1"/>
                </a:solidFill>
              </a:rPr>
              <a:t>://Build5Nines.com</a:t>
            </a:r>
            <a:endParaRPr lang="en-US" sz="2800" dirty="0">
              <a:solidFill>
                <a:schemeClr val="bg1"/>
              </a:solidFill>
            </a:endParaRPr>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419868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Importance of IoT Security</a:t>
            </a:r>
            <a:endParaRPr lang="en-US" dirty="0"/>
          </a:p>
        </p:txBody>
      </p:sp>
      <p:sp>
        <p:nvSpPr>
          <p:cNvPr id="8" name="Text Placeholder 7"/>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0895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IoT Growth</a:t>
            </a:r>
          </a:p>
        </p:txBody>
      </p:sp>
      <p:sp>
        <p:nvSpPr>
          <p:cNvPr id="3" name="Content Placeholder 2"/>
          <p:cNvSpPr>
            <a:spLocks noGrp="1"/>
          </p:cNvSpPr>
          <p:nvPr>
            <p:ph idx="1"/>
          </p:nvPr>
        </p:nvSpPr>
        <p:spPr/>
        <p:txBody>
          <a:bodyPr>
            <a:noAutofit/>
          </a:bodyPr>
          <a:lstStyle/>
          <a:p>
            <a:r>
              <a:rPr lang="en-US" sz="4000" dirty="0">
                <a:solidFill>
                  <a:srgbClr val="2B529A"/>
                </a:solidFill>
              </a:rPr>
              <a:t>9 BILLION </a:t>
            </a:r>
            <a:r>
              <a:rPr lang="en-US" sz="4000" dirty="0"/>
              <a:t>new Microcontroller (MCU) devices built and deployed every year!</a:t>
            </a:r>
          </a:p>
          <a:p>
            <a:pPr lvl="1"/>
            <a:r>
              <a:rPr lang="en-US" sz="3200" dirty="0"/>
              <a:t>estimated by Microsoft</a:t>
            </a:r>
          </a:p>
          <a:p>
            <a:pPr lvl="1"/>
            <a:endParaRPr lang="en-US" sz="3200" dirty="0"/>
          </a:p>
          <a:p>
            <a:pPr lvl="1"/>
            <a:endParaRPr lang="en-US" sz="3200" dirty="0"/>
          </a:p>
          <a:p>
            <a:r>
              <a:rPr lang="en-US" sz="4000" dirty="0"/>
              <a:t>Microcontrollers are low-cost, single chip computers</a:t>
            </a:r>
          </a:p>
          <a:p>
            <a:pPr lvl="1"/>
            <a:r>
              <a:rPr lang="en-US" sz="3200" dirty="0"/>
              <a:t>Increasingly more Internet-connected!</a:t>
            </a:r>
          </a:p>
          <a:p>
            <a:pPr lvl="1"/>
            <a:endParaRPr lang="en-US" sz="3200" dirty="0"/>
          </a:p>
        </p:txBody>
      </p:sp>
    </p:spTree>
    <p:extLst>
      <p:ext uri="{BB962C8B-B14F-4D97-AF65-F5344CB8AC3E}">
        <p14:creationId xmlns:p14="http://schemas.microsoft.com/office/powerpoint/2010/main" val="967560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IoT Devices</a:t>
            </a:r>
            <a:endParaRPr lang="en-US" dirty="0"/>
          </a:p>
        </p:txBody>
      </p:sp>
      <p:sp>
        <p:nvSpPr>
          <p:cNvPr id="42" name="Content Placeholder 41"/>
          <p:cNvSpPr>
            <a:spLocks noGrp="1"/>
          </p:cNvSpPr>
          <p:nvPr>
            <p:ph idx="1"/>
          </p:nvPr>
        </p:nvSpPr>
        <p:spPr>
          <a:xfrm>
            <a:off x="796590" y="2126594"/>
            <a:ext cx="10515600" cy="4351338"/>
          </a:xfrm>
        </p:spPr>
        <p:txBody>
          <a:bodyPr/>
          <a:lstStyle/>
          <a:p>
            <a:endParaRPr lang="en-US"/>
          </a:p>
        </p:txBody>
      </p:sp>
      <p:pic>
        <p:nvPicPr>
          <p:cNvPr id="5" name="Picture 4"/>
          <p:cNvPicPr>
            <a:picLocks noChangeAspect="1"/>
          </p:cNvPicPr>
          <p:nvPr/>
        </p:nvPicPr>
        <p:blipFill>
          <a:blip r:embed="rId3"/>
          <a:stretch>
            <a:fillRect/>
          </a:stretch>
        </p:blipFill>
        <p:spPr>
          <a:xfrm>
            <a:off x="3592483" y="4952144"/>
            <a:ext cx="747382" cy="747382"/>
          </a:xfrm>
          <a:prstGeom prst="rect">
            <a:avLst/>
          </a:prstGeom>
        </p:spPr>
      </p:pic>
      <p:sp>
        <p:nvSpPr>
          <p:cNvPr id="6" name="Rectangle 5"/>
          <p:cNvSpPr/>
          <p:nvPr/>
        </p:nvSpPr>
        <p:spPr bwMode="auto">
          <a:xfrm>
            <a:off x="2923914" y="4093141"/>
            <a:ext cx="826866" cy="9943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solidFill>
                <a:schemeClr val="accent2"/>
              </a:solidFill>
            </a:endParaRPr>
          </a:p>
        </p:txBody>
      </p:sp>
      <p:pic>
        <p:nvPicPr>
          <p:cNvPr id="7" name="Picture 6"/>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8031095" y="4252634"/>
            <a:ext cx="780290" cy="780290"/>
          </a:xfrm>
          <a:prstGeom prst="rect">
            <a:avLst/>
          </a:prstGeom>
        </p:spPr>
      </p:pic>
      <p:cxnSp>
        <p:nvCxnSpPr>
          <p:cNvPr id="8" name="Straight Connector 7"/>
          <p:cNvCxnSpPr>
            <a:cxnSpLocks/>
          </p:cNvCxnSpPr>
          <p:nvPr/>
        </p:nvCxnSpPr>
        <p:spPr>
          <a:xfrm flipH="1" flipV="1">
            <a:off x="7312417" y="4252634"/>
            <a:ext cx="3591850" cy="138331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216860" y="3356487"/>
            <a:ext cx="677000" cy="285038"/>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bwMode="auto">
          <a:xfrm>
            <a:off x="10815665" y="4829841"/>
            <a:ext cx="1188720" cy="1249222"/>
          </a:xfrm>
          <a:prstGeom prst="rect">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1" name="Rectangle 10"/>
          <p:cNvSpPr/>
          <p:nvPr/>
        </p:nvSpPr>
        <p:spPr bwMode="auto">
          <a:xfrm>
            <a:off x="7797580" y="2179672"/>
            <a:ext cx="1188720" cy="124922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13" name="Picture 12"/>
          <p:cNvPicPr>
            <a:picLocks noChangeAspect="1"/>
          </p:cNvPicPr>
          <p:nvPr/>
        </p:nvPicPr>
        <p:blipFill>
          <a:blip r:embed="rId5"/>
          <a:stretch>
            <a:fillRect/>
          </a:stretch>
        </p:blipFill>
        <p:spPr>
          <a:xfrm>
            <a:off x="639961" y="1291589"/>
            <a:ext cx="646524" cy="646524"/>
          </a:xfrm>
          <a:prstGeom prst="rect">
            <a:avLst/>
          </a:prstGeom>
        </p:spPr>
      </p:pic>
      <p:pic>
        <p:nvPicPr>
          <p:cNvPr id="14" name="Picture 13"/>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2970490" y="2668860"/>
            <a:ext cx="780290" cy="780290"/>
          </a:xfrm>
          <a:prstGeom prst="rect">
            <a:avLst/>
          </a:prstGeom>
        </p:spPr>
      </p:pic>
      <p:pic>
        <p:nvPicPr>
          <p:cNvPr id="15" name="Picture 14"/>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4240175" y="1399382"/>
            <a:ext cx="780290" cy="780290"/>
          </a:xfrm>
          <a:prstGeom prst="rect">
            <a:avLst/>
          </a:prstGeom>
        </p:spPr>
      </p:pic>
      <p:pic>
        <p:nvPicPr>
          <p:cNvPr id="16" name="Picture 15"/>
          <p:cNvPicPr>
            <a:picLocks noChangeAspect="1"/>
          </p:cNvPicPr>
          <p:nvPr/>
        </p:nvPicPr>
        <p:blipFill>
          <a:blip r:embed="rId8"/>
          <a:stretch>
            <a:fillRect/>
          </a:stretch>
        </p:blipFill>
        <p:spPr>
          <a:xfrm>
            <a:off x="2359760" y="5644037"/>
            <a:ext cx="836174" cy="836174"/>
          </a:xfrm>
          <a:prstGeom prst="rect">
            <a:avLst/>
          </a:prstGeom>
        </p:spPr>
      </p:pic>
      <p:pic>
        <p:nvPicPr>
          <p:cNvPr id="17" name="Picture 16"/>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6683190" y="1373542"/>
            <a:ext cx="780290" cy="780290"/>
          </a:xfrm>
          <a:prstGeom prst="rect">
            <a:avLst/>
          </a:prstGeom>
        </p:spPr>
      </p:pic>
      <p:pic>
        <p:nvPicPr>
          <p:cNvPr id="18" name="Picture 17"/>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9496729" y="4307158"/>
            <a:ext cx="780290" cy="780290"/>
          </a:xfrm>
          <a:prstGeom prst="rect">
            <a:avLst/>
          </a:prstGeom>
        </p:spPr>
      </p:pic>
      <p:pic>
        <p:nvPicPr>
          <p:cNvPr id="19" name="Picture 18"/>
          <p:cNvPicPr>
            <a:picLocks noChangeAspect="1"/>
          </p:cNvPicPr>
          <p:nvPr/>
        </p:nvPicPr>
        <p:blipFill>
          <a:blip r:embed="rId11"/>
          <a:stretch>
            <a:fillRect/>
          </a:stretch>
        </p:blipFill>
        <p:spPr>
          <a:xfrm>
            <a:off x="10828311" y="3732533"/>
            <a:ext cx="792870" cy="792870"/>
          </a:xfrm>
          <a:prstGeom prst="rect">
            <a:avLst/>
          </a:prstGeom>
        </p:spPr>
      </p:pic>
      <p:pic>
        <p:nvPicPr>
          <p:cNvPr id="20" name="Picture 19"/>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572143" y="5613737"/>
            <a:ext cx="780290" cy="780290"/>
          </a:xfrm>
          <a:prstGeom prst="rect">
            <a:avLst/>
          </a:prstGeom>
        </p:spPr>
      </p:pic>
      <p:pic>
        <p:nvPicPr>
          <p:cNvPr id="21" name="Picture 20"/>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6086273" y="5814659"/>
            <a:ext cx="780290" cy="780290"/>
          </a:xfrm>
          <a:prstGeom prst="rect">
            <a:avLst/>
          </a:prstGeom>
        </p:spPr>
      </p:pic>
      <p:pic>
        <p:nvPicPr>
          <p:cNvPr id="22" name="Picture 21"/>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8685642" y="814709"/>
            <a:ext cx="780290" cy="780290"/>
          </a:xfrm>
          <a:prstGeom prst="rect">
            <a:avLst/>
          </a:prstGeom>
        </p:spPr>
      </p:pic>
      <p:pic>
        <p:nvPicPr>
          <p:cNvPr id="23" name="Picture 22"/>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9801625" y="2845982"/>
            <a:ext cx="603168" cy="603168"/>
          </a:xfrm>
          <a:prstGeom prst="rect">
            <a:avLst/>
          </a:prstGeom>
        </p:spPr>
      </p:pic>
      <p:pic>
        <p:nvPicPr>
          <p:cNvPr id="24" name="Picture 23"/>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2970490" y="4222899"/>
            <a:ext cx="694862" cy="694862"/>
          </a:xfrm>
          <a:prstGeom prst="rect">
            <a:avLst/>
          </a:prstGeom>
        </p:spPr>
      </p:pic>
      <p:pic>
        <p:nvPicPr>
          <p:cNvPr id="25" name="Picture 24"/>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4470914" y="5712657"/>
            <a:ext cx="780290" cy="780290"/>
          </a:xfrm>
          <a:prstGeom prst="rect">
            <a:avLst/>
          </a:prstGeom>
        </p:spPr>
      </p:pic>
      <p:pic>
        <p:nvPicPr>
          <p:cNvPr id="26" name="Picture 25"/>
          <p:cNvPicPr>
            <a:picLocks noChangeAspect="1"/>
          </p:cNvPicPr>
          <p:nvPr/>
        </p:nvPicPr>
        <p:blipFill>
          <a:blip r:embed="rId18"/>
          <a:stretch>
            <a:fillRect/>
          </a:stretch>
        </p:blipFill>
        <p:spPr>
          <a:xfrm>
            <a:off x="11224746" y="2335905"/>
            <a:ext cx="723100" cy="723100"/>
          </a:xfrm>
          <a:prstGeom prst="rect">
            <a:avLst/>
          </a:prstGeom>
        </p:spPr>
      </p:pic>
      <p:pic>
        <p:nvPicPr>
          <p:cNvPr id="27" name="Picture 26"/>
          <p:cNvPicPr>
            <a:picLocks noChangeAspect="1"/>
          </p:cNvPicPr>
          <p:nvPr/>
        </p:nvPicPr>
        <p:blipFill>
          <a:blip r:embed="rId19"/>
          <a:stretch>
            <a:fillRect/>
          </a:stretch>
        </p:blipFill>
        <p:spPr>
          <a:xfrm>
            <a:off x="5168984" y="4829841"/>
            <a:ext cx="670618" cy="674429"/>
          </a:xfrm>
          <a:prstGeom prst="rect">
            <a:avLst/>
          </a:prstGeom>
        </p:spPr>
      </p:pic>
      <p:pic>
        <p:nvPicPr>
          <p:cNvPr id="28" name="Picture 27"/>
          <p:cNvPicPr>
            <a:picLocks noChangeAspect="1"/>
          </p:cNvPicPr>
          <p:nvPr/>
        </p:nvPicPr>
        <p:blipFill>
          <a:blip r:embed="rId20"/>
          <a:stretch>
            <a:fillRect/>
          </a:stretch>
        </p:blipFill>
        <p:spPr>
          <a:xfrm>
            <a:off x="407126" y="3732533"/>
            <a:ext cx="735272" cy="747805"/>
          </a:xfrm>
          <a:prstGeom prst="rect">
            <a:avLst/>
          </a:prstGeom>
        </p:spPr>
      </p:pic>
      <p:pic>
        <p:nvPicPr>
          <p:cNvPr id="29" name="Picture 28"/>
          <p:cNvPicPr>
            <a:picLocks noChangeAspect="1"/>
          </p:cNvPicPr>
          <p:nvPr/>
        </p:nvPicPr>
        <p:blipFill>
          <a:blip r:embed="rId21"/>
          <a:stretch>
            <a:fillRect/>
          </a:stretch>
        </p:blipFill>
        <p:spPr>
          <a:xfrm>
            <a:off x="8811385" y="5941515"/>
            <a:ext cx="615694" cy="802268"/>
          </a:xfrm>
          <a:prstGeom prst="rect">
            <a:avLst/>
          </a:prstGeom>
        </p:spPr>
      </p:pic>
      <p:pic>
        <p:nvPicPr>
          <p:cNvPr id="30" name="Picture 29"/>
          <p:cNvPicPr>
            <a:picLocks noChangeAspect="1"/>
          </p:cNvPicPr>
          <p:nvPr/>
        </p:nvPicPr>
        <p:blipFill>
          <a:blip r:embed="rId22"/>
          <a:stretch>
            <a:fillRect/>
          </a:stretch>
        </p:blipFill>
        <p:spPr>
          <a:xfrm>
            <a:off x="3093257" y="1522056"/>
            <a:ext cx="649978" cy="502813"/>
          </a:xfrm>
          <a:prstGeom prst="rect">
            <a:avLst/>
          </a:prstGeom>
        </p:spPr>
      </p:pic>
      <p:pic>
        <p:nvPicPr>
          <p:cNvPr id="31" name="Picture 30"/>
          <p:cNvPicPr>
            <a:picLocks noChangeAspect="1"/>
          </p:cNvPicPr>
          <p:nvPr/>
        </p:nvPicPr>
        <p:blipFill>
          <a:blip r:embed="rId23"/>
          <a:stretch>
            <a:fillRect/>
          </a:stretch>
        </p:blipFill>
        <p:spPr>
          <a:xfrm>
            <a:off x="1934658" y="3674792"/>
            <a:ext cx="804537" cy="632366"/>
          </a:xfrm>
          <a:prstGeom prst="rect">
            <a:avLst/>
          </a:prstGeom>
        </p:spPr>
      </p:pic>
      <p:pic>
        <p:nvPicPr>
          <p:cNvPr id="32" name="Picture 31"/>
          <p:cNvPicPr>
            <a:picLocks noChangeAspect="1"/>
          </p:cNvPicPr>
          <p:nvPr/>
        </p:nvPicPr>
        <p:blipFill>
          <a:blip r:embed="rId24"/>
          <a:stretch>
            <a:fillRect/>
          </a:stretch>
        </p:blipFill>
        <p:spPr>
          <a:xfrm>
            <a:off x="7878202" y="2408659"/>
            <a:ext cx="1025045" cy="935384"/>
          </a:xfrm>
          <a:prstGeom prst="rect">
            <a:avLst/>
          </a:prstGeom>
        </p:spPr>
      </p:pic>
      <p:pic>
        <p:nvPicPr>
          <p:cNvPr id="33" name="Picture 32"/>
          <p:cNvPicPr>
            <a:picLocks noChangeAspect="1"/>
          </p:cNvPicPr>
          <p:nvPr/>
        </p:nvPicPr>
        <p:blipFill>
          <a:blip r:embed="rId25"/>
          <a:stretch>
            <a:fillRect/>
          </a:stretch>
        </p:blipFill>
        <p:spPr>
          <a:xfrm>
            <a:off x="162456" y="2299697"/>
            <a:ext cx="1129197" cy="1129197"/>
          </a:xfrm>
          <a:prstGeom prst="rect">
            <a:avLst/>
          </a:prstGeom>
        </p:spPr>
      </p:pic>
      <p:pic>
        <p:nvPicPr>
          <p:cNvPr id="34" name="Picture 33"/>
          <p:cNvPicPr>
            <a:picLocks noChangeAspect="1"/>
          </p:cNvPicPr>
          <p:nvPr/>
        </p:nvPicPr>
        <p:blipFill>
          <a:blip r:embed="rId26"/>
          <a:stretch>
            <a:fillRect/>
          </a:stretch>
        </p:blipFill>
        <p:spPr>
          <a:xfrm>
            <a:off x="10983046" y="4965176"/>
            <a:ext cx="727013" cy="1022611"/>
          </a:xfrm>
          <a:prstGeom prst="rect">
            <a:avLst/>
          </a:prstGeom>
        </p:spPr>
      </p:pic>
      <p:pic>
        <p:nvPicPr>
          <p:cNvPr id="35" name="Picture 34"/>
          <p:cNvPicPr>
            <a:picLocks noChangeAspect="1"/>
          </p:cNvPicPr>
          <p:nvPr/>
        </p:nvPicPr>
        <p:blipFill>
          <a:blip r:embed="rId27"/>
          <a:stretch>
            <a:fillRect/>
          </a:stretch>
        </p:blipFill>
        <p:spPr>
          <a:xfrm>
            <a:off x="9710854" y="1673210"/>
            <a:ext cx="1011971" cy="447150"/>
          </a:xfrm>
          <a:prstGeom prst="rect">
            <a:avLst/>
          </a:prstGeom>
        </p:spPr>
      </p:pic>
      <p:pic>
        <p:nvPicPr>
          <p:cNvPr id="36" name="Picture 35"/>
          <p:cNvPicPr>
            <a:picLocks noChangeAspect="1"/>
          </p:cNvPicPr>
          <p:nvPr/>
        </p:nvPicPr>
        <p:blipFill>
          <a:blip r:embed="rId28"/>
          <a:stretch>
            <a:fillRect/>
          </a:stretch>
        </p:blipFill>
        <p:spPr>
          <a:xfrm>
            <a:off x="1622601" y="4786621"/>
            <a:ext cx="860476" cy="677096"/>
          </a:xfrm>
          <a:prstGeom prst="rect">
            <a:avLst/>
          </a:prstGeom>
        </p:spPr>
      </p:pic>
      <p:pic>
        <p:nvPicPr>
          <p:cNvPr id="37" name="Picture 36"/>
          <p:cNvPicPr>
            <a:picLocks noChangeAspect="1"/>
          </p:cNvPicPr>
          <p:nvPr/>
        </p:nvPicPr>
        <p:blipFill>
          <a:blip r:embed="rId29"/>
          <a:stretch>
            <a:fillRect/>
          </a:stretch>
        </p:blipFill>
        <p:spPr>
          <a:xfrm>
            <a:off x="1688897" y="1891408"/>
            <a:ext cx="888553" cy="700590"/>
          </a:xfrm>
          <a:prstGeom prst="rect">
            <a:avLst/>
          </a:prstGeom>
        </p:spPr>
      </p:pic>
      <p:pic>
        <p:nvPicPr>
          <p:cNvPr id="38" name="Picture 37"/>
          <p:cNvPicPr>
            <a:picLocks noChangeAspect="1"/>
          </p:cNvPicPr>
          <p:nvPr/>
        </p:nvPicPr>
        <p:blipFill>
          <a:blip r:embed="rId30"/>
          <a:stretch>
            <a:fillRect/>
          </a:stretch>
        </p:blipFill>
        <p:spPr>
          <a:xfrm>
            <a:off x="7312417" y="5466058"/>
            <a:ext cx="1131570" cy="565785"/>
          </a:xfrm>
          <a:prstGeom prst="rect">
            <a:avLst/>
          </a:prstGeom>
        </p:spPr>
      </p:pic>
      <p:pic>
        <p:nvPicPr>
          <p:cNvPr id="39" name="Picture 38"/>
          <p:cNvPicPr>
            <a:picLocks noChangeAspect="1"/>
          </p:cNvPicPr>
          <p:nvPr/>
        </p:nvPicPr>
        <p:blipFill>
          <a:blip r:embed="rId31"/>
          <a:stretch>
            <a:fillRect/>
          </a:stretch>
        </p:blipFill>
        <p:spPr>
          <a:xfrm>
            <a:off x="9794477" y="5644037"/>
            <a:ext cx="729521" cy="542438"/>
          </a:xfrm>
          <a:prstGeom prst="rect">
            <a:avLst/>
          </a:prstGeom>
        </p:spPr>
      </p:pic>
      <p:cxnSp>
        <p:nvCxnSpPr>
          <p:cNvPr id="40" name="Straight Connector 39"/>
          <p:cNvCxnSpPr>
            <a:cxnSpLocks/>
          </p:cNvCxnSpPr>
          <p:nvPr/>
        </p:nvCxnSpPr>
        <p:spPr>
          <a:xfrm flipH="1">
            <a:off x="3533893" y="4016075"/>
            <a:ext cx="532769" cy="218572"/>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32">
            <a:biLevel thresh="25000"/>
            <a:extLst>
              <a:ext uri="{28A0092B-C50C-407E-A947-70E740481C1C}">
                <a14:useLocalDpi xmlns:a14="http://schemas.microsoft.com/office/drawing/2010/main" val="0"/>
              </a:ext>
            </a:extLst>
          </a:blip>
          <a:stretch>
            <a:fillRect/>
          </a:stretch>
        </p:blipFill>
        <p:spPr>
          <a:xfrm>
            <a:off x="3955892" y="1567070"/>
            <a:ext cx="3733980" cy="3733980"/>
          </a:xfrm>
          <a:prstGeom prst="rect">
            <a:avLst/>
          </a:prstGeom>
        </p:spPr>
      </p:pic>
    </p:spTree>
    <p:extLst>
      <p:ext uri="{BB962C8B-B14F-4D97-AF65-F5344CB8AC3E}">
        <p14:creationId xmlns:p14="http://schemas.microsoft.com/office/powerpoint/2010/main" val="84408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could go wrong?</a:t>
            </a:r>
            <a:endParaRPr lang="en-US" dirty="0"/>
          </a:p>
        </p:txBody>
      </p:sp>
      <p:sp>
        <p:nvSpPr>
          <p:cNvPr id="3" name="Text Placeholder 2"/>
          <p:cNvSpPr>
            <a:spLocks noGrp="1"/>
          </p:cNvSpPr>
          <p:nvPr>
            <p:ph type="body" idx="1"/>
          </p:nvPr>
        </p:nvSpPr>
        <p:spPr/>
        <p:txBody>
          <a:bodyPr>
            <a:normAutofit/>
          </a:bodyPr>
          <a:lstStyle/>
          <a:p>
            <a:r>
              <a:rPr lang="en-US" sz="4800" dirty="0" smtClean="0"/>
              <a:t>Connect all the things to the Internet?</a:t>
            </a:r>
            <a:endParaRPr lang="en-US" sz="4800" dirty="0"/>
          </a:p>
        </p:txBody>
      </p:sp>
    </p:spTree>
    <p:extLst>
      <p:ext uri="{BB962C8B-B14F-4D97-AF65-F5344CB8AC3E}">
        <p14:creationId xmlns:p14="http://schemas.microsoft.com/office/powerpoint/2010/main" val="1017964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6B00D0FB-6287-47D6-B29C-0BAA20252E35}"/>
              </a:ext>
            </a:extLst>
          </p:cNvPr>
          <p:cNvSpPr>
            <a:spLocks noGrp="1"/>
          </p:cNvSpPr>
          <p:nvPr>
            <p:ph type="title"/>
          </p:nvPr>
        </p:nvSpPr>
        <p:spPr>
          <a:xfrm>
            <a:off x="588263" y="457200"/>
            <a:ext cx="11018520" cy="565091"/>
          </a:xfrm>
        </p:spPr>
        <p:txBody>
          <a:bodyPr>
            <a:normAutofit fontScale="90000"/>
          </a:bodyPr>
          <a:lstStyle/>
          <a:p>
            <a:r>
              <a:rPr lang="en-US">
                <a:cs typeface="Segoe UI"/>
              </a:rPr>
              <a:t>The consequences could negate the value</a:t>
            </a:r>
            <a:endParaRPr lang="en-US"/>
          </a:p>
        </p:txBody>
      </p:sp>
      <p:sp>
        <p:nvSpPr>
          <p:cNvPr id="4" name="TextBox 3">
            <a:extLst>
              <a:ext uri="{FF2B5EF4-FFF2-40B4-BE49-F238E27FC236}">
                <a16:creationId xmlns:a16="http://schemas.microsoft.com/office/drawing/2014/main" xmlns:p14="http://schemas.microsoft.com/office/powerpoint/2010/main" xmlns="" id="{343807EB-D732-4921-89C5-F57C75D75C60}"/>
              </a:ext>
            </a:extLst>
          </p:cNvPr>
          <p:cNvSpPr txBox="1"/>
          <p:nvPr/>
        </p:nvSpPr>
        <p:spPr>
          <a:xfrm>
            <a:off x="658601" y="1881934"/>
            <a:ext cx="5908778" cy="4103367"/>
          </a:xfrm>
          <a:prstGeom prst="rect">
            <a:avLst/>
          </a:prstGeom>
          <a:noFill/>
        </p:spPr>
        <p:txBody>
          <a:bodyPr wrap="square" lIns="0" tIns="0" rIns="0" bIns="0" rtlCol="0">
            <a:spAutoFit/>
          </a:bodyPr>
          <a:lstStyle/>
          <a:p>
            <a:pPr marL="342900" indent="-342900" algn="l">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Devices are bricked and rendered useless</a:t>
            </a:r>
          </a:p>
          <a:p>
            <a:pPr marL="342900" indent="-342900" algn="l">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Attackers take control of the device</a:t>
            </a:r>
          </a:p>
          <a:p>
            <a:pPr marL="342900" indent="-342900" algn="l">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Device functionality is used for malicious purposes</a:t>
            </a:r>
          </a:p>
          <a:p>
            <a:pPr marL="342900" indent="-342900" algn="l">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Data and privacy breaches</a:t>
            </a:r>
          </a:p>
          <a:p>
            <a:pPr marL="342900" indent="-342900" algn="l">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Device platform protections are disabled</a:t>
            </a:r>
          </a:p>
          <a:p>
            <a:pPr marL="342900" indent="-342900">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Attackers infect the device with malware</a:t>
            </a:r>
          </a:p>
          <a:p>
            <a:pPr marL="342900" indent="-342900">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Devices are used in Botnet attacks</a:t>
            </a:r>
          </a:p>
          <a:p>
            <a:pPr marL="342900" indent="-342900">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Device can not be recovered</a:t>
            </a:r>
          </a:p>
          <a:p>
            <a:pPr marL="342900" indent="-342900">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Device cloning</a:t>
            </a:r>
          </a:p>
          <a:p>
            <a:pPr marL="342900" indent="-342900">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Data pollution: inaccurate data and telemetry</a:t>
            </a:r>
            <a:endParaRPr lang="en-US" sz="2000">
              <a:gradFill>
                <a:gsLst>
                  <a:gs pos="2917">
                    <a:schemeClr val="tx1"/>
                  </a:gs>
                  <a:gs pos="30000">
                    <a:schemeClr val="tx1"/>
                  </a:gs>
                </a:gsLst>
                <a:lin ang="5400000" scaled="0"/>
              </a:gradFill>
            </a:endParaRPr>
          </a:p>
        </p:txBody>
      </p:sp>
      <p:sp>
        <p:nvSpPr>
          <p:cNvPr id="5" name="TextBox 4">
            <a:extLst>
              <a:ext uri="{FF2B5EF4-FFF2-40B4-BE49-F238E27FC236}">
                <a16:creationId xmlns:a16="http://schemas.microsoft.com/office/drawing/2014/main" xmlns:p14="http://schemas.microsoft.com/office/powerpoint/2010/main" xmlns="" id="{EDF52A7F-D7B4-428F-9091-AB0C023890C1}"/>
              </a:ext>
            </a:extLst>
          </p:cNvPr>
          <p:cNvSpPr txBox="1"/>
          <p:nvPr/>
        </p:nvSpPr>
        <p:spPr>
          <a:xfrm>
            <a:off x="710418" y="1441938"/>
            <a:ext cx="3277773" cy="307777"/>
          </a:xfrm>
          <a:prstGeom prst="rect">
            <a:avLst/>
          </a:prstGeom>
          <a:noFill/>
        </p:spPr>
        <p:txBody>
          <a:bodyPr wrap="square" lIns="0" tIns="0" rIns="0" bIns="0" rtlCol="0">
            <a:spAutoFit/>
          </a:bodyPr>
          <a:lstStyle/>
          <a:p>
            <a:pPr algn="l"/>
            <a:r>
              <a:rPr lang="en-US" sz="2000" b="1">
                <a:solidFill>
                  <a:srgbClr val="0070C0"/>
                </a:solidFill>
              </a:rPr>
              <a:t>What can go wrong</a:t>
            </a:r>
          </a:p>
        </p:txBody>
      </p:sp>
      <p:cxnSp>
        <p:nvCxnSpPr>
          <p:cNvPr id="7" name="Straight Connector 6">
            <a:extLst>
              <a:ext uri="{FF2B5EF4-FFF2-40B4-BE49-F238E27FC236}">
                <a16:creationId xmlns:a16="http://schemas.microsoft.com/office/drawing/2014/main" xmlns:p14="http://schemas.microsoft.com/office/powerpoint/2010/main" xmlns="" id="{EBB1B458-B101-4451-BD23-97722E9078AE}"/>
              </a:ext>
            </a:extLst>
          </p:cNvPr>
          <p:cNvCxnSpPr/>
          <p:nvPr/>
        </p:nvCxnSpPr>
        <p:spPr>
          <a:xfrm>
            <a:off x="6552531" y="1647707"/>
            <a:ext cx="0" cy="4811151"/>
          </a:xfrm>
          <a:prstGeom prst="line">
            <a:avLst/>
          </a:prstGeom>
          <a:ln>
            <a:solidFill>
              <a:schemeClr val="bg2">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p14="http://schemas.microsoft.com/office/powerpoint/2010/main" xmlns="" id="{85B60AD8-5849-4A40-82DE-CB190580E423}"/>
              </a:ext>
            </a:extLst>
          </p:cNvPr>
          <p:cNvSpPr txBox="1"/>
          <p:nvPr/>
        </p:nvSpPr>
        <p:spPr>
          <a:xfrm>
            <a:off x="6899467" y="1805480"/>
            <a:ext cx="4349957" cy="2025876"/>
          </a:xfrm>
          <a:prstGeom prst="rect">
            <a:avLst/>
          </a:prstGeom>
          <a:noFill/>
        </p:spPr>
        <p:txBody>
          <a:bodyPr wrap="square" lIns="0" tIns="0" rIns="0" bIns="0" rtlCol="0">
            <a:spAutoFit/>
          </a:bodyPr>
          <a:lstStyle/>
          <a:p>
            <a:pPr marL="342900" indent="-342900" algn="l">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Brand impact (loss of trust)</a:t>
            </a:r>
          </a:p>
          <a:p>
            <a:pPr marL="342900" indent="-342900" algn="l">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Cost of recovery</a:t>
            </a:r>
          </a:p>
          <a:p>
            <a:pPr marL="342900" indent="-342900" algn="l">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Financial and legal responsibility</a:t>
            </a:r>
          </a:p>
          <a:p>
            <a:pPr marL="342900" indent="-342900" algn="l">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Downtime</a:t>
            </a:r>
          </a:p>
          <a:p>
            <a:pPr marL="342900" indent="-342900" algn="l">
              <a:lnSpc>
                <a:spcPct val="150000"/>
              </a:lnSpc>
              <a:buFont typeface="Arial" panose="020B0604020202020204" pitchFamily="34" charset="0"/>
              <a:buChar char="•"/>
            </a:pPr>
            <a:r>
              <a:rPr lang="en-US" sz="1800">
                <a:gradFill>
                  <a:gsLst>
                    <a:gs pos="2917">
                      <a:schemeClr val="tx1"/>
                    </a:gs>
                    <a:gs pos="30000">
                      <a:schemeClr val="tx1"/>
                    </a:gs>
                  </a:gsLst>
                  <a:lin ang="5400000" scaled="0"/>
                </a:gradFill>
              </a:rPr>
              <a:t>Security forensics </a:t>
            </a:r>
          </a:p>
        </p:txBody>
      </p:sp>
      <p:sp>
        <p:nvSpPr>
          <p:cNvPr id="9" name="TextBox 8">
            <a:extLst>
              <a:ext uri="{FF2B5EF4-FFF2-40B4-BE49-F238E27FC236}">
                <a16:creationId xmlns:a16="http://schemas.microsoft.com/office/drawing/2014/main" xmlns:p14="http://schemas.microsoft.com/office/powerpoint/2010/main" xmlns="" id="{7BA3DF3B-6BA8-437B-B955-66DAAB5C60A4}"/>
              </a:ext>
            </a:extLst>
          </p:cNvPr>
          <p:cNvSpPr txBox="1"/>
          <p:nvPr/>
        </p:nvSpPr>
        <p:spPr>
          <a:xfrm>
            <a:off x="6958968" y="1441938"/>
            <a:ext cx="3277773" cy="307777"/>
          </a:xfrm>
          <a:prstGeom prst="rect">
            <a:avLst/>
          </a:prstGeom>
          <a:noFill/>
        </p:spPr>
        <p:txBody>
          <a:bodyPr wrap="square" lIns="0" tIns="0" rIns="0" bIns="0" rtlCol="0">
            <a:spAutoFit/>
          </a:bodyPr>
          <a:lstStyle/>
          <a:p>
            <a:pPr algn="l"/>
            <a:r>
              <a:rPr lang="en-US" sz="2000" b="1">
                <a:solidFill>
                  <a:srgbClr val="0070C0"/>
                </a:solidFill>
              </a:rPr>
              <a:t>The cost of an attack</a:t>
            </a:r>
          </a:p>
        </p:txBody>
      </p:sp>
    </p:spTree>
    <p:extLst>
      <p:ext uri="{BB962C8B-B14F-4D97-AF65-F5344CB8AC3E}">
        <p14:creationId xmlns:p14="http://schemas.microsoft.com/office/powerpoint/2010/main" val="133994744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E4BAFDF3-35DF-4438-8B44-94F0D960EBA5}"/>
              </a:ext>
            </a:extLst>
          </p:cNvPr>
          <p:cNvSpPr/>
          <p:nvPr/>
        </p:nvSpPr>
        <p:spPr bwMode="auto">
          <a:xfrm>
            <a:off x="246942" y="1512541"/>
            <a:ext cx="11698115" cy="509129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37CCE356-5004-4FDB-8F83-73E6802ED777}"/>
              </a:ext>
            </a:extLst>
          </p:cNvPr>
          <p:cNvSpPr>
            <a:spLocks noGrp="1"/>
          </p:cNvSpPr>
          <p:nvPr>
            <p:ph type="title"/>
          </p:nvPr>
        </p:nvSpPr>
        <p:spPr>
          <a:xfrm>
            <a:off x="427981" y="223037"/>
            <a:ext cx="11336039" cy="1173265"/>
          </a:xfrm>
        </p:spPr>
        <p:txBody>
          <a:bodyPr/>
          <a:lstStyle/>
          <a:p>
            <a:pPr algn="ctr">
              <a:lnSpc>
                <a:spcPct val="100000"/>
              </a:lnSpc>
            </a:pPr>
            <a:r>
              <a:rPr lang="en-GB" sz="3200" spc="-50" dirty="0">
                <a:solidFill>
                  <a:schemeClr val="tx1"/>
                </a:solidFill>
              </a:rPr>
              <a:t>The 7 properties of highly secured devices</a:t>
            </a:r>
            <a:r>
              <a:rPr lang="en-GB" sz="3200" dirty="0"/>
              <a:t/>
            </a:r>
            <a:br>
              <a:rPr lang="en-GB" sz="3200" dirty="0"/>
            </a:br>
            <a:r>
              <a:rPr lang="en-GB" sz="2000" spc="0" dirty="0">
                <a:solidFill>
                  <a:schemeClr val="tx1">
                    <a:lumMod val="65000"/>
                    <a:lumOff val="35000"/>
                  </a:schemeClr>
                </a:solidFill>
                <a:latin typeface="Segoe UI Semilight" panose="020B0402040204020203" pitchFamily="34" charset="0"/>
                <a:cs typeface="Segoe UI Semilight" panose="020B0402040204020203" pitchFamily="34" charset="0"/>
              </a:rPr>
              <a:t>Is your device highly secured or does it just have some security features?</a:t>
            </a:r>
            <a:endParaRPr lang="en-US" sz="3200" dirty="0"/>
          </a:p>
        </p:txBody>
      </p:sp>
      <p:sp>
        <p:nvSpPr>
          <p:cNvPr id="21" name="TextBox 20">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C9E98052-FBAF-45F1-999B-7738CF7E9E0A}"/>
              </a:ext>
            </a:extLst>
          </p:cNvPr>
          <p:cNvSpPr txBox="1"/>
          <p:nvPr/>
        </p:nvSpPr>
        <p:spPr>
          <a:xfrm>
            <a:off x="4423511" y="6027951"/>
            <a:ext cx="3384688" cy="578347"/>
          </a:xfrm>
          <a:prstGeom prst="rect">
            <a:avLst/>
          </a:prstGeom>
          <a:noFill/>
        </p:spPr>
        <p:txBody>
          <a:bodyPr wrap="none" lIns="186521" tIns="149217" rIns="186521" bIns="149217" rtlCol="0">
            <a:spAutoFit/>
          </a:bodyPr>
          <a:lstStyle/>
          <a:p>
            <a:pPr marL="0" marR="0" lvl="0" indent="0" algn="l" defTabSz="932563" rtl="0" eaLnBrk="1" fontAlgn="auto" latinLnBrk="0" hangingPunct="1">
              <a:lnSpc>
                <a:spcPct val="90000"/>
              </a:lnSpc>
              <a:spcBef>
                <a:spcPts val="0"/>
              </a:spcBef>
              <a:spcAft>
                <a:spcPts val="612"/>
              </a:spcAft>
              <a:buClrTx/>
              <a:buSzTx/>
              <a:buFontTx/>
              <a:buNone/>
              <a:tabLst/>
              <a:defRPr/>
            </a:pPr>
            <a:r>
              <a:rPr kumimoji="0" lang="en-US" sz="2000" b="0" i="0" u="none" strike="noStrike" kern="1200" cap="none" spc="0" normalizeH="0" baseline="0" noProof="0" dirty="0">
                <a:ln>
                  <a:noFill/>
                </a:ln>
                <a:solidFill>
                  <a:srgbClr val="0078D7">
                    <a:lumMod val="50000"/>
                  </a:srgbClr>
                </a:solidFill>
                <a:effectLst/>
                <a:uLnTx/>
                <a:uFillTx/>
                <a:latin typeface="Segoe UI"/>
                <a:ea typeface="+mn-ea"/>
                <a:cs typeface="+mn-cs"/>
              </a:rPr>
              <a:t>https://aka.ms/7properties</a:t>
            </a:r>
          </a:p>
        </p:txBody>
      </p:sp>
      <p:sp>
        <p:nvSpPr>
          <p:cNvPr id="38" name="TextBox 37">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60AD1DC7-C29C-4DA0-A13D-51C4FD160B5F}"/>
              </a:ext>
            </a:extLst>
          </p:cNvPr>
          <p:cNvSpPr txBox="1"/>
          <p:nvPr/>
        </p:nvSpPr>
        <p:spPr>
          <a:xfrm>
            <a:off x="9220189" y="1988709"/>
            <a:ext cx="2052436" cy="646331"/>
          </a:xfrm>
          <a:prstGeom prst="rect">
            <a:avLst/>
          </a:prstGeom>
          <a:noFill/>
          <a:ln>
            <a:noFill/>
          </a:ln>
        </p:spPr>
        <p:txBody>
          <a:bodyPr wrap="square" rtlCol="0">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Small Trusted </a:t>
            </a:r>
          </a:p>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Computing Base</a:t>
            </a:r>
          </a:p>
        </p:txBody>
      </p:sp>
      <p:pic>
        <p:nvPicPr>
          <p:cNvPr id="42" name="Picture 41">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5421D875-06DB-459E-9F58-F793A7E25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1854" y="1849402"/>
            <a:ext cx="928335" cy="928335"/>
          </a:xfrm>
          <a:prstGeom prst="rect">
            <a:avLst/>
          </a:prstGeom>
          <a:solidFill>
            <a:schemeClr val="bg1">
              <a:lumMod val="95000"/>
            </a:schemeClr>
          </a:solidFill>
          <a:ln>
            <a:noFill/>
          </a:ln>
        </p:spPr>
      </p:pic>
      <p:sp>
        <p:nvSpPr>
          <p:cNvPr id="23" name="TextBox 2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A0367554-1547-4923-BF2E-EE1285F9D3CF}"/>
              </a:ext>
            </a:extLst>
          </p:cNvPr>
          <p:cNvSpPr txBox="1"/>
          <p:nvPr/>
        </p:nvSpPr>
        <p:spPr>
          <a:xfrm>
            <a:off x="9220189" y="2605458"/>
            <a:ext cx="2421590" cy="740664"/>
          </a:xfrm>
          <a:prstGeom prst="rect">
            <a:avLst/>
          </a:prstGeom>
          <a:noFill/>
          <a:ln>
            <a:noFill/>
          </a:ln>
        </p:spPr>
        <p:txBody>
          <a:bodyPr wrap="square" t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8D7">
                    <a:lumMod val="75000"/>
                  </a:srgbClr>
                </a:solidFill>
                <a:effectLst/>
                <a:uLnTx/>
                <a:uFillTx/>
                <a:latin typeface="Segoe UI"/>
                <a:ea typeface="+mn-ea"/>
                <a:cs typeface="+mn-cs"/>
              </a:rPr>
              <a:t>Is your device’s security-enforcement code protected from bugs in application code?</a:t>
            </a:r>
          </a:p>
        </p:txBody>
      </p:sp>
      <p:sp>
        <p:nvSpPr>
          <p:cNvPr id="47" name="TextBox 46">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1256B043-C814-4E66-8908-3028679EBC9B}"/>
              </a:ext>
            </a:extLst>
          </p:cNvPr>
          <p:cNvSpPr txBox="1"/>
          <p:nvPr/>
        </p:nvSpPr>
        <p:spPr>
          <a:xfrm>
            <a:off x="1463020" y="4103283"/>
            <a:ext cx="2052436" cy="646331"/>
          </a:xfrm>
          <a:prstGeom prst="rect">
            <a:avLst/>
          </a:prstGeom>
          <a:noFill/>
          <a:ln>
            <a:noFill/>
          </a:ln>
        </p:spPr>
        <p:txBody>
          <a:bodyPr wrap="square" rtlCol="0">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Dynamic </a:t>
            </a:r>
          </a:p>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Compartments</a:t>
            </a:r>
          </a:p>
        </p:txBody>
      </p:sp>
      <p:pic>
        <p:nvPicPr>
          <p:cNvPr id="49" name="Picture 48">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5EE75FE9-3655-4F8B-BD5F-20A05C9F9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09" y="3962281"/>
            <a:ext cx="928335" cy="928335"/>
          </a:xfrm>
          <a:prstGeom prst="rect">
            <a:avLst/>
          </a:prstGeom>
          <a:solidFill>
            <a:schemeClr val="bg1">
              <a:lumMod val="95000"/>
            </a:schemeClr>
          </a:solidFill>
          <a:ln>
            <a:noFill/>
          </a:ln>
        </p:spPr>
      </p:pic>
      <p:sp>
        <p:nvSpPr>
          <p:cNvPr id="24" name="TextBox 2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28C40186-4F34-4A42-AC7E-5E81DE15E40B}"/>
              </a:ext>
            </a:extLst>
          </p:cNvPr>
          <p:cNvSpPr txBox="1"/>
          <p:nvPr/>
        </p:nvSpPr>
        <p:spPr>
          <a:xfrm>
            <a:off x="1460996" y="4733781"/>
            <a:ext cx="1968996" cy="740664"/>
          </a:xfrm>
          <a:prstGeom prst="rect">
            <a:avLst/>
          </a:prstGeom>
          <a:noFill/>
          <a:ln>
            <a:noFill/>
          </a:ln>
        </p:spPr>
        <p:txBody>
          <a:bodyPr wrap="square" t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8D7">
                    <a:lumMod val="75000"/>
                  </a:srgbClr>
                </a:solidFill>
                <a:effectLst/>
                <a:uLnTx/>
                <a:uFillTx/>
                <a:latin typeface="Segoe UI"/>
                <a:ea typeface="+mn-ea"/>
                <a:cs typeface="+mn-cs"/>
              </a:rPr>
              <a:t>Can your device’s security improve after deployment?</a:t>
            </a:r>
          </a:p>
        </p:txBody>
      </p:sp>
      <p:sp>
        <p:nvSpPr>
          <p:cNvPr id="62" name="TextBox 61">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B820352A-5D4D-4831-987D-3FCC3CE11929}"/>
              </a:ext>
            </a:extLst>
          </p:cNvPr>
          <p:cNvSpPr txBox="1"/>
          <p:nvPr/>
        </p:nvSpPr>
        <p:spPr>
          <a:xfrm>
            <a:off x="7599020" y="4105639"/>
            <a:ext cx="1648428" cy="646331"/>
          </a:xfrm>
          <a:prstGeom prst="rect">
            <a:avLst/>
          </a:prstGeom>
          <a:noFill/>
          <a:ln>
            <a:noFill/>
          </a:ln>
        </p:spPr>
        <p:txBody>
          <a:bodyPr wrap="square" rtlCol="0">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Error</a:t>
            </a:r>
            <a:b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b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Reporting</a:t>
            </a:r>
          </a:p>
        </p:txBody>
      </p:sp>
      <p:pic>
        <p:nvPicPr>
          <p:cNvPr id="64" name="Picture 6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4E7B3F45-A76E-4579-8E75-673383A8A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4785" y="3964637"/>
            <a:ext cx="928335" cy="928335"/>
          </a:xfrm>
          <a:prstGeom prst="rect">
            <a:avLst/>
          </a:prstGeom>
          <a:solidFill>
            <a:schemeClr val="bg1">
              <a:lumMod val="95000"/>
            </a:schemeClr>
          </a:solidFill>
          <a:ln>
            <a:noFill/>
          </a:ln>
        </p:spPr>
      </p:pic>
      <p:sp>
        <p:nvSpPr>
          <p:cNvPr id="25" name="Rectangle 24">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6E0E79CF-97FB-44A8-B1D0-3C6157D46B56}"/>
              </a:ext>
            </a:extLst>
          </p:cNvPr>
          <p:cNvSpPr/>
          <p:nvPr/>
        </p:nvSpPr>
        <p:spPr>
          <a:xfrm>
            <a:off x="7599019" y="4733781"/>
            <a:ext cx="1821428" cy="740664"/>
          </a:xfrm>
          <a:prstGeom prst="rect">
            <a:avLst/>
          </a:prstGeom>
          <a:noFill/>
          <a:ln>
            <a:noFill/>
          </a:ln>
        </p:spPr>
        <p:txBody>
          <a:bodyPr wrap="square" t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8D7">
                    <a:lumMod val="75000"/>
                  </a:srgbClr>
                </a:solidFill>
                <a:effectLst/>
                <a:uLnTx/>
                <a:uFillTx/>
                <a:latin typeface="Segoe UI"/>
                <a:ea typeface="+mn-ea"/>
                <a:cs typeface="+mn-cs"/>
              </a:rPr>
              <a:t>Does your device report back errors to give you in-field awareness?</a:t>
            </a:r>
          </a:p>
        </p:txBody>
      </p:sp>
      <p:sp>
        <p:nvSpPr>
          <p:cNvPr id="20" name="TextBox 19">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DBAD90BF-F6F8-4139-85F0-B98F0A42EE10}"/>
              </a:ext>
            </a:extLst>
          </p:cNvPr>
          <p:cNvSpPr txBox="1"/>
          <p:nvPr/>
        </p:nvSpPr>
        <p:spPr>
          <a:xfrm>
            <a:off x="2180683" y="1988709"/>
            <a:ext cx="2052436" cy="646331"/>
          </a:xfrm>
          <a:prstGeom prst="rect">
            <a:avLst/>
          </a:prstGeom>
          <a:noFill/>
          <a:ln>
            <a:noFill/>
          </a:ln>
        </p:spPr>
        <p:txBody>
          <a:bodyPr wrap="square" rtlCol="0">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Hardware </a:t>
            </a:r>
            <a:b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b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Root of Trust</a:t>
            </a:r>
          </a:p>
        </p:txBody>
      </p:sp>
      <p:pic>
        <p:nvPicPr>
          <p:cNvPr id="26" name="Picture 25">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0368A870-746F-4F58-BAFC-0E53D7C2A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347" y="1849402"/>
            <a:ext cx="928335" cy="928335"/>
          </a:xfrm>
          <a:prstGeom prst="rect">
            <a:avLst/>
          </a:prstGeom>
          <a:solidFill>
            <a:schemeClr val="bg1">
              <a:lumMod val="95000"/>
            </a:schemeClr>
          </a:solidFill>
          <a:ln>
            <a:noFill/>
          </a:ln>
        </p:spPr>
      </p:pic>
      <p:sp>
        <p:nvSpPr>
          <p:cNvPr id="27" name="TextBox 26">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C1854D99-2C8B-497D-A341-7DD64227891C}"/>
              </a:ext>
            </a:extLst>
          </p:cNvPr>
          <p:cNvSpPr txBox="1"/>
          <p:nvPr/>
        </p:nvSpPr>
        <p:spPr>
          <a:xfrm>
            <a:off x="2180681" y="2611496"/>
            <a:ext cx="2052437" cy="1141123"/>
          </a:xfrm>
          <a:prstGeom prst="rect">
            <a:avLst/>
          </a:prstGeom>
          <a:noFill/>
          <a:ln>
            <a:noFill/>
          </a:ln>
        </p:spPr>
        <p:txBody>
          <a:bodyPr wrap="square" tIns="0" rIns="0" rtlCol="0">
            <a:noAutofit/>
          </a:bodyPr>
          <a:lstStyle>
            <a:defPPr>
              <a:defRPr lang="en-US"/>
            </a:defPPr>
            <a:lvl1pPr>
              <a:defRPr sz="1400">
                <a:solidFill>
                  <a:schemeClr val="tx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0078D7">
                    <a:lumMod val="75000"/>
                  </a:srgbClr>
                </a:solidFill>
                <a:effectLst/>
                <a:uLnTx/>
                <a:uFillTx/>
                <a:latin typeface="Segoe UI"/>
                <a:ea typeface="+mn-ea"/>
                <a:cs typeface="+mn-cs"/>
              </a:rPr>
              <a:t>Is your device’s identity and software integrity secured by hardware?</a:t>
            </a:r>
          </a:p>
        </p:txBody>
      </p:sp>
      <p:sp>
        <p:nvSpPr>
          <p:cNvPr id="30" name="TextBox 29">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20B40E42-C1A3-434D-8760-7FCA1DD22EEE}"/>
              </a:ext>
            </a:extLst>
          </p:cNvPr>
          <p:cNvSpPr txBox="1"/>
          <p:nvPr/>
        </p:nvSpPr>
        <p:spPr>
          <a:xfrm>
            <a:off x="5786730" y="1988709"/>
            <a:ext cx="2052436" cy="646331"/>
          </a:xfrm>
          <a:prstGeom prst="rect">
            <a:avLst/>
          </a:prstGeom>
          <a:noFill/>
          <a:ln>
            <a:noFill/>
          </a:ln>
        </p:spPr>
        <p:txBody>
          <a:bodyPr wrap="square" rtlCol="0">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Defense </a:t>
            </a:r>
            <a:b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b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in Depth</a:t>
            </a:r>
          </a:p>
        </p:txBody>
      </p:sp>
      <p:pic>
        <p:nvPicPr>
          <p:cNvPr id="32" name="Picture 31">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D97CB333-9E2C-4247-848E-111ED2DDE1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4893" y="1849402"/>
            <a:ext cx="932688" cy="932688"/>
          </a:xfrm>
          <a:prstGeom prst="rect">
            <a:avLst/>
          </a:prstGeom>
          <a:solidFill>
            <a:schemeClr val="bg1">
              <a:lumMod val="95000"/>
            </a:schemeClr>
          </a:solidFill>
          <a:ln>
            <a:noFill/>
          </a:ln>
        </p:spPr>
      </p:pic>
      <p:sp>
        <p:nvSpPr>
          <p:cNvPr id="28" name="TextBox 27">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0B9FA09D-AF41-4A07-A10D-CD32138783A9}"/>
              </a:ext>
            </a:extLst>
          </p:cNvPr>
          <p:cNvSpPr txBox="1"/>
          <p:nvPr/>
        </p:nvSpPr>
        <p:spPr>
          <a:xfrm>
            <a:off x="5787689" y="2611496"/>
            <a:ext cx="2302593" cy="740664"/>
          </a:xfrm>
          <a:prstGeom prst="rect">
            <a:avLst/>
          </a:prstGeom>
          <a:noFill/>
          <a:ln>
            <a:noFill/>
          </a:ln>
        </p:spPr>
        <p:txBody>
          <a:bodyPr wrap="square" t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8D7">
                    <a:lumMod val="75000"/>
                  </a:srgbClr>
                </a:solidFill>
                <a:effectLst/>
                <a:uLnTx/>
                <a:uFillTx/>
                <a:latin typeface="Segoe UI"/>
                <a:ea typeface="+mn-ea"/>
                <a:cs typeface="+mn-cs"/>
              </a:rPr>
              <a:t>Does your device remain protected even if some security mechanism is defeated?</a:t>
            </a:r>
          </a:p>
        </p:txBody>
      </p:sp>
      <p:sp>
        <p:nvSpPr>
          <p:cNvPr id="54" name="TextBox 5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1728D29D-CD3B-4BD6-93A8-7EEFECC91613}"/>
              </a:ext>
            </a:extLst>
          </p:cNvPr>
          <p:cNvSpPr txBox="1"/>
          <p:nvPr/>
        </p:nvSpPr>
        <p:spPr>
          <a:xfrm>
            <a:off x="4445815" y="4101626"/>
            <a:ext cx="2052436" cy="646331"/>
          </a:xfrm>
          <a:prstGeom prst="rect">
            <a:avLst/>
          </a:prstGeom>
          <a:noFill/>
          <a:ln>
            <a:noFill/>
          </a:ln>
        </p:spPr>
        <p:txBody>
          <a:bodyPr wrap="square" rtlCol="0">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Certificate-Based Authentication</a:t>
            </a:r>
          </a:p>
        </p:txBody>
      </p:sp>
      <p:pic>
        <p:nvPicPr>
          <p:cNvPr id="56" name="Picture 55">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42C9B3E7-C88E-4058-88DF-5AE2C89DDD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7480" y="3960624"/>
            <a:ext cx="928335" cy="928335"/>
          </a:xfrm>
          <a:prstGeom prst="rect">
            <a:avLst/>
          </a:prstGeom>
          <a:solidFill>
            <a:schemeClr val="bg1">
              <a:lumMod val="95000"/>
            </a:schemeClr>
          </a:solidFill>
          <a:ln>
            <a:noFill/>
          </a:ln>
        </p:spPr>
      </p:pic>
      <p:sp>
        <p:nvSpPr>
          <p:cNvPr id="29" name="TextBox 28">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1A3F279B-51BA-4F21-BD98-B7BD0FF8E36B}"/>
              </a:ext>
            </a:extLst>
          </p:cNvPr>
          <p:cNvSpPr txBox="1"/>
          <p:nvPr/>
        </p:nvSpPr>
        <p:spPr>
          <a:xfrm>
            <a:off x="4447839" y="4733781"/>
            <a:ext cx="1968996" cy="740664"/>
          </a:xfrm>
          <a:prstGeom prst="rect">
            <a:avLst/>
          </a:prstGeom>
          <a:noFill/>
          <a:ln>
            <a:noFill/>
          </a:ln>
        </p:spPr>
        <p:txBody>
          <a:bodyPr wrap="square" t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8D7">
                    <a:lumMod val="75000"/>
                  </a:srgbClr>
                </a:solidFill>
                <a:effectLst/>
                <a:uLnTx/>
                <a:uFillTx/>
                <a:latin typeface="Segoe UI"/>
                <a:ea typeface="+mn-ea"/>
                <a:cs typeface="+mn-cs"/>
              </a:rPr>
              <a:t>Does your device authenticate itself with certificates?</a:t>
            </a:r>
          </a:p>
        </p:txBody>
      </p:sp>
      <p:sp>
        <p:nvSpPr>
          <p:cNvPr id="71" name="TextBox 70">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855CD3D1-677D-4F3D-90C5-23A89F0C64EB}"/>
              </a:ext>
            </a:extLst>
          </p:cNvPr>
          <p:cNvSpPr txBox="1"/>
          <p:nvPr/>
        </p:nvSpPr>
        <p:spPr>
          <a:xfrm>
            <a:off x="10238254" y="4103291"/>
            <a:ext cx="2052436" cy="646331"/>
          </a:xfrm>
          <a:prstGeom prst="rect">
            <a:avLst/>
          </a:prstGeom>
          <a:noFill/>
          <a:ln>
            <a:noFill/>
          </a:ln>
        </p:spPr>
        <p:txBody>
          <a:bodyPr wrap="square" rtlCol="0">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Renewable Security</a:t>
            </a:r>
          </a:p>
        </p:txBody>
      </p:sp>
      <p:pic>
        <p:nvPicPr>
          <p:cNvPr id="72" name="Picture 71">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BD061232-4524-44BD-BA69-1A63EFB50F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9921" y="3962289"/>
            <a:ext cx="928335" cy="928335"/>
          </a:xfrm>
          <a:prstGeom prst="rect">
            <a:avLst/>
          </a:prstGeom>
          <a:solidFill>
            <a:schemeClr val="bg1">
              <a:lumMod val="95000"/>
            </a:schemeClr>
          </a:solidFill>
          <a:ln>
            <a:noFill/>
          </a:ln>
        </p:spPr>
      </p:pic>
      <p:sp>
        <p:nvSpPr>
          <p:cNvPr id="31" name="TextBox 30">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7B847803-BE03-4DF6-96D4-6ABDB3C73861}"/>
              </a:ext>
            </a:extLst>
          </p:cNvPr>
          <p:cNvSpPr txBox="1"/>
          <p:nvPr/>
        </p:nvSpPr>
        <p:spPr>
          <a:xfrm>
            <a:off x="10238255" y="4733781"/>
            <a:ext cx="1706802" cy="740664"/>
          </a:xfrm>
          <a:prstGeom prst="rect">
            <a:avLst/>
          </a:prstGeom>
          <a:noFill/>
          <a:ln>
            <a:noFill/>
          </a:ln>
        </p:spPr>
        <p:txBody>
          <a:bodyPr wrap="square" t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8D7">
                    <a:lumMod val="75000"/>
                  </a:srgbClr>
                </a:solidFill>
                <a:effectLst/>
                <a:uLnTx/>
                <a:uFillTx/>
                <a:latin typeface="Segoe UI"/>
                <a:ea typeface="+mn-ea"/>
                <a:cs typeface="+mn-cs"/>
              </a:rPr>
              <a:t>Does your device software update automatically?</a:t>
            </a:r>
          </a:p>
        </p:txBody>
      </p:sp>
    </p:spTree>
    <p:extLst>
      <p:ext uri="{BB962C8B-B14F-4D97-AF65-F5344CB8AC3E}">
        <p14:creationId xmlns:p14="http://schemas.microsoft.com/office/powerpoint/2010/main" val="527470182"/>
      </p:ext>
    </p:extLst>
  </p:cSld>
  <p:clrMapOvr>
    <a:masterClrMapping/>
  </p:clrMapOvr>
  <mc:AlternateContent xmlns:mc="http://schemas.openxmlformats.org/markup-compatibility/2006" xmlns:p14="http://schemas.microsoft.com/office/powerpoint/2010/main">
    <mc:Choice Requires="p14">
      <p:transition p14:dur="0"/>
    </mc:Choice>
    <mc:Fallback xmlns:a14="http://schemas.microsoft.com/office/drawing/2010/main" xmlns:a16="http://schemas.microsoft.com/office/drawing/2014/main"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53" presetClass="entr" presetSubtype="16"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 calcmode="lin" valueType="num">
                                      <p:cBhvr>
                                        <p:cTn id="22" dur="500" fill="hold"/>
                                        <p:tgtEl>
                                          <p:spTgt spid="72"/>
                                        </p:tgtEl>
                                        <p:attrNameLst>
                                          <p:attrName>ppt_w</p:attrName>
                                        </p:attrNameLst>
                                      </p:cBhvr>
                                      <p:tavLst>
                                        <p:tav tm="0">
                                          <p:val>
                                            <p:fltVal val="0"/>
                                          </p:val>
                                        </p:tav>
                                        <p:tav tm="100000">
                                          <p:val>
                                            <p:strVal val="#ppt_w"/>
                                          </p:val>
                                        </p:tav>
                                      </p:tavLst>
                                    </p:anim>
                                    <p:anim calcmode="lin" valueType="num">
                                      <p:cBhvr>
                                        <p:cTn id="23" dur="500" fill="hold"/>
                                        <p:tgtEl>
                                          <p:spTgt spid="72"/>
                                        </p:tgtEl>
                                        <p:attrNameLst>
                                          <p:attrName>ppt_h</p:attrName>
                                        </p:attrNameLst>
                                      </p:cBhvr>
                                      <p:tavLst>
                                        <p:tav tm="0">
                                          <p:val>
                                            <p:fltVal val="0"/>
                                          </p:val>
                                        </p:tav>
                                        <p:tav tm="100000">
                                          <p:val>
                                            <p:strVal val="#ppt_h"/>
                                          </p:val>
                                        </p:tav>
                                      </p:tavLst>
                                    </p:anim>
                                    <p:animEffect transition="in" filter="fade">
                                      <p:cBhvr>
                                        <p:cTn id="24" dur="500"/>
                                        <p:tgtEl>
                                          <p:spTgt spid="72"/>
                                        </p:tgtEl>
                                      </p:cBhvr>
                                    </p:animEffect>
                                  </p:childTnLst>
                                </p:cTn>
                              </p:par>
                              <p:par>
                                <p:cTn id="25" presetID="53" presetClass="entr" presetSubtype="16"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p:cTn id="27" dur="500" fill="hold"/>
                                        <p:tgtEl>
                                          <p:spTgt spid="64"/>
                                        </p:tgtEl>
                                        <p:attrNameLst>
                                          <p:attrName>ppt_w</p:attrName>
                                        </p:attrNameLst>
                                      </p:cBhvr>
                                      <p:tavLst>
                                        <p:tav tm="0">
                                          <p:val>
                                            <p:fltVal val="0"/>
                                          </p:val>
                                        </p:tav>
                                        <p:tav tm="100000">
                                          <p:val>
                                            <p:strVal val="#ppt_w"/>
                                          </p:val>
                                        </p:tav>
                                      </p:tavLst>
                                    </p:anim>
                                    <p:anim calcmode="lin" valueType="num">
                                      <p:cBhvr>
                                        <p:cTn id="28" dur="500" fill="hold"/>
                                        <p:tgtEl>
                                          <p:spTgt spid="64"/>
                                        </p:tgtEl>
                                        <p:attrNameLst>
                                          <p:attrName>ppt_h</p:attrName>
                                        </p:attrNameLst>
                                      </p:cBhvr>
                                      <p:tavLst>
                                        <p:tav tm="0">
                                          <p:val>
                                            <p:fltVal val="0"/>
                                          </p:val>
                                        </p:tav>
                                        <p:tav tm="100000">
                                          <p:val>
                                            <p:strVal val="#ppt_h"/>
                                          </p:val>
                                        </p:tav>
                                      </p:tavLst>
                                    </p:anim>
                                    <p:animEffect transition="in" filter="fade">
                                      <p:cBhvr>
                                        <p:cTn id="29" dur="500"/>
                                        <p:tgtEl>
                                          <p:spTgt spid="64"/>
                                        </p:tgtEl>
                                      </p:cBhvr>
                                    </p:animEffect>
                                  </p:childTnLst>
                                </p:cTn>
                              </p:par>
                              <p:par>
                                <p:cTn id="30" presetID="53" presetClass="entr" presetSubtype="16"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p:cTn id="32" dur="500" fill="hold"/>
                                        <p:tgtEl>
                                          <p:spTgt spid="56"/>
                                        </p:tgtEl>
                                        <p:attrNameLst>
                                          <p:attrName>ppt_w</p:attrName>
                                        </p:attrNameLst>
                                      </p:cBhvr>
                                      <p:tavLst>
                                        <p:tav tm="0">
                                          <p:val>
                                            <p:fltVal val="0"/>
                                          </p:val>
                                        </p:tav>
                                        <p:tav tm="100000">
                                          <p:val>
                                            <p:strVal val="#ppt_w"/>
                                          </p:val>
                                        </p:tav>
                                      </p:tavLst>
                                    </p:anim>
                                    <p:anim calcmode="lin" valueType="num">
                                      <p:cBhvr>
                                        <p:cTn id="33" dur="500" fill="hold"/>
                                        <p:tgtEl>
                                          <p:spTgt spid="56"/>
                                        </p:tgtEl>
                                        <p:attrNameLst>
                                          <p:attrName>ppt_h</p:attrName>
                                        </p:attrNameLst>
                                      </p:cBhvr>
                                      <p:tavLst>
                                        <p:tav tm="0">
                                          <p:val>
                                            <p:fltVal val="0"/>
                                          </p:val>
                                        </p:tav>
                                        <p:tav tm="100000">
                                          <p:val>
                                            <p:strVal val="#ppt_h"/>
                                          </p:val>
                                        </p:tav>
                                      </p:tavLst>
                                    </p:anim>
                                    <p:animEffect transition="in" filter="fade">
                                      <p:cBhvr>
                                        <p:cTn id="34" dur="500"/>
                                        <p:tgtEl>
                                          <p:spTgt spid="56"/>
                                        </p:tgtEl>
                                      </p:cBhvr>
                                    </p:animEffect>
                                  </p:childTnLst>
                                </p:cTn>
                              </p:par>
                              <p:par>
                                <p:cTn id="35" presetID="53" presetClass="entr" presetSubtype="16"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anim calcmode="lin" valueType="num">
                                      <p:cBhvr>
                                        <p:cTn id="48" dur="500" fill="hold"/>
                                        <p:tgtEl>
                                          <p:spTgt spid="47"/>
                                        </p:tgtEl>
                                        <p:attrNameLst>
                                          <p:attrName>ppt_x</p:attrName>
                                        </p:attrNameLst>
                                      </p:cBhvr>
                                      <p:tavLst>
                                        <p:tav tm="0">
                                          <p:val>
                                            <p:strVal val="#ppt_x"/>
                                          </p:val>
                                        </p:tav>
                                        <p:tav tm="100000">
                                          <p:val>
                                            <p:strVal val="#ppt_x"/>
                                          </p:val>
                                        </p:tav>
                                      </p:tavLst>
                                    </p:anim>
                                    <p:anim calcmode="lin" valueType="num">
                                      <p:cBhvr>
                                        <p:cTn id="49" dur="500" fill="hold"/>
                                        <p:tgtEl>
                                          <p:spTgt spid="4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anim calcmode="lin" valueType="num">
                                      <p:cBhvr>
                                        <p:cTn id="53" dur="500" fill="hold"/>
                                        <p:tgtEl>
                                          <p:spTgt spid="54"/>
                                        </p:tgtEl>
                                        <p:attrNameLst>
                                          <p:attrName>ppt_x</p:attrName>
                                        </p:attrNameLst>
                                      </p:cBhvr>
                                      <p:tavLst>
                                        <p:tav tm="0">
                                          <p:val>
                                            <p:strVal val="#ppt_x"/>
                                          </p:val>
                                        </p:tav>
                                        <p:tav tm="100000">
                                          <p:val>
                                            <p:strVal val="#ppt_x"/>
                                          </p:val>
                                        </p:tav>
                                      </p:tavLst>
                                    </p:anim>
                                    <p:anim calcmode="lin" valueType="num">
                                      <p:cBhvr>
                                        <p:cTn id="54" dur="500" fill="hold"/>
                                        <p:tgtEl>
                                          <p:spTgt spid="5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anim calcmode="lin" valueType="num">
                                      <p:cBhvr>
                                        <p:cTn id="58" dur="500" fill="hold"/>
                                        <p:tgtEl>
                                          <p:spTgt spid="30"/>
                                        </p:tgtEl>
                                        <p:attrNameLst>
                                          <p:attrName>ppt_x</p:attrName>
                                        </p:attrNameLst>
                                      </p:cBhvr>
                                      <p:tavLst>
                                        <p:tav tm="0">
                                          <p:val>
                                            <p:strVal val="#ppt_x"/>
                                          </p:val>
                                        </p:tav>
                                        <p:tav tm="100000">
                                          <p:val>
                                            <p:strVal val="#ppt_x"/>
                                          </p:val>
                                        </p:tav>
                                      </p:tavLst>
                                    </p:anim>
                                    <p:anim calcmode="lin" valueType="num">
                                      <p:cBhvr>
                                        <p:cTn id="59" dur="5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anim calcmode="lin" valueType="num">
                                      <p:cBhvr>
                                        <p:cTn id="63" dur="500" fill="hold"/>
                                        <p:tgtEl>
                                          <p:spTgt spid="62"/>
                                        </p:tgtEl>
                                        <p:attrNameLst>
                                          <p:attrName>ppt_x</p:attrName>
                                        </p:attrNameLst>
                                      </p:cBhvr>
                                      <p:tavLst>
                                        <p:tav tm="0">
                                          <p:val>
                                            <p:strVal val="#ppt_x"/>
                                          </p:val>
                                        </p:tav>
                                        <p:tav tm="100000">
                                          <p:val>
                                            <p:strVal val="#ppt_x"/>
                                          </p:val>
                                        </p:tav>
                                      </p:tavLst>
                                    </p:anim>
                                    <p:anim calcmode="lin" valueType="num">
                                      <p:cBhvr>
                                        <p:cTn id="64" dur="500" fill="hold"/>
                                        <p:tgtEl>
                                          <p:spTgt spid="6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anim calcmode="lin" valueType="num">
                                      <p:cBhvr>
                                        <p:cTn id="68" dur="500" fill="hold"/>
                                        <p:tgtEl>
                                          <p:spTgt spid="38"/>
                                        </p:tgtEl>
                                        <p:attrNameLst>
                                          <p:attrName>ppt_x</p:attrName>
                                        </p:attrNameLst>
                                      </p:cBhvr>
                                      <p:tavLst>
                                        <p:tav tm="0">
                                          <p:val>
                                            <p:strVal val="#ppt_x"/>
                                          </p:val>
                                        </p:tav>
                                        <p:tav tm="100000">
                                          <p:val>
                                            <p:strVal val="#ppt_x"/>
                                          </p:val>
                                        </p:tav>
                                      </p:tavLst>
                                    </p:anim>
                                    <p:anim calcmode="lin" valueType="num">
                                      <p:cBhvr>
                                        <p:cTn id="69" dur="5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500"/>
                                        <p:tgtEl>
                                          <p:spTgt spid="71"/>
                                        </p:tgtEl>
                                      </p:cBhvr>
                                    </p:animEffect>
                                    <p:anim calcmode="lin" valueType="num">
                                      <p:cBhvr>
                                        <p:cTn id="73" dur="500" fill="hold"/>
                                        <p:tgtEl>
                                          <p:spTgt spid="71"/>
                                        </p:tgtEl>
                                        <p:attrNameLst>
                                          <p:attrName>ppt_x</p:attrName>
                                        </p:attrNameLst>
                                      </p:cBhvr>
                                      <p:tavLst>
                                        <p:tav tm="0">
                                          <p:val>
                                            <p:strVal val="#ppt_x"/>
                                          </p:val>
                                        </p:tav>
                                        <p:tav tm="100000">
                                          <p:val>
                                            <p:strVal val="#ppt_x"/>
                                          </p:val>
                                        </p:tav>
                                      </p:tavLst>
                                    </p:anim>
                                    <p:anim calcmode="lin" valueType="num">
                                      <p:cBhvr>
                                        <p:cTn id="74" dur="5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anim calcmode="lin" valueType="num">
                                      <p:cBhvr>
                                        <p:cTn id="80" dur="500" fill="hold"/>
                                        <p:tgtEl>
                                          <p:spTgt spid="27"/>
                                        </p:tgtEl>
                                        <p:attrNameLst>
                                          <p:attrName>ppt_x</p:attrName>
                                        </p:attrNameLst>
                                      </p:cBhvr>
                                      <p:tavLst>
                                        <p:tav tm="0">
                                          <p:val>
                                            <p:strVal val="#ppt_x"/>
                                          </p:val>
                                        </p:tav>
                                        <p:tav tm="100000">
                                          <p:val>
                                            <p:strVal val="#ppt_x"/>
                                          </p:val>
                                        </p:tav>
                                      </p:tavLst>
                                    </p:anim>
                                    <p:anim calcmode="lin" valueType="num">
                                      <p:cBhvr>
                                        <p:cTn id="81" dur="500" fill="hold"/>
                                        <p:tgtEl>
                                          <p:spTgt spid="27"/>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anim calcmode="lin" valueType="num">
                                      <p:cBhvr>
                                        <p:cTn id="85" dur="500" fill="hold"/>
                                        <p:tgtEl>
                                          <p:spTgt spid="28"/>
                                        </p:tgtEl>
                                        <p:attrNameLst>
                                          <p:attrName>ppt_x</p:attrName>
                                        </p:attrNameLst>
                                      </p:cBhvr>
                                      <p:tavLst>
                                        <p:tav tm="0">
                                          <p:val>
                                            <p:strVal val="#ppt_x"/>
                                          </p:val>
                                        </p:tav>
                                        <p:tav tm="100000">
                                          <p:val>
                                            <p:strVal val="#ppt_x"/>
                                          </p:val>
                                        </p:tav>
                                      </p:tavLst>
                                    </p:anim>
                                    <p:anim calcmode="lin" valueType="num">
                                      <p:cBhvr>
                                        <p:cTn id="86" dur="500" fill="hold"/>
                                        <p:tgtEl>
                                          <p:spTgt spid="28"/>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anim calcmode="lin" valueType="num">
                                      <p:cBhvr>
                                        <p:cTn id="90" dur="500" fill="hold"/>
                                        <p:tgtEl>
                                          <p:spTgt spid="23"/>
                                        </p:tgtEl>
                                        <p:attrNameLst>
                                          <p:attrName>ppt_x</p:attrName>
                                        </p:attrNameLst>
                                      </p:cBhvr>
                                      <p:tavLst>
                                        <p:tav tm="0">
                                          <p:val>
                                            <p:strVal val="#ppt_x"/>
                                          </p:val>
                                        </p:tav>
                                        <p:tav tm="100000">
                                          <p:val>
                                            <p:strVal val="#ppt_x"/>
                                          </p:val>
                                        </p:tav>
                                      </p:tavLst>
                                    </p:anim>
                                    <p:anim calcmode="lin" valueType="num">
                                      <p:cBhvr>
                                        <p:cTn id="91" dur="500" fill="hold"/>
                                        <p:tgtEl>
                                          <p:spTgt spid="23"/>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anim calcmode="lin" valueType="num">
                                      <p:cBhvr>
                                        <p:cTn id="95" dur="500" fill="hold"/>
                                        <p:tgtEl>
                                          <p:spTgt spid="24"/>
                                        </p:tgtEl>
                                        <p:attrNameLst>
                                          <p:attrName>ppt_x</p:attrName>
                                        </p:attrNameLst>
                                      </p:cBhvr>
                                      <p:tavLst>
                                        <p:tav tm="0">
                                          <p:val>
                                            <p:strVal val="#ppt_x"/>
                                          </p:val>
                                        </p:tav>
                                        <p:tav tm="100000">
                                          <p:val>
                                            <p:strVal val="#ppt_x"/>
                                          </p:val>
                                        </p:tav>
                                      </p:tavLst>
                                    </p:anim>
                                    <p:anim calcmode="lin" valueType="num">
                                      <p:cBhvr>
                                        <p:cTn id="96" dur="500" fill="hold"/>
                                        <p:tgtEl>
                                          <p:spTgt spid="24"/>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500"/>
                                        <p:tgtEl>
                                          <p:spTgt spid="29"/>
                                        </p:tgtEl>
                                      </p:cBhvr>
                                    </p:animEffect>
                                    <p:anim calcmode="lin" valueType="num">
                                      <p:cBhvr>
                                        <p:cTn id="100" dur="500" fill="hold"/>
                                        <p:tgtEl>
                                          <p:spTgt spid="29"/>
                                        </p:tgtEl>
                                        <p:attrNameLst>
                                          <p:attrName>ppt_x</p:attrName>
                                        </p:attrNameLst>
                                      </p:cBhvr>
                                      <p:tavLst>
                                        <p:tav tm="0">
                                          <p:val>
                                            <p:strVal val="#ppt_x"/>
                                          </p:val>
                                        </p:tav>
                                        <p:tav tm="100000">
                                          <p:val>
                                            <p:strVal val="#ppt_x"/>
                                          </p:val>
                                        </p:tav>
                                      </p:tavLst>
                                    </p:anim>
                                    <p:anim calcmode="lin" valueType="num">
                                      <p:cBhvr>
                                        <p:cTn id="101" dur="500" fill="hold"/>
                                        <p:tgtEl>
                                          <p:spTgt spid="29"/>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500"/>
                                        <p:tgtEl>
                                          <p:spTgt spid="25"/>
                                        </p:tgtEl>
                                      </p:cBhvr>
                                    </p:animEffect>
                                    <p:anim calcmode="lin" valueType="num">
                                      <p:cBhvr>
                                        <p:cTn id="105" dur="500" fill="hold"/>
                                        <p:tgtEl>
                                          <p:spTgt spid="25"/>
                                        </p:tgtEl>
                                        <p:attrNameLst>
                                          <p:attrName>ppt_x</p:attrName>
                                        </p:attrNameLst>
                                      </p:cBhvr>
                                      <p:tavLst>
                                        <p:tav tm="0">
                                          <p:val>
                                            <p:strVal val="#ppt_x"/>
                                          </p:val>
                                        </p:tav>
                                        <p:tav tm="100000">
                                          <p:val>
                                            <p:strVal val="#ppt_x"/>
                                          </p:val>
                                        </p:tav>
                                      </p:tavLst>
                                    </p:anim>
                                    <p:anim calcmode="lin" valueType="num">
                                      <p:cBhvr>
                                        <p:cTn id="106" dur="500" fill="hold"/>
                                        <p:tgtEl>
                                          <p:spTgt spid="25"/>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500"/>
                                        <p:tgtEl>
                                          <p:spTgt spid="31"/>
                                        </p:tgtEl>
                                      </p:cBhvr>
                                    </p:animEffect>
                                    <p:anim calcmode="lin" valueType="num">
                                      <p:cBhvr>
                                        <p:cTn id="110" dur="500" fill="hold"/>
                                        <p:tgtEl>
                                          <p:spTgt spid="31"/>
                                        </p:tgtEl>
                                        <p:attrNameLst>
                                          <p:attrName>ppt_x</p:attrName>
                                        </p:attrNameLst>
                                      </p:cBhvr>
                                      <p:tavLst>
                                        <p:tav tm="0">
                                          <p:val>
                                            <p:strVal val="#ppt_x"/>
                                          </p:val>
                                        </p:tav>
                                        <p:tav tm="100000">
                                          <p:val>
                                            <p:strVal val="#ppt_x"/>
                                          </p:val>
                                        </p:tav>
                                      </p:tavLst>
                                    </p:anim>
                                    <p:anim calcmode="lin" valueType="num">
                                      <p:cBhvr>
                                        <p:cTn id="11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3" grpId="0"/>
      <p:bldP spid="47" grpId="0"/>
      <p:bldP spid="24" grpId="0"/>
      <p:bldP spid="62" grpId="0"/>
      <p:bldP spid="25" grpId="0"/>
      <p:bldP spid="20" grpId="0"/>
      <p:bldP spid="27" grpId="0"/>
      <p:bldP spid="30" grpId="0"/>
      <p:bldP spid="28" grpId="0"/>
      <p:bldP spid="54" grpId="0"/>
      <p:bldP spid="29" grpId="0"/>
      <p:bldP spid="71"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p14="http://schemas.microsoft.com/office/powerpoint/2010/main" xmlns:a14="http://schemas.microsoft.com/office/drawing/2010/main" xmlns="" id="{AC97956D-E61A-4B5E-A45C-44A4D9F16E37}"/>
              </a:ext>
            </a:extLst>
          </p:cNvPr>
          <p:cNvSpPr/>
          <p:nvPr/>
        </p:nvSpPr>
        <p:spPr bwMode="auto">
          <a:xfrm>
            <a:off x="8196823" y="1429860"/>
            <a:ext cx="3725938" cy="506392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Tactics</a:t>
            </a:r>
          </a:p>
        </p:txBody>
      </p:sp>
      <p:sp>
        <p:nvSpPr>
          <p:cNvPr id="39" name="Rectangle 38">
            <a:extLst>
              <a:ext uri="{FF2B5EF4-FFF2-40B4-BE49-F238E27FC236}">
                <a16:creationId xmlns:a16="http://schemas.microsoft.com/office/drawing/2014/main" xmlns:p14="http://schemas.microsoft.com/office/powerpoint/2010/main" xmlns:a14="http://schemas.microsoft.com/office/drawing/2010/main" xmlns="" id="{04D3BD00-6DDB-4292-AF23-955F4E479C18}"/>
              </a:ext>
            </a:extLst>
          </p:cNvPr>
          <p:cNvSpPr/>
          <p:nvPr/>
        </p:nvSpPr>
        <p:spPr bwMode="auto">
          <a:xfrm>
            <a:off x="4250099" y="1429860"/>
            <a:ext cx="3725938" cy="506392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Talent</a:t>
            </a:r>
          </a:p>
        </p:txBody>
      </p:sp>
      <p:sp>
        <p:nvSpPr>
          <p:cNvPr id="13" name="Rectangle 12">
            <a:extLst>
              <a:ext uri="{FF2B5EF4-FFF2-40B4-BE49-F238E27FC236}">
                <a16:creationId xmlns:a16="http://schemas.microsoft.com/office/drawing/2014/main" xmlns:p14="http://schemas.microsoft.com/office/powerpoint/2010/main" xmlns:a14="http://schemas.microsoft.com/office/drawing/2010/main" xmlns="" id="{EBC09169-129F-4D9E-8D75-F6DB010CDC0A}"/>
              </a:ext>
            </a:extLst>
          </p:cNvPr>
          <p:cNvSpPr/>
          <p:nvPr/>
        </p:nvSpPr>
        <p:spPr bwMode="auto">
          <a:xfrm>
            <a:off x="269239" y="1429861"/>
            <a:ext cx="3725938" cy="506392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Technology</a:t>
            </a:r>
          </a:p>
        </p:txBody>
      </p:sp>
      <p:sp>
        <p:nvSpPr>
          <p:cNvPr id="5" name="Title 4">
            <a:extLst>
              <a:ext uri="{FF2B5EF4-FFF2-40B4-BE49-F238E27FC236}">
                <a16:creationId xmlns:a16="http://schemas.microsoft.com/office/drawing/2014/main" xmlns:p14="http://schemas.microsoft.com/office/powerpoint/2010/main" xmlns:a14="http://schemas.microsoft.com/office/drawing/2010/main" xmlns="" id="{A986EE5D-461D-478C-AD3B-2ABF15B7E4FD}"/>
              </a:ext>
            </a:extLst>
          </p:cNvPr>
          <p:cNvSpPr>
            <a:spLocks noGrp="1"/>
          </p:cNvSpPr>
          <p:nvPr>
            <p:ph type="title"/>
          </p:nvPr>
        </p:nvSpPr>
        <p:spPr/>
        <p:txBody>
          <a:bodyPr/>
          <a:lstStyle/>
          <a:p>
            <a:pPr algn="ctr"/>
            <a:r>
              <a:rPr lang="en-US" sz="3200">
                <a:solidFill>
                  <a:schemeClr val="tx1"/>
                </a:solidFill>
              </a:rPr>
              <a:t>Meeting the 7 properties is difficult and costly.</a:t>
            </a:r>
            <a:br>
              <a:rPr lang="en-US" sz="3200">
                <a:solidFill>
                  <a:schemeClr val="tx1"/>
                </a:solidFill>
              </a:rPr>
            </a:br>
            <a:endParaRPr lang="en-US" sz="3200">
              <a:solidFill>
                <a:schemeClr val="tx1"/>
              </a:solidFill>
            </a:endParaRPr>
          </a:p>
        </p:txBody>
      </p:sp>
      <p:sp>
        <p:nvSpPr>
          <p:cNvPr id="8" name="Rectangle 7">
            <a:extLst>
              <a:ext uri="{FF2B5EF4-FFF2-40B4-BE49-F238E27FC236}">
                <a16:creationId xmlns:a16="http://schemas.microsoft.com/office/drawing/2014/main" xmlns:p14="http://schemas.microsoft.com/office/powerpoint/2010/main" xmlns:a14="http://schemas.microsoft.com/office/drawing/2010/main" xmlns="" id="{57F5DD10-DB84-4210-BCEF-6DC2D1C6B6C1}"/>
              </a:ext>
            </a:extLst>
          </p:cNvPr>
          <p:cNvSpPr/>
          <p:nvPr/>
        </p:nvSpPr>
        <p:spPr>
          <a:xfrm>
            <a:off x="340489" y="1429861"/>
            <a:ext cx="3546800" cy="1536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Design and build </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a holistic solution </a:t>
            </a:r>
          </a:p>
        </p:txBody>
      </p:sp>
      <p:sp>
        <p:nvSpPr>
          <p:cNvPr id="9" name="Rectangle 8">
            <a:extLst>
              <a:ext uri="{FF2B5EF4-FFF2-40B4-BE49-F238E27FC236}">
                <a16:creationId xmlns:a16="http://schemas.microsoft.com/office/drawing/2014/main" xmlns:p14="http://schemas.microsoft.com/office/powerpoint/2010/main" xmlns:a14="http://schemas.microsoft.com/office/drawing/2010/main" xmlns="" id="{001CAA29-42FD-400A-B156-9AF54D57474B}"/>
              </a:ext>
            </a:extLst>
          </p:cNvPr>
          <p:cNvSpPr/>
          <p:nvPr/>
        </p:nvSpPr>
        <p:spPr>
          <a:xfrm>
            <a:off x="4234280" y="1429563"/>
            <a:ext cx="3699642" cy="1536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Recognize and mitigate emerging threats</a:t>
            </a:r>
          </a:p>
        </p:txBody>
      </p:sp>
      <p:sp>
        <p:nvSpPr>
          <p:cNvPr id="10" name="Rectangle 9">
            <a:extLst>
              <a:ext uri="{FF2B5EF4-FFF2-40B4-BE49-F238E27FC236}">
                <a16:creationId xmlns:a16="http://schemas.microsoft.com/office/drawing/2014/main" xmlns:p14="http://schemas.microsoft.com/office/powerpoint/2010/main" xmlns:a14="http://schemas.microsoft.com/office/drawing/2010/main" xmlns="" id="{DA93099B-CD45-4ED1-A3F6-4933D6012BAF}"/>
              </a:ext>
            </a:extLst>
          </p:cNvPr>
          <p:cNvSpPr/>
          <p:nvPr/>
        </p:nvSpPr>
        <p:spPr>
          <a:xfrm>
            <a:off x="8246777" y="1429266"/>
            <a:ext cx="3791302" cy="1536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Distribute and apply updates on a global scale </a:t>
            </a:r>
          </a:p>
        </p:txBody>
      </p:sp>
      <p:sp>
        <p:nvSpPr>
          <p:cNvPr id="15" name="check" title="Icon of a checkmark">
            <a:extLst>
              <a:ext uri="{FF2B5EF4-FFF2-40B4-BE49-F238E27FC236}">
                <a16:creationId xmlns:a16="http://schemas.microsoft.com/office/drawing/2014/main" xmlns:p14="http://schemas.microsoft.com/office/powerpoint/2010/main" xmlns:a14="http://schemas.microsoft.com/office/drawing/2010/main" xmlns="" id="{6D98C99E-64BE-46EA-8FB1-615F7AE34509}"/>
              </a:ext>
            </a:extLst>
          </p:cNvPr>
          <p:cNvSpPr>
            <a:spLocks noChangeAspect="1"/>
          </p:cNvSpPr>
          <p:nvPr/>
        </p:nvSpPr>
        <p:spPr bwMode="auto">
          <a:xfrm>
            <a:off x="1759317" y="3160656"/>
            <a:ext cx="550251" cy="365760"/>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 name="Oval 1">
            <a:extLst>
              <a:ext uri="{FF2B5EF4-FFF2-40B4-BE49-F238E27FC236}">
                <a16:creationId xmlns:a16="http://schemas.microsoft.com/office/drawing/2014/main" xmlns:p14="http://schemas.microsoft.com/office/powerpoint/2010/main" xmlns:a14="http://schemas.microsoft.com/office/drawing/2010/main" xmlns="" id="{29C23280-6E00-49AC-A1E4-3EFEB8D77A7E}"/>
              </a:ext>
            </a:extLst>
          </p:cNvPr>
          <p:cNvSpPr>
            <a:spLocks/>
          </p:cNvSpPr>
          <p:nvPr/>
        </p:nvSpPr>
        <p:spPr>
          <a:xfrm>
            <a:off x="1599696" y="2874851"/>
            <a:ext cx="914400" cy="914400"/>
          </a:xfrm>
          <a:prstGeom prst="ellipse">
            <a:avLst/>
          </a:prstGeom>
          <a:noFill/>
          <a:ln w="381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check" title="Icon of a checkmark">
            <a:extLst>
              <a:ext uri="{FF2B5EF4-FFF2-40B4-BE49-F238E27FC236}">
                <a16:creationId xmlns:a16="http://schemas.microsoft.com/office/drawing/2014/main" xmlns:p14="http://schemas.microsoft.com/office/powerpoint/2010/main" xmlns:a14="http://schemas.microsoft.com/office/drawing/2010/main" xmlns="" id="{40876926-BE8C-4E70-9E99-CF007C6F2385}"/>
              </a:ext>
            </a:extLst>
          </p:cNvPr>
          <p:cNvSpPr>
            <a:spLocks noChangeAspect="1"/>
          </p:cNvSpPr>
          <p:nvPr/>
        </p:nvSpPr>
        <p:spPr bwMode="auto">
          <a:xfrm>
            <a:off x="5832796" y="3160358"/>
            <a:ext cx="517989" cy="365760"/>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Oval 16">
            <a:extLst>
              <a:ext uri="{FF2B5EF4-FFF2-40B4-BE49-F238E27FC236}">
                <a16:creationId xmlns:a16="http://schemas.microsoft.com/office/drawing/2014/main" xmlns:p14="http://schemas.microsoft.com/office/powerpoint/2010/main" xmlns:a14="http://schemas.microsoft.com/office/drawing/2010/main" xmlns="" id="{BC0F6293-B714-4A62-B0A3-0A58FF914EEA}"/>
              </a:ext>
            </a:extLst>
          </p:cNvPr>
          <p:cNvSpPr/>
          <p:nvPr/>
        </p:nvSpPr>
        <p:spPr>
          <a:xfrm>
            <a:off x="5628567" y="2889421"/>
            <a:ext cx="914400" cy="914400"/>
          </a:xfrm>
          <a:prstGeom prst="ellipse">
            <a:avLst/>
          </a:prstGeom>
          <a:noFill/>
          <a:ln w="38100"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check" title="Icon of a checkmark">
            <a:extLst>
              <a:ext uri="{FF2B5EF4-FFF2-40B4-BE49-F238E27FC236}">
                <a16:creationId xmlns:a16="http://schemas.microsoft.com/office/drawing/2014/main" xmlns:p14="http://schemas.microsoft.com/office/powerpoint/2010/main" xmlns:a14="http://schemas.microsoft.com/office/drawing/2010/main" xmlns="" id="{E58A21B6-44F9-453B-A1EB-F63CCBF43CD3}"/>
              </a:ext>
            </a:extLst>
          </p:cNvPr>
          <p:cNvSpPr>
            <a:spLocks noChangeAspect="1"/>
          </p:cNvSpPr>
          <p:nvPr/>
        </p:nvSpPr>
        <p:spPr bwMode="auto">
          <a:xfrm>
            <a:off x="9883345" y="3160061"/>
            <a:ext cx="517989" cy="365760"/>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Oval 18">
            <a:extLst>
              <a:ext uri="{FF2B5EF4-FFF2-40B4-BE49-F238E27FC236}">
                <a16:creationId xmlns:a16="http://schemas.microsoft.com/office/drawing/2014/main" xmlns:p14="http://schemas.microsoft.com/office/powerpoint/2010/main" xmlns:a14="http://schemas.microsoft.com/office/drawing/2010/main" xmlns="" id="{5DB6E11F-5B71-4303-AC3B-6CDC875FCE3C}"/>
              </a:ext>
            </a:extLst>
          </p:cNvPr>
          <p:cNvSpPr/>
          <p:nvPr/>
        </p:nvSpPr>
        <p:spPr>
          <a:xfrm>
            <a:off x="9716290" y="2889124"/>
            <a:ext cx="914400" cy="914400"/>
          </a:xfrm>
          <a:prstGeom prst="ellipse">
            <a:avLst/>
          </a:prstGeom>
          <a:noFill/>
          <a:ln w="381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4" name="Group 3">
            <a:extLst>
              <a:ext uri="{FF2B5EF4-FFF2-40B4-BE49-F238E27FC236}">
                <a16:creationId xmlns:a16="http://schemas.microsoft.com/office/drawing/2014/main" xmlns:p14="http://schemas.microsoft.com/office/powerpoint/2010/main" xmlns:a14="http://schemas.microsoft.com/office/drawing/2010/main" xmlns="" id="{251496E8-F8FF-4D6D-8383-504A2D43F7AB}"/>
              </a:ext>
            </a:extLst>
          </p:cNvPr>
          <p:cNvGrpSpPr/>
          <p:nvPr/>
        </p:nvGrpSpPr>
        <p:grpSpPr>
          <a:xfrm>
            <a:off x="452116" y="4111490"/>
            <a:ext cx="3359722" cy="1400383"/>
            <a:chOff x="613772" y="4565851"/>
            <a:chExt cx="3359722" cy="1400383"/>
          </a:xfrm>
        </p:grpSpPr>
        <p:sp>
          <p:nvSpPr>
            <p:cNvPr id="22" name="Rectangle 21">
              <a:extLst>
                <a:ext uri="{FF2B5EF4-FFF2-40B4-BE49-F238E27FC236}">
                  <a16:creationId xmlns:a16="http://schemas.microsoft.com/office/drawing/2014/main" xmlns:p14="http://schemas.microsoft.com/office/powerpoint/2010/main" xmlns:a14="http://schemas.microsoft.com/office/drawing/2010/main" xmlns="" id="{59B91395-214E-4033-B7E6-03EDADFBE1EA}"/>
                </a:ext>
              </a:extLst>
            </p:cNvPr>
            <p:cNvSpPr/>
            <p:nvPr/>
          </p:nvSpPr>
          <p:spPr>
            <a:xfrm>
              <a:off x="955974" y="4565851"/>
              <a:ext cx="3017520" cy="14003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You’re only as secure as your weakest link</a:t>
              </a:r>
              <a:r>
                <a:rPr kumimoji="0" lang="en-US" sz="1600" b="1" i="0" u="none" strike="noStrike" kern="1200" cap="none" spc="0" normalizeH="0" baseline="0" noProof="0">
                  <a:ln>
                    <a:noFill/>
                  </a:ln>
                  <a:solidFill>
                    <a:srgbClr val="0070C0"/>
                  </a:solidFill>
                  <a:effectLst/>
                  <a:uLnTx/>
                  <a:uFillTx/>
                  <a:latin typeface="Segoe UI Semibold" panose="020B0702040204020203" pitchFamily="34" charset="0"/>
                  <a:ea typeface="+mn-ea"/>
                  <a:cs typeface="Segoe UI Semibold" panose="020B0702040204020203" pitchFamily="34" charset="0"/>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You must to stitch disparate security components into a gap-free, end-to-end solution.</a:t>
              </a:r>
            </a:p>
          </p:txBody>
        </p:sp>
        <p:pic>
          <p:nvPicPr>
            <p:cNvPr id="23" name="Picture 22">
              <a:extLst>
                <a:ext uri="{FF2B5EF4-FFF2-40B4-BE49-F238E27FC236}">
                  <a16:creationId xmlns:a16="http://schemas.microsoft.com/office/drawing/2014/main" xmlns:p14="http://schemas.microsoft.com/office/powerpoint/2010/main" xmlns:a14="http://schemas.microsoft.com/office/drawing/2010/main" xmlns="" id="{AAF6E5DA-F6C8-4ADA-B57A-B0C9AB0E7A14}"/>
                </a:ext>
              </a:extLst>
            </p:cNvPr>
            <p:cNvPicPr>
              <a:picLocks noChangeAspect="1"/>
            </p:cNvPicPr>
            <p:nvPr/>
          </p:nvPicPr>
          <p:blipFill>
            <a:blip r:embed="rId3"/>
            <a:stretch>
              <a:fillRect/>
            </a:stretch>
          </p:blipFill>
          <p:spPr>
            <a:xfrm>
              <a:off x="613772" y="4565851"/>
              <a:ext cx="342202" cy="342202"/>
            </a:xfrm>
            <a:prstGeom prst="rect">
              <a:avLst/>
            </a:prstGeom>
            <a:noFill/>
          </p:spPr>
        </p:pic>
      </p:grpSp>
      <p:grpSp>
        <p:nvGrpSpPr>
          <p:cNvPr id="6" name="Group 5">
            <a:extLst>
              <a:ext uri="{FF2B5EF4-FFF2-40B4-BE49-F238E27FC236}">
                <a16:creationId xmlns:a16="http://schemas.microsoft.com/office/drawing/2014/main" xmlns:p14="http://schemas.microsoft.com/office/powerpoint/2010/main" xmlns:a14="http://schemas.microsoft.com/office/drawing/2010/main" xmlns="" id="{48D7F57C-4AC9-4E08-9681-D2505B11822E}"/>
              </a:ext>
            </a:extLst>
          </p:cNvPr>
          <p:cNvGrpSpPr/>
          <p:nvPr/>
        </p:nvGrpSpPr>
        <p:grpSpPr>
          <a:xfrm>
            <a:off x="4530218" y="4110895"/>
            <a:ext cx="3359722" cy="1646605"/>
            <a:chOff x="4276453" y="4111490"/>
            <a:chExt cx="3359722" cy="1646605"/>
          </a:xfrm>
        </p:grpSpPr>
        <p:sp>
          <p:nvSpPr>
            <p:cNvPr id="3" name="Rectangle 2">
              <a:extLst>
                <a:ext uri="{FF2B5EF4-FFF2-40B4-BE49-F238E27FC236}">
                  <a16:creationId xmlns:a16="http://schemas.microsoft.com/office/drawing/2014/main" xmlns:p14="http://schemas.microsoft.com/office/powerpoint/2010/main" xmlns:a14="http://schemas.microsoft.com/office/drawing/2010/main" xmlns="" id="{6B74D387-BA2C-4B4A-B58C-543150C10366}"/>
                </a:ext>
              </a:extLst>
            </p:cNvPr>
            <p:cNvSpPr/>
            <p:nvPr/>
          </p:nvSpPr>
          <p:spPr>
            <a:xfrm>
              <a:off x="4618655" y="4111490"/>
              <a:ext cx="3017520" cy="16466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Threats evolve over time.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You must have the </a:t>
              </a:r>
              <a:r>
                <a:rPr kumimoji="0" lang="en-US" sz="1600" b="0" i="0" u="sng"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ongoing security expertise</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to identify and create the updates needed to mitigate new threats as they emerge.</a:t>
              </a:r>
            </a:p>
          </p:txBody>
        </p:sp>
        <p:pic>
          <p:nvPicPr>
            <p:cNvPr id="28" name="Picture 27">
              <a:extLst>
                <a:ext uri="{FF2B5EF4-FFF2-40B4-BE49-F238E27FC236}">
                  <a16:creationId xmlns:a16="http://schemas.microsoft.com/office/drawing/2014/main" xmlns:p14="http://schemas.microsoft.com/office/powerpoint/2010/main" xmlns:a14="http://schemas.microsoft.com/office/drawing/2010/main" xmlns="" id="{FAD0C2C6-F8DF-478B-9A04-D1DB7F2AA25F}"/>
                </a:ext>
              </a:extLst>
            </p:cNvPr>
            <p:cNvPicPr>
              <a:picLocks noChangeAspect="1"/>
            </p:cNvPicPr>
            <p:nvPr/>
          </p:nvPicPr>
          <p:blipFill>
            <a:blip r:embed="rId3"/>
            <a:stretch>
              <a:fillRect/>
            </a:stretch>
          </p:blipFill>
          <p:spPr>
            <a:xfrm>
              <a:off x="4276453" y="4111490"/>
              <a:ext cx="342202" cy="342202"/>
            </a:xfrm>
            <a:prstGeom prst="rect">
              <a:avLst/>
            </a:prstGeom>
            <a:noFill/>
          </p:spPr>
        </p:pic>
      </p:grpSp>
      <p:grpSp>
        <p:nvGrpSpPr>
          <p:cNvPr id="12" name="Group 11">
            <a:extLst>
              <a:ext uri="{FF2B5EF4-FFF2-40B4-BE49-F238E27FC236}">
                <a16:creationId xmlns:a16="http://schemas.microsoft.com/office/drawing/2014/main" xmlns:p14="http://schemas.microsoft.com/office/powerpoint/2010/main" xmlns:a14="http://schemas.microsoft.com/office/drawing/2010/main" xmlns="" id="{2FC924B1-CA54-4C00-AC13-032795020A69}"/>
              </a:ext>
            </a:extLst>
          </p:cNvPr>
          <p:cNvGrpSpPr/>
          <p:nvPr/>
        </p:nvGrpSpPr>
        <p:grpSpPr>
          <a:xfrm>
            <a:off x="8392546" y="4110895"/>
            <a:ext cx="3489488" cy="1646605"/>
            <a:chOff x="613772" y="5970406"/>
            <a:chExt cx="3489488" cy="1646605"/>
          </a:xfrm>
        </p:grpSpPr>
        <p:sp>
          <p:nvSpPr>
            <p:cNvPr id="26" name="Rectangle 25">
              <a:extLst>
                <a:ext uri="{FF2B5EF4-FFF2-40B4-BE49-F238E27FC236}">
                  <a16:creationId xmlns:a16="http://schemas.microsoft.com/office/drawing/2014/main" xmlns:p14="http://schemas.microsoft.com/office/powerpoint/2010/main" xmlns:a14="http://schemas.microsoft.com/office/drawing/2010/main" xmlns="" id="{805C2FE9-8B43-4F22-AD1F-EFC3096BD3BA}"/>
                </a:ext>
              </a:extLst>
            </p:cNvPr>
            <p:cNvSpPr/>
            <p:nvPr/>
          </p:nvSpPr>
          <p:spPr>
            <a:xfrm>
              <a:off x="973092" y="5970406"/>
              <a:ext cx="3130168" cy="16466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Update efficiency is critical.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You must have the </a:t>
              </a:r>
              <a:r>
                <a:rPr kumimoji="0" lang="en-US" sz="1600" b="0" i="0" u="sng"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infrastructure, logistics, and operational excellence </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deliver and deploy updates globally to your entire fleet of devices in hours.</a:t>
              </a:r>
            </a:p>
          </p:txBody>
        </p:sp>
        <p:pic>
          <p:nvPicPr>
            <p:cNvPr id="29" name="Picture 28">
              <a:extLst>
                <a:ext uri="{FF2B5EF4-FFF2-40B4-BE49-F238E27FC236}">
                  <a16:creationId xmlns:a16="http://schemas.microsoft.com/office/drawing/2014/main" xmlns:p14="http://schemas.microsoft.com/office/powerpoint/2010/main" xmlns:a14="http://schemas.microsoft.com/office/drawing/2010/main" xmlns="" id="{64DDFCD7-563B-454D-B2BD-FD514A9E1272}"/>
                </a:ext>
              </a:extLst>
            </p:cNvPr>
            <p:cNvPicPr>
              <a:picLocks noChangeAspect="1"/>
            </p:cNvPicPr>
            <p:nvPr/>
          </p:nvPicPr>
          <p:blipFill>
            <a:blip r:embed="rId3"/>
            <a:stretch>
              <a:fillRect/>
            </a:stretch>
          </p:blipFill>
          <p:spPr>
            <a:xfrm>
              <a:off x="613772" y="5970406"/>
              <a:ext cx="342202" cy="342202"/>
            </a:xfrm>
            <a:prstGeom prst="rect">
              <a:avLst/>
            </a:prstGeom>
            <a:noFill/>
          </p:spPr>
        </p:pic>
      </p:grpSp>
    </p:spTree>
    <p:extLst>
      <p:ext uri="{BB962C8B-B14F-4D97-AF65-F5344CB8AC3E}">
        <p14:creationId xmlns:p14="http://schemas.microsoft.com/office/powerpoint/2010/main" val="594370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par>
                          <p:cTn id="27" fill="hold">
                            <p:stCondLst>
                              <p:cond delay="0"/>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13" grpId="0" animBg="1"/>
      <p:bldP spid="8" grpId="0"/>
      <p:bldP spid="9" grpId="0"/>
      <p:bldP spid="10" grpId="0"/>
      <p:bldP spid="15" grpId="0" animBg="1"/>
      <p:bldP spid="2" grpId="0" animBg="1"/>
      <p:bldP spid="16" grpId="0" animBg="1"/>
      <p:bldP spid="17" grpId="0" animBg="1"/>
      <p:bldP spid="18" grpId="0" animBg="1"/>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QLintersection">
  <a:themeElements>
    <a:clrScheme name="Azure + AI Conf">
      <a:dk1>
        <a:srgbClr val="000000"/>
      </a:dk1>
      <a:lt1>
        <a:srgbClr val="FFFFFF"/>
      </a:lt1>
      <a:dk2>
        <a:srgbClr val="335B74"/>
      </a:dk2>
      <a:lt2>
        <a:srgbClr val="DFE3E5"/>
      </a:lt2>
      <a:accent1>
        <a:srgbClr val="273573"/>
      </a:accent1>
      <a:accent2>
        <a:srgbClr val="2683C6"/>
      </a:accent2>
      <a:accent3>
        <a:srgbClr val="5586B0"/>
      </a:accent3>
      <a:accent4>
        <a:srgbClr val="77B342"/>
      </a:accent4>
      <a:accent5>
        <a:srgbClr val="3E8853"/>
      </a:accent5>
      <a:accent6>
        <a:srgbClr val="62A39F"/>
      </a:accent6>
      <a:hlink>
        <a:srgbClr val="6EAC1C"/>
      </a:hlink>
      <a:folHlink>
        <a:srgbClr val="B26B0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QLintersection">
  <a:themeElements>
    <a:clrScheme name="Azure + AI Conf">
      <a:dk1>
        <a:srgbClr val="000000"/>
      </a:dk1>
      <a:lt1>
        <a:srgbClr val="FFFFFF"/>
      </a:lt1>
      <a:dk2>
        <a:srgbClr val="335B74"/>
      </a:dk2>
      <a:lt2>
        <a:srgbClr val="DFE3E5"/>
      </a:lt2>
      <a:accent1>
        <a:srgbClr val="273573"/>
      </a:accent1>
      <a:accent2>
        <a:srgbClr val="2683C6"/>
      </a:accent2>
      <a:accent3>
        <a:srgbClr val="5586B0"/>
      </a:accent3>
      <a:accent4>
        <a:srgbClr val="77B342"/>
      </a:accent4>
      <a:accent5>
        <a:srgbClr val="3E8853"/>
      </a:accent5>
      <a:accent6>
        <a:srgbClr val="62A39F"/>
      </a:accent6>
      <a:hlink>
        <a:srgbClr val="6EAC1C"/>
      </a:hlink>
      <a:folHlink>
        <a:srgbClr val="B26B0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2926</TotalTime>
  <Words>1647</Words>
  <Application>Microsoft Macintosh PowerPoint</Application>
  <PresentationFormat>Widescreen</PresentationFormat>
  <Paragraphs>298</Paragraphs>
  <Slides>29</Slides>
  <Notes>20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29</vt:i4>
      </vt:variant>
    </vt:vector>
  </HeadingPairs>
  <TitlesOfParts>
    <vt:vector size="46" baseType="lpstr">
      <vt:lpstr>&amp;quot</vt:lpstr>
      <vt:lpstr>Arial</vt:lpstr>
      <vt:lpstr>Calibri</vt:lpstr>
      <vt:lpstr>Calibri Light</vt:lpstr>
      <vt:lpstr>Mangal</vt:lpstr>
      <vt:lpstr>Myriad Pro</vt:lpstr>
      <vt:lpstr>Segoe UI</vt:lpstr>
      <vt:lpstr>Segoe UI Light</vt:lpstr>
      <vt:lpstr>Segoe UI Semibold</vt:lpstr>
      <vt:lpstr>Segoe UI Semilight</vt:lpstr>
      <vt:lpstr>Times New Roman</vt:lpstr>
      <vt:lpstr>Verdana</vt:lpstr>
      <vt:lpstr>Wingdings</vt:lpstr>
      <vt:lpstr>1_Office Theme</vt:lpstr>
      <vt:lpstr>Custom Design</vt:lpstr>
      <vt:lpstr>SQLintersection</vt:lpstr>
      <vt:lpstr>1_SQLintersection</vt:lpstr>
      <vt:lpstr> Building Secure IoT Solutions using Azure Sphere</vt:lpstr>
      <vt:lpstr>Agenda</vt:lpstr>
      <vt:lpstr>Importance of IoT Security</vt:lpstr>
      <vt:lpstr>IoT Growth</vt:lpstr>
      <vt:lpstr>IoT Devices</vt:lpstr>
      <vt:lpstr>What could go wrong?</vt:lpstr>
      <vt:lpstr>The consequences could negate the value</vt:lpstr>
      <vt:lpstr>The 7 properties of highly secured devices Is your device highly secured or does it just have some security features?</vt:lpstr>
      <vt:lpstr>Meeting the 7 properties is difficult and costly. </vt:lpstr>
      <vt:lpstr>What is Azure Sphere?</vt:lpstr>
      <vt:lpstr>What is Azure Sphere?</vt:lpstr>
      <vt:lpstr>Azure Sphere  </vt:lpstr>
      <vt:lpstr>End-to-End Solution for Securing MCU Devices</vt:lpstr>
      <vt:lpstr>Silicon Ecosystem</vt:lpstr>
      <vt:lpstr>Azure Sphere Dev Kits</vt:lpstr>
      <vt:lpstr>Two types of implementations </vt:lpstr>
      <vt:lpstr>PowerPoint Presentation</vt:lpstr>
      <vt:lpstr>Azure Sphere Architecture</vt:lpstr>
      <vt:lpstr>Azure Sphere Architecture</vt:lpstr>
      <vt:lpstr>Azure Sphere Hardware Architecture</vt:lpstr>
      <vt:lpstr>Azure Sphere OS Security Architecture</vt:lpstr>
      <vt:lpstr>Azure Sphere Security Service (AS3)</vt:lpstr>
      <vt:lpstr>Azure Sphere Security Service</vt:lpstr>
      <vt:lpstr>Application Development</vt:lpstr>
      <vt:lpstr>Azure Sphere Development</vt:lpstr>
      <vt:lpstr>Demo</vt:lpstr>
      <vt:lpstr>Thank You!</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Pietschmann</dc:creator>
  <cp:lastModifiedBy>Chris Pietschmann</cp:lastModifiedBy>
  <cp:revision>105</cp:revision>
  <dcterms:created xsi:type="dcterms:W3CDTF">2017-06-13T23:49:06Z</dcterms:created>
  <dcterms:modified xsi:type="dcterms:W3CDTF">2019-11-25T16:27:00Z</dcterms:modified>
</cp:coreProperties>
</file>