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5" r:id="rId2"/>
    <p:sldMasterId id="2147483682" r:id="rId3"/>
  </p:sldMasterIdLst>
  <p:notesMasterIdLst>
    <p:notesMasterId r:id="rId29"/>
  </p:notesMasterIdLst>
  <p:sldIdLst>
    <p:sldId id="316" r:id="rId4"/>
    <p:sldId id="269" r:id="rId5"/>
    <p:sldId id="363" r:id="rId6"/>
    <p:sldId id="362" r:id="rId7"/>
    <p:sldId id="361" r:id="rId8"/>
    <p:sldId id="364" r:id="rId9"/>
    <p:sldId id="368" r:id="rId10"/>
    <p:sldId id="369" r:id="rId11"/>
    <p:sldId id="366" r:id="rId12"/>
    <p:sldId id="367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81" r:id="rId21"/>
    <p:sldId id="380" r:id="rId22"/>
    <p:sldId id="370" r:id="rId23"/>
    <p:sldId id="371" r:id="rId24"/>
    <p:sldId id="379" r:id="rId25"/>
    <p:sldId id="319" r:id="rId26"/>
    <p:sldId id="317" r:id="rId27"/>
    <p:sldId id="31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58C84C-70CA-D243-BE2D-B4E725E05D30}">
          <p14:sldIdLst>
            <p14:sldId id="316"/>
            <p14:sldId id="269"/>
            <p14:sldId id="363"/>
            <p14:sldId id="362"/>
            <p14:sldId id="361"/>
            <p14:sldId id="364"/>
            <p14:sldId id="368"/>
            <p14:sldId id="369"/>
            <p14:sldId id="366"/>
            <p14:sldId id="367"/>
            <p14:sldId id="372"/>
            <p14:sldId id="373"/>
            <p14:sldId id="374"/>
            <p14:sldId id="375"/>
            <p14:sldId id="376"/>
            <p14:sldId id="377"/>
            <p14:sldId id="378"/>
            <p14:sldId id="381"/>
            <p14:sldId id="380"/>
            <p14:sldId id="370"/>
            <p14:sldId id="371"/>
            <p14:sldId id="379"/>
          </p14:sldIdLst>
        </p14:section>
        <p14:section name="Outro" id="{F1F97420-4F7F-604C-9568-E6C8B4C95038}">
          <p14:sldIdLst>
            <p14:sldId id="319"/>
            <p14:sldId id="317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6CCD"/>
    <a:srgbClr val="3A6DD9"/>
    <a:srgbClr val="3260AE"/>
    <a:srgbClr val="2A4B88"/>
    <a:srgbClr val="1A1A1F"/>
    <a:srgbClr val="2B529A"/>
    <a:srgbClr val="357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F98CA9-FDFE-4466-871D-FF92B147F3AB}" v="15" dt="2019-09-28T21:21:24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09"/>
    <p:restoredTop sz="80426"/>
  </p:normalViewPr>
  <p:slideViewPr>
    <p:cSldViewPr snapToGrid="0" snapToObjects="1">
      <p:cViewPr>
        <p:scale>
          <a:sx n="97" d="100"/>
          <a:sy n="97" d="100"/>
        </p:scale>
        <p:origin x="8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4" Type="http://schemas.microsoft.com/office/2016/11/relationships/changesInfo" Target="changesInfos/changesInfo1.xml"/><Relationship Id="rId6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Pietschmann" userId="8573a9ab556a5172" providerId="LiveId" clId="{C9F98CA9-FDFE-4466-871D-FF92B147F3AB}"/>
    <pc:docChg chg="undo custSel mod addSld modSld modMainMaster">
      <pc:chgData name="Chris Pietschmann" userId="8573a9ab556a5172" providerId="LiveId" clId="{C9F98CA9-FDFE-4466-871D-FF92B147F3AB}" dt="2019-09-28T22:30:36.182" v="1509" actId="20577"/>
      <pc:docMkLst>
        <pc:docMk/>
      </pc:docMkLst>
      <pc:sldChg chg="addSp delSp modSp add mod setBg modNotesTx">
        <pc:chgData name="Chris Pietschmann" userId="8573a9ab556a5172" providerId="LiveId" clId="{C9F98CA9-FDFE-4466-871D-FF92B147F3AB}" dt="2019-09-28T22:30:36.182" v="1509" actId="20577"/>
        <pc:sldMkLst>
          <pc:docMk/>
          <pc:sldMk cId="1836725281" sldId="315"/>
        </pc:sldMkLst>
        <pc:spChg chg="del">
          <ac:chgData name="Chris Pietschmann" userId="8573a9ab556a5172" providerId="LiveId" clId="{C9F98CA9-FDFE-4466-871D-FF92B147F3AB}" dt="2019-09-28T21:10:04.511" v="1"/>
          <ac:spMkLst>
            <pc:docMk/>
            <pc:sldMk cId="1836725281" sldId="315"/>
            <ac:spMk id="2" creationId="{BBBDCF78-31A1-4958-9E9B-2D631E0C776A}"/>
          </ac:spMkLst>
        </pc:spChg>
        <pc:spChg chg="del">
          <ac:chgData name="Chris Pietschmann" userId="8573a9ab556a5172" providerId="LiveId" clId="{C9F98CA9-FDFE-4466-871D-FF92B147F3AB}" dt="2019-09-28T21:10:04.511" v="1"/>
          <ac:spMkLst>
            <pc:docMk/>
            <pc:sldMk cId="1836725281" sldId="315"/>
            <ac:spMk id="3" creationId="{1A003E5B-01D1-45B9-B6D2-D7FE60A7E82E}"/>
          </ac:spMkLst>
        </pc:spChg>
        <pc:spChg chg="del">
          <ac:chgData name="Chris Pietschmann" userId="8573a9ab556a5172" providerId="LiveId" clId="{C9F98CA9-FDFE-4466-871D-FF92B147F3AB}" dt="2019-09-28T21:10:04.511" v="1"/>
          <ac:spMkLst>
            <pc:docMk/>
            <pc:sldMk cId="1836725281" sldId="315"/>
            <ac:spMk id="4" creationId="{2A9F7697-5B2F-4A1B-A4BC-362D4F470DFE}"/>
          </ac:spMkLst>
        </pc:spChg>
        <pc:spChg chg="add mod">
          <ac:chgData name="Chris Pietschmann" userId="8573a9ab556a5172" providerId="LiveId" clId="{C9F98CA9-FDFE-4466-871D-FF92B147F3AB}" dt="2019-09-28T22:30:36.182" v="1509" actId="20577"/>
          <ac:spMkLst>
            <pc:docMk/>
            <pc:sldMk cId="1836725281" sldId="315"/>
            <ac:spMk id="5" creationId="{A1C1A36B-0D1C-4390-A41D-BF2AE8E8DA97}"/>
          </ac:spMkLst>
        </pc:spChg>
        <pc:spChg chg="add del mod">
          <ac:chgData name="Chris Pietschmann" userId="8573a9ab556a5172" providerId="LiveId" clId="{C9F98CA9-FDFE-4466-871D-FF92B147F3AB}" dt="2019-09-28T21:12:43.019" v="28"/>
          <ac:spMkLst>
            <pc:docMk/>
            <pc:sldMk cId="1836725281" sldId="315"/>
            <ac:spMk id="6" creationId="{CDC17EDA-7D87-4067-80A3-FD2B4823E536}"/>
          </ac:spMkLst>
        </pc:spChg>
        <pc:spChg chg="add del">
          <ac:chgData name="Chris Pietschmann" userId="8573a9ab556a5172" providerId="LiveId" clId="{C9F98CA9-FDFE-4466-871D-FF92B147F3AB}" dt="2019-09-28T21:12:22.847" v="23"/>
          <ac:spMkLst>
            <pc:docMk/>
            <pc:sldMk cId="1836725281" sldId="315"/>
            <ac:spMk id="7" creationId="{6082F8A8-A2A5-49C2-AF5C-EDAD6CA98CD2}"/>
          </ac:spMkLst>
        </pc:spChg>
        <pc:spChg chg="add del">
          <ac:chgData name="Chris Pietschmann" userId="8573a9ab556a5172" providerId="LiveId" clId="{C9F98CA9-FDFE-4466-871D-FF92B147F3AB}" dt="2019-09-28T21:12:31.734" v="27" actId="26606"/>
          <ac:spMkLst>
            <pc:docMk/>
            <pc:sldMk cId="1836725281" sldId="315"/>
            <ac:spMk id="8" creationId="{3B854194-185D-494D-905C-7C7CB2E30F6E}"/>
          </ac:spMkLst>
        </pc:spChg>
        <pc:spChg chg="add del">
          <ac:chgData name="Chris Pietschmann" userId="8573a9ab556a5172" providerId="LiveId" clId="{C9F98CA9-FDFE-4466-871D-FF92B147F3AB}" dt="2019-09-28T21:12:31.734" v="27" actId="26606"/>
          <ac:spMkLst>
            <pc:docMk/>
            <pc:sldMk cId="1836725281" sldId="315"/>
            <ac:spMk id="9" creationId="{B4F5FA0D-0104-4987-8241-EFF7C85B88DE}"/>
          </ac:spMkLst>
        </pc:spChg>
        <pc:spChg chg="add del mod">
          <ac:chgData name="Chris Pietschmann" userId="8573a9ab556a5172" providerId="LiveId" clId="{C9F98CA9-FDFE-4466-871D-FF92B147F3AB}" dt="2019-09-28T21:15:04.097" v="40"/>
          <ac:spMkLst>
            <pc:docMk/>
            <pc:sldMk cId="1836725281" sldId="315"/>
            <ac:spMk id="10" creationId="{04581FF8-4764-40AE-91C6-9FEE18EB8174}"/>
          </ac:spMkLst>
        </pc:spChg>
        <pc:spChg chg="add del">
          <ac:chgData name="Chris Pietschmann" userId="8573a9ab556a5172" providerId="LiveId" clId="{C9F98CA9-FDFE-4466-871D-FF92B147F3AB}" dt="2019-09-28T21:12:28.462" v="25" actId="26606"/>
          <ac:spMkLst>
            <pc:docMk/>
            <pc:sldMk cId="1836725281" sldId="315"/>
            <ac:spMk id="11" creationId="{23962611-DFD5-4092-AAFD-559E3DFCE2C9}"/>
          </ac:spMkLst>
        </pc:spChg>
        <pc:spChg chg="add del mod">
          <ac:chgData name="Chris Pietschmann" userId="8573a9ab556a5172" providerId="LiveId" clId="{C9F98CA9-FDFE-4466-871D-FF92B147F3AB}" dt="2019-09-28T21:15:04.097" v="40"/>
          <ac:spMkLst>
            <pc:docMk/>
            <pc:sldMk cId="1836725281" sldId="315"/>
            <ac:spMk id="12" creationId="{154081A8-E5AE-4785-957C-CDA2A4A5E65C}"/>
          </ac:spMkLst>
        </pc:spChg>
        <pc:spChg chg="add mod ord">
          <ac:chgData name="Chris Pietschmann" userId="8573a9ab556a5172" providerId="LiveId" clId="{C9F98CA9-FDFE-4466-871D-FF92B147F3AB}" dt="2019-09-28T21:14:34.027" v="36" actId="207"/>
          <ac:spMkLst>
            <pc:docMk/>
            <pc:sldMk cId="1836725281" sldId="315"/>
            <ac:spMk id="16" creationId="{A7121863-A680-4C08-8ABD-C394C745D21E}"/>
          </ac:spMkLst>
        </pc:spChg>
        <pc:spChg chg="add del mod">
          <ac:chgData name="Chris Pietschmann" userId="8573a9ab556a5172" providerId="LiveId" clId="{C9F98CA9-FDFE-4466-871D-FF92B147F3AB}" dt="2019-09-28T21:15:04.097" v="40"/>
          <ac:spMkLst>
            <pc:docMk/>
            <pc:sldMk cId="1836725281" sldId="315"/>
            <ac:spMk id="17" creationId="{58DF097A-07E4-493F-B4AA-F271272E5804}"/>
          </ac:spMkLst>
        </pc:spChg>
        <pc:spChg chg="add mod">
          <ac:chgData name="Chris Pietschmann" userId="8573a9ab556a5172" providerId="LiveId" clId="{C9F98CA9-FDFE-4466-871D-FF92B147F3AB}" dt="2019-09-28T21:15:04.097" v="40"/>
          <ac:spMkLst>
            <pc:docMk/>
            <pc:sldMk cId="1836725281" sldId="315"/>
            <ac:spMk id="18" creationId="{474D0E9D-F69C-49E0-AA8E-8476EEC54362}"/>
          </ac:spMkLst>
        </pc:spChg>
        <pc:spChg chg="add mod">
          <ac:chgData name="Chris Pietschmann" userId="8573a9ab556a5172" providerId="LiveId" clId="{C9F98CA9-FDFE-4466-871D-FF92B147F3AB}" dt="2019-09-28T22:25:54.257" v="508" actId="20577"/>
          <ac:spMkLst>
            <pc:docMk/>
            <pc:sldMk cId="1836725281" sldId="315"/>
            <ac:spMk id="19" creationId="{773FFD95-B937-469F-8A2D-153D0A2DDBAC}"/>
          </ac:spMkLst>
        </pc:spChg>
        <pc:picChg chg="add del">
          <ac:chgData name="Chris Pietschmann" userId="8573a9ab556a5172" providerId="LiveId" clId="{C9F98CA9-FDFE-4466-871D-FF92B147F3AB}" dt="2019-09-28T21:12:28.462" v="25" actId="26606"/>
          <ac:picMkLst>
            <pc:docMk/>
            <pc:sldMk cId="1836725281" sldId="315"/>
            <ac:picMk id="13" creationId="{2270F1FA-0425-408F-9861-80BF5AFB276D}"/>
          </ac:picMkLst>
        </pc:picChg>
        <pc:picChg chg="add mod">
          <ac:chgData name="Chris Pietschmann" userId="8573a9ab556a5172" providerId="LiveId" clId="{C9F98CA9-FDFE-4466-871D-FF92B147F3AB}" dt="2019-09-28T21:14:39.547" v="37" actId="1076"/>
          <ac:picMkLst>
            <pc:docMk/>
            <pc:sldMk cId="1836725281" sldId="315"/>
            <ac:picMk id="14" creationId="{26E80762-8A77-4702-B6A8-C749C0158EA1}"/>
          </ac:picMkLst>
        </pc:picChg>
        <pc:picChg chg="add del">
          <ac:chgData name="Chris Pietschmann" userId="8573a9ab556a5172" providerId="LiveId" clId="{C9F98CA9-FDFE-4466-871D-FF92B147F3AB}" dt="2019-09-28T21:12:31.734" v="27" actId="26606"/>
          <ac:picMkLst>
            <pc:docMk/>
            <pc:sldMk cId="1836725281" sldId="315"/>
            <ac:picMk id="15" creationId="{2897127E-6CEF-446C-BE87-93B7C46E49D1}"/>
          </ac:picMkLst>
        </pc:picChg>
      </pc:sldChg>
      <pc:sldMasterChg chg="modSldLayout">
        <pc:chgData name="Chris Pietschmann" userId="8573a9ab556a5172" providerId="LiveId" clId="{C9F98CA9-FDFE-4466-871D-FF92B147F3AB}" dt="2019-09-28T21:19:56.732" v="174" actId="403"/>
        <pc:sldMasterMkLst>
          <pc:docMk/>
          <pc:sldMasterMk cId="1770165974" sldId="2147483655"/>
        </pc:sldMasterMkLst>
        <pc:sldLayoutChg chg="modSp">
          <pc:chgData name="Chris Pietschmann" userId="8573a9ab556a5172" providerId="LiveId" clId="{C9F98CA9-FDFE-4466-871D-FF92B147F3AB}" dt="2019-09-28T21:19:56.732" v="174" actId="403"/>
          <pc:sldLayoutMkLst>
            <pc:docMk/>
            <pc:sldMasterMk cId="1770165974" sldId="2147483655"/>
            <pc:sldLayoutMk cId="1146704246" sldId="2147483663"/>
          </pc:sldLayoutMkLst>
          <pc:spChg chg="mod">
            <ac:chgData name="Chris Pietschmann" userId="8573a9ab556a5172" providerId="LiveId" clId="{C9F98CA9-FDFE-4466-871D-FF92B147F3AB}" dt="2019-09-28T21:14:58.044" v="39" actId="403"/>
            <ac:spMkLst>
              <pc:docMk/>
              <pc:sldMasterMk cId="1770165974" sldId="2147483655"/>
              <pc:sldLayoutMk cId="1146704246" sldId="2147483663"/>
              <ac:spMk id="2" creationId="{00000000-0000-0000-0000-000000000000}"/>
            </ac:spMkLst>
          </pc:spChg>
          <pc:spChg chg="mod">
            <ac:chgData name="Chris Pietschmann" userId="8573a9ab556a5172" providerId="LiveId" clId="{C9F98CA9-FDFE-4466-871D-FF92B147F3AB}" dt="2019-09-28T21:19:56.732" v="174" actId="403"/>
            <ac:spMkLst>
              <pc:docMk/>
              <pc:sldMasterMk cId="1770165974" sldId="2147483655"/>
              <pc:sldLayoutMk cId="1146704246" sldId="2147483663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8D888-057C-FC49-81D0-A30163F6D13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0F600-4F99-A44F-A6EB-74F19ADB2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6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Relationship Id="rId3" Type="http://schemas.openxmlformats.org/officeDocument/2006/relationships/hyperlink" Target="https://docs.microsoft.com/en-us/azure/stream-analytics/stream-analytics-window-functions#session-window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Relationship Id="rId3" Type="http://schemas.openxmlformats.org/officeDocument/2006/relationships/hyperlink" Target="https://docs.microsoft.com/en-us/azure/stream-analytics/stream-analytics-edg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morning! {Intro myself}</a:t>
            </a:r>
          </a:p>
          <a:p>
            <a:endParaRPr lang="en-US" baseline="0" dirty="0" smtClean="0"/>
          </a:p>
          <a:p>
            <a:r>
              <a:rPr lang="en-US" baseline="0" dirty="0" smtClean="0"/>
              <a:t>{ask questions}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C584BF-6945-4E60-B2A7-1638FF8EA8E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9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Azure Sphere</a:t>
            </a:r>
            <a:r>
              <a:rPr lang="en-US" baseline="0" dirty="0" smtClean="0"/>
              <a:t> from security perspective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We’re developers, building IoT solutions.</a:t>
            </a:r>
          </a:p>
          <a:p>
            <a:r>
              <a:rPr lang="en-US" baseline="0" dirty="0" smtClean="0"/>
              <a:t>Need to be sure to protect our company, our clients, and our solutions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session, we’ll take a look at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0F600-4F99-A44F-A6EB-74F19ADB22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4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https://docs.microsoft.com/en-us/azure/stream-analytics/stream-analytics-window-functions#session-window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0F600-4F99-A44F-A6EB-74F19ADB22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5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https://docs.microsoft.com/en-us/azure/stream-analytics/stream-analytics-edge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0F600-4F99-A44F-A6EB-74F19ADB22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98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16" y="12840060"/>
            <a:ext cx="10515600" cy="11909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71016" y="18831285"/>
            <a:ext cx="2743200" cy="365125"/>
          </a:xfrm>
        </p:spPr>
        <p:txBody>
          <a:bodyPr/>
          <a:lstStyle/>
          <a:p>
            <a:fld id="{EDDB0040-3B11-0642-AFC7-FDD718F43E18}" type="datetimeFigureOut">
              <a:rPr lang="en-US" smtClean="0"/>
              <a:pPr/>
              <a:t>11/25/19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71416" y="1883128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3416" y="18831285"/>
            <a:ext cx="2743200" cy="365125"/>
          </a:xfrm>
        </p:spPr>
        <p:txBody>
          <a:bodyPr/>
          <a:lstStyle/>
          <a:p>
            <a:fld id="{FFF7CC35-4DB1-DC49-8EE3-DEC12FF0DE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1579"/>
            <a:ext cx="1256437" cy="938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95" y="271753"/>
            <a:ext cx="1256437" cy="938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22" y="1686151"/>
            <a:ext cx="1256437" cy="938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" y="2958153"/>
            <a:ext cx="1256437" cy="938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77" y="2954193"/>
            <a:ext cx="1256437" cy="938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71" y="2942250"/>
            <a:ext cx="1256437" cy="938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88" y="5628650"/>
            <a:ext cx="1256437" cy="938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34" y="4342239"/>
            <a:ext cx="1256437" cy="938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6729"/>
            <a:ext cx="1256437" cy="938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16" y="1671285"/>
            <a:ext cx="1256437" cy="938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27" y="4345742"/>
            <a:ext cx="1256437" cy="9381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92" y="4341782"/>
            <a:ext cx="1256437" cy="9381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49" y="5729828"/>
            <a:ext cx="1256437" cy="938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06" y="4349820"/>
            <a:ext cx="1256437" cy="9381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1" y="3066738"/>
            <a:ext cx="1256437" cy="938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45" y="3066912"/>
            <a:ext cx="1256437" cy="9381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62" y="5753312"/>
            <a:ext cx="1256437" cy="9381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27" y="5749352"/>
            <a:ext cx="1256437" cy="9381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23" y="275230"/>
            <a:ext cx="1256437" cy="9381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44" y="1674762"/>
            <a:ext cx="1256437" cy="9381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558" y="1670683"/>
            <a:ext cx="1256437" cy="9381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203" y="399718"/>
            <a:ext cx="1256437" cy="9381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97" y="399892"/>
            <a:ext cx="1256437" cy="9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2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rtlCol="0"/>
          <a:lstStyle>
            <a:lvl1pPr marL="0" indent="0" algn="ctr" defTabSz="-18497088" rtl="0" eaLnBrk="1" fontAlgn="base" hangingPunct="1">
              <a:spcBef>
                <a:spcPct val="0"/>
              </a:spcBef>
              <a:spcAft>
                <a:spcPct val="0"/>
              </a:spcAft>
              <a:defRPr lang="en-US" sz="3867" b="1" dirty="0">
                <a:solidFill>
                  <a:schemeClr val="accent2"/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00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3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267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0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33" b="0">
                <a:latin typeface="Calibri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867401"/>
            <a:ext cx="2131239" cy="91583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 bwMode="auto">
          <a:xfrm>
            <a:off x="7823200" y="6467133"/>
            <a:ext cx="436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© Microsoft Azure + </a:t>
            </a:r>
            <a:r>
              <a:rPr lang="en-US" sz="120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AI Conference 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All rights reserved.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867401"/>
            <a:ext cx="2131239" cy="91583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 bwMode="auto">
          <a:xfrm>
            <a:off x="7823200" y="6467133"/>
            <a:ext cx="436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© Microsoft Azure + </a:t>
            </a:r>
            <a:r>
              <a:rPr lang="en-US" sz="120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AI Conference 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All rights reserved.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867401"/>
            <a:ext cx="2131239" cy="91583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 bwMode="auto">
          <a:xfrm>
            <a:off x="7823200" y="6467133"/>
            <a:ext cx="436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© Microsoft Azure + </a:t>
            </a:r>
            <a:r>
              <a:rPr lang="en-US" sz="120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AI Conference 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All rights reserved.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800" i="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495800"/>
            <a:ext cx="10363200" cy="762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867401"/>
            <a:ext cx="2131239" cy="91583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 bwMode="auto">
          <a:xfrm>
            <a:off x="7823200" y="6467133"/>
            <a:ext cx="436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© Microsoft Azure + </a:t>
            </a:r>
            <a:r>
              <a:rPr lang="en-US" sz="120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AI Conference 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All rights reserved.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800" i="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495800"/>
            <a:ext cx="10363200" cy="762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867401"/>
            <a:ext cx="2131239" cy="91583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7823200" y="6467133"/>
            <a:ext cx="436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© Microsoft Azure + </a:t>
            </a:r>
            <a:r>
              <a:rPr lang="en-US" sz="120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AI Conference 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All rights reserved.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867" b="1" dirty="0">
                <a:solidFill>
                  <a:schemeClr val="accent2"/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00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3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267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0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33" b="0">
                <a:latin typeface="Calibri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867401"/>
            <a:ext cx="2131239" cy="91583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7823200" y="6467133"/>
            <a:ext cx="436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© Microsoft Azure + </a:t>
            </a:r>
            <a:r>
              <a:rPr lang="en-US" sz="120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AI Conference 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All rights reserved.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09600" y="390525"/>
            <a:ext cx="10972800" cy="762000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00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3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267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0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33" b="0">
                <a:latin typeface="Calibri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867401"/>
            <a:ext cx="2131239" cy="91583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auto">
          <a:xfrm>
            <a:off x="7823200" y="6467133"/>
            <a:ext cx="436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© Microsoft Azure + </a:t>
            </a:r>
            <a:r>
              <a:rPr lang="en-US" sz="120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AI Conference 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All rights reserved.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Title 32779"/>
          <p:cNvSpPr>
            <a:spLocks noGrp="1" noChangeArrowheads="1"/>
          </p:cNvSpPr>
          <p:nvPr>
            <p:ph type="ctrTitle"/>
          </p:nvPr>
        </p:nvSpPr>
        <p:spPr>
          <a:xfrm>
            <a:off x="914400" y="533400"/>
            <a:ext cx="10363200" cy="2514600"/>
          </a:xfrm>
          <a:noFill/>
        </p:spPr>
        <p:txBody>
          <a:bodyPr anchor="b"/>
          <a:lstStyle>
            <a:lvl1pPr algn="r">
              <a:defRPr sz="4267" b="1">
                <a:solidFill>
                  <a:schemeClr val="accent2"/>
                </a:solidFill>
                <a:latin typeface="Calibri Light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2781" name="Subtitle 32780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124200"/>
            <a:ext cx="8534400" cy="1295400"/>
          </a:xfrm>
        </p:spPr>
        <p:txBody>
          <a:bodyPr/>
          <a:lstStyle>
            <a:lvl1pPr marL="0" indent="0" algn="r">
              <a:buNone/>
              <a:defRPr b="0">
                <a:latin typeface="Calibri Light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834467"/>
            <a:ext cx="4216400" cy="18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48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497088" rtl="0" eaLnBrk="1" fontAlgn="base" hangingPunct="1">
              <a:spcBef>
                <a:spcPct val="0"/>
              </a:spcBef>
              <a:spcAft>
                <a:spcPct val="0"/>
              </a:spcAft>
              <a:defRPr lang="en-US" sz="3867" b="1" dirty="0">
                <a:solidFill>
                  <a:schemeClr val="accent2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00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3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267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0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33" b="0">
                <a:latin typeface="Calibri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7823200" y="6467133"/>
            <a:ext cx="436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© Microsoft Azure + </a:t>
            </a:r>
            <a:r>
              <a:rPr lang="en-US" sz="120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AI Conference 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867401"/>
            <a:ext cx="2131239" cy="91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1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7D73-0BD1-8842-8012-1E12F39BCC4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67B3-B87A-9A44-B4A9-0BF1B985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6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Pictur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199" y="1785938"/>
            <a:ext cx="5733821" cy="47210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 smtClean="0"/>
            </a:lvl1pPr>
            <a:lvl2pPr marL="457200" indent="0">
              <a:buFont typeface="Arial" charset="0"/>
              <a:buNone/>
              <a:defRPr lang="en-US" dirty="0" smtClean="0"/>
            </a:lvl2pPr>
            <a:lvl3pPr marL="914400" indent="0">
              <a:buNone/>
              <a:defRPr lang="en-US" dirty="0" smtClean="0"/>
            </a:lvl3pPr>
            <a:lvl4pPr marL="1371600" indent="0">
              <a:buNone/>
              <a:defRPr lang="en-US" dirty="0" smtClean="0"/>
            </a:lvl4pPr>
            <a:lvl5pPr marL="18288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716713" y="0"/>
            <a:ext cx="5475287" cy="6845300"/>
          </a:xfrm>
          <a:ln>
            <a:noFill/>
          </a:ln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3989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978408"/>
            <a:ext cx="10515600" cy="2130553"/>
          </a:xfr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46121"/>
            <a:ext cx="10515600" cy="284353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7D73-0BD1-8842-8012-1E12F39BCC4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67B3-B87A-9A44-B4A9-0BF1B985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1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7D73-0BD1-8842-8012-1E12F39BCC4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67B3-B87A-9A44-B4A9-0BF1B985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1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Title 32779"/>
          <p:cNvSpPr>
            <a:spLocks noGrp="1" noChangeArrowheads="1"/>
          </p:cNvSpPr>
          <p:nvPr>
            <p:ph type="ctrTitle"/>
          </p:nvPr>
        </p:nvSpPr>
        <p:spPr>
          <a:xfrm>
            <a:off x="914400" y="533400"/>
            <a:ext cx="10363200" cy="2514600"/>
          </a:xfrm>
          <a:noFill/>
        </p:spPr>
        <p:txBody>
          <a:bodyPr anchor="b"/>
          <a:lstStyle>
            <a:lvl1pPr algn="r">
              <a:defRPr sz="4267" b="1">
                <a:solidFill>
                  <a:schemeClr val="accent2"/>
                </a:solidFill>
                <a:latin typeface="Calibri Light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2781" name="Subtitle 32780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124200"/>
            <a:ext cx="8534400" cy="1295400"/>
          </a:xfrm>
        </p:spPr>
        <p:txBody>
          <a:bodyPr/>
          <a:lstStyle>
            <a:lvl1pPr marL="0" indent="0" algn="r">
              <a:buNone/>
              <a:defRPr b="0">
                <a:latin typeface="Calibri Light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834467"/>
            <a:ext cx="4216400" cy="1811867"/>
          </a:xfrm>
          <a:prstGeom prst="rect">
            <a:avLst/>
          </a:prstGeom>
        </p:spPr>
      </p:pic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497088" rtl="0" eaLnBrk="1" fontAlgn="base" hangingPunct="1">
              <a:spcBef>
                <a:spcPct val="0"/>
              </a:spcBef>
              <a:spcAft>
                <a:spcPct val="0"/>
              </a:spcAft>
              <a:defRPr lang="en-US" sz="3867" b="1" dirty="0">
                <a:solidFill>
                  <a:schemeClr val="accent2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00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3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267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0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33" b="0">
                <a:latin typeface="Calibri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7823200" y="6467133"/>
            <a:ext cx="436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© Microsoft Azure + </a:t>
            </a:r>
            <a:r>
              <a:rPr lang="en-US" sz="120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AI Conference 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Mangal" pitchFamily="18" charset="0"/>
              </a:rPr>
              <a:t>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867401"/>
            <a:ext cx="2131239" cy="915833"/>
          </a:xfrm>
          <a:prstGeom prst="rect">
            <a:avLst/>
          </a:prstGeom>
        </p:spPr>
      </p:pic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4412" y="12951572"/>
            <a:ext cx="10515600" cy="119095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spcBef>
                <a:spcPts val="1000"/>
              </a:spcBef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412" y="1441207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4412" y="189427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EDDB0040-3B11-0642-AFC7-FDD718F43E18}" type="datetimeFigureOut">
              <a:rPr lang="en-US" smtClean="0"/>
              <a:pPr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4812" y="189427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6812" y="189427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FF7CC35-4DB1-DC49-8EE3-DEC12FF0DE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ight Triangle 20"/>
          <p:cNvSpPr/>
          <p:nvPr userDrawn="1"/>
        </p:nvSpPr>
        <p:spPr>
          <a:xfrm rot="12612567">
            <a:off x="7824214" y="-573586"/>
            <a:ext cx="3031797" cy="7946068"/>
          </a:xfrm>
          <a:prstGeom prst="rtTriangle">
            <a:avLst/>
          </a:prstGeom>
          <a:solidFill>
            <a:srgbClr val="2B5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ight Triangle 21"/>
          <p:cNvSpPr/>
          <p:nvPr userDrawn="1"/>
        </p:nvSpPr>
        <p:spPr>
          <a:xfrm rot="12137300">
            <a:off x="2273812" y="-692996"/>
            <a:ext cx="3031797" cy="7946068"/>
          </a:xfrm>
          <a:prstGeom prst="rtTriangle">
            <a:avLst/>
          </a:prstGeom>
          <a:solidFill>
            <a:srgbClr val="2B529A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Triangle 22"/>
          <p:cNvSpPr/>
          <p:nvPr userDrawn="1"/>
        </p:nvSpPr>
        <p:spPr>
          <a:xfrm rot="3678789">
            <a:off x="1322274" y="-583658"/>
            <a:ext cx="3031797" cy="7946068"/>
          </a:xfrm>
          <a:prstGeom prst="rtTriangle">
            <a:avLst/>
          </a:prstGeom>
          <a:solidFill>
            <a:srgbClr val="2B5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ight Triangle 23"/>
          <p:cNvSpPr/>
          <p:nvPr userDrawn="1"/>
        </p:nvSpPr>
        <p:spPr>
          <a:xfrm rot="9902394">
            <a:off x="5710175" y="-517822"/>
            <a:ext cx="3031797" cy="7946068"/>
          </a:xfrm>
          <a:prstGeom prst="rtTriangle">
            <a:avLst/>
          </a:prstGeom>
          <a:solidFill>
            <a:srgbClr val="3260A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ight Triangle 24"/>
          <p:cNvSpPr/>
          <p:nvPr userDrawn="1"/>
        </p:nvSpPr>
        <p:spPr>
          <a:xfrm rot="2827921">
            <a:off x="11299296" y="1626450"/>
            <a:ext cx="3031797" cy="7946068"/>
          </a:xfrm>
          <a:prstGeom prst="rtTriangle">
            <a:avLst/>
          </a:prstGeom>
          <a:solidFill>
            <a:srgbClr val="2B52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ight Triangle 25"/>
          <p:cNvSpPr/>
          <p:nvPr userDrawn="1"/>
        </p:nvSpPr>
        <p:spPr>
          <a:xfrm rot="9902394">
            <a:off x="9016646" y="-736059"/>
            <a:ext cx="3031797" cy="7946068"/>
          </a:xfrm>
          <a:prstGeom prst="rtTriangle">
            <a:avLst/>
          </a:prstGeom>
          <a:solidFill>
            <a:srgbClr val="2B529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Triangle 26"/>
          <p:cNvSpPr/>
          <p:nvPr userDrawn="1"/>
        </p:nvSpPr>
        <p:spPr>
          <a:xfrm rot="3678789">
            <a:off x="7356093" y="2429539"/>
            <a:ext cx="3031797" cy="7946068"/>
          </a:xfrm>
          <a:prstGeom prst="rtTriangle">
            <a:avLst/>
          </a:prstGeom>
          <a:solidFill>
            <a:srgbClr val="3260A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ight Triangle 27"/>
          <p:cNvSpPr/>
          <p:nvPr userDrawn="1"/>
        </p:nvSpPr>
        <p:spPr>
          <a:xfrm rot="3678789">
            <a:off x="5710175" y="103970"/>
            <a:ext cx="3031797" cy="7946068"/>
          </a:xfrm>
          <a:prstGeom prst="rtTriangle">
            <a:avLst/>
          </a:prstGeom>
          <a:solidFill>
            <a:srgbClr val="2B5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ight Triangle 28"/>
          <p:cNvSpPr/>
          <p:nvPr userDrawn="1"/>
        </p:nvSpPr>
        <p:spPr>
          <a:xfrm rot="20817659">
            <a:off x="1061708" y="-989362"/>
            <a:ext cx="3031797" cy="7946068"/>
          </a:xfrm>
          <a:prstGeom prst="rtTriangle">
            <a:avLst/>
          </a:prstGeom>
          <a:solidFill>
            <a:srgbClr val="2B5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ight Triangle 29"/>
          <p:cNvSpPr/>
          <p:nvPr userDrawn="1"/>
        </p:nvSpPr>
        <p:spPr>
          <a:xfrm rot="8712456">
            <a:off x="621164" y="-2564857"/>
            <a:ext cx="3031797" cy="7946068"/>
          </a:xfrm>
          <a:prstGeom prst="rtTriangle">
            <a:avLst/>
          </a:prstGeom>
          <a:solidFill>
            <a:srgbClr val="2B529A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0" y="32168"/>
            <a:ext cx="12192000" cy="6846088"/>
          </a:xfrm>
          <a:prstGeom prst="rect">
            <a:avLst/>
          </a:prstGeom>
          <a:gradFill>
            <a:gsLst>
              <a:gs pos="0">
                <a:srgbClr val="3A6DD9">
                  <a:alpha val="0"/>
                </a:srgbClr>
              </a:gs>
              <a:gs pos="61000">
                <a:srgbClr val="2B529A">
                  <a:alpha val="51000"/>
                </a:srgbClr>
              </a:gs>
              <a:gs pos="99000">
                <a:srgbClr val="2B529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ight Triangle 31"/>
          <p:cNvSpPr/>
          <p:nvPr userDrawn="1"/>
        </p:nvSpPr>
        <p:spPr>
          <a:xfrm rot="6191805">
            <a:off x="2840438" y="-951416"/>
            <a:ext cx="4220713" cy="10886509"/>
          </a:xfrm>
          <a:prstGeom prst="rtTriangle">
            <a:avLst/>
          </a:prstGeom>
          <a:solidFill>
            <a:srgbClr val="3260AE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62DBF8EF-C382-304B-A828-0AD9E2905E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3276C1"/>
              </a:clrFrom>
              <a:clrTo>
                <a:srgbClr val="3276C1">
                  <a:alpha val="0"/>
                </a:srgbClr>
              </a:clrTo>
            </a:clrChange>
            <a:alphaModFix amt="6000"/>
          </a:blip>
          <a:stretch>
            <a:fillRect/>
          </a:stretch>
        </p:blipFill>
        <p:spPr>
          <a:xfrm>
            <a:off x="6729965" y="-815663"/>
            <a:ext cx="1049338" cy="1101587"/>
          </a:xfrm>
          <a:prstGeom prst="rect">
            <a:avLst/>
          </a:prstGeom>
        </p:spPr>
      </p:pic>
      <p:sp>
        <p:nvSpPr>
          <p:cNvPr id="34" name="Right Triangle 33"/>
          <p:cNvSpPr/>
          <p:nvPr userDrawn="1"/>
        </p:nvSpPr>
        <p:spPr>
          <a:xfrm rot="1015435">
            <a:off x="6581604" y="-179744"/>
            <a:ext cx="3031797" cy="7946068"/>
          </a:xfrm>
          <a:prstGeom prst="rtTriangle">
            <a:avLst/>
          </a:prstGeom>
          <a:solidFill>
            <a:srgbClr val="2B529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7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>
          <a:solidFill>
            <a:schemeClr val="bg1"/>
          </a:solidFill>
          <a:effectLst/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04" y="-178419"/>
            <a:ext cx="7637479" cy="76608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7D73-0BD1-8842-8012-1E12F39BCC4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267B3-B87A-9A44-B4A9-0BF1B985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6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0" r:id="rId2"/>
    <p:sldLayoutId id="2147483658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accent1">
              <a:lumMod val="50000"/>
            </a:schemeClr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658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marL="0" indent="0" algn="ctr" defTabSz="-18497088" rtl="0" eaLnBrk="1" fontAlgn="base" hangingPunct="1">
        <a:spcBef>
          <a:spcPct val="0"/>
        </a:spcBef>
        <a:spcAft>
          <a:spcPct val="0"/>
        </a:spcAft>
        <a:defRPr lang="en-US" sz="3867" b="1" dirty="0" smtClean="0">
          <a:solidFill>
            <a:schemeClr val="accent2"/>
          </a:solidFill>
          <a:latin typeface="Calibri"/>
          <a:ea typeface="+mj-ea"/>
          <a:cs typeface="Segoe UI" pitchFamily="34" charset="0"/>
        </a:defRPr>
      </a:lvl1pPr>
      <a:lvl2pPr marL="457189" indent="-457189" algn="ctr" defTabSz="-18497088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Myriad Pro" pitchFamily="34" charset="0"/>
          <a:cs typeface="Segoe UI" pitchFamily="34" charset="0"/>
        </a:defRPr>
      </a:lvl2pPr>
      <a:lvl3pPr marL="457189" indent="-457189" algn="ctr" defTabSz="-18497088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Myriad Pro" pitchFamily="34" charset="0"/>
          <a:cs typeface="Segoe UI" pitchFamily="34" charset="0"/>
        </a:defRPr>
      </a:lvl3pPr>
      <a:lvl4pPr marL="457189" indent="-457189" algn="ctr" defTabSz="-18497088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Myriad Pro" pitchFamily="34" charset="0"/>
          <a:cs typeface="Segoe UI" pitchFamily="34" charset="0"/>
        </a:defRPr>
      </a:lvl4pPr>
      <a:lvl5pPr marL="457189" indent="-457189" algn="ctr" defTabSz="-18497088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Myriad Pro" pitchFamily="34" charset="0"/>
          <a:cs typeface="Segoe UI" pitchFamily="34" charset="0"/>
        </a:defRPr>
      </a:lvl5pPr>
      <a:lvl6pPr marL="609585" algn="l" eaLnBrk="1" fontAlgn="base" hangingPunct="1">
        <a:spcBef>
          <a:spcPct val="0"/>
        </a:spcBef>
        <a:spcAft>
          <a:spcPct val="0"/>
        </a:spcAft>
        <a:defRPr sz="3733" b="1">
          <a:solidFill>
            <a:schemeClr val="tx2">
              <a:alpha val="100000"/>
            </a:schemeClr>
          </a:solidFill>
          <a:latin typeface="Verdana"/>
        </a:defRPr>
      </a:lvl6pPr>
      <a:lvl7pPr marL="1219170" algn="l" eaLnBrk="1" fontAlgn="base" hangingPunct="1">
        <a:spcBef>
          <a:spcPct val="0"/>
        </a:spcBef>
        <a:spcAft>
          <a:spcPct val="0"/>
        </a:spcAft>
        <a:defRPr sz="3733" b="1">
          <a:solidFill>
            <a:schemeClr val="tx2">
              <a:alpha val="100000"/>
            </a:schemeClr>
          </a:solidFill>
          <a:latin typeface="Verdana"/>
        </a:defRPr>
      </a:lvl7pPr>
      <a:lvl8pPr marL="1828754" algn="l" eaLnBrk="1" fontAlgn="base" hangingPunct="1">
        <a:spcBef>
          <a:spcPct val="0"/>
        </a:spcBef>
        <a:spcAft>
          <a:spcPct val="0"/>
        </a:spcAft>
        <a:defRPr sz="3733" b="1">
          <a:solidFill>
            <a:schemeClr val="tx2">
              <a:alpha val="100000"/>
            </a:schemeClr>
          </a:solidFill>
          <a:latin typeface="Verdana"/>
        </a:defRPr>
      </a:lvl8pPr>
      <a:lvl9pPr marL="2438339" algn="l" eaLnBrk="1" fontAlgn="base" hangingPunct="1">
        <a:spcBef>
          <a:spcPct val="0"/>
        </a:spcBef>
        <a:spcAft>
          <a:spcPct val="0"/>
        </a:spcAft>
        <a:defRPr sz="3733" b="1">
          <a:solidFill>
            <a:schemeClr val="tx2">
              <a:alpha val="100000"/>
            </a:schemeClr>
          </a:solidFill>
          <a:latin typeface="Verdana"/>
        </a:defRPr>
      </a:lvl9pPr>
    </p:titleStyle>
    <p:bodyStyle>
      <a:lvl1pPr marL="457189" indent="-457189" algn="l" defTabSz="-18497088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 b="1">
          <a:solidFill>
            <a:schemeClr val="tx1"/>
          </a:solidFill>
          <a:latin typeface="Calibri" pitchFamily="34" charset="0"/>
          <a:ea typeface="+mn-ea"/>
          <a:cs typeface="Segoe UI" pitchFamily="34" charset="0"/>
        </a:defRPr>
      </a:lvl1pPr>
      <a:lvl2pPr marL="990575" indent="-380990" algn="l" defTabSz="-18497088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2533">
          <a:solidFill>
            <a:schemeClr val="tx1"/>
          </a:solidFill>
          <a:latin typeface="Calibri Light" pitchFamily="34" charset="0"/>
          <a:cs typeface="Segoe UI" pitchFamily="34" charset="0"/>
        </a:defRPr>
      </a:lvl2pPr>
      <a:lvl3pPr marL="1523962" indent="-304792" algn="l" defTabSz="-18497088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2267">
          <a:solidFill>
            <a:schemeClr val="tx1"/>
          </a:solidFill>
          <a:latin typeface="Calibri Light" pitchFamily="34" charset="0"/>
          <a:cs typeface="Segoe UI" pitchFamily="34" charset="0"/>
        </a:defRPr>
      </a:lvl3pPr>
      <a:lvl4pPr marL="2133547" indent="-304792" algn="l" defTabSz="-18497088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2000">
          <a:solidFill>
            <a:schemeClr val="tx1"/>
          </a:solidFill>
          <a:latin typeface="Calibri Light" pitchFamily="34" charset="0"/>
          <a:cs typeface="Segoe UI" pitchFamily="34" charset="0"/>
        </a:defRPr>
      </a:lvl4pPr>
      <a:lvl5pPr marL="2743131" indent="-304792" algn="l" defTabSz="-18497088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1733">
          <a:solidFill>
            <a:schemeClr val="tx1"/>
          </a:solidFill>
          <a:latin typeface="Calibri Light" pitchFamily="34" charset="0"/>
          <a:cs typeface="Segoe UI" pitchFamily="34" charset="0"/>
        </a:defRPr>
      </a:lvl5pPr>
      <a:lvl6pPr marL="3352716" indent="-304792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867" b="1">
          <a:solidFill>
            <a:schemeClr val="tx1">
              <a:alpha val="100000"/>
            </a:schemeClr>
          </a:solidFill>
          <a:latin typeface="+mn-lt"/>
        </a:defRPr>
      </a:lvl6pPr>
      <a:lvl7pPr marL="3962301" indent="-304792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867" b="1">
          <a:solidFill>
            <a:schemeClr val="tx1">
              <a:alpha val="100000"/>
            </a:schemeClr>
          </a:solidFill>
          <a:latin typeface="+mn-lt"/>
        </a:defRPr>
      </a:lvl7pPr>
      <a:lvl8pPr marL="4571886" indent="-304792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867" b="1">
          <a:solidFill>
            <a:schemeClr val="tx1">
              <a:alpha val="100000"/>
            </a:schemeClr>
          </a:solidFill>
          <a:latin typeface="+mn-lt"/>
        </a:defRPr>
      </a:lvl8pPr>
      <a:lvl9pPr marL="5181470" indent="-304792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867" b="1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609585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121917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828754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2438339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3047924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3657509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4267093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4876678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77.svg"/><Relationship Id="rId13" Type="http://schemas.openxmlformats.org/officeDocument/2006/relationships/image" Target="../media/image19.png"/><Relationship Id="rId14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4" Type="http://schemas.openxmlformats.org/officeDocument/2006/relationships/image" Target="../media/image69.sv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75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Implementing Real-Time IoT Stream Processing in Azure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Chris Pietschmann</a:t>
            </a:r>
          </a:p>
          <a:p>
            <a:r>
              <a:rPr lang="en-US" smtClean="0"/>
              <a:t>cpietschmann@solliance.net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26" y="4304990"/>
            <a:ext cx="2221570" cy="2221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17" y="5618244"/>
            <a:ext cx="2251305" cy="9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Analytics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77948" y="1948070"/>
            <a:ext cx="5763481" cy="4774993"/>
          </a:xfrm>
        </p:spPr>
        <p:txBody>
          <a:bodyPr>
            <a:normAutofit/>
          </a:bodyPr>
          <a:lstStyle/>
          <a:p>
            <a:r>
              <a:rPr lang="en-US" dirty="0" smtClean="0"/>
              <a:t>Cosmos DB</a:t>
            </a:r>
          </a:p>
          <a:p>
            <a:r>
              <a:rPr lang="en-US" dirty="0" smtClean="0"/>
              <a:t>SQL </a:t>
            </a:r>
            <a:r>
              <a:rPr lang="en-US" dirty="0"/>
              <a:t>Database</a:t>
            </a:r>
          </a:p>
          <a:p>
            <a:r>
              <a:rPr lang="en-US" dirty="0"/>
              <a:t>Azure </a:t>
            </a:r>
            <a:r>
              <a:rPr lang="en-US" dirty="0" smtClean="0"/>
              <a:t>Table Storage</a:t>
            </a:r>
            <a:endParaRPr lang="en-US" dirty="0"/>
          </a:p>
          <a:p>
            <a:r>
              <a:rPr lang="en-US" dirty="0" smtClean="0"/>
              <a:t>Azure </a:t>
            </a:r>
            <a:r>
              <a:rPr lang="en-US" dirty="0"/>
              <a:t>Service Bus</a:t>
            </a:r>
          </a:p>
          <a:p>
            <a:r>
              <a:rPr lang="en-US" dirty="0" smtClean="0"/>
              <a:t>Power </a:t>
            </a:r>
            <a:r>
              <a:rPr lang="en-US" dirty="0"/>
              <a:t>BI</a:t>
            </a:r>
          </a:p>
          <a:p>
            <a:r>
              <a:rPr lang="en-US" dirty="0"/>
              <a:t>Azure Data Lake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28" y="2225150"/>
            <a:ext cx="3044598" cy="304459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3930056" y="3883705"/>
            <a:ext cx="1227831" cy="2"/>
          </a:xfrm>
          <a:prstGeom prst="straightConnector1">
            <a:avLst/>
          </a:prstGeom>
          <a:ln w="190500">
            <a:solidFill>
              <a:srgbClr val="396CCD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5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Analytics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2129"/>
            <a:ext cx="10515600" cy="4351338"/>
          </a:xfrm>
        </p:spPr>
        <p:txBody>
          <a:bodyPr/>
          <a:lstStyle/>
          <a:p>
            <a:r>
              <a:rPr lang="en-US" dirty="0" smtClean="0"/>
              <a:t>Perform processing on</a:t>
            </a:r>
            <a:br>
              <a:rPr lang="en-US" dirty="0" smtClean="0"/>
            </a:br>
            <a:r>
              <a:rPr lang="en-US" dirty="0" smtClean="0"/>
              <a:t>data stream</a:t>
            </a:r>
          </a:p>
          <a:p>
            <a:r>
              <a:rPr lang="en-US" dirty="0" smtClean="0"/>
              <a:t>Stream Analytics</a:t>
            </a:r>
            <a:br>
              <a:rPr lang="en-US" dirty="0" smtClean="0"/>
            </a:br>
            <a:r>
              <a:rPr lang="en-US" dirty="0" smtClean="0"/>
              <a:t>Query Language</a:t>
            </a:r>
          </a:p>
          <a:p>
            <a:pPr lvl="1"/>
            <a:r>
              <a:rPr lang="en-US" dirty="0" smtClean="0"/>
              <a:t>SQL-like language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15270" y="1901962"/>
            <a:ext cx="5539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</a:rPr>
              <a:t>SELECT</a:t>
            </a:r>
          </a:p>
          <a:p>
            <a:r>
              <a:rPr lang="en-US" sz="4800" dirty="0"/>
              <a:t>	</a:t>
            </a:r>
            <a:r>
              <a:rPr lang="en-US" sz="4800" dirty="0" smtClean="0"/>
              <a:t>*</a:t>
            </a:r>
          </a:p>
          <a:p>
            <a:r>
              <a:rPr lang="en-US" sz="4800" dirty="0" smtClean="0">
                <a:solidFill>
                  <a:schemeClr val="accent1"/>
                </a:solidFill>
              </a:rPr>
              <a:t>INTO</a:t>
            </a:r>
          </a:p>
          <a:p>
            <a:r>
              <a:rPr lang="en-US" sz="4800" dirty="0"/>
              <a:t>	</a:t>
            </a:r>
            <a:r>
              <a:rPr lang="en-US" sz="4800" dirty="0" smtClean="0"/>
              <a:t>[</a:t>
            </a:r>
            <a:r>
              <a:rPr lang="en-US" sz="4800" dirty="0" err="1" smtClean="0"/>
              <a:t>YourOutput</a:t>
            </a:r>
            <a:r>
              <a:rPr lang="en-US" sz="4800" dirty="0" smtClean="0"/>
              <a:t>]</a:t>
            </a:r>
          </a:p>
          <a:p>
            <a:r>
              <a:rPr lang="en-US" sz="4800" dirty="0" smtClean="0">
                <a:solidFill>
                  <a:schemeClr val="accent1"/>
                </a:solidFill>
              </a:rPr>
              <a:t>FROM</a:t>
            </a:r>
          </a:p>
          <a:p>
            <a:r>
              <a:rPr lang="en-US" sz="4800" dirty="0"/>
              <a:t>	</a:t>
            </a:r>
            <a:r>
              <a:rPr lang="en-US" sz="4800" dirty="0" smtClean="0"/>
              <a:t>[</a:t>
            </a:r>
            <a:r>
              <a:rPr lang="en-US" sz="4800" dirty="0" err="1" smtClean="0"/>
              <a:t>YourInput</a:t>
            </a:r>
            <a:r>
              <a:rPr lang="en-US" sz="48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112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Stream Analytics Query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19250" y="1473379"/>
            <a:ext cx="5712218" cy="5281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Aggregate</a:t>
            </a:r>
          </a:p>
          <a:p>
            <a:pPr lvl="1"/>
            <a:r>
              <a:rPr lang="en-US" sz="2000" dirty="0" smtClean="0"/>
              <a:t>AVG, COUNT, Collect, </a:t>
            </a:r>
            <a:r>
              <a:rPr lang="en-US" sz="2000" dirty="0" err="1" smtClean="0"/>
              <a:t>CollectTOP</a:t>
            </a:r>
            <a:r>
              <a:rPr lang="en-US" sz="2000" dirty="0" smtClean="0"/>
              <a:t>, MAX, MIN, </a:t>
            </a:r>
            <a:r>
              <a:rPr lang="en-US" sz="2000" dirty="0" err="1" smtClean="0"/>
              <a:t>Percentile_Cont</a:t>
            </a:r>
            <a:r>
              <a:rPr lang="en-US" sz="2000" dirty="0" smtClean="0"/>
              <a:t>, </a:t>
            </a:r>
            <a:r>
              <a:rPr lang="en-US" sz="2000" dirty="0" err="1" smtClean="0"/>
              <a:t>Percentile_Disc</a:t>
            </a:r>
            <a:r>
              <a:rPr lang="en-US" sz="2000" dirty="0" smtClean="0"/>
              <a:t>, SUM, </a:t>
            </a:r>
            <a:r>
              <a:rPr lang="en-US" sz="2000" dirty="0" err="1" smtClean="0"/>
              <a:t>TopOne</a:t>
            </a:r>
            <a:r>
              <a:rPr lang="en-US" sz="2000" dirty="0" smtClean="0"/>
              <a:t>, VAR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Analytic</a:t>
            </a:r>
          </a:p>
          <a:p>
            <a:pPr lvl="1"/>
            <a:r>
              <a:rPr lang="en-US" sz="2000" dirty="0" smtClean="0"/>
              <a:t>ISFIRST, LAG, LAST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Array</a:t>
            </a:r>
          </a:p>
          <a:p>
            <a:pPr lvl="1"/>
            <a:r>
              <a:rPr lang="en-US" sz="2000" dirty="0" err="1" smtClean="0"/>
              <a:t>GetArrayLength</a:t>
            </a:r>
            <a:r>
              <a:rPr lang="en-US" sz="2000" dirty="0" smtClean="0"/>
              <a:t>, </a:t>
            </a:r>
            <a:r>
              <a:rPr lang="en-US" sz="2000" dirty="0" err="1" smtClean="0"/>
              <a:t>GetArrayElement</a:t>
            </a:r>
            <a:r>
              <a:rPr lang="en-US" sz="2000" dirty="0" smtClean="0"/>
              <a:t>, </a:t>
            </a:r>
            <a:r>
              <a:rPr lang="en-US" sz="2000" dirty="0" err="1" smtClean="0"/>
              <a:t>GetArrayElements</a:t>
            </a:r>
            <a:endParaRPr lang="en-US" sz="2000" dirty="0" smtClean="0"/>
          </a:p>
          <a:p>
            <a:r>
              <a:rPr lang="en-US" sz="2800" dirty="0" smtClean="0">
                <a:solidFill>
                  <a:schemeClr val="accent1"/>
                </a:solidFill>
              </a:rPr>
              <a:t>Conversion</a:t>
            </a:r>
          </a:p>
          <a:p>
            <a:pPr lvl="1"/>
            <a:r>
              <a:rPr lang="en-US" sz="2000" dirty="0" smtClean="0"/>
              <a:t>CAST, </a:t>
            </a:r>
            <a:r>
              <a:rPr lang="en-US" sz="2000" dirty="0" err="1" smtClean="0"/>
              <a:t>GetType</a:t>
            </a:r>
            <a:r>
              <a:rPr lang="en-US" sz="2000" dirty="0" smtClean="0"/>
              <a:t>, TRY_CAST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Geospatial</a:t>
            </a:r>
          </a:p>
          <a:p>
            <a:pPr lvl="1"/>
            <a:r>
              <a:rPr lang="en-US" sz="2000" dirty="0" err="1" smtClean="0"/>
              <a:t>CreateLineString</a:t>
            </a:r>
            <a:r>
              <a:rPr lang="en-US" sz="2000" dirty="0" smtClean="0"/>
              <a:t>, </a:t>
            </a:r>
            <a:r>
              <a:rPr lang="en-US" sz="2000" dirty="0" err="1" smtClean="0"/>
              <a:t>CreatePoint</a:t>
            </a:r>
            <a:r>
              <a:rPr lang="en-US" sz="2000" dirty="0" smtClean="0"/>
              <a:t>, </a:t>
            </a:r>
            <a:r>
              <a:rPr lang="en-US" sz="2000" dirty="0" err="1" smtClean="0"/>
              <a:t>CreatePolygon</a:t>
            </a: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white">
          <a:xfrm>
            <a:off x="6231468" y="1690688"/>
            <a:ext cx="5712218" cy="3994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2800">
                <a:solidFill>
                  <a:schemeClr val="accent1"/>
                </a:solidFill>
              </a:defRPr>
            </a:lvl1pPr>
            <a:lvl2pPr lvl="1">
              <a:defRPr sz="2000"/>
            </a:lvl2pPr>
          </a:lstStyle>
          <a:p>
            <a:r>
              <a:rPr lang="en-US" dirty="0"/>
              <a:t>Date and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DATEADD, DATEDIFF, DATENAME, DATEPART, DAY, MONTH, YEAR</a:t>
            </a:r>
          </a:p>
          <a:p>
            <a:r>
              <a:rPr lang="en-US" dirty="0" smtClean="0"/>
              <a:t>Mathematical</a:t>
            </a:r>
            <a:endParaRPr lang="en-US" dirty="0"/>
          </a:p>
          <a:p>
            <a:pPr lvl="1"/>
            <a:r>
              <a:rPr lang="en-US" dirty="0"/>
              <a:t>ABS, CEILING, EXP, FLOOR, POWER, SIGN, SQUARE, SQRT</a:t>
            </a:r>
          </a:p>
          <a:p>
            <a:r>
              <a:rPr lang="en-US" dirty="0"/>
              <a:t>Record</a:t>
            </a:r>
          </a:p>
          <a:p>
            <a:pPr lvl="1"/>
            <a:r>
              <a:rPr lang="en-US" dirty="0"/>
              <a:t>GetRecordProperties, GetRecordPropertyValue</a:t>
            </a:r>
          </a:p>
          <a:p>
            <a:r>
              <a:rPr lang="en-US" dirty="0"/>
              <a:t>String</a:t>
            </a:r>
          </a:p>
          <a:p>
            <a:pPr lvl="1"/>
            <a:r>
              <a:rPr lang="en-US" dirty="0"/>
              <a:t>CONCAT, LEN, LOWER, UPPER, SUBSTRING, REGEXMATCH</a:t>
            </a:r>
          </a:p>
        </p:txBody>
      </p:sp>
    </p:spTree>
    <p:extLst>
      <p:ext uri="{BB962C8B-B14F-4D97-AF65-F5344CB8AC3E}">
        <p14:creationId xmlns:p14="http://schemas.microsoft.com/office/powerpoint/2010/main" val="10315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Temporal Window Functions</a:t>
            </a:r>
            <a:endParaRPr lang="en-US" sz="4400" dirty="0"/>
          </a:p>
          <a:p>
            <a:pPr lvl="1"/>
            <a:r>
              <a:rPr lang="en-US" sz="3600" dirty="0" err="1"/>
              <a:t>TumblingWindow</a:t>
            </a:r>
            <a:endParaRPr lang="en-US" sz="3600" dirty="0"/>
          </a:p>
          <a:p>
            <a:pPr lvl="1"/>
            <a:r>
              <a:rPr lang="en-US" sz="3600" dirty="0" err="1"/>
              <a:t>HoppingWindow</a:t>
            </a:r>
            <a:endParaRPr lang="en-US" sz="3600" dirty="0"/>
          </a:p>
          <a:p>
            <a:pPr lvl="1"/>
            <a:r>
              <a:rPr lang="en-US" sz="3600" dirty="0" err="1"/>
              <a:t>SlidingWindow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Tumbling Window</a:t>
            </a:r>
            <a:endParaRPr lang="en-US"/>
          </a:p>
        </p:txBody>
      </p:sp>
      <p:pic>
        <p:nvPicPr>
          <p:cNvPr id="2050" name="Picture 2" descr="tream Analytics tumbling win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22" y="1328223"/>
            <a:ext cx="8748092" cy="54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Hoping Window</a:t>
            </a:r>
            <a:endParaRPr lang="en-US" dirty="0"/>
          </a:p>
        </p:txBody>
      </p:sp>
      <p:pic>
        <p:nvPicPr>
          <p:cNvPr id="3074" name="Picture 2" descr="tream Analytics hopping windo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401"/>
            <a:ext cx="12192000" cy="51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28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</a:t>
            </a:r>
            <a:endParaRPr lang="en-US" dirty="0"/>
          </a:p>
        </p:txBody>
      </p:sp>
      <p:pic>
        <p:nvPicPr>
          <p:cNvPr id="4098" name="Picture 2" descr="tream Analytics sliding windo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182"/>
            <a:ext cx="12192000" cy="512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Window</a:t>
            </a:r>
            <a:endParaRPr lang="en-US" dirty="0"/>
          </a:p>
        </p:txBody>
      </p:sp>
      <p:pic>
        <p:nvPicPr>
          <p:cNvPr id="5122" name="Picture 2" descr="tream Analytics session window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5783"/>
            <a:ext cx="12192000" cy="50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4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JavaScript UDF (user defined functions)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2596" y="2602252"/>
            <a:ext cx="6149009" cy="18158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// Convert Hex value to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integer.function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hex2Int(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hexValue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)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{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return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parseInt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hexValue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, 16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);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}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6887" y="4723370"/>
            <a:ext cx="6096000" cy="18158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SELECT   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time,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  UDF.hex2Int(offset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) AS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IntOffset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INTO    output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FROM   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InputStream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 Azure Machine Learning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17706" y="3020343"/>
            <a:ext cx="6096000" cy="35394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WITH sentiment AS ( 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SELECT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text, sentiment1(text) as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result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FROM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datainput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) </a:t>
            </a:r>
          </a:p>
          <a:p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SELECT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text, result.[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Score]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INTO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datamloutput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FROM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sentiment</a:t>
            </a:r>
          </a:p>
        </p:txBody>
      </p:sp>
      <p:pic>
        <p:nvPicPr>
          <p:cNvPr id="6146" name="Picture 2" descr="ettings to add Machine Learning function to Stream Analytics j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7334"/>
            <a:ext cx="5506488" cy="364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Lambda Architecture</a:t>
            </a:r>
          </a:p>
          <a:p>
            <a:r>
              <a:rPr lang="en-US" dirty="0" smtClean="0"/>
              <a:t>Azure Stream Analytics</a:t>
            </a:r>
          </a:p>
          <a:p>
            <a:endParaRPr lang="en-US" dirty="0" smtClean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r="20005"/>
          <a:stretch/>
        </p:blipFill>
        <p:spPr/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958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Stream Analytics on IoT Edge</a:t>
            </a:r>
            <a:endParaRPr lang="en-US" dirty="0"/>
          </a:p>
        </p:txBody>
      </p:sp>
      <p:pic>
        <p:nvPicPr>
          <p:cNvPr id="1026" name="Picture 2" descr="igh-level diagram of IoT Ed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98" y="1484243"/>
            <a:ext cx="10048404" cy="53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2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Stream Analytics on IoT 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Industrial IoT</a:t>
            </a:r>
          </a:p>
          <a:p>
            <a:pPr lvl="1"/>
            <a:r>
              <a:rPr lang="en-US" dirty="0" smtClean="0"/>
              <a:t>Too much data to upload to cloud</a:t>
            </a:r>
          </a:p>
          <a:p>
            <a:pPr lvl="1"/>
            <a:r>
              <a:rPr lang="en-US" dirty="0" smtClean="0"/>
              <a:t>Send aggregate, average, or only “significant” events where values changed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Examples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Jet Engines </a:t>
            </a:r>
            <a:r>
              <a:rPr lang="en-US" dirty="0" smtClean="0"/>
              <a:t>– single flight can </a:t>
            </a:r>
            <a:r>
              <a:rPr lang="en-US" dirty="0"/>
              <a:t>produce 1TB of </a:t>
            </a:r>
            <a:r>
              <a:rPr lang="en-US" dirty="0" smtClean="0"/>
              <a:t>data</a:t>
            </a:r>
            <a:endParaRPr lang="en-US" dirty="0"/>
          </a:p>
          <a:p>
            <a:pPr lvl="1"/>
            <a:r>
              <a:rPr lang="en-US" dirty="0" smtClean="0"/>
              <a:t>Manufacturing </a:t>
            </a:r>
            <a:r>
              <a:rPr lang="en-US" dirty="0"/>
              <a:t>–</a:t>
            </a:r>
            <a:r>
              <a:rPr lang="en-US" dirty="0" smtClean="0"/>
              <a:t> sensors </a:t>
            </a:r>
            <a:r>
              <a:rPr lang="en-US" dirty="0"/>
              <a:t>can produce 1MB/s to 10MB/s of event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Setup Azure Stream Analytics</a:t>
            </a:r>
          </a:p>
          <a:p>
            <a:r>
              <a:rPr lang="en-US" dirty="0" smtClean="0"/>
              <a:t>Input from Azure IoT Hub</a:t>
            </a:r>
          </a:p>
          <a:p>
            <a:r>
              <a:rPr lang="en-US" dirty="0" smtClean="0"/>
              <a:t>Output to Cosmos DB and Azure Functions</a:t>
            </a:r>
          </a:p>
          <a:p>
            <a:r>
              <a:rPr lang="en-US" dirty="0" smtClean="0"/>
              <a:t>Setup Lambda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3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Chris Pietschmann</a:t>
            </a:r>
          </a:p>
          <a:p>
            <a:pPr marL="0" indent="0">
              <a:buNone/>
            </a:pPr>
            <a:r>
              <a:rPr lang="en-US" sz="3600" b="0" dirty="0" smtClean="0"/>
              <a:t>Microsoft MVP – Azure</a:t>
            </a:r>
          </a:p>
          <a:p>
            <a:pPr marL="0" indent="0">
              <a:buNone/>
            </a:pPr>
            <a:r>
              <a:rPr lang="en-US" sz="3600" b="0" dirty="0" smtClean="0"/>
              <a:t>Solution Architect / Developer, </a:t>
            </a:r>
            <a:r>
              <a:rPr lang="en-US" sz="3600" b="0" dirty="0" err="1" smtClean="0"/>
              <a:t>Solliance</a:t>
            </a:r>
            <a:endParaRPr lang="en-US" sz="3600" b="0" dirty="0"/>
          </a:p>
          <a:p>
            <a:pPr marL="0" indent="0">
              <a:buNone/>
            </a:pPr>
            <a:r>
              <a:rPr lang="en-US" sz="1600" b="0" dirty="0" smtClean="0"/>
              <a:t> </a:t>
            </a:r>
          </a:p>
          <a:p>
            <a:pPr marL="0" indent="0">
              <a:buNone/>
            </a:pPr>
            <a:endParaRPr lang="en-US" sz="3600" b="0" dirty="0" smtClean="0"/>
          </a:p>
          <a:p>
            <a:pPr marL="0" indent="0">
              <a:buNone/>
            </a:pPr>
            <a:r>
              <a:rPr lang="en-US" sz="3600" b="0" dirty="0" smtClean="0"/>
              <a:t>Blog: </a:t>
            </a:r>
            <a:r>
              <a:rPr lang="en-US" sz="3333" dirty="0" smtClean="0"/>
              <a:t>Build5Nines.com</a:t>
            </a:r>
          </a:p>
          <a:p>
            <a:pPr marL="0" indent="0">
              <a:buNone/>
            </a:pPr>
            <a:r>
              <a:rPr lang="en-US" sz="3600" b="0" dirty="0" smtClean="0"/>
              <a:t>Email: </a:t>
            </a:r>
            <a:r>
              <a:rPr lang="en-US" sz="3600" dirty="0" err="1" smtClean="0"/>
              <a:t>cpietschmann@solliance.net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84" y="1286921"/>
            <a:ext cx="2251305" cy="2251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8C9C0E-2CA5-0649-8386-41351F18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309" y="3758347"/>
            <a:ext cx="3527654" cy="660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484" y="4730484"/>
            <a:ext cx="2251305" cy="9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6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14400" y="1624013"/>
            <a:ext cx="10363200" cy="1500187"/>
          </a:xfrm>
        </p:spPr>
        <p:txBody>
          <a:bodyPr/>
          <a:lstStyle/>
          <a:p>
            <a:r>
              <a:rPr lang="en-US" sz="3200" i="1" dirty="0">
                <a:solidFill>
                  <a:schemeClr val="accent1"/>
                </a:solidFill>
                <a:latin typeface="+mj-lt"/>
              </a:rPr>
              <a:t>Please use </a:t>
            </a:r>
            <a:r>
              <a:rPr lang="en-US" sz="3200" i="1" dirty="0" err="1">
                <a:solidFill>
                  <a:schemeClr val="accent1"/>
                </a:solidFill>
                <a:latin typeface="+mj-lt"/>
              </a:rPr>
              <a:t>EventsXD</a:t>
            </a:r>
            <a:r>
              <a:rPr lang="en-US" sz="3200" i="1" dirty="0">
                <a:solidFill>
                  <a:schemeClr val="accent1"/>
                </a:solidFill>
                <a:latin typeface="+mj-lt"/>
              </a:rPr>
              <a:t> to fill out a session evaluation.</a:t>
            </a:r>
            <a:br>
              <a:rPr lang="en-US" sz="3200" i="1" dirty="0">
                <a:solidFill>
                  <a:schemeClr val="accent1"/>
                </a:solidFill>
                <a:latin typeface="+mj-lt"/>
              </a:rPr>
            </a:b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914400" y="3200400"/>
            <a:ext cx="1036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marL="0" indent="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Myriad Pro" pitchFamily="34" charset="0"/>
                <a:ea typeface="+mj-ea"/>
                <a:cs typeface="Segoe UI" pitchFamily="34" charset="0"/>
              </a:defRPr>
            </a:lvl1pPr>
            <a:lvl2pPr marL="342900" indent="-342900" algn="ctr" defTabSz="-13873163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yriad Pro" pitchFamily="34" charset="0"/>
                <a:cs typeface="Segoe UI" pitchFamily="34" charset="0"/>
              </a:defRPr>
            </a:lvl2pPr>
            <a:lvl3pPr marL="342900" indent="-342900" algn="ctr" defTabSz="-13873163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yriad Pro" pitchFamily="34" charset="0"/>
                <a:cs typeface="Segoe UI" pitchFamily="34" charset="0"/>
              </a:defRPr>
            </a:lvl3pPr>
            <a:lvl4pPr marL="342900" indent="-342900" algn="ctr" defTabSz="-13873163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yriad Pro" pitchFamily="34" charset="0"/>
                <a:cs typeface="Segoe UI" pitchFamily="34" charset="0"/>
              </a:defRPr>
            </a:lvl4pPr>
            <a:lvl5pPr marL="342900" indent="-342900" algn="ctr" defTabSz="-13873163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yriad Pro" pitchFamily="34" charset="0"/>
                <a:cs typeface="Segoe UI" pitchFamily="34" charset="0"/>
              </a:defRPr>
            </a:lvl5pPr>
            <a:lvl6pPr marL="457200" algn="l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>
                    <a:alpha val="100000"/>
                  </a:schemeClr>
                </a:solidFill>
                <a:latin typeface="Verdana"/>
              </a:defRPr>
            </a:lvl6pPr>
            <a:lvl7pPr marL="914400" algn="l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>
                    <a:alpha val="100000"/>
                  </a:schemeClr>
                </a:solidFill>
                <a:latin typeface="Verdana"/>
              </a:defRPr>
            </a:lvl7pPr>
            <a:lvl8pPr marL="1371600" algn="l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>
                    <a:alpha val="100000"/>
                  </a:schemeClr>
                </a:solidFill>
                <a:latin typeface="Verdana"/>
              </a:defRPr>
            </a:lvl8pPr>
            <a:lvl9pPr marL="1828800" algn="l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>
                    <a:alpha val="100000"/>
                  </a:schemeClr>
                </a:solidFill>
                <a:latin typeface="Verdana"/>
              </a:defRPr>
            </a:lvl9pPr>
          </a:lstStyle>
          <a:p>
            <a:pPr algn="r"/>
            <a:r>
              <a:rPr lang="en-US" sz="6400" kern="0" dirty="0">
                <a:solidFill>
                  <a:srgbClr val="2683C6"/>
                </a:solidFill>
                <a:latin typeface="Calibri"/>
                <a:cs typeface="Mangal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46932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64463" y="1793060"/>
            <a:ext cx="9255090" cy="3110299"/>
            <a:chOff x="1814696" y="1802204"/>
            <a:chExt cx="9255090" cy="3110299"/>
          </a:xfrm>
        </p:grpSpPr>
        <p:sp>
          <p:nvSpPr>
            <p:cNvPr id="2" name="Rectangle 1"/>
            <p:cNvSpPr/>
            <p:nvPr/>
          </p:nvSpPr>
          <p:spPr>
            <a:xfrm>
              <a:off x="4913934" y="2201362"/>
              <a:ext cx="6155852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Build5Nines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696" y="1802204"/>
              <a:ext cx="3099238" cy="311029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960934" y="3647912"/>
              <a:ext cx="59252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Cloud &amp; Enterprise Technology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243815" y="5835833"/>
            <a:ext cx="3769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https</a:t>
            </a:r>
            <a:r>
              <a:rPr lang="en-US" sz="2800" smtClean="0">
                <a:solidFill>
                  <a:schemeClr val="bg1"/>
                </a:solidFill>
              </a:rPr>
              <a:t>://Build5Nines.com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Lambda Architecture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aggregation design patter</a:t>
            </a:r>
          </a:p>
          <a:p>
            <a:endParaRPr lang="en-US" dirty="0"/>
          </a:p>
          <a:p>
            <a:r>
              <a:rPr lang="en-US" dirty="0" smtClean="0"/>
              <a:t>Real-Time Processing / Analytics</a:t>
            </a:r>
          </a:p>
          <a:p>
            <a:pPr lvl="1"/>
            <a:r>
              <a:rPr lang="en-US" dirty="0" smtClean="0"/>
              <a:t>Fast / Hot path</a:t>
            </a:r>
          </a:p>
          <a:p>
            <a:pPr lvl="1"/>
            <a:endParaRPr lang="en-US" dirty="0"/>
          </a:p>
          <a:p>
            <a:r>
              <a:rPr lang="en-US" dirty="0" smtClean="0"/>
              <a:t>Batch Processing</a:t>
            </a:r>
          </a:p>
          <a:p>
            <a:pPr lvl="1"/>
            <a:r>
              <a:rPr lang="en-US" dirty="0" smtClean="0"/>
              <a:t>Slow / Cold 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Lambda Architecture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674" y="1641092"/>
            <a:ext cx="2111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396CCD"/>
                </a:solidFill>
              </a:rPr>
              <a:t>IoT Devices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113501" y="2670551"/>
            <a:ext cx="1316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96CCD"/>
                </a:solidFill>
              </a:rPr>
              <a:t>Broker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969775" y="1642011"/>
            <a:ext cx="18893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396CCD"/>
                </a:solidFill>
              </a:rPr>
              <a:t>Real-Time</a:t>
            </a:r>
          </a:p>
          <a:p>
            <a:r>
              <a:rPr lang="en-US" sz="3200" b="1" dirty="0" smtClean="0">
                <a:solidFill>
                  <a:srgbClr val="396CCD"/>
                </a:solidFill>
              </a:rPr>
              <a:t>(Hot)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038845" y="4713343"/>
            <a:ext cx="12009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396CCD"/>
                </a:solidFill>
              </a:rPr>
              <a:t>Batch</a:t>
            </a:r>
          </a:p>
          <a:p>
            <a:r>
              <a:rPr lang="en-US" sz="3200" b="1" dirty="0" smtClean="0">
                <a:solidFill>
                  <a:srgbClr val="396CCD"/>
                </a:solidFill>
              </a:rPr>
              <a:t>(Cold)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486249" y="3683924"/>
            <a:ext cx="1474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396CCD"/>
                </a:solidFill>
              </a:rPr>
              <a:t>Storage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0486249" y="1398300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96CCD"/>
                </a:solidFill>
              </a:rPr>
              <a:t>Action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9692" y="2488502"/>
            <a:ext cx="1786140" cy="956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9692" y="3707442"/>
            <a:ext cx="1786140" cy="9563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9692" y="4926382"/>
            <a:ext cx="1786140" cy="956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51" y="4397653"/>
            <a:ext cx="1127494" cy="1127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070" y="2133057"/>
            <a:ext cx="1127494" cy="11274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34" y="3334899"/>
            <a:ext cx="1365011" cy="13650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72" y="3371445"/>
            <a:ext cx="1123444" cy="11234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93820" y="2393012"/>
            <a:ext cx="18372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96CCD"/>
                </a:solidFill>
              </a:rPr>
              <a:t>Stream</a:t>
            </a:r>
          </a:p>
          <a:p>
            <a:r>
              <a:rPr lang="en-US" sz="3200" b="1" dirty="0" smtClean="0">
                <a:solidFill>
                  <a:srgbClr val="396CCD"/>
                </a:solidFill>
              </a:rPr>
              <a:t>Processor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524055" y="3733946"/>
            <a:ext cx="1069765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40207" y="3733946"/>
            <a:ext cx="1069765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503962" y="2719229"/>
            <a:ext cx="2792977" cy="1014718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495868" y="4184836"/>
            <a:ext cx="2990381" cy="577652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1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Lambda Architecture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3583" y="2160103"/>
            <a:ext cx="18942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96CCD"/>
                </a:solidFill>
              </a:rPr>
              <a:t>Broker</a:t>
            </a:r>
            <a:endParaRPr lang="en-US" sz="3200" dirty="0" smtClean="0"/>
          </a:p>
          <a:p>
            <a:r>
              <a:rPr lang="en-US" sz="3200" b="1" dirty="0" smtClean="0"/>
              <a:t>IoT Hub</a:t>
            </a:r>
          </a:p>
          <a:p>
            <a:r>
              <a:rPr lang="en-US" sz="3200" dirty="0" smtClean="0"/>
              <a:t>Event Hub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107350" y="2160103"/>
            <a:ext cx="31504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96CCD"/>
                </a:solidFill>
              </a:rPr>
              <a:t>Stream Processor</a:t>
            </a:r>
            <a:endParaRPr lang="en-US" sz="3200" dirty="0" smtClean="0"/>
          </a:p>
          <a:p>
            <a:r>
              <a:rPr lang="en-US" sz="3200" b="1" dirty="0" smtClean="0"/>
              <a:t>Stream Analytics</a:t>
            </a:r>
          </a:p>
          <a:p>
            <a:r>
              <a:rPr lang="en-US" sz="3200" dirty="0" smtClean="0"/>
              <a:t>HDInsight Spark</a:t>
            </a:r>
            <a:br>
              <a:rPr lang="en-US" sz="3200" dirty="0" smtClean="0"/>
            </a:br>
            <a:r>
              <a:rPr lang="en-US" sz="3200" dirty="0" smtClean="0"/>
              <a:t>Streaming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8841704" y="3537294"/>
            <a:ext cx="284892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96CCD"/>
                </a:solidFill>
              </a:rPr>
              <a:t>Storage</a:t>
            </a:r>
            <a:endParaRPr lang="en-US" sz="3200" dirty="0" smtClean="0"/>
          </a:p>
          <a:p>
            <a:r>
              <a:rPr lang="en-US" sz="3200" b="1" dirty="0" smtClean="0"/>
              <a:t>Cosmos DB</a:t>
            </a:r>
          </a:p>
          <a:p>
            <a:r>
              <a:rPr lang="en-US" sz="3200" dirty="0" smtClean="0"/>
              <a:t>SQL Database</a:t>
            </a:r>
          </a:p>
          <a:p>
            <a:r>
              <a:rPr lang="en-US" sz="3200" dirty="0" smtClean="0"/>
              <a:t>Service Bus</a:t>
            </a:r>
          </a:p>
          <a:p>
            <a:r>
              <a:rPr lang="en-US" sz="3200" dirty="0" smtClean="0"/>
              <a:t>Azure Data Lake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841704" y="1757847"/>
            <a:ext cx="29036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96CCD"/>
                </a:solidFill>
              </a:rPr>
              <a:t>Action</a:t>
            </a:r>
            <a:endParaRPr lang="en-US" sz="3200" dirty="0" smtClean="0"/>
          </a:p>
          <a:p>
            <a:r>
              <a:rPr lang="en-US" sz="3200" b="1" dirty="0" smtClean="0"/>
              <a:t>Azure Functions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04843" y="3008243"/>
            <a:ext cx="1325034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308756" y="2438400"/>
            <a:ext cx="1424427" cy="569843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08756" y="3412435"/>
            <a:ext cx="1424427" cy="589722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6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Azure Stream Analytics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Real-time stream processing</a:t>
            </a:r>
          </a:p>
          <a:p>
            <a:endParaRPr lang="en-US" dirty="0" smtClean="0"/>
          </a:p>
          <a:p>
            <a:r>
              <a:rPr lang="en-US" dirty="0" smtClean="0"/>
              <a:t>Stream millions of events per second</a:t>
            </a:r>
          </a:p>
          <a:p>
            <a:endParaRPr lang="en-US" dirty="0" smtClean="0"/>
          </a:p>
          <a:p>
            <a:r>
              <a:rPr lang="en-US" dirty="0" smtClean="0"/>
              <a:t>Multiple Input and Output Streams</a:t>
            </a:r>
          </a:p>
          <a:p>
            <a:endParaRPr lang="en-US" dirty="0" smtClean="0"/>
          </a:p>
          <a:p>
            <a:r>
              <a:rPr lang="en-US" dirty="0" smtClean="0"/>
              <a:t>Familiar SQL-like language</a:t>
            </a:r>
          </a:p>
          <a:p>
            <a:endParaRPr lang="en-US" dirty="0" smtClean="0"/>
          </a:p>
          <a:p>
            <a:r>
              <a:rPr lang="en-US" dirty="0" smtClean="0"/>
              <a:t>Serverless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" b="-2"/>
          <a:stretch/>
        </p:blipFill>
        <p:spPr>
          <a:xfrm>
            <a:off x="7839081" y="2650435"/>
            <a:ext cx="3514719" cy="35894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867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Stream Analytics Data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31" y="2688975"/>
            <a:ext cx="3044598" cy="304459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915234" y="4334278"/>
            <a:ext cx="1227831" cy="2"/>
          </a:xfrm>
          <a:prstGeom prst="straightConnector1">
            <a:avLst/>
          </a:prstGeom>
          <a:ln w="190500">
            <a:solidFill>
              <a:srgbClr val="396CCD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4933422" y="2262779"/>
            <a:ext cx="2520477" cy="85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smtClean="0"/>
              <a:t>Processing</a:t>
            </a:r>
            <a:endParaRPr lang="en-US" sz="4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917930" y="4334278"/>
            <a:ext cx="1227831" cy="2"/>
          </a:xfrm>
          <a:prstGeom prst="straightConnector1">
            <a:avLst/>
          </a:prstGeom>
          <a:ln w="190500">
            <a:solidFill>
              <a:srgbClr val="396CCD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9307855" y="3794866"/>
            <a:ext cx="2504661" cy="170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 smtClean="0"/>
              <a:t>Data</a:t>
            </a:r>
          </a:p>
          <a:p>
            <a:pPr marL="0" indent="0">
              <a:buFont typeface="Arial"/>
              <a:buNone/>
            </a:pPr>
            <a:r>
              <a:rPr lang="en-US" sz="4000" dirty="0" smtClean="0"/>
              <a:t>Output(s)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38200" y="3947267"/>
            <a:ext cx="2504661" cy="170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 smtClean="0"/>
              <a:t>Data</a:t>
            </a:r>
          </a:p>
          <a:p>
            <a:pPr marL="0" indent="0">
              <a:buFont typeface="Arial"/>
              <a:buNone/>
            </a:pPr>
            <a:r>
              <a:rPr lang="en-US" sz="4000" dirty="0" smtClean="0"/>
              <a:t>Stream(s)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215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Stream Analytics in the Cloud</a:t>
            </a:r>
            <a:endParaRPr lang="en-US" dirty="0"/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B7A580E3-14A0-F14F-A047-FE2060B9EB1E}"/>
              </a:ext>
            </a:extLst>
          </p:cNvPr>
          <p:cNvSpPr/>
          <p:nvPr/>
        </p:nvSpPr>
        <p:spPr>
          <a:xfrm rot="10800000">
            <a:off x="8284035" y="2425336"/>
            <a:ext cx="128106" cy="3571555"/>
          </a:xfrm>
          <a:prstGeom prst="rightBracket">
            <a:avLst>
              <a:gd name="adj" fmla="val 0"/>
            </a:avLst>
          </a:prstGeom>
          <a:ln w="3810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117D0C0F-175F-224A-9246-E45177546A73}"/>
              </a:ext>
            </a:extLst>
          </p:cNvPr>
          <p:cNvSpPr/>
          <p:nvPr/>
        </p:nvSpPr>
        <p:spPr bwMode="auto">
          <a:xfrm>
            <a:off x="5079082" y="3214027"/>
            <a:ext cx="2230787" cy="1838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3D33201A-3637-467A-848B-CE899EB05467}"/>
              </a:ext>
            </a:extLst>
          </p:cNvPr>
          <p:cNvSpPr/>
          <p:nvPr/>
        </p:nvSpPr>
        <p:spPr bwMode="gray">
          <a:xfrm>
            <a:off x="9606748" y="1655134"/>
            <a:ext cx="64921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Deliver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CDB1A972-D0DB-F24E-A5CD-E01446AC060D}"/>
              </a:ext>
            </a:extLst>
          </p:cNvPr>
          <p:cNvGrpSpPr/>
          <p:nvPr/>
        </p:nvGrpSpPr>
        <p:grpSpPr>
          <a:xfrm>
            <a:off x="3073036" y="4614255"/>
            <a:ext cx="477486" cy="485047"/>
            <a:chOff x="4981073" y="2117558"/>
            <a:chExt cx="837449" cy="8507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D309BBAB-DAF3-3B48-BF47-79A010DCE7D1}"/>
                </a:ext>
              </a:extLst>
            </p:cNvPr>
            <p:cNvGrpSpPr/>
            <p:nvPr/>
          </p:nvGrpSpPr>
          <p:grpSpPr>
            <a:xfrm>
              <a:off x="4981073" y="2117558"/>
              <a:ext cx="837449" cy="850710"/>
              <a:chOff x="4981073" y="2117558"/>
              <a:chExt cx="837449" cy="8507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17EF06D5-F9EB-864F-9997-8870F331B3B8}"/>
                  </a:ext>
                </a:extLst>
              </p:cNvPr>
              <p:cNvGrpSpPr/>
              <p:nvPr/>
            </p:nvGrpSpPr>
            <p:grpSpPr>
              <a:xfrm>
                <a:off x="4981073" y="2117558"/>
                <a:ext cx="837449" cy="201168"/>
                <a:chOff x="4981073" y="2117558"/>
                <a:chExt cx="837449" cy="201168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DA1241D3-FBCF-5F44-AE69-5CC8531AF12A}"/>
                    </a:ext>
                  </a:extLst>
                </p:cNvPr>
                <p:cNvSpPr/>
                <p:nvPr/>
              </p:nvSpPr>
              <p:spPr bwMode="auto">
                <a:xfrm>
                  <a:off x="4981074" y="2117558"/>
                  <a:ext cx="837448" cy="10972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CCCCF85C-C744-BE45-8684-8005456259FD}"/>
                    </a:ext>
                  </a:extLst>
                </p:cNvPr>
                <p:cNvSpPr/>
                <p:nvPr/>
              </p:nvSpPr>
              <p:spPr bwMode="auto">
                <a:xfrm rot="16200000">
                  <a:off x="4943775" y="2173144"/>
                  <a:ext cx="182880" cy="10828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6A70B7DB-257E-9541-B07E-8C40327DEC91}"/>
                    </a:ext>
                  </a:extLst>
                </p:cNvPr>
                <p:cNvSpPr/>
                <p:nvPr/>
              </p:nvSpPr>
              <p:spPr bwMode="auto">
                <a:xfrm rot="16200000">
                  <a:off x="5672940" y="2173144"/>
                  <a:ext cx="182880" cy="10828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660903F2-CBE2-6B49-850E-D968E97E438F}"/>
                  </a:ext>
                </a:extLst>
              </p:cNvPr>
              <p:cNvGrpSpPr/>
              <p:nvPr/>
            </p:nvGrpSpPr>
            <p:grpSpPr>
              <a:xfrm rot="10800000">
                <a:off x="4981073" y="2767100"/>
                <a:ext cx="837449" cy="201168"/>
                <a:chOff x="4981073" y="2117558"/>
                <a:chExt cx="837449" cy="201168"/>
              </a:xfrm>
              <a:solidFill>
                <a:schemeClr val="tx1"/>
              </a:solidFill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73C65EA5-B17B-DA4C-8436-6B3A3EFC813A}"/>
                    </a:ext>
                  </a:extLst>
                </p:cNvPr>
                <p:cNvSpPr/>
                <p:nvPr/>
              </p:nvSpPr>
              <p:spPr bwMode="auto">
                <a:xfrm>
                  <a:off x="4981074" y="2117558"/>
                  <a:ext cx="837448" cy="109728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B94582A7-3586-654E-B361-FB06C3768E3E}"/>
                    </a:ext>
                  </a:extLst>
                </p:cNvPr>
                <p:cNvSpPr/>
                <p:nvPr/>
              </p:nvSpPr>
              <p:spPr bwMode="auto">
                <a:xfrm rot="16200000">
                  <a:off x="4943775" y="2173144"/>
                  <a:ext cx="182880" cy="108284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82464703-BC62-BE41-B868-4F8BE05B9A86}"/>
                    </a:ext>
                  </a:extLst>
                </p:cNvPr>
                <p:cNvSpPr/>
                <p:nvPr/>
              </p:nvSpPr>
              <p:spPr bwMode="auto">
                <a:xfrm rot="16200000">
                  <a:off x="5672940" y="2173144"/>
                  <a:ext cx="182880" cy="108284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F298C01E-E4D6-F846-ADD4-57A1E29795CA}"/>
                </a:ext>
              </a:extLst>
            </p:cNvPr>
            <p:cNvGrpSpPr/>
            <p:nvPr/>
          </p:nvGrpSpPr>
          <p:grpSpPr>
            <a:xfrm>
              <a:off x="5155930" y="2310548"/>
              <a:ext cx="522240" cy="464731"/>
              <a:chOff x="5152845" y="2310548"/>
              <a:chExt cx="522240" cy="46473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A0165CCB-F282-F240-B70B-09936B4F07DB}"/>
                  </a:ext>
                </a:extLst>
              </p:cNvPr>
              <p:cNvGrpSpPr/>
              <p:nvPr/>
            </p:nvGrpSpPr>
            <p:grpSpPr>
              <a:xfrm>
                <a:off x="5152845" y="2310548"/>
                <a:ext cx="125425" cy="464731"/>
                <a:chOff x="5152845" y="2318726"/>
                <a:chExt cx="125425" cy="464731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3AF1375A-48C7-AF4C-95E9-B022BB972568}"/>
                    </a:ext>
                  </a:extLst>
                </p:cNvPr>
                <p:cNvSpPr/>
                <p:nvPr/>
              </p:nvSpPr>
              <p:spPr bwMode="auto">
                <a:xfrm>
                  <a:off x="5152845" y="2318726"/>
                  <a:ext cx="125425" cy="125425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7BC92AAC-6331-474D-BC8D-E533CF5CDE01}"/>
                    </a:ext>
                  </a:extLst>
                </p:cNvPr>
                <p:cNvSpPr/>
                <p:nvPr/>
              </p:nvSpPr>
              <p:spPr bwMode="auto">
                <a:xfrm>
                  <a:off x="5152845" y="2488379"/>
                  <a:ext cx="125425" cy="125425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385B4B40-C13B-0B48-BEAE-B8B3FD30B5AB}"/>
                    </a:ext>
                  </a:extLst>
                </p:cNvPr>
                <p:cNvSpPr/>
                <p:nvPr/>
              </p:nvSpPr>
              <p:spPr bwMode="auto">
                <a:xfrm>
                  <a:off x="5152845" y="2658032"/>
                  <a:ext cx="125425" cy="125425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139875F3-FFA3-0F43-81F4-72FA09D9EC67}"/>
                  </a:ext>
                </a:extLst>
              </p:cNvPr>
              <p:cNvGrpSpPr/>
              <p:nvPr/>
            </p:nvGrpSpPr>
            <p:grpSpPr>
              <a:xfrm>
                <a:off x="5354128" y="2395374"/>
                <a:ext cx="125425" cy="295078"/>
                <a:chOff x="5354128" y="2404990"/>
                <a:chExt cx="125425" cy="295078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9213F502-66B7-EB4F-A0AC-452AD5A63C96}"/>
                    </a:ext>
                  </a:extLst>
                </p:cNvPr>
                <p:cNvSpPr/>
                <p:nvPr/>
              </p:nvSpPr>
              <p:spPr bwMode="auto">
                <a:xfrm>
                  <a:off x="5354128" y="2404990"/>
                  <a:ext cx="125425" cy="125425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B1449AFB-24F8-194D-B4A2-81A91CE69A86}"/>
                    </a:ext>
                  </a:extLst>
                </p:cNvPr>
                <p:cNvSpPr/>
                <p:nvPr/>
              </p:nvSpPr>
              <p:spPr bwMode="auto">
                <a:xfrm>
                  <a:off x="5354128" y="2574643"/>
                  <a:ext cx="125425" cy="125425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29C5E75D-4F09-824C-9D2A-B73519723CB8}"/>
                  </a:ext>
                </a:extLst>
              </p:cNvPr>
              <p:cNvSpPr/>
              <p:nvPr/>
            </p:nvSpPr>
            <p:spPr bwMode="auto">
              <a:xfrm>
                <a:off x="5549660" y="2480201"/>
                <a:ext cx="125425" cy="1254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pic>
        <p:nvPicPr>
          <p:cNvPr id="25" name="Graphic 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57450055-E3BC-D64B-AC44-A8610B88B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:mc="http://schemas.openxmlformats.org/markup-compatibility/2006" xmlns:p14="http://schemas.microsoft.com/office/powerpoint/2010/main" xmlns:a14="http://schemas.microsoft.com/office/drawing/2010/main" xmlns:a16="http://schemas.microsoft.com/office/drawing/2014/main" xmlns="" r:embed="rId4"/>
              </a:ext>
            </a:extLst>
          </a:blip>
          <a:stretch>
            <a:fillRect/>
          </a:stretch>
        </p:blipFill>
        <p:spPr>
          <a:xfrm>
            <a:off x="3041431" y="2954641"/>
            <a:ext cx="467833" cy="4678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07C2480A-0FC5-EA47-8262-4EEB8C309D8B}"/>
              </a:ext>
            </a:extLst>
          </p:cNvPr>
          <p:cNvSpPr txBox="1"/>
          <p:nvPr/>
        </p:nvSpPr>
        <p:spPr>
          <a:xfrm>
            <a:off x="2788714" y="3518312"/>
            <a:ext cx="9732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IoT Hub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B435818A-E7ED-2E43-A633-C8908B002FA1}"/>
              </a:ext>
            </a:extLst>
          </p:cNvPr>
          <p:cNvSpPr txBox="1"/>
          <p:nvPr/>
        </p:nvSpPr>
        <p:spPr>
          <a:xfrm>
            <a:off x="2825145" y="5201270"/>
            <a:ext cx="9732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Event  Hubs</a:t>
            </a:r>
          </a:p>
        </p:txBody>
      </p:sp>
      <p:sp>
        <p:nvSpPr>
          <p:cNvPr id="28" name="Right Bracket 2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9C6E07F3-A86B-5840-A634-1E7FE81F6218}"/>
              </a:ext>
            </a:extLst>
          </p:cNvPr>
          <p:cNvSpPr/>
          <p:nvPr/>
        </p:nvSpPr>
        <p:spPr>
          <a:xfrm>
            <a:off x="3981704" y="2620276"/>
            <a:ext cx="153417" cy="3232734"/>
          </a:xfrm>
          <a:prstGeom prst="rightBracket">
            <a:avLst>
              <a:gd name="adj" fmla="val 0"/>
            </a:avLst>
          </a:prstGeom>
          <a:ln w="19050">
            <a:solidFill>
              <a:schemeClr val="accent1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E7975F44-AA51-6F4A-A309-18746B1CB2BF}"/>
              </a:ext>
            </a:extLst>
          </p:cNvPr>
          <p:cNvCxnSpPr>
            <a:cxnSpLocks/>
          </p:cNvCxnSpPr>
          <p:nvPr/>
        </p:nvCxnSpPr>
        <p:spPr>
          <a:xfrm>
            <a:off x="4143999" y="4143557"/>
            <a:ext cx="896336" cy="0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lg" len="me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7C772274-4F91-E44F-A7AE-F66C4F2510D9}"/>
              </a:ext>
            </a:extLst>
          </p:cNvPr>
          <p:cNvSpPr txBox="1"/>
          <p:nvPr/>
        </p:nvSpPr>
        <p:spPr>
          <a:xfrm>
            <a:off x="2891849" y="1591940"/>
            <a:ext cx="5738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Ingest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2B7A66CC-6AC2-794D-81D9-41991F4F1011}"/>
              </a:ext>
            </a:extLst>
          </p:cNvPr>
          <p:cNvSpPr/>
          <p:nvPr/>
        </p:nvSpPr>
        <p:spPr bwMode="auto">
          <a:xfrm>
            <a:off x="5087242" y="3252442"/>
            <a:ext cx="2214465" cy="6668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Continuous </a:t>
            </a:r>
            <a:r>
              <a:rPr lang="en-US" sz="1400" dirty="0">
                <a:solidFill>
                  <a:srgbClr val="000000"/>
                </a:solidFill>
                <a:latin typeface="Segoe UI Semibold"/>
              </a:rPr>
              <a:t>Intelligence/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Real-time analytics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1D850EEC-3170-CE49-B47E-EE1A48C424E0}"/>
              </a:ext>
            </a:extLst>
          </p:cNvPr>
          <p:cNvSpPr txBox="1"/>
          <p:nvPr/>
        </p:nvSpPr>
        <p:spPr>
          <a:xfrm>
            <a:off x="5125606" y="4725378"/>
            <a:ext cx="21684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Azure Stream Analytics</a:t>
            </a:r>
          </a:p>
        </p:txBody>
      </p:sp>
      <p:sp>
        <p:nvSpPr>
          <p:cNvPr id="33" name="file" title="Icon of a file cabinet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92F72288-7A1E-A74D-92B9-25550B4A4C0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611978" y="5377039"/>
            <a:ext cx="212003" cy="248873"/>
          </a:xfrm>
          <a:custGeom>
            <a:avLst/>
            <a:gdLst>
              <a:gd name="T0" fmla="*/ 416 w 506"/>
              <a:gd name="T1" fmla="*/ 424 h 594"/>
              <a:gd name="T2" fmla="*/ 416 w 506"/>
              <a:gd name="T3" fmla="*/ 594 h 594"/>
              <a:gd name="T4" fmla="*/ 0 w 506"/>
              <a:gd name="T5" fmla="*/ 594 h 594"/>
              <a:gd name="T6" fmla="*/ 0 w 506"/>
              <a:gd name="T7" fmla="*/ 0 h 594"/>
              <a:gd name="T8" fmla="*/ 416 w 506"/>
              <a:gd name="T9" fmla="*/ 0 h 594"/>
              <a:gd name="T10" fmla="*/ 416 w 506"/>
              <a:gd name="T11" fmla="*/ 424 h 594"/>
              <a:gd name="T12" fmla="*/ 416 w 506"/>
              <a:gd name="T13" fmla="*/ 594 h 594"/>
              <a:gd name="T14" fmla="*/ 506 w 506"/>
              <a:gd name="T15" fmla="*/ 532 h 594"/>
              <a:gd name="T16" fmla="*/ 506 w 506"/>
              <a:gd name="T17" fmla="*/ 65 h 594"/>
              <a:gd name="T18" fmla="*/ 416 w 506"/>
              <a:gd name="T19" fmla="*/ 0 h 594"/>
              <a:gd name="T20" fmla="*/ 0 w 506"/>
              <a:gd name="T21" fmla="*/ 296 h 594"/>
              <a:gd name="T22" fmla="*/ 416 w 506"/>
              <a:gd name="T23" fmla="*/ 296 h 594"/>
              <a:gd name="T24" fmla="*/ 113 w 506"/>
              <a:gd name="T25" fmla="*/ 388 h 594"/>
              <a:gd name="T26" fmla="*/ 298 w 506"/>
              <a:gd name="T27" fmla="*/ 388 h 594"/>
              <a:gd name="T28" fmla="*/ 113 w 506"/>
              <a:gd name="T29" fmla="*/ 94 h 594"/>
              <a:gd name="T30" fmla="*/ 298 w 506"/>
              <a:gd name="T31" fmla="*/ 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06" h="594">
                <a:moveTo>
                  <a:pt x="416" y="424"/>
                </a:moveTo>
                <a:lnTo>
                  <a:pt x="416" y="594"/>
                </a:lnTo>
                <a:lnTo>
                  <a:pt x="0" y="594"/>
                </a:lnTo>
                <a:lnTo>
                  <a:pt x="0" y="0"/>
                </a:lnTo>
                <a:lnTo>
                  <a:pt x="416" y="0"/>
                </a:lnTo>
                <a:lnTo>
                  <a:pt x="416" y="424"/>
                </a:lnTo>
                <a:moveTo>
                  <a:pt x="416" y="594"/>
                </a:moveTo>
                <a:lnTo>
                  <a:pt x="506" y="532"/>
                </a:lnTo>
                <a:lnTo>
                  <a:pt x="506" y="65"/>
                </a:lnTo>
                <a:lnTo>
                  <a:pt x="416" y="0"/>
                </a:lnTo>
                <a:moveTo>
                  <a:pt x="0" y="296"/>
                </a:moveTo>
                <a:lnTo>
                  <a:pt x="416" y="296"/>
                </a:lnTo>
                <a:moveTo>
                  <a:pt x="113" y="388"/>
                </a:moveTo>
                <a:lnTo>
                  <a:pt x="298" y="388"/>
                </a:lnTo>
                <a:moveTo>
                  <a:pt x="113" y="94"/>
                </a:moveTo>
                <a:lnTo>
                  <a:pt x="298" y="94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Alarm_2" title="Icon of a bell with three signal lines coming out of it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24F7B14F-DE56-864A-965E-DE18A0C861A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510861" y="2699029"/>
            <a:ext cx="252242" cy="248873"/>
          </a:xfrm>
          <a:custGeom>
            <a:avLst/>
            <a:gdLst>
              <a:gd name="T0" fmla="*/ 200 w 338"/>
              <a:gd name="T1" fmla="*/ 283 h 333"/>
              <a:gd name="T2" fmla="*/ 151 w 338"/>
              <a:gd name="T3" fmla="*/ 333 h 333"/>
              <a:gd name="T4" fmla="*/ 101 w 338"/>
              <a:gd name="T5" fmla="*/ 283 h 333"/>
              <a:gd name="T6" fmla="*/ 262 w 338"/>
              <a:gd name="T7" fmla="*/ 198 h 333"/>
              <a:gd name="T8" fmla="*/ 262 w 338"/>
              <a:gd name="T9" fmla="*/ 283 h 333"/>
              <a:gd name="T10" fmla="*/ 213 w 338"/>
              <a:gd name="T11" fmla="*/ 27 h 333"/>
              <a:gd name="T12" fmla="*/ 151 w 338"/>
              <a:gd name="T13" fmla="*/ 8 h 333"/>
              <a:gd name="T14" fmla="*/ 39 w 338"/>
              <a:gd name="T15" fmla="*/ 119 h 333"/>
              <a:gd name="T16" fmla="*/ 39 w 338"/>
              <a:gd name="T17" fmla="*/ 282 h 333"/>
              <a:gd name="T18" fmla="*/ 0 w 338"/>
              <a:gd name="T19" fmla="*/ 283 h 333"/>
              <a:gd name="T20" fmla="*/ 298 w 338"/>
              <a:gd name="T21" fmla="*/ 283 h 333"/>
              <a:gd name="T22" fmla="*/ 205 w 338"/>
              <a:gd name="T23" fmla="*/ 145 h 333"/>
              <a:gd name="T24" fmla="*/ 222 w 338"/>
              <a:gd name="T25" fmla="*/ 105 h 333"/>
              <a:gd name="T26" fmla="*/ 205 w 338"/>
              <a:gd name="T27" fmla="*/ 66 h 333"/>
              <a:gd name="T28" fmla="*/ 253 w 338"/>
              <a:gd name="T29" fmla="*/ 177 h 333"/>
              <a:gd name="T30" fmla="*/ 279 w 338"/>
              <a:gd name="T31" fmla="*/ 105 h 333"/>
              <a:gd name="T32" fmla="*/ 252 w 338"/>
              <a:gd name="T33" fmla="*/ 33 h 333"/>
              <a:gd name="T34" fmla="*/ 302 w 338"/>
              <a:gd name="T35" fmla="*/ 211 h 333"/>
              <a:gd name="T36" fmla="*/ 338 w 338"/>
              <a:gd name="T37" fmla="*/ 105 h 333"/>
              <a:gd name="T38" fmla="*/ 302 w 338"/>
              <a:gd name="T39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38" h="333">
                <a:moveTo>
                  <a:pt x="200" y="283"/>
                </a:moveTo>
                <a:cubicBezTo>
                  <a:pt x="200" y="311"/>
                  <a:pt x="178" y="333"/>
                  <a:pt x="151" y="333"/>
                </a:cubicBezTo>
                <a:cubicBezTo>
                  <a:pt x="123" y="333"/>
                  <a:pt x="101" y="311"/>
                  <a:pt x="101" y="283"/>
                </a:cubicBezTo>
                <a:moveTo>
                  <a:pt x="262" y="198"/>
                </a:moveTo>
                <a:cubicBezTo>
                  <a:pt x="262" y="283"/>
                  <a:pt x="262" y="283"/>
                  <a:pt x="262" y="283"/>
                </a:cubicBezTo>
                <a:moveTo>
                  <a:pt x="213" y="27"/>
                </a:moveTo>
                <a:cubicBezTo>
                  <a:pt x="195" y="15"/>
                  <a:pt x="174" y="8"/>
                  <a:pt x="151" y="8"/>
                </a:cubicBezTo>
                <a:cubicBezTo>
                  <a:pt x="89" y="8"/>
                  <a:pt x="39" y="58"/>
                  <a:pt x="39" y="119"/>
                </a:cubicBezTo>
                <a:cubicBezTo>
                  <a:pt x="39" y="282"/>
                  <a:pt x="39" y="282"/>
                  <a:pt x="39" y="282"/>
                </a:cubicBezTo>
                <a:moveTo>
                  <a:pt x="0" y="283"/>
                </a:moveTo>
                <a:cubicBezTo>
                  <a:pt x="298" y="283"/>
                  <a:pt x="298" y="283"/>
                  <a:pt x="298" y="283"/>
                </a:cubicBezTo>
                <a:moveTo>
                  <a:pt x="205" y="145"/>
                </a:moveTo>
                <a:cubicBezTo>
                  <a:pt x="216" y="135"/>
                  <a:pt x="222" y="121"/>
                  <a:pt x="222" y="105"/>
                </a:cubicBezTo>
                <a:cubicBezTo>
                  <a:pt x="222" y="90"/>
                  <a:pt x="215" y="76"/>
                  <a:pt x="205" y="66"/>
                </a:cubicBezTo>
                <a:moveTo>
                  <a:pt x="253" y="177"/>
                </a:moveTo>
                <a:cubicBezTo>
                  <a:pt x="269" y="157"/>
                  <a:pt x="279" y="133"/>
                  <a:pt x="279" y="105"/>
                </a:cubicBezTo>
                <a:cubicBezTo>
                  <a:pt x="279" y="78"/>
                  <a:pt x="269" y="52"/>
                  <a:pt x="252" y="33"/>
                </a:cubicBezTo>
                <a:moveTo>
                  <a:pt x="302" y="211"/>
                </a:moveTo>
                <a:cubicBezTo>
                  <a:pt x="324" y="182"/>
                  <a:pt x="338" y="145"/>
                  <a:pt x="338" y="105"/>
                </a:cubicBezTo>
                <a:cubicBezTo>
                  <a:pt x="338" y="66"/>
                  <a:pt x="324" y="29"/>
                  <a:pt x="302" y="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Website" title="Icon of multiple app windows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A289CBA3-1668-D941-9246-59AC6197068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480135" y="3580067"/>
            <a:ext cx="284030" cy="248873"/>
          </a:xfrm>
          <a:custGeom>
            <a:avLst/>
            <a:gdLst>
              <a:gd name="T0" fmla="*/ 0 w 614"/>
              <a:gd name="T1" fmla="*/ 0 h 538"/>
              <a:gd name="T2" fmla="*/ 614 w 614"/>
              <a:gd name="T3" fmla="*/ 0 h 538"/>
              <a:gd name="T4" fmla="*/ 614 w 614"/>
              <a:gd name="T5" fmla="*/ 538 h 538"/>
              <a:gd name="T6" fmla="*/ 0 w 614"/>
              <a:gd name="T7" fmla="*/ 538 h 538"/>
              <a:gd name="T8" fmla="*/ 0 w 614"/>
              <a:gd name="T9" fmla="*/ 0 h 538"/>
              <a:gd name="T10" fmla="*/ 0 w 614"/>
              <a:gd name="T11" fmla="*/ 0 h 538"/>
              <a:gd name="T12" fmla="*/ 327 w 614"/>
              <a:gd name="T13" fmla="*/ 250 h 538"/>
              <a:gd name="T14" fmla="*/ 327 w 614"/>
              <a:gd name="T15" fmla="*/ 250 h 538"/>
              <a:gd name="T16" fmla="*/ 327 w 614"/>
              <a:gd name="T17" fmla="*/ 87 h 538"/>
              <a:gd name="T18" fmla="*/ 77 w 614"/>
              <a:gd name="T19" fmla="*/ 87 h 538"/>
              <a:gd name="T20" fmla="*/ 77 w 614"/>
              <a:gd name="T21" fmla="*/ 250 h 538"/>
              <a:gd name="T22" fmla="*/ 128 w 614"/>
              <a:gd name="T23" fmla="*/ 250 h 538"/>
              <a:gd name="T24" fmla="*/ 327 w 614"/>
              <a:gd name="T25" fmla="*/ 250 h 538"/>
              <a:gd name="T26" fmla="*/ 327 w 614"/>
              <a:gd name="T27" fmla="*/ 250 h 538"/>
              <a:gd name="T28" fmla="*/ 139 w 614"/>
              <a:gd name="T29" fmla="*/ 254 h 538"/>
              <a:gd name="T30" fmla="*/ 139 w 614"/>
              <a:gd name="T31" fmla="*/ 362 h 538"/>
              <a:gd name="T32" fmla="*/ 513 w 614"/>
              <a:gd name="T33" fmla="*/ 362 h 538"/>
              <a:gd name="T34" fmla="*/ 513 w 614"/>
              <a:gd name="T35" fmla="*/ 163 h 538"/>
              <a:gd name="T36" fmla="*/ 325 w 614"/>
              <a:gd name="T37" fmla="*/ 163 h 538"/>
              <a:gd name="T38" fmla="*/ 0 w 614"/>
              <a:gd name="T39" fmla="*/ 451 h 538"/>
              <a:gd name="T40" fmla="*/ 614 w 614"/>
              <a:gd name="T41" fmla="*/ 451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4" h="538">
                <a:moveTo>
                  <a:pt x="0" y="0"/>
                </a:moveTo>
                <a:lnTo>
                  <a:pt x="614" y="0"/>
                </a:lnTo>
                <a:lnTo>
                  <a:pt x="614" y="538"/>
                </a:lnTo>
                <a:lnTo>
                  <a:pt x="0" y="538"/>
                </a:lnTo>
                <a:lnTo>
                  <a:pt x="0" y="0"/>
                </a:lnTo>
                <a:lnTo>
                  <a:pt x="0" y="0"/>
                </a:lnTo>
                <a:moveTo>
                  <a:pt x="327" y="250"/>
                </a:moveTo>
                <a:lnTo>
                  <a:pt x="327" y="250"/>
                </a:lnTo>
                <a:lnTo>
                  <a:pt x="327" y="87"/>
                </a:lnTo>
                <a:lnTo>
                  <a:pt x="77" y="87"/>
                </a:lnTo>
                <a:lnTo>
                  <a:pt x="77" y="250"/>
                </a:lnTo>
                <a:lnTo>
                  <a:pt x="128" y="250"/>
                </a:lnTo>
                <a:lnTo>
                  <a:pt x="327" y="250"/>
                </a:lnTo>
                <a:lnTo>
                  <a:pt x="327" y="250"/>
                </a:lnTo>
                <a:moveTo>
                  <a:pt x="139" y="254"/>
                </a:moveTo>
                <a:lnTo>
                  <a:pt x="139" y="362"/>
                </a:lnTo>
                <a:lnTo>
                  <a:pt x="513" y="362"/>
                </a:lnTo>
                <a:lnTo>
                  <a:pt x="513" y="163"/>
                </a:lnTo>
                <a:lnTo>
                  <a:pt x="325" y="163"/>
                </a:lnTo>
                <a:moveTo>
                  <a:pt x="0" y="451"/>
                </a:moveTo>
                <a:lnTo>
                  <a:pt x="614" y="451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Database_EFC7" title="Icon of a cylinder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86C69D43-96CA-BF47-B173-DCE812B940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555456" y="4403944"/>
            <a:ext cx="215398" cy="279983"/>
          </a:xfrm>
          <a:custGeom>
            <a:avLst/>
            <a:gdLst>
              <a:gd name="T0" fmla="*/ 2470 w 2511"/>
              <a:gd name="T1" fmla="*/ 627 h 3264"/>
              <a:gd name="T2" fmla="*/ 2511 w 2511"/>
              <a:gd name="T3" fmla="*/ 627 h 3264"/>
              <a:gd name="T4" fmla="*/ 2511 w 2511"/>
              <a:gd name="T5" fmla="*/ 2762 h 3264"/>
              <a:gd name="T6" fmla="*/ 1255 w 2511"/>
              <a:gd name="T7" fmla="*/ 3264 h 3264"/>
              <a:gd name="T8" fmla="*/ 0 w 2511"/>
              <a:gd name="T9" fmla="*/ 2762 h 3264"/>
              <a:gd name="T10" fmla="*/ 0 w 2511"/>
              <a:gd name="T11" fmla="*/ 627 h 3264"/>
              <a:gd name="T12" fmla="*/ 41 w 2511"/>
              <a:gd name="T13" fmla="*/ 627 h 3264"/>
              <a:gd name="T14" fmla="*/ 1255 w 2511"/>
              <a:gd name="T15" fmla="*/ 1004 h 3264"/>
              <a:gd name="T16" fmla="*/ 2470 w 2511"/>
              <a:gd name="T17" fmla="*/ 627 h 3264"/>
              <a:gd name="T18" fmla="*/ 1255 w 2511"/>
              <a:gd name="T19" fmla="*/ 0 h 3264"/>
              <a:gd name="T20" fmla="*/ 0 w 2511"/>
              <a:gd name="T21" fmla="*/ 502 h 3264"/>
              <a:gd name="T22" fmla="*/ 1255 w 2511"/>
              <a:gd name="T23" fmla="*/ 1004 h 3264"/>
              <a:gd name="T24" fmla="*/ 2511 w 2511"/>
              <a:gd name="T25" fmla="*/ 502 h 3264"/>
              <a:gd name="T26" fmla="*/ 1255 w 2511"/>
              <a:gd name="T27" fmla="*/ 0 h 3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11" h="3264">
                <a:moveTo>
                  <a:pt x="2470" y="627"/>
                </a:moveTo>
                <a:cubicBezTo>
                  <a:pt x="2511" y="627"/>
                  <a:pt x="2511" y="627"/>
                  <a:pt x="2511" y="627"/>
                </a:cubicBezTo>
                <a:cubicBezTo>
                  <a:pt x="2511" y="2762"/>
                  <a:pt x="2511" y="2762"/>
                  <a:pt x="2511" y="2762"/>
                </a:cubicBezTo>
                <a:cubicBezTo>
                  <a:pt x="2511" y="3040"/>
                  <a:pt x="1949" y="3264"/>
                  <a:pt x="1255" y="3264"/>
                </a:cubicBezTo>
                <a:cubicBezTo>
                  <a:pt x="562" y="3264"/>
                  <a:pt x="0" y="3040"/>
                  <a:pt x="0" y="2762"/>
                </a:cubicBezTo>
                <a:cubicBezTo>
                  <a:pt x="0" y="627"/>
                  <a:pt x="0" y="627"/>
                  <a:pt x="0" y="627"/>
                </a:cubicBezTo>
                <a:cubicBezTo>
                  <a:pt x="41" y="627"/>
                  <a:pt x="41" y="627"/>
                  <a:pt x="41" y="627"/>
                </a:cubicBezTo>
                <a:cubicBezTo>
                  <a:pt x="180" y="844"/>
                  <a:pt x="671" y="1004"/>
                  <a:pt x="1255" y="1004"/>
                </a:cubicBezTo>
                <a:cubicBezTo>
                  <a:pt x="1840" y="1004"/>
                  <a:pt x="2330" y="844"/>
                  <a:pt x="2470" y="627"/>
                </a:cubicBezTo>
                <a:close/>
                <a:moveTo>
                  <a:pt x="1255" y="0"/>
                </a:moveTo>
                <a:cubicBezTo>
                  <a:pt x="562" y="0"/>
                  <a:pt x="0" y="224"/>
                  <a:pt x="0" y="502"/>
                </a:cubicBezTo>
                <a:cubicBezTo>
                  <a:pt x="0" y="779"/>
                  <a:pt x="562" y="1004"/>
                  <a:pt x="1255" y="1004"/>
                </a:cubicBezTo>
                <a:cubicBezTo>
                  <a:pt x="1949" y="1004"/>
                  <a:pt x="2511" y="779"/>
                  <a:pt x="2511" y="502"/>
                </a:cubicBezTo>
                <a:cubicBezTo>
                  <a:pt x="2511" y="224"/>
                  <a:pt x="1949" y="0"/>
                  <a:pt x="1255" y="0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CBC5DF02-39EF-9B43-B767-B6C09269BAF0}"/>
              </a:ext>
            </a:extLst>
          </p:cNvPr>
          <p:cNvCxnSpPr>
            <a:cxnSpLocks/>
          </p:cNvCxnSpPr>
          <p:nvPr/>
        </p:nvCxnSpPr>
        <p:spPr>
          <a:xfrm>
            <a:off x="7333935" y="4139540"/>
            <a:ext cx="919895" cy="0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lg" len="me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ouch_E815" title="Icon of a closed hand with one finger pressing a button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CCD1B9FB-B1FC-4746-938A-F51A07AB7A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17640" y="3228358"/>
            <a:ext cx="181365" cy="286891"/>
          </a:xfrm>
          <a:custGeom>
            <a:avLst/>
            <a:gdLst>
              <a:gd name="T0" fmla="*/ 1238 w 2563"/>
              <a:gd name="T1" fmla="*/ 1510 h 3746"/>
              <a:gd name="T2" fmla="*/ 1238 w 2563"/>
              <a:gd name="T3" fmla="*/ 1758 h 3746"/>
              <a:gd name="T4" fmla="*/ 1238 w 2563"/>
              <a:gd name="T5" fmla="*/ 654 h 3746"/>
              <a:gd name="T6" fmla="*/ 1017 w 2563"/>
              <a:gd name="T7" fmla="*/ 433 h 3746"/>
              <a:gd name="T8" fmla="*/ 796 w 2563"/>
              <a:gd name="T9" fmla="*/ 654 h 3746"/>
              <a:gd name="T10" fmla="*/ 796 w 2563"/>
              <a:gd name="T11" fmla="*/ 669 h 3746"/>
              <a:gd name="T12" fmla="*/ 796 w 2563"/>
              <a:gd name="T13" fmla="*/ 2453 h 3746"/>
              <a:gd name="T14" fmla="*/ 662 w 2563"/>
              <a:gd name="T15" fmla="*/ 2508 h 3746"/>
              <a:gd name="T16" fmla="*/ 423 w 2563"/>
              <a:gd name="T17" fmla="*/ 2269 h 3746"/>
              <a:gd name="T18" fmla="*/ 92 w 2563"/>
              <a:gd name="T19" fmla="*/ 2269 h 3746"/>
              <a:gd name="T20" fmla="*/ 92 w 2563"/>
              <a:gd name="T21" fmla="*/ 2600 h 3746"/>
              <a:gd name="T22" fmla="*/ 906 w 2563"/>
              <a:gd name="T23" fmla="*/ 3415 h 3746"/>
              <a:gd name="T24" fmla="*/ 1680 w 2563"/>
              <a:gd name="T25" fmla="*/ 3746 h 3746"/>
              <a:gd name="T26" fmla="*/ 2563 w 2563"/>
              <a:gd name="T27" fmla="*/ 2863 h 3746"/>
              <a:gd name="T28" fmla="*/ 2563 w 2563"/>
              <a:gd name="T29" fmla="*/ 2013 h 3746"/>
              <a:gd name="T30" fmla="*/ 2396 w 2563"/>
              <a:gd name="T31" fmla="*/ 1799 h 3746"/>
              <a:gd name="T32" fmla="*/ 1238 w 2563"/>
              <a:gd name="T33" fmla="*/ 1510 h 3746"/>
              <a:gd name="T34" fmla="*/ 1238 w 2563"/>
              <a:gd name="T35" fmla="*/ 654 h 3746"/>
              <a:gd name="T36" fmla="*/ 1238 w 2563"/>
              <a:gd name="T37" fmla="*/ 1268 h 3746"/>
              <a:gd name="T38" fmla="*/ 1669 w 2563"/>
              <a:gd name="T39" fmla="*/ 654 h 3746"/>
              <a:gd name="T40" fmla="*/ 1016 w 2563"/>
              <a:gd name="T41" fmla="*/ 0 h 3746"/>
              <a:gd name="T42" fmla="*/ 363 w 2563"/>
              <a:gd name="T43" fmla="*/ 654 h 3746"/>
              <a:gd name="T44" fmla="*/ 796 w 2563"/>
              <a:gd name="T45" fmla="*/ 1269 h 3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63" h="3746">
                <a:moveTo>
                  <a:pt x="1238" y="1510"/>
                </a:moveTo>
                <a:cubicBezTo>
                  <a:pt x="1238" y="1758"/>
                  <a:pt x="1238" y="1758"/>
                  <a:pt x="1238" y="1758"/>
                </a:cubicBezTo>
                <a:moveTo>
                  <a:pt x="1238" y="654"/>
                </a:moveTo>
                <a:cubicBezTo>
                  <a:pt x="1238" y="532"/>
                  <a:pt x="1139" y="433"/>
                  <a:pt x="1017" y="433"/>
                </a:cubicBezTo>
                <a:cubicBezTo>
                  <a:pt x="895" y="433"/>
                  <a:pt x="796" y="532"/>
                  <a:pt x="796" y="654"/>
                </a:cubicBezTo>
                <a:cubicBezTo>
                  <a:pt x="796" y="654"/>
                  <a:pt x="796" y="659"/>
                  <a:pt x="796" y="669"/>
                </a:cubicBezTo>
                <a:cubicBezTo>
                  <a:pt x="796" y="818"/>
                  <a:pt x="796" y="2026"/>
                  <a:pt x="796" y="2453"/>
                </a:cubicBezTo>
                <a:cubicBezTo>
                  <a:pt x="796" y="2523"/>
                  <a:pt x="712" y="2557"/>
                  <a:pt x="662" y="2508"/>
                </a:cubicBezTo>
                <a:cubicBezTo>
                  <a:pt x="423" y="2269"/>
                  <a:pt x="423" y="2269"/>
                  <a:pt x="423" y="2269"/>
                </a:cubicBezTo>
                <a:cubicBezTo>
                  <a:pt x="331" y="2177"/>
                  <a:pt x="183" y="2177"/>
                  <a:pt x="92" y="2269"/>
                </a:cubicBezTo>
                <a:cubicBezTo>
                  <a:pt x="0" y="2360"/>
                  <a:pt x="0" y="2508"/>
                  <a:pt x="92" y="2600"/>
                </a:cubicBezTo>
                <a:cubicBezTo>
                  <a:pt x="906" y="3415"/>
                  <a:pt x="906" y="3415"/>
                  <a:pt x="906" y="3415"/>
                </a:cubicBezTo>
                <a:cubicBezTo>
                  <a:pt x="1104" y="3619"/>
                  <a:pt x="1377" y="3746"/>
                  <a:pt x="1680" y="3746"/>
                </a:cubicBezTo>
                <a:cubicBezTo>
                  <a:pt x="2168" y="3746"/>
                  <a:pt x="2563" y="3351"/>
                  <a:pt x="2563" y="2863"/>
                </a:cubicBezTo>
                <a:cubicBezTo>
                  <a:pt x="2563" y="2013"/>
                  <a:pt x="2563" y="2013"/>
                  <a:pt x="2563" y="2013"/>
                </a:cubicBezTo>
                <a:cubicBezTo>
                  <a:pt x="2563" y="1912"/>
                  <a:pt x="2494" y="1824"/>
                  <a:pt x="2396" y="1799"/>
                </a:cubicBezTo>
                <a:cubicBezTo>
                  <a:pt x="1238" y="1510"/>
                  <a:pt x="1238" y="1510"/>
                  <a:pt x="1238" y="1510"/>
                </a:cubicBezTo>
                <a:lnTo>
                  <a:pt x="1238" y="654"/>
                </a:lnTo>
                <a:close/>
                <a:moveTo>
                  <a:pt x="1238" y="1268"/>
                </a:moveTo>
                <a:cubicBezTo>
                  <a:pt x="1489" y="1177"/>
                  <a:pt x="1669" y="936"/>
                  <a:pt x="1669" y="654"/>
                </a:cubicBezTo>
                <a:cubicBezTo>
                  <a:pt x="1669" y="293"/>
                  <a:pt x="1377" y="0"/>
                  <a:pt x="1016" y="0"/>
                </a:cubicBezTo>
                <a:cubicBezTo>
                  <a:pt x="655" y="0"/>
                  <a:pt x="363" y="293"/>
                  <a:pt x="363" y="654"/>
                </a:cubicBezTo>
                <a:cubicBezTo>
                  <a:pt x="363" y="937"/>
                  <a:pt x="544" y="1178"/>
                  <a:pt x="796" y="1269"/>
                </a:cubicBezTo>
              </a:path>
            </a:pathLst>
          </a:custGeom>
          <a:solidFill>
            <a:srgbClr val="0078D4"/>
          </a:solidFill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globe_2" title="Icon of a sphere made of lines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8F0B7BFE-41B6-4D6E-AC85-119DF43CBA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9380" y="3233164"/>
            <a:ext cx="265062" cy="286891"/>
          </a:xfrm>
          <a:custGeom>
            <a:avLst/>
            <a:gdLst>
              <a:gd name="T0" fmla="*/ 0 w 335"/>
              <a:gd name="T1" fmla="*/ 168 h 335"/>
              <a:gd name="T2" fmla="*/ 168 w 335"/>
              <a:gd name="T3" fmla="*/ 0 h 335"/>
              <a:gd name="T4" fmla="*/ 335 w 335"/>
              <a:gd name="T5" fmla="*/ 168 h 335"/>
              <a:gd name="T6" fmla="*/ 168 w 335"/>
              <a:gd name="T7" fmla="*/ 335 h 335"/>
              <a:gd name="T8" fmla="*/ 0 w 335"/>
              <a:gd name="T9" fmla="*/ 168 h 335"/>
              <a:gd name="T10" fmla="*/ 168 w 335"/>
              <a:gd name="T11" fmla="*/ 335 h 335"/>
              <a:gd name="T12" fmla="*/ 253 w 335"/>
              <a:gd name="T13" fmla="*/ 168 h 335"/>
              <a:gd name="T14" fmla="*/ 168 w 335"/>
              <a:gd name="T15" fmla="*/ 0 h 335"/>
              <a:gd name="T16" fmla="*/ 82 w 335"/>
              <a:gd name="T17" fmla="*/ 168 h 335"/>
              <a:gd name="T18" fmla="*/ 168 w 335"/>
              <a:gd name="T19" fmla="*/ 335 h 335"/>
              <a:gd name="T20" fmla="*/ 8 w 335"/>
              <a:gd name="T21" fmla="*/ 116 h 335"/>
              <a:gd name="T22" fmla="*/ 327 w 335"/>
              <a:gd name="T23" fmla="*/ 116 h 335"/>
              <a:gd name="T24" fmla="*/ 9 w 335"/>
              <a:gd name="T25" fmla="*/ 221 h 335"/>
              <a:gd name="T26" fmla="*/ 326 w 335"/>
              <a:gd name="T27" fmla="*/ 221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5" h="335">
                <a:moveTo>
                  <a:pt x="0" y="168"/>
                </a:moveTo>
                <a:cubicBezTo>
                  <a:pt x="0" y="75"/>
                  <a:pt x="75" y="0"/>
                  <a:pt x="168" y="0"/>
                </a:cubicBezTo>
                <a:cubicBezTo>
                  <a:pt x="260" y="0"/>
                  <a:pt x="335" y="75"/>
                  <a:pt x="335" y="168"/>
                </a:cubicBezTo>
                <a:cubicBezTo>
                  <a:pt x="335" y="260"/>
                  <a:pt x="260" y="335"/>
                  <a:pt x="168" y="335"/>
                </a:cubicBezTo>
                <a:cubicBezTo>
                  <a:pt x="75" y="335"/>
                  <a:pt x="0" y="260"/>
                  <a:pt x="0" y="168"/>
                </a:cubicBezTo>
                <a:close/>
                <a:moveTo>
                  <a:pt x="168" y="335"/>
                </a:moveTo>
                <a:cubicBezTo>
                  <a:pt x="215" y="335"/>
                  <a:pt x="253" y="260"/>
                  <a:pt x="253" y="168"/>
                </a:cubicBezTo>
                <a:cubicBezTo>
                  <a:pt x="253" y="75"/>
                  <a:pt x="215" y="0"/>
                  <a:pt x="168" y="0"/>
                </a:cubicBezTo>
                <a:cubicBezTo>
                  <a:pt x="120" y="0"/>
                  <a:pt x="82" y="75"/>
                  <a:pt x="82" y="168"/>
                </a:cubicBezTo>
                <a:cubicBezTo>
                  <a:pt x="82" y="260"/>
                  <a:pt x="120" y="335"/>
                  <a:pt x="168" y="335"/>
                </a:cubicBezTo>
                <a:close/>
                <a:moveTo>
                  <a:pt x="8" y="116"/>
                </a:moveTo>
                <a:cubicBezTo>
                  <a:pt x="327" y="116"/>
                  <a:pt x="327" y="116"/>
                  <a:pt x="327" y="116"/>
                </a:cubicBezTo>
                <a:moveTo>
                  <a:pt x="9" y="221"/>
                </a:moveTo>
                <a:cubicBezTo>
                  <a:pt x="326" y="221"/>
                  <a:pt x="326" y="221"/>
                  <a:pt x="326" y="221"/>
                </a:cubicBezTo>
              </a:path>
            </a:pathLst>
          </a:custGeom>
          <a:solidFill>
            <a:srgbClr val="00B0F0"/>
          </a:solidFill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speech_2" title="Icon of a chat bubble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80085786-5750-40D9-902C-1EB3BA31E55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79762" y="3342070"/>
            <a:ext cx="213062" cy="204866"/>
          </a:xfrm>
          <a:custGeom>
            <a:avLst/>
            <a:gdLst>
              <a:gd name="T0" fmla="*/ 122 w 215"/>
              <a:gd name="T1" fmla="*/ 145 h 191"/>
              <a:gd name="T2" fmla="*/ 76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2 w 215"/>
              <a:gd name="T17" fmla="*/ 145 h 191"/>
              <a:gd name="T18" fmla="*/ 122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6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2" y="145"/>
                </a:moveTo>
                <a:lnTo>
                  <a:pt x="122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</a:path>
            </a:pathLst>
          </a:custGeom>
          <a:solidFill>
            <a:srgbClr val="0078D4"/>
          </a:solidFill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1" name="speech_2" title="Icon of a chat bubble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99E05501-367A-49AB-98F0-E9E8D9F32B8B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527894" y="3251443"/>
            <a:ext cx="197482" cy="189886"/>
          </a:xfrm>
          <a:custGeom>
            <a:avLst/>
            <a:gdLst>
              <a:gd name="T0" fmla="*/ 122 w 215"/>
              <a:gd name="T1" fmla="*/ 145 h 191"/>
              <a:gd name="T2" fmla="*/ 76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2 w 215"/>
              <a:gd name="T17" fmla="*/ 145 h 191"/>
              <a:gd name="T18" fmla="*/ 122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6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2" y="145"/>
                </a:moveTo>
                <a:lnTo>
                  <a:pt x="122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</a:path>
            </a:pathLst>
          </a:custGeom>
          <a:solidFill>
            <a:srgbClr val="0078D4"/>
          </a:solidFill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A738837B-5308-4EAB-B9A6-CCEFA93C5067}"/>
              </a:ext>
            </a:extLst>
          </p:cNvPr>
          <p:cNvSpPr txBox="1"/>
          <p:nvPr/>
        </p:nvSpPr>
        <p:spPr>
          <a:xfrm>
            <a:off x="612422" y="3538343"/>
            <a:ext cx="1221711" cy="32772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algn="ctr" defTabSz="932597">
              <a:defRPr sz="900" kern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ea typeface="MS PGothic" panose="020B0600070205080204" pitchFamily="34" charset="-128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Logs, Files, Media</a:t>
            </a:r>
          </a:p>
        </p:txBody>
      </p:sp>
      <p:sp>
        <p:nvSpPr>
          <p:cNvPr id="43" name="binary" title="Icon of binary code, ones and zeros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D2F2AABB-E083-4BC8-8027-0CEC1D63FB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99078" y="4138140"/>
            <a:ext cx="274210" cy="236780"/>
          </a:xfrm>
          <a:custGeom>
            <a:avLst/>
            <a:gdLst>
              <a:gd name="T0" fmla="*/ 0 w 245"/>
              <a:gd name="T1" fmla="*/ 48 h 212"/>
              <a:gd name="T2" fmla="*/ 92 w 245"/>
              <a:gd name="T3" fmla="*/ 48 h 212"/>
              <a:gd name="T4" fmla="*/ 183 w 245"/>
              <a:gd name="T5" fmla="*/ 48 h 212"/>
              <a:gd name="T6" fmla="*/ 62 w 245"/>
              <a:gd name="T7" fmla="*/ 15 h 212"/>
              <a:gd name="T8" fmla="*/ 46 w 245"/>
              <a:gd name="T9" fmla="*/ 0 h 212"/>
              <a:gd name="T10" fmla="*/ 30 w 245"/>
              <a:gd name="T11" fmla="*/ 33 h 212"/>
              <a:gd name="T12" fmla="*/ 46 w 245"/>
              <a:gd name="T13" fmla="*/ 49 h 212"/>
              <a:gd name="T14" fmla="*/ 153 w 245"/>
              <a:gd name="T15" fmla="*/ 33 h 212"/>
              <a:gd name="T16" fmla="*/ 137 w 245"/>
              <a:gd name="T17" fmla="*/ 0 h 212"/>
              <a:gd name="T18" fmla="*/ 122 w 245"/>
              <a:gd name="T19" fmla="*/ 15 h 212"/>
              <a:gd name="T20" fmla="*/ 137 w 245"/>
              <a:gd name="T21" fmla="*/ 49 h 212"/>
              <a:gd name="T22" fmla="*/ 153 w 245"/>
              <a:gd name="T23" fmla="*/ 33 h 212"/>
              <a:gd name="T24" fmla="*/ 245 w 245"/>
              <a:gd name="T25" fmla="*/ 15 h 212"/>
              <a:gd name="T26" fmla="*/ 229 w 245"/>
              <a:gd name="T27" fmla="*/ 0 h 212"/>
              <a:gd name="T28" fmla="*/ 213 w 245"/>
              <a:gd name="T29" fmla="*/ 33 h 212"/>
              <a:gd name="T30" fmla="*/ 229 w 245"/>
              <a:gd name="T31" fmla="*/ 49 h 212"/>
              <a:gd name="T32" fmla="*/ 0 w 245"/>
              <a:gd name="T33" fmla="*/ 163 h 212"/>
              <a:gd name="T34" fmla="*/ 92 w 245"/>
              <a:gd name="T35" fmla="*/ 163 h 212"/>
              <a:gd name="T36" fmla="*/ 183 w 245"/>
              <a:gd name="T37" fmla="*/ 163 h 212"/>
              <a:gd name="T38" fmla="*/ 62 w 245"/>
              <a:gd name="T39" fmla="*/ 196 h 212"/>
              <a:gd name="T40" fmla="*/ 46 w 245"/>
              <a:gd name="T41" fmla="*/ 163 h 212"/>
              <a:gd name="T42" fmla="*/ 30 w 245"/>
              <a:gd name="T43" fmla="*/ 179 h 212"/>
              <a:gd name="T44" fmla="*/ 46 w 245"/>
              <a:gd name="T45" fmla="*/ 212 h 212"/>
              <a:gd name="T46" fmla="*/ 62 w 245"/>
              <a:gd name="T47" fmla="*/ 196 h 212"/>
              <a:gd name="T48" fmla="*/ 153 w 245"/>
              <a:gd name="T49" fmla="*/ 179 h 212"/>
              <a:gd name="T50" fmla="*/ 137 w 245"/>
              <a:gd name="T51" fmla="*/ 163 h 212"/>
              <a:gd name="T52" fmla="*/ 122 w 245"/>
              <a:gd name="T53" fmla="*/ 196 h 212"/>
              <a:gd name="T54" fmla="*/ 137 w 245"/>
              <a:gd name="T55" fmla="*/ 212 h 212"/>
              <a:gd name="T56" fmla="*/ 245 w 245"/>
              <a:gd name="T57" fmla="*/ 196 h 212"/>
              <a:gd name="T58" fmla="*/ 229 w 245"/>
              <a:gd name="T59" fmla="*/ 163 h 212"/>
              <a:gd name="T60" fmla="*/ 213 w 245"/>
              <a:gd name="T61" fmla="*/ 179 h 212"/>
              <a:gd name="T62" fmla="*/ 229 w 245"/>
              <a:gd name="T63" fmla="*/ 212 h 212"/>
              <a:gd name="T64" fmla="*/ 245 w 245"/>
              <a:gd name="T65" fmla="*/ 196 h 212"/>
              <a:gd name="T66" fmla="*/ 62 w 245"/>
              <a:gd name="T67" fmla="*/ 131 h 212"/>
              <a:gd name="T68" fmla="*/ 153 w 245"/>
              <a:gd name="T69" fmla="*/ 131 h 212"/>
              <a:gd name="T70" fmla="*/ 32 w 245"/>
              <a:gd name="T71" fmla="*/ 98 h 212"/>
              <a:gd name="T72" fmla="*/ 16 w 245"/>
              <a:gd name="T73" fmla="*/ 83 h 212"/>
              <a:gd name="T74" fmla="*/ 0 w 245"/>
              <a:gd name="T75" fmla="*/ 116 h 212"/>
              <a:gd name="T76" fmla="*/ 16 w 245"/>
              <a:gd name="T77" fmla="*/ 132 h 212"/>
              <a:gd name="T78" fmla="*/ 123 w 245"/>
              <a:gd name="T79" fmla="*/ 116 h 212"/>
              <a:gd name="T80" fmla="*/ 107 w 245"/>
              <a:gd name="T81" fmla="*/ 83 h 212"/>
              <a:gd name="T82" fmla="*/ 92 w 245"/>
              <a:gd name="T83" fmla="*/ 98 h 212"/>
              <a:gd name="T84" fmla="*/ 107 w 245"/>
              <a:gd name="T85" fmla="*/ 132 h 212"/>
              <a:gd name="T86" fmla="*/ 123 w 245"/>
              <a:gd name="T87" fmla="*/ 116 h 212"/>
              <a:gd name="T88" fmla="*/ 215 w 245"/>
              <a:gd name="T89" fmla="*/ 98 h 212"/>
              <a:gd name="T90" fmla="*/ 199 w 245"/>
              <a:gd name="T91" fmla="*/ 83 h 212"/>
              <a:gd name="T92" fmla="*/ 183 w 245"/>
              <a:gd name="T93" fmla="*/ 116 h 212"/>
              <a:gd name="T94" fmla="*/ 199 w 245"/>
              <a:gd name="T95" fmla="*/ 132 h 212"/>
              <a:gd name="T96" fmla="*/ 245 w 245"/>
              <a:gd name="T97" fmla="*/ 8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12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moveTo>
                  <a:pt x="92" y="0"/>
                </a:moveTo>
                <a:cubicBezTo>
                  <a:pt x="92" y="48"/>
                  <a:pt x="92" y="48"/>
                  <a:pt x="92" y="48"/>
                </a:cubicBezTo>
                <a:moveTo>
                  <a:pt x="183" y="0"/>
                </a:moveTo>
                <a:cubicBezTo>
                  <a:pt x="183" y="48"/>
                  <a:pt x="183" y="48"/>
                  <a:pt x="183" y="48"/>
                </a:cubicBezTo>
                <a:moveTo>
                  <a:pt x="62" y="33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7"/>
                  <a:pt x="55" y="0"/>
                  <a:pt x="4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37" y="0"/>
                  <a:pt x="30" y="7"/>
                  <a:pt x="30" y="15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41"/>
                  <a:pt x="37" y="49"/>
                  <a:pt x="46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55" y="49"/>
                  <a:pt x="62" y="41"/>
                  <a:pt x="62" y="33"/>
                </a:cubicBezTo>
                <a:close/>
                <a:moveTo>
                  <a:pt x="153" y="33"/>
                </a:moveTo>
                <a:cubicBezTo>
                  <a:pt x="153" y="15"/>
                  <a:pt x="153" y="15"/>
                  <a:pt x="153" y="15"/>
                </a:cubicBezTo>
                <a:cubicBezTo>
                  <a:pt x="153" y="7"/>
                  <a:pt x="146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9" y="0"/>
                  <a:pt x="122" y="7"/>
                  <a:pt x="122" y="15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41"/>
                  <a:pt x="129" y="49"/>
                  <a:pt x="137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46" y="49"/>
                  <a:pt x="153" y="41"/>
                  <a:pt x="153" y="33"/>
                </a:cubicBezTo>
                <a:close/>
                <a:moveTo>
                  <a:pt x="245" y="33"/>
                </a:moveTo>
                <a:cubicBezTo>
                  <a:pt x="245" y="15"/>
                  <a:pt x="245" y="15"/>
                  <a:pt x="245" y="15"/>
                </a:cubicBezTo>
                <a:cubicBezTo>
                  <a:pt x="245" y="7"/>
                  <a:pt x="237" y="0"/>
                  <a:pt x="229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0" y="0"/>
                  <a:pt x="213" y="7"/>
                  <a:pt x="213" y="15"/>
                </a:cubicBezTo>
                <a:cubicBezTo>
                  <a:pt x="213" y="33"/>
                  <a:pt x="213" y="33"/>
                  <a:pt x="213" y="33"/>
                </a:cubicBezTo>
                <a:cubicBezTo>
                  <a:pt x="213" y="41"/>
                  <a:pt x="220" y="49"/>
                  <a:pt x="229" y="49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37" y="49"/>
                  <a:pt x="245" y="41"/>
                  <a:pt x="245" y="33"/>
                </a:cubicBezTo>
                <a:close/>
                <a:moveTo>
                  <a:pt x="0" y="163"/>
                </a:moveTo>
                <a:cubicBezTo>
                  <a:pt x="0" y="212"/>
                  <a:pt x="0" y="212"/>
                  <a:pt x="0" y="212"/>
                </a:cubicBezTo>
                <a:moveTo>
                  <a:pt x="92" y="163"/>
                </a:moveTo>
                <a:cubicBezTo>
                  <a:pt x="92" y="212"/>
                  <a:pt x="92" y="212"/>
                  <a:pt x="92" y="212"/>
                </a:cubicBezTo>
                <a:moveTo>
                  <a:pt x="183" y="163"/>
                </a:moveTo>
                <a:cubicBezTo>
                  <a:pt x="183" y="212"/>
                  <a:pt x="183" y="212"/>
                  <a:pt x="183" y="212"/>
                </a:cubicBezTo>
                <a:moveTo>
                  <a:pt x="62" y="196"/>
                </a:moveTo>
                <a:cubicBezTo>
                  <a:pt x="62" y="179"/>
                  <a:pt x="62" y="179"/>
                  <a:pt x="62" y="179"/>
                </a:cubicBezTo>
                <a:cubicBezTo>
                  <a:pt x="62" y="170"/>
                  <a:pt x="55" y="163"/>
                  <a:pt x="46" y="163"/>
                </a:cubicBezTo>
                <a:cubicBezTo>
                  <a:pt x="46" y="163"/>
                  <a:pt x="46" y="163"/>
                  <a:pt x="46" y="163"/>
                </a:cubicBezTo>
                <a:cubicBezTo>
                  <a:pt x="37" y="163"/>
                  <a:pt x="30" y="170"/>
                  <a:pt x="30" y="179"/>
                </a:cubicBezTo>
                <a:cubicBezTo>
                  <a:pt x="30" y="196"/>
                  <a:pt x="30" y="196"/>
                  <a:pt x="30" y="196"/>
                </a:cubicBezTo>
                <a:cubicBezTo>
                  <a:pt x="30" y="205"/>
                  <a:pt x="37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55" y="212"/>
                  <a:pt x="62" y="205"/>
                  <a:pt x="62" y="196"/>
                </a:cubicBezTo>
                <a:close/>
                <a:moveTo>
                  <a:pt x="153" y="196"/>
                </a:moveTo>
                <a:cubicBezTo>
                  <a:pt x="153" y="179"/>
                  <a:pt x="153" y="179"/>
                  <a:pt x="153" y="179"/>
                </a:cubicBezTo>
                <a:cubicBezTo>
                  <a:pt x="153" y="170"/>
                  <a:pt x="146" y="163"/>
                  <a:pt x="137" y="163"/>
                </a:cubicBezTo>
                <a:cubicBezTo>
                  <a:pt x="137" y="163"/>
                  <a:pt x="137" y="163"/>
                  <a:pt x="137" y="163"/>
                </a:cubicBezTo>
                <a:cubicBezTo>
                  <a:pt x="129" y="163"/>
                  <a:pt x="122" y="170"/>
                  <a:pt x="122" y="179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22" y="205"/>
                  <a:pt x="129" y="212"/>
                  <a:pt x="137" y="212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46" y="212"/>
                  <a:pt x="153" y="205"/>
                  <a:pt x="153" y="196"/>
                </a:cubicBezTo>
                <a:close/>
                <a:moveTo>
                  <a:pt x="245" y="196"/>
                </a:moveTo>
                <a:cubicBezTo>
                  <a:pt x="245" y="179"/>
                  <a:pt x="245" y="179"/>
                  <a:pt x="245" y="179"/>
                </a:cubicBezTo>
                <a:cubicBezTo>
                  <a:pt x="245" y="170"/>
                  <a:pt x="237" y="163"/>
                  <a:pt x="229" y="163"/>
                </a:cubicBezTo>
                <a:cubicBezTo>
                  <a:pt x="229" y="163"/>
                  <a:pt x="229" y="163"/>
                  <a:pt x="229" y="163"/>
                </a:cubicBezTo>
                <a:cubicBezTo>
                  <a:pt x="220" y="163"/>
                  <a:pt x="213" y="170"/>
                  <a:pt x="213" y="179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205"/>
                  <a:pt x="220" y="212"/>
                  <a:pt x="229" y="212"/>
                </a:cubicBezTo>
                <a:cubicBezTo>
                  <a:pt x="229" y="212"/>
                  <a:pt x="229" y="212"/>
                  <a:pt x="229" y="212"/>
                </a:cubicBezTo>
                <a:cubicBezTo>
                  <a:pt x="237" y="212"/>
                  <a:pt x="245" y="205"/>
                  <a:pt x="245" y="196"/>
                </a:cubicBezTo>
                <a:close/>
                <a:moveTo>
                  <a:pt x="62" y="83"/>
                </a:moveTo>
                <a:cubicBezTo>
                  <a:pt x="62" y="131"/>
                  <a:pt x="62" y="131"/>
                  <a:pt x="62" y="131"/>
                </a:cubicBezTo>
                <a:moveTo>
                  <a:pt x="153" y="83"/>
                </a:moveTo>
                <a:cubicBezTo>
                  <a:pt x="153" y="131"/>
                  <a:pt x="153" y="131"/>
                  <a:pt x="153" y="131"/>
                </a:cubicBezTo>
                <a:moveTo>
                  <a:pt x="32" y="116"/>
                </a:moveTo>
                <a:cubicBezTo>
                  <a:pt x="32" y="98"/>
                  <a:pt x="32" y="98"/>
                  <a:pt x="32" y="98"/>
                </a:cubicBezTo>
                <a:cubicBezTo>
                  <a:pt x="32" y="90"/>
                  <a:pt x="25" y="83"/>
                  <a:pt x="16" y="83"/>
                </a:cubicBezTo>
                <a:cubicBezTo>
                  <a:pt x="16" y="83"/>
                  <a:pt x="16" y="83"/>
                  <a:pt x="16" y="83"/>
                </a:cubicBezTo>
                <a:cubicBezTo>
                  <a:pt x="7" y="83"/>
                  <a:pt x="0" y="90"/>
                  <a:pt x="0" y="9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4"/>
                  <a:pt x="7" y="132"/>
                  <a:pt x="16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25" y="132"/>
                  <a:pt x="32" y="124"/>
                  <a:pt x="32" y="116"/>
                </a:cubicBezTo>
                <a:close/>
                <a:moveTo>
                  <a:pt x="123" y="116"/>
                </a:moveTo>
                <a:cubicBezTo>
                  <a:pt x="123" y="98"/>
                  <a:pt x="123" y="98"/>
                  <a:pt x="123" y="98"/>
                </a:cubicBezTo>
                <a:cubicBezTo>
                  <a:pt x="123" y="90"/>
                  <a:pt x="116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99" y="83"/>
                  <a:pt x="92" y="90"/>
                  <a:pt x="92" y="98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24"/>
                  <a:pt x="99" y="132"/>
                  <a:pt x="107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16" y="132"/>
                  <a:pt x="123" y="124"/>
                  <a:pt x="123" y="116"/>
                </a:cubicBezTo>
                <a:close/>
                <a:moveTo>
                  <a:pt x="215" y="116"/>
                </a:moveTo>
                <a:cubicBezTo>
                  <a:pt x="215" y="98"/>
                  <a:pt x="215" y="98"/>
                  <a:pt x="215" y="98"/>
                </a:cubicBezTo>
                <a:cubicBezTo>
                  <a:pt x="215" y="90"/>
                  <a:pt x="207" y="83"/>
                  <a:pt x="199" y="83"/>
                </a:cubicBezTo>
                <a:cubicBezTo>
                  <a:pt x="199" y="83"/>
                  <a:pt x="199" y="83"/>
                  <a:pt x="199" y="83"/>
                </a:cubicBezTo>
                <a:cubicBezTo>
                  <a:pt x="190" y="83"/>
                  <a:pt x="183" y="90"/>
                  <a:pt x="183" y="9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3" y="124"/>
                  <a:pt x="190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7" y="132"/>
                  <a:pt x="215" y="124"/>
                  <a:pt x="215" y="116"/>
                </a:cubicBezTo>
                <a:close/>
                <a:moveTo>
                  <a:pt x="245" y="83"/>
                </a:moveTo>
                <a:cubicBezTo>
                  <a:pt x="245" y="131"/>
                  <a:pt x="245" y="131"/>
                  <a:pt x="245" y="1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boy" title="Icon of a man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5503C434-5C92-4E86-80A0-D39F9E082A3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30450" y="4102117"/>
            <a:ext cx="189170" cy="246221"/>
          </a:xfrm>
          <a:custGeom>
            <a:avLst/>
            <a:gdLst>
              <a:gd name="T0" fmla="*/ 27 w 261"/>
              <a:gd name="T1" fmla="*/ 104 h 339"/>
              <a:gd name="T2" fmla="*/ 131 w 261"/>
              <a:gd name="T3" fmla="*/ 0 h 339"/>
              <a:gd name="T4" fmla="*/ 235 w 261"/>
              <a:gd name="T5" fmla="*/ 104 h 339"/>
              <a:gd name="T6" fmla="*/ 131 w 261"/>
              <a:gd name="T7" fmla="*/ 208 h 339"/>
              <a:gd name="T8" fmla="*/ 27 w 261"/>
              <a:gd name="T9" fmla="*/ 104 h 339"/>
              <a:gd name="T10" fmla="*/ 261 w 261"/>
              <a:gd name="T11" fmla="*/ 339 h 339"/>
              <a:gd name="T12" fmla="*/ 131 w 261"/>
              <a:gd name="T13" fmla="*/ 208 h 339"/>
              <a:gd name="T14" fmla="*/ 0 w 261"/>
              <a:gd name="T15" fmla="*/ 339 h 339"/>
              <a:gd name="T16" fmla="*/ 74 w 261"/>
              <a:gd name="T17" fmla="*/ 221 h 339"/>
              <a:gd name="T18" fmla="*/ 131 w 261"/>
              <a:gd name="T19" fmla="*/ 274 h 339"/>
              <a:gd name="T20" fmla="*/ 187 w 261"/>
              <a:gd name="T21" fmla="*/ 221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1" h="339">
                <a:moveTo>
                  <a:pt x="27" y="104"/>
                </a:moveTo>
                <a:cubicBezTo>
                  <a:pt x="27" y="47"/>
                  <a:pt x="73" y="0"/>
                  <a:pt x="131" y="0"/>
                </a:cubicBezTo>
                <a:cubicBezTo>
                  <a:pt x="188" y="0"/>
                  <a:pt x="235" y="47"/>
                  <a:pt x="235" y="104"/>
                </a:cubicBezTo>
                <a:cubicBezTo>
                  <a:pt x="235" y="162"/>
                  <a:pt x="188" y="208"/>
                  <a:pt x="131" y="208"/>
                </a:cubicBezTo>
                <a:cubicBezTo>
                  <a:pt x="73" y="208"/>
                  <a:pt x="27" y="162"/>
                  <a:pt x="27" y="104"/>
                </a:cubicBezTo>
                <a:close/>
                <a:moveTo>
                  <a:pt x="261" y="339"/>
                </a:moveTo>
                <a:cubicBezTo>
                  <a:pt x="261" y="267"/>
                  <a:pt x="203" y="208"/>
                  <a:pt x="131" y="208"/>
                </a:cubicBezTo>
                <a:cubicBezTo>
                  <a:pt x="59" y="208"/>
                  <a:pt x="0" y="267"/>
                  <a:pt x="0" y="339"/>
                </a:cubicBezTo>
                <a:moveTo>
                  <a:pt x="74" y="221"/>
                </a:moveTo>
                <a:cubicBezTo>
                  <a:pt x="131" y="274"/>
                  <a:pt x="131" y="274"/>
                  <a:pt x="131" y="274"/>
                </a:cubicBezTo>
                <a:cubicBezTo>
                  <a:pt x="187" y="221"/>
                  <a:pt x="187" y="221"/>
                  <a:pt x="187" y="22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8B449496-7F02-4C40-BD5D-82C9A1D3CF77}"/>
              </a:ext>
            </a:extLst>
          </p:cNvPr>
          <p:cNvSpPr txBox="1"/>
          <p:nvPr/>
        </p:nvSpPr>
        <p:spPr>
          <a:xfrm>
            <a:off x="581295" y="4364488"/>
            <a:ext cx="1422044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algn="ctr" defTabSz="932597">
              <a:defRPr sz="900" kern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ea typeface="MS PGothic" panose="020B0600070205080204" pitchFamily="34" charset="-128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Customer data, Financial Transactions</a:t>
            </a:r>
          </a:p>
        </p:txBody>
      </p:sp>
      <p:sp>
        <p:nvSpPr>
          <p:cNvPr id="46" name="PartlyCloudyDay_E9C0" title="Icon of a cloud in front of the sun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37A5067C-E216-49C7-84D7-2BD7B22B1D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37826" y="4969018"/>
            <a:ext cx="419708" cy="365760"/>
          </a:xfrm>
          <a:custGeom>
            <a:avLst/>
            <a:gdLst>
              <a:gd name="T0" fmla="*/ 930 w 3875"/>
              <a:gd name="T1" fmla="*/ 1904 h 3375"/>
              <a:gd name="T2" fmla="*/ 875 w 3875"/>
              <a:gd name="T3" fmla="*/ 1625 h 3375"/>
              <a:gd name="T4" fmla="*/ 1625 w 3875"/>
              <a:gd name="T5" fmla="*/ 875 h 3375"/>
              <a:gd name="T6" fmla="*/ 2330 w 3875"/>
              <a:gd name="T7" fmla="*/ 1378 h 3375"/>
              <a:gd name="T8" fmla="*/ 3250 w 3875"/>
              <a:gd name="T9" fmla="*/ 3375 h 3375"/>
              <a:gd name="T10" fmla="*/ 3875 w 3875"/>
              <a:gd name="T11" fmla="*/ 2750 h 3375"/>
              <a:gd name="T12" fmla="*/ 3342 w 3875"/>
              <a:gd name="T13" fmla="*/ 2133 h 3375"/>
              <a:gd name="T14" fmla="*/ 2375 w 3875"/>
              <a:gd name="T15" fmla="*/ 1375 h 3375"/>
              <a:gd name="T16" fmla="*/ 1468 w 3875"/>
              <a:gd name="T17" fmla="*/ 1960 h 3375"/>
              <a:gd name="T18" fmla="*/ 1125 w 3875"/>
              <a:gd name="T19" fmla="*/ 1875 h 3375"/>
              <a:gd name="T20" fmla="*/ 375 w 3875"/>
              <a:gd name="T21" fmla="*/ 2625 h 3375"/>
              <a:gd name="T22" fmla="*/ 1125 w 3875"/>
              <a:gd name="T23" fmla="*/ 3375 h 3375"/>
              <a:gd name="T24" fmla="*/ 3250 w 3875"/>
              <a:gd name="T25" fmla="*/ 3375 h 3375"/>
              <a:gd name="T26" fmla="*/ 0 w 3875"/>
              <a:gd name="T27" fmla="*/ 1625 h 3375"/>
              <a:gd name="T28" fmla="*/ 500 w 3875"/>
              <a:gd name="T29" fmla="*/ 1625 h 3375"/>
              <a:gd name="T30" fmla="*/ 830 w 3875"/>
              <a:gd name="T31" fmla="*/ 830 h 3375"/>
              <a:gd name="T32" fmla="*/ 476 w 3875"/>
              <a:gd name="T33" fmla="*/ 476 h 3375"/>
              <a:gd name="T34" fmla="*/ 1625 w 3875"/>
              <a:gd name="T35" fmla="*/ 500 h 3375"/>
              <a:gd name="T36" fmla="*/ 1625 w 3875"/>
              <a:gd name="T37" fmla="*/ 0 h 3375"/>
              <a:gd name="T38" fmla="*/ 2774 w 3875"/>
              <a:gd name="T39" fmla="*/ 476 h 3375"/>
              <a:gd name="T40" fmla="*/ 2420 w 3875"/>
              <a:gd name="T41" fmla="*/ 830 h 3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875" h="3375">
                <a:moveTo>
                  <a:pt x="930" y="1904"/>
                </a:moveTo>
                <a:cubicBezTo>
                  <a:pt x="895" y="1818"/>
                  <a:pt x="875" y="1724"/>
                  <a:pt x="875" y="1625"/>
                </a:cubicBezTo>
                <a:cubicBezTo>
                  <a:pt x="875" y="1211"/>
                  <a:pt x="1211" y="875"/>
                  <a:pt x="1625" y="875"/>
                </a:cubicBezTo>
                <a:cubicBezTo>
                  <a:pt x="1952" y="875"/>
                  <a:pt x="2228" y="1086"/>
                  <a:pt x="2330" y="1378"/>
                </a:cubicBezTo>
                <a:moveTo>
                  <a:pt x="3250" y="3375"/>
                </a:moveTo>
                <a:cubicBezTo>
                  <a:pt x="3595" y="3375"/>
                  <a:pt x="3875" y="3095"/>
                  <a:pt x="3875" y="2750"/>
                </a:cubicBezTo>
                <a:cubicBezTo>
                  <a:pt x="3875" y="2440"/>
                  <a:pt x="3648" y="2182"/>
                  <a:pt x="3342" y="2133"/>
                </a:cubicBezTo>
                <a:cubicBezTo>
                  <a:pt x="3232" y="1695"/>
                  <a:pt x="2833" y="1375"/>
                  <a:pt x="2375" y="1375"/>
                </a:cubicBezTo>
                <a:cubicBezTo>
                  <a:pt x="1980" y="1375"/>
                  <a:pt x="1628" y="1609"/>
                  <a:pt x="1468" y="1960"/>
                </a:cubicBezTo>
                <a:cubicBezTo>
                  <a:pt x="1362" y="1905"/>
                  <a:pt x="1244" y="1875"/>
                  <a:pt x="1125" y="1875"/>
                </a:cubicBezTo>
                <a:cubicBezTo>
                  <a:pt x="711" y="1875"/>
                  <a:pt x="375" y="2211"/>
                  <a:pt x="375" y="2625"/>
                </a:cubicBezTo>
                <a:cubicBezTo>
                  <a:pt x="375" y="3039"/>
                  <a:pt x="711" y="3375"/>
                  <a:pt x="1125" y="3375"/>
                </a:cubicBezTo>
                <a:lnTo>
                  <a:pt x="3250" y="3375"/>
                </a:lnTo>
                <a:close/>
                <a:moveTo>
                  <a:pt x="0" y="1625"/>
                </a:moveTo>
                <a:cubicBezTo>
                  <a:pt x="500" y="1625"/>
                  <a:pt x="500" y="1625"/>
                  <a:pt x="500" y="1625"/>
                </a:cubicBezTo>
                <a:moveTo>
                  <a:pt x="830" y="830"/>
                </a:moveTo>
                <a:cubicBezTo>
                  <a:pt x="476" y="476"/>
                  <a:pt x="476" y="476"/>
                  <a:pt x="476" y="476"/>
                </a:cubicBezTo>
                <a:moveTo>
                  <a:pt x="1625" y="500"/>
                </a:moveTo>
                <a:cubicBezTo>
                  <a:pt x="1625" y="0"/>
                  <a:pt x="1625" y="0"/>
                  <a:pt x="1625" y="0"/>
                </a:cubicBezTo>
                <a:moveTo>
                  <a:pt x="2774" y="476"/>
                </a:moveTo>
                <a:cubicBezTo>
                  <a:pt x="2420" y="830"/>
                  <a:pt x="2420" y="830"/>
                  <a:pt x="2420" y="830"/>
                </a:cubicBezTo>
              </a:path>
            </a:pathLst>
          </a:custGeom>
          <a:solidFill>
            <a:srgbClr val="0070C0"/>
          </a:solidFill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450F4E8F-FF81-40AB-9244-325C5CED7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69582"/>
            <a:ext cx="445592" cy="44559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8A2ABE83-E723-471E-838F-9D5E1A955893}"/>
              </a:ext>
            </a:extLst>
          </p:cNvPr>
          <p:cNvSpPr txBox="1"/>
          <p:nvPr/>
        </p:nvSpPr>
        <p:spPr>
          <a:xfrm>
            <a:off x="669855" y="5349736"/>
            <a:ext cx="1221711" cy="24622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algn="ctr" defTabSz="932597">
              <a:defRPr sz="900" kern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ea typeface="MS PGothic" panose="020B0600070205080204" pitchFamily="34" charset="-128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Weather data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2E58B199-09DB-4CC6-99AA-A8D9925B76EE}"/>
              </a:ext>
            </a:extLst>
          </p:cNvPr>
          <p:cNvSpPr txBox="1"/>
          <p:nvPr/>
        </p:nvSpPr>
        <p:spPr>
          <a:xfrm>
            <a:off x="467384" y="6142578"/>
            <a:ext cx="1622378" cy="24622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algn="ctr" defTabSz="932597">
              <a:defRPr sz="900" kern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ea typeface="MS PGothic" panose="020B0600070205080204" pitchFamily="34" charset="-128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Business Applications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B15E0BC6-D412-495F-8B2B-FA438695686E}"/>
              </a:ext>
            </a:extLst>
          </p:cNvPr>
          <p:cNvCxnSpPr>
            <a:cxnSpLocks/>
          </p:cNvCxnSpPr>
          <p:nvPr/>
        </p:nvCxnSpPr>
        <p:spPr>
          <a:xfrm flipH="1">
            <a:off x="2210732" y="2486301"/>
            <a:ext cx="16833" cy="3554288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76B4DCB1-54EF-4113-9DE3-840BE906EAC3}"/>
              </a:ext>
            </a:extLst>
          </p:cNvPr>
          <p:cNvCxnSpPr>
            <a:cxnSpLocks/>
          </p:cNvCxnSpPr>
          <p:nvPr/>
        </p:nvCxnSpPr>
        <p:spPr>
          <a:xfrm>
            <a:off x="1905050" y="5161189"/>
            <a:ext cx="307964" cy="791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9F343398-DDFF-4D8D-880F-3CE8AA71F3A1}"/>
              </a:ext>
            </a:extLst>
          </p:cNvPr>
          <p:cNvCxnSpPr>
            <a:cxnSpLocks/>
          </p:cNvCxnSpPr>
          <p:nvPr/>
        </p:nvCxnSpPr>
        <p:spPr>
          <a:xfrm>
            <a:off x="1931287" y="4353586"/>
            <a:ext cx="286513" cy="0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93D6BBF4-7BA4-44D3-85B4-8F85F13D9F04}"/>
              </a:ext>
            </a:extLst>
          </p:cNvPr>
          <p:cNvCxnSpPr>
            <a:cxnSpLocks/>
          </p:cNvCxnSpPr>
          <p:nvPr/>
        </p:nvCxnSpPr>
        <p:spPr>
          <a:xfrm>
            <a:off x="1868375" y="6039390"/>
            <a:ext cx="349425" cy="5241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0F8C8D6E-1A30-4DF0-9BDB-71F0FB5BD230}"/>
              </a:ext>
            </a:extLst>
          </p:cNvPr>
          <p:cNvCxnSpPr>
            <a:cxnSpLocks/>
          </p:cNvCxnSpPr>
          <p:nvPr/>
        </p:nvCxnSpPr>
        <p:spPr>
          <a:xfrm>
            <a:off x="1916128" y="3442642"/>
            <a:ext cx="307964" cy="791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C70B140D-1DBB-49BF-A8FA-20794F67F7EC}"/>
              </a:ext>
            </a:extLst>
          </p:cNvPr>
          <p:cNvSpPr txBox="1"/>
          <p:nvPr/>
        </p:nvSpPr>
        <p:spPr>
          <a:xfrm>
            <a:off x="5918364" y="1655133"/>
            <a:ext cx="72616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Analyze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D688FB0C-D44A-4E35-A289-7701E0504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432" y="3919246"/>
            <a:ext cx="737387" cy="784833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158C1574-C69C-4572-B265-D674BE0D9828}"/>
              </a:ext>
            </a:extLst>
          </p:cNvPr>
          <p:cNvCxnSpPr>
            <a:cxnSpLocks/>
          </p:cNvCxnSpPr>
          <p:nvPr/>
        </p:nvCxnSpPr>
        <p:spPr>
          <a:xfrm>
            <a:off x="2227487" y="4139540"/>
            <a:ext cx="368706" cy="0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lg" len="me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E71F340B-98BA-491F-B419-780B922B6C9D}"/>
              </a:ext>
            </a:extLst>
          </p:cNvPr>
          <p:cNvSpPr/>
          <p:nvPr/>
        </p:nvSpPr>
        <p:spPr>
          <a:xfrm>
            <a:off x="8793323" y="2187894"/>
            <a:ext cx="2002728" cy="663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  <a:spcAft>
                <a:spcPts val="588"/>
              </a:spcAft>
              <a:defRPr/>
            </a:pPr>
            <a:r>
              <a:rPr lang="en-US" sz="1800">
                <a:solidFill>
                  <a:srgbClr val="000000"/>
                </a:solidFill>
              </a:rPr>
              <a:t>Alerts and actions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204E23B7-F3F2-4E7C-BD6B-EA089572591A}"/>
              </a:ext>
            </a:extLst>
          </p:cNvPr>
          <p:cNvSpPr/>
          <p:nvPr/>
        </p:nvSpPr>
        <p:spPr>
          <a:xfrm>
            <a:off x="8854494" y="3080790"/>
            <a:ext cx="2557495" cy="663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  <a:spcAft>
                <a:spcPts val="588"/>
              </a:spcAft>
              <a:defRPr/>
            </a:pPr>
            <a:r>
              <a:rPr lang="en-US" sz="1800">
                <a:solidFill>
                  <a:srgbClr val="000000"/>
                </a:solidFill>
              </a:rPr>
              <a:t>Dynamic Dashboarding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2E55DB77-6530-4B2C-8844-133A98514C9F}"/>
              </a:ext>
            </a:extLst>
          </p:cNvPr>
          <p:cNvSpPr/>
          <p:nvPr/>
        </p:nvSpPr>
        <p:spPr>
          <a:xfrm>
            <a:off x="8851342" y="3950618"/>
            <a:ext cx="2058192" cy="663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  <a:spcAft>
                <a:spcPts val="588"/>
              </a:spcAft>
              <a:defRPr/>
            </a:pPr>
            <a:r>
              <a:rPr lang="en-US" sz="1800">
                <a:solidFill>
                  <a:srgbClr val="000000"/>
                </a:solidFill>
              </a:rPr>
              <a:t>Data Warehousing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5F8C35F4-EF3D-46D3-B3EC-50EC084A4D2B}"/>
              </a:ext>
            </a:extLst>
          </p:cNvPr>
          <p:cNvSpPr/>
          <p:nvPr/>
        </p:nvSpPr>
        <p:spPr>
          <a:xfrm>
            <a:off x="8887478" y="4843342"/>
            <a:ext cx="1979644" cy="663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  <a:spcAft>
                <a:spcPts val="588"/>
              </a:spcAft>
              <a:defRPr/>
            </a:pPr>
            <a:r>
              <a:rPr lang="en-US" sz="1800">
                <a:solidFill>
                  <a:srgbClr val="000000"/>
                </a:solidFill>
              </a:rPr>
              <a:t>Storage / Archival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33EEB5B5-8D86-414E-8142-8B4690F698DE}"/>
              </a:ext>
            </a:extLst>
          </p:cNvPr>
          <p:cNvSpPr txBox="1"/>
          <p:nvPr/>
        </p:nvSpPr>
        <p:spPr>
          <a:xfrm>
            <a:off x="8715166" y="2752287"/>
            <a:ext cx="3192653" cy="428074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marL="0" marR="0" lvl="0" indent="0" algn="l" defTabSz="91401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Event Hubs, Service Bus, Azure Functions etc.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B125637E-BCE9-43DB-BCDA-F220F4A7ACFB}"/>
              </a:ext>
            </a:extLst>
          </p:cNvPr>
          <p:cNvSpPr txBox="1"/>
          <p:nvPr/>
        </p:nvSpPr>
        <p:spPr>
          <a:xfrm>
            <a:off x="8810988" y="3646141"/>
            <a:ext cx="3010200" cy="428074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marL="0" marR="0" lvl="0" indent="0" algn="l" defTabSz="91401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7E7F77D6-BA10-4F81-96A9-642742247BC2}"/>
              </a:ext>
            </a:extLst>
          </p:cNvPr>
          <p:cNvSpPr txBox="1"/>
          <p:nvPr/>
        </p:nvSpPr>
        <p:spPr>
          <a:xfrm>
            <a:off x="8797683" y="4497595"/>
            <a:ext cx="3010200" cy="428074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marL="0" marR="0" lvl="0" indent="0" algn="l" defTabSz="91401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SQL Data Warehouse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884E8FF5-E464-4BE5-A758-53C464ACB91D}"/>
              </a:ext>
            </a:extLst>
          </p:cNvPr>
          <p:cNvSpPr txBox="1"/>
          <p:nvPr/>
        </p:nvSpPr>
        <p:spPr>
          <a:xfrm>
            <a:off x="8825868" y="5416713"/>
            <a:ext cx="3366132" cy="643518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marL="0" marR="0" lvl="0" indent="0" algn="l" defTabSz="91401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SQL DB, Azure Data Lake Gen1 and Gen 2, </a:t>
            </a:r>
          </a:p>
          <a:p>
            <a:pPr marL="0" marR="0" lvl="0" indent="0" algn="l" defTabSz="91401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Cosmos DB, Blob Storage etc.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325782EC-CD79-4993-B4B5-51A121FBD6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783391" y="5478701"/>
            <a:ext cx="365338" cy="365338"/>
          </a:xfrm>
          <a:prstGeom prst="rect">
            <a:avLst/>
          </a:prstGeom>
        </p:spPr>
      </p:pic>
      <p:pic>
        <p:nvPicPr>
          <p:cNvPr id="67" name="Picture 2" descr="Apache kafka.svg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119C0821-2F29-4B25-822C-52EA0B86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37" y="4583053"/>
            <a:ext cx="160912" cy="26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F552EA8D-BF78-452B-B5CB-A4CEECBAF4B9}"/>
              </a:ext>
            </a:extLst>
          </p:cNvPr>
          <p:cNvSpPr/>
          <p:nvPr/>
        </p:nvSpPr>
        <p:spPr bwMode="auto">
          <a:xfrm>
            <a:off x="2341826" y="4803490"/>
            <a:ext cx="901053" cy="348235"/>
          </a:xfrm>
          <a:prstGeom prst="ellipse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3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9" b="1" i="0" u="none" strike="noStrike" kern="0" cap="none" spc="0" normalizeH="0" baseline="0" noProof="0">
                <a:ln>
                  <a:noFill/>
                </a:ln>
                <a:solidFill>
                  <a:srgbClr val="0078D7">
                    <a:lumMod val="25000"/>
                  </a:srgbClr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Kafka</a:t>
            </a:r>
          </a:p>
        </p:txBody>
      </p:sp>
      <p:sp>
        <p:nvSpPr>
          <p:cNvPr id="69" name="Database_EFC7" title="Icon of a cylinder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B6C8E222-5FBB-433B-BA72-BC497F2FEEB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96860" y="5442130"/>
            <a:ext cx="297205" cy="442770"/>
          </a:xfrm>
          <a:custGeom>
            <a:avLst/>
            <a:gdLst>
              <a:gd name="T0" fmla="*/ 2470 w 2511"/>
              <a:gd name="T1" fmla="*/ 627 h 3264"/>
              <a:gd name="T2" fmla="*/ 2511 w 2511"/>
              <a:gd name="T3" fmla="*/ 627 h 3264"/>
              <a:gd name="T4" fmla="*/ 2511 w 2511"/>
              <a:gd name="T5" fmla="*/ 2762 h 3264"/>
              <a:gd name="T6" fmla="*/ 1255 w 2511"/>
              <a:gd name="T7" fmla="*/ 3264 h 3264"/>
              <a:gd name="T8" fmla="*/ 0 w 2511"/>
              <a:gd name="T9" fmla="*/ 2762 h 3264"/>
              <a:gd name="T10" fmla="*/ 0 w 2511"/>
              <a:gd name="T11" fmla="*/ 627 h 3264"/>
              <a:gd name="T12" fmla="*/ 41 w 2511"/>
              <a:gd name="T13" fmla="*/ 627 h 3264"/>
              <a:gd name="T14" fmla="*/ 1255 w 2511"/>
              <a:gd name="T15" fmla="*/ 1004 h 3264"/>
              <a:gd name="T16" fmla="*/ 2470 w 2511"/>
              <a:gd name="T17" fmla="*/ 627 h 3264"/>
              <a:gd name="T18" fmla="*/ 1255 w 2511"/>
              <a:gd name="T19" fmla="*/ 0 h 3264"/>
              <a:gd name="T20" fmla="*/ 0 w 2511"/>
              <a:gd name="T21" fmla="*/ 502 h 3264"/>
              <a:gd name="T22" fmla="*/ 1255 w 2511"/>
              <a:gd name="T23" fmla="*/ 1004 h 3264"/>
              <a:gd name="T24" fmla="*/ 2511 w 2511"/>
              <a:gd name="T25" fmla="*/ 502 h 3264"/>
              <a:gd name="T26" fmla="*/ 1255 w 2511"/>
              <a:gd name="T27" fmla="*/ 0 h 3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11" h="3264">
                <a:moveTo>
                  <a:pt x="2470" y="627"/>
                </a:moveTo>
                <a:cubicBezTo>
                  <a:pt x="2511" y="627"/>
                  <a:pt x="2511" y="627"/>
                  <a:pt x="2511" y="627"/>
                </a:cubicBezTo>
                <a:cubicBezTo>
                  <a:pt x="2511" y="2762"/>
                  <a:pt x="2511" y="2762"/>
                  <a:pt x="2511" y="2762"/>
                </a:cubicBezTo>
                <a:cubicBezTo>
                  <a:pt x="2511" y="3040"/>
                  <a:pt x="1949" y="3264"/>
                  <a:pt x="1255" y="3264"/>
                </a:cubicBezTo>
                <a:cubicBezTo>
                  <a:pt x="562" y="3264"/>
                  <a:pt x="0" y="3040"/>
                  <a:pt x="0" y="2762"/>
                </a:cubicBezTo>
                <a:cubicBezTo>
                  <a:pt x="0" y="627"/>
                  <a:pt x="0" y="627"/>
                  <a:pt x="0" y="627"/>
                </a:cubicBezTo>
                <a:cubicBezTo>
                  <a:pt x="41" y="627"/>
                  <a:pt x="41" y="627"/>
                  <a:pt x="41" y="627"/>
                </a:cubicBezTo>
                <a:cubicBezTo>
                  <a:pt x="180" y="844"/>
                  <a:pt x="671" y="1004"/>
                  <a:pt x="1255" y="1004"/>
                </a:cubicBezTo>
                <a:cubicBezTo>
                  <a:pt x="1840" y="1004"/>
                  <a:pt x="2330" y="844"/>
                  <a:pt x="2470" y="627"/>
                </a:cubicBezTo>
                <a:close/>
                <a:moveTo>
                  <a:pt x="1255" y="0"/>
                </a:moveTo>
                <a:cubicBezTo>
                  <a:pt x="562" y="0"/>
                  <a:pt x="0" y="224"/>
                  <a:pt x="0" y="502"/>
                </a:cubicBezTo>
                <a:cubicBezTo>
                  <a:pt x="0" y="779"/>
                  <a:pt x="562" y="1004"/>
                  <a:pt x="1255" y="1004"/>
                </a:cubicBezTo>
                <a:cubicBezTo>
                  <a:pt x="1949" y="1004"/>
                  <a:pt x="2511" y="779"/>
                  <a:pt x="2511" y="502"/>
                </a:cubicBezTo>
                <a:cubicBezTo>
                  <a:pt x="2511" y="224"/>
                  <a:pt x="1949" y="0"/>
                  <a:pt x="1255" y="0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Arrow: Up-Down 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95016FA7-60A6-44BC-B4BA-5AC5E6A73E32}"/>
              </a:ext>
            </a:extLst>
          </p:cNvPr>
          <p:cNvSpPr/>
          <p:nvPr/>
        </p:nvSpPr>
        <p:spPr bwMode="auto">
          <a:xfrm>
            <a:off x="5364478" y="5097389"/>
            <a:ext cx="161970" cy="319325"/>
          </a:xfrm>
          <a:prstGeom prst="upDownArrow">
            <a:avLst>
              <a:gd name="adj1" fmla="val 28018"/>
              <a:gd name="adj2" fmla="val 37177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1" name="Arrow: Up-Down 11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7DDA1246-6091-44FE-84E5-894944654061}"/>
              </a:ext>
            </a:extLst>
          </p:cNvPr>
          <p:cNvSpPr/>
          <p:nvPr/>
        </p:nvSpPr>
        <p:spPr bwMode="auto">
          <a:xfrm>
            <a:off x="6874598" y="5097388"/>
            <a:ext cx="161970" cy="319325"/>
          </a:xfrm>
          <a:prstGeom prst="upDownArrow">
            <a:avLst>
              <a:gd name="adj1" fmla="val 28018"/>
              <a:gd name="adj2" fmla="val 37177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26E58AA9-459E-4CFC-8023-51EE65FA6A63}"/>
              </a:ext>
            </a:extLst>
          </p:cNvPr>
          <p:cNvSpPr/>
          <p:nvPr/>
        </p:nvSpPr>
        <p:spPr>
          <a:xfrm>
            <a:off x="4803908" y="5698996"/>
            <a:ext cx="1283108" cy="473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  <a:spcAft>
                <a:spcPts val="588"/>
              </a:spcAft>
              <a:defRPr/>
            </a:pPr>
            <a:r>
              <a:rPr lang="en-US" sz="1200" b="1">
                <a:solidFill>
                  <a:srgbClr val="000000"/>
                </a:solidFill>
              </a:rPr>
              <a:t>Reference Data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5806DE50-C619-4EB9-AAC2-8401BFAE705D}"/>
              </a:ext>
            </a:extLst>
          </p:cNvPr>
          <p:cNvSpPr/>
          <p:nvPr/>
        </p:nvSpPr>
        <p:spPr>
          <a:xfrm>
            <a:off x="4738751" y="5922602"/>
            <a:ext cx="1415772" cy="4099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  <a:spcAft>
                <a:spcPts val="588"/>
              </a:spcAft>
              <a:defRPr/>
            </a:pPr>
            <a:r>
              <a:rPr lang="en-US" sz="1000" b="1">
                <a:solidFill>
                  <a:schemeClr val="accent4">
                    <a:lumMod val="50000"/>
                  </a:schemeClr>
                </a:solidFill>
              </a:rPr>
              <a:t>(SQL DB, Blob store)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1459D236-F2EE-4DB4-B725-20B0BAFFD723}"/>
              </a:ext>
            </a:extLst>
          </p:cNvPr>
          <p:cNvSpPr/>
          <p:nvPr/>
        </p:nvSpPr>
        <p:spPr>
          <a:xfrm>
            <a:off x="6311080" y="5685902"/>
            <a:ext cx="1450975" cy="473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  <a:spcAft>
                <a:spcPts val="588"/>
              </a:spcAft>
              <a:defRPr/>
            </a:pPr>
            <a:r>
              <a:rPr lang="en-US" sz="1200" b="1">
                <a:solidFill>
                  <a:srgbClr val="000000"/>
                </a:solidFill>
              </a:rPr>
              <a:t>Real-time scoring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D0555469-56B1-4C09-B278-13808898CE33}"/>
              </a:ext>
            </a:extLst>
          </p:cNvPr>
          <p:cNvSpPr/>
          <p:nvPr/>
        </p:nvSpPr>
        <p:spPr>
          <a:xfrm>
            <a:off x="6386389" y="5933104"/>
            <a:ext cx="1300356" cy="4099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  <a:spcAft>
                <a:spcPts val="588"/>
              </a:spcAft>
              <a:defRPr/>
            </a:pPr>
            <a:r>
              <a:rPr lang="en-US" sz="1000" b="1">
                <a:solidFill>
                  <a:schemeClr val="accent4">
                    <a:lumMod val="50000"/>
                  </a:schemeClr>
                </a:solidFill>
              </a:rPr>
              <a:t>(Azure ML service)</a:t>
            </a:r>
          </a:p>
        </p:txBody>
      </p:sp>
      <p:pic>
        <p:nvPicPr>
          <p:cNvPr id="76" name="Graphic 10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E151160F-4082-4C79-B037-C029040FC3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:mc="http://schemas.openxmlformats.org/markup-compatibility/2006" xmlns:p14="http://schemas.microsoft.com/office/powerpoint/2010/main" xmlns:a14="http://schemas.microsoft.com/office/drawing/2010/main" xmlns:a16="http://schemas.microsoft.com/office/drawing/2014/main" xmlns="" r:embed="rId10"/>
              </a:ext>
            </a:extLst>
          </a:blip>
          <a:stretch>
            <a:fillRect/>
          </a:stretch>
        </p:blipFill>
        <p:spPr>
          <a:xfrm>
            <a:off x="790949" y="2323232"/>
            <a:ext cx="327722" cy="327720"/>
          </a:xfrm>
          <a:prstGeom prst="rect">
            <a:avLst/>
          </a:prstGeom>
        </p:spPr>
      </p:pic>
      <p:pic>
        <p:nvPicPr>
          <p:cNvPr id="77" name="Graphic 11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2A6050CF-FE4A-495D-A44C-68CB9C5609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:mc="http://schemas.openxmlformats.org/markup-compatibility/2006" xmlns:p14="http://schemas.microsoft.com/office/powerpoint/2010/main" xmlns:a14="http://schemas.microsoft.com/office/drawing/2010/main" xmlns:a16="http://schemas.microsoft.com/office/drawing/2014/main" xmlns="" r:embed="rId12"/>
              </a:ext>
            </a:extLst>
          </a:blip>
          <a:stretch>
            <a:fillRect/>
          </a:stretch>
        </p:blipFill>
        <p:spPr>
          <a:xfrm>
            <a:off x="1232564" y="2389896"/>
            <a:ext cx="224970" cy="224969"/>
          </a:xfrm>
          <a:prstGeom prst="rect">
            <a:avLst/>
          </a:prstGeom>
        </p:spPr>
      </p:pic>
      <p:pic>
        <p:nvPicPr>
          <p:cNvPr id="78" name="Graphic 12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67EAE32C-C925-4CE0-AD4C-0B901A85FE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:mc="http://schemas.openxmlformats.org/markup-compatibility/2006" xmlns:p14="http://schemas.microsoft.com/office/powerpoint/2010/main" xmlns:a14="http://schemas.microsoft.com/office/drawing/2010/main" xmlns:a16="http://schemas.microsoft.com/office/drawing/2014/main" xmlns="" r:embed="rId14"/>
              </a:ext>
            </a:extLst>
          </a:blip>
          <a:stretch>
            <a:fillRect/>
          </a:stretch>
        </p:blipFill>
        <p:spPr>
          <a:xfrm>
            <a:off x="1523799" y="2381406"/>
            <a:ext cx="241949" cy="24194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344FCCDC-B0F2-41FC-B2BA-7C3518CE6A14}"/>
              </a:ext>
            </a:extLst>
          </p:cNvPr>
          <p:cNvSpPr txBox="1"/>
          <p:nvPr/>
        </p:nvSpPr>
        <p:spPr>
          <a:xfrm>
            <a:off x="667718" y="2620276"/>
            <a:ext cx="1221711" cy="24622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algn="ctr" defTabSz="932597">
              <a:defRPr sz="900" kern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ea typeface="MS PGothic" panose="020B0600070205080204" pitchFamily="34" charset="-128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IoT Devices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:asvg="http://schemas.microsoft.com/office/drawing/2016/SVG/main" xmlns="" id="{E9D2E2B6-4FCD-4F8E-820F-D8F92B115BC2}"/>
              </a:ext>
            </a:extLst>
          </p:cNvPr>
          <p:cNvCxnSpPr>
            <a:cxnSpLocks/>
          </p:cNvCxnSpPr>
          <p:nvPr/>
        </p:nvCxnSpPr>
        <p:spPr>
          <a:xfrm>
            <a:off x="1921196" y="2486301"/>
            <a:ext cx="307964" cy="791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7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Analytics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80661" y="1690688"/>
            <a:ext cx="5763481" cy="4774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396CCD"/>
                </a:solidFill>
              </a:rPr>
              <a:t>Data Stream</a:t>
            </a:r>
          </a:p>
          <a:p>
            <a:r>
              <a:rPr lang="en-US" dirty="0" smtClean="0"/>
              <a:t>Azure IoT Hub</a:t>
            </a:r>
            <a:endParaRPr lang="en-US" dirty="0"/>
          </a:p>
          <a:p>
            <a:r>
              <a:rPr lang="en-US" dirty="0" smtClean="0"/>
              <a:t>Azure Event Hub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396CCD"/>
                </a:solidFill>
              </a:rPr>
              <a:t>Reference Data</a:t>
            </a:r>
          </a:p>
          <a:p>
            <a:r>
              <a:rPr lang="en-US" dirty="0" smtClean="0"/>
              <a:t>Azure Blob Storage</a:t>
            </a:r>
          </a:p>
          <a:p>
            <a:r>
              <a:rPr lang="en-US" dirty="0" smtClean="0"/>
              <a:t>Azure SQL Database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11" y="2145637"/>
            <a:ext cx="3044598" cy="304459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6239256" y="3790940"/>
            <a:ext cx="1227831" cy="2"/>
          </a:xfrm>
          <a:prstGeom prst="straightConnector1">
            <a:avLst/>
          </a:prstGeom>
          <a:ln w="190500">
            <a:solidFill>
              <a:srgbClr val="396CCD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8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QLintersection">
  <a:themeElements>
    <a:clrScheme name="Azure + AI Conf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273573"/>
      </a:accent1>
      <a:accent2>
        <a:srgbClr val="2683C6"/>
      </a:accent2>
      <a:accent3>
        <a:srgbClr val="5586B0"/>
      </a:accent3>
      <a:accent4>
        <a:srgbClr val="77B342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A4D289"/>
            </a:gs>
            <a:gs pos="100000">
              <a:schemeClr val="bg1"/>
            </a:gs>
          </a:gsLst>
          <a:lin ang="5400000" scaled="1"/>
        </a:gradFill>
        <a:ln w="9525" algn="ctr">
          <a:solidFill>
            <a:schemeClr val="tx1"/>
          </a:solidFill>
          <a:miter lim="800000"/>
          <a:headEnd/>
          <a:tailEnd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anchor="ctr"/>
      <a:lstStyle>
        <a:defPPr>
          <a:defRPr sz="2000" dirty="0">
            <a:latin typeface="Tekton Pro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A4D289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anchor="ctr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None/>
          <a:tabLst/>
          <a:defRPr kumimoji="0" lang="en-US" sz="1600" b="1" i="0" u="none" strike="noStrike" baseline="0">
            <a:solidFill>
              <a:schemeClr val="tx1">
                <a:alpha val="100000"/>
              </a:schemeClr>
            </a:solidFill>
            <a:effectLst/>
            <a:latin typeface="Arial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>
          <a:defRPr sz="1800" dirty="0">
            <a:solidFill>
              <a:srgbClr val="002060"/>
            </a:solidFill>
            <a:latin typeface="Tekton Pro" pitchFamily="34" charset="0"/>
          </a:defRPr>
        </a:defPPr>
      </a:lstStyle>
    </a:tx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4158</TotalTime>
  <Words>612</Words>
  <Application>Microsoft Macintosh PowerPoint</Application>
  <PresentationFormat>Widescreen</PresentationFormat>
  <Paragraphs>198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Mangal</vt:lpstr>
      <vt:lpstr>MS PGothic</vt:lpstr>
      <vt:lpstr>Myriad Pro</vt:lpstr>
      <vt:lpstr>Segoe UI</vt:lpstr>
      <vt:lpstr>Segoe UI Semibold</vt:lpstr>
      <vt:lpstr>Segoe UI Semilight</vt:lpstr>
      <vt:lpstr>Verdana</vt:lpstr>
      <vt:lpstr>Wingdings</vt:lpstr>
      <vt:lpstr>1_Office Theme</vt:lpstr>
      <vt:lpstr>Custom Design</vt:lpstr>
      <vt:lpstr>1_SQLintersection</vt:lpstr>
      <vt:lpstr>Implementing Real-Time IoT Stream Processing in Azure</vt:lpstr>
      <vt:lpstr>Agenda</vt:lpstr>
      <vt:lpstr>Lambda Architecture</vt:lpstr>
      <vt:lpstr>Lambda Architecture</vt:lpstr>
      <vt:lpstr>Lambda Architecture</vt:lpstr>
      <vt:lpstr>Azure Stream Analytics</vt:lpstr>
      <vt:lpstr>Stream Analytics Data Flow</vt:lpstr>
      <vt:lpstr>Azure Stream Analytics in the Cloud</vt:lpstr>
      <vt:lpstr>Stream Analytics Inputs</vt:lpstr>
      <vt:lpstr>Stream Analytics Outputs</vt:lpstr>
      <vt:lpstr>Stream Analytics Query</vt:lpstr>
      <vt:lpstr>Stream Analytics Query</vt:lpstr>
      <vt:lpstr>Window Functions</vt:lpstr>
      <vt:lpstr>Tumbling Window</vt:lpstr>
      <vt:lpstr>Hoping Window</vt:lpstr>
      <vt:lpstr>Sliding Window</vt:lpstr>
      <vt:lpstr>Session Window</vt:lpstr>
      <vt:lpstr>Functions</vt:lpstr>
      <vt:lpstr>Functions</vt:lpstr>
      <vt:lpstr>Azure Stream Analytics on IoT Edge</vt:lpstr>
      <vt:lpstr>Azure Stream Analytics on IoT Edge</vt:lpstr>
      <vt:lpstr>Demo</vt:lpstr>
      <vt:lpstr>Thank You!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Pietschmann</dc:creator>
  <cp:lastModifiedBy>Chris Pietschmann</cp:lastModifiedBy>
  <cp:revision>124</cp:revision>
  <dcterms:created xsi:type="dcterms:W3CDTF">2017-06-13T23:49:06Z</dcterms:created>
  <dcterms:modified xsi:type="dcterms:W3CDTF">2019-11-25T16:26:04Z</dcterms:modified>
</cp:coreProperties>
</file>