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3648" r:id="rId2"/>
    <p:sldMasterId id="2147483671" r:id="rId3"/>
  </p:sldMasterIdLst>
  <p:notesMasterIdLst>
    <p:notesMasterId r:id="rId39"/>
  </p:notesMasterIdLst>
  <p:sldIdLst>
    <p:sldId id="261" r:id="rId4"/>
    <p:sldId id="262" r:id="rId5"/>
    <p:sldId id="2076137234" r:id="rId6"/>
    <p:sldId id="2076137119" r:id="rId7"/>
    <p:sldId id="4440" r:id="rId8"/>
    <p:sldId id="2076137235" r:id="rId9"/>
    <p:sldId id="1919" r:id="rId10"/>
    <p:sldId id="1942" r:id="rId11"/>
    <p:sldId id="1925" r:id="rId12"/>
    <p:sldId id="1928" r:id="rId13"/>
    <p:sldId id="1924" r:id="rId14"/>
    <p:sldId id="1940" r:id="rId15"/>
    <p:sldId id="1939" r:id="rId16"/>
    <p:sldId id="1918" r:id="rId17"/>
    <p:sldId id="2076137214" r:id="rId18"/>
    <p:sldId id="1927" r:id="rId19"/>
    <p:sldId id="1923" r:id="rId20"/>
    <p:sldId id="1920" r:id="rId21"/>
    <p:sldId id="2076137174" r:id="rId22"/>
    <p:sldId id="2076136880" r:id="rId23"/>
    <p:sldId id="2076136860" r:id="rId24"/>
    <p:sldId id="1944" r:id="rId25"/>
    <p:sldId id="2076137215" r:id="rId26"/>
    <p:sldId id="2076137216" r:id="rId27"/>
    <p:sldId id="2076137175" r:id="rId28"/>
    <p:sldId id="857" r:id="rId29"/>
    <p:sldId id="2076137167" r:id="rId30"/>
    <p:sldId id="2076137230" r:id="rId31"/>
    <p:sldId id="2076137204" r:id="rId32"/>
    <p:sldId id="2076137218" r:id="rId33"/>
    <p:sldId id="1930" r:id="rId34"/>
    <p:sldId id="1922" r:id="rId35"/>
    <p:sldId id="1931" r:id="rId36"/>
    <p:sldId id="2076137233" r:id="rId37"/>
    <p:sldId id="207613723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93C3523-4C56-42C0-9EB3-81F6BB733818}">
          <p14:sldIdLst>
            <p14:sldId id="261"/>
            <p14:sldId id="262"/>
          </p14:sldIdLst>
        </p14:section>
        <p14:section name="Knowledge mining" id="{F1782E62-777B-4771-8E51-961EDFD45D3E}">
          <p14:sldIdLst>
            <p14:sldId id="2076137234"/>
            <p14:sldId id="2076137119"/>
            <p14:sldId id="4440"/>
            <p14:sldId id="2076137235"/>
          </p14:sldIdLst>
        </p14:section>
        <p14:section name="Azure Cognitive Search" id="{2CC5BFC4-2961-4F93-8CB1-7597AA9628F4}">
          <p14:sldIdLst>
            <p14:sldId id="1919"/>
          </p14:sldIdLst>
        </p14:section>
        <p14:section name="AI Enrichment Pipeline" id="{04DE8503-1A4B-443A-9A58-CC69DA286A9D}">
          <p14:sldIdLst>
            <p14:sldId id="1942"/>
            <p14:sldId id="1925"/>
            <p14:sldId id="1928"/>
            <p14:sldId id="1924"/>
            <p14:sldId id="1940"/>
            <p14:sldId id="1939"/>
            <p14:sldId id="1918"/>
            <p14:sldId id="2076137214"/>
            <p14:sldId id="1927"/>
            <p14:sldId id="1923"/>
            <p14:sldId id="1920"/>
            <p14:sldId id="2076137174"/>
            <p14:sldId id="2076136880"/>
            <p14:sldId id="2076136860"/>
            <p14:sldId id="1944"/>
            <p14:sldId id="2076137215"/>
            <p14:sldId id="2076137216"/>
            <p14:sldId id="2076137175"/>
            <p14:sldId id="857"/>
            <p14:sldId id="2076137167"/>
            <p14:sldId id="2076137230"/>
            <p14:sldId id="2076137204"/>
            <p14:sldId id="2076137218"/>
            <p14:sldId id="1930"/>
            <p14:sldId id="1922"/>
            <p14:sldId id="1931"/>
          </p14:sldIdLst>
        </p14:section>
        <p14:section name="Conclusion" id="{DBC29C83-4A9B-4F0E-BE2F-B91419EE3D67}">
          <p14:sldIdLst>
            <p14:sldId id="2076137233"/>
            <p14:sldId id="20761372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71156" autoAdjust="0"/>
  </p:normalViewPr>
  <p:slideViewPr>
    <p:cSldViewPr snapToGrid="0" snapToObjects="1">
      <p:cViewPr varScale="1">
        <p:scale>
          <a:sx n="96" d="100"/>
          <a:sy n="96" d="100"/>
        </p:scale>
        <p:origin x="978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4EEF3-2E91-4070-96FA-68CDF0B23F0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194E3-C62B-4AA7-A57F-2FC1D2327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8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194E3-C62B-4AA7-A57F-2FC1D23277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61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194E3-C62B-4AA7-A57F-2FC1D23277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33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11/25/2019 4:04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26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11/25/2019 4:04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35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11/25/2019 4:04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60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11/25/2019 4:04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583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11/25/2019 4:04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49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11/25/2019 4:04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39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11/25/2019 4:04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77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D16C-9B51-4AB9-AB46-DB7CE55933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29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11/25/2019 4:04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66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194E3-C62B-4AA7-A57F-2FC1D23277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10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11/25/2019 4:04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62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11/25/2019 4:04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43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11/25/2019 4:04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5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11/25/2019 4:04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9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9C601B9-5273-467A-8E48-EC9939578C8F}" type="datetime8">
              <a:rPr lang="en-US" smtClean="0"/>
              <a:t>11/25/2019 4:04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ADDA03-BE42-4F67-99F0-92EE63A63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7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11/25/2019 4:04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64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194E3-C62B-4AA7-A57F-2FC1D23277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8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11/25/2019 4:04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70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11/25/2019 4:04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97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11/25/2019 4:04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0F76-68C1-4802-A371-F253A87E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43200"/>
            <a:ext cx="10515600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2D8776-3F2F-4EBA-84C6-F5AB01CD38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566160"/>
            <a:ext cx="1051560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Presentation 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53DF8A-A203-455D-95D5-1355D1A609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5029200"/>
            <a:ext cx="4114800" cy="320040"/>
          </a:xfrm>
        </p:spPr>
        <p:txBody>
          <a:bodyPr/>
          <a:lstStyle>
            <a:lvl1pPr>
              <a:defRPr sz="1700"/>
            </a:lvl1pPr>
          </a:lstStyle>
          <a:p>
            <a:pPr lvl="0"/>
            <a:r>
              <a:rPr lang="en-US" dirty="0"/>
              <a:t>Click to add Presenter Name(s)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3A9FC9-57BF-4C1E-AC49-3A5FF9B090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486400"/>
            <a:ext cx="4114799" cy="2743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Conference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61918-1B25-494C-B9EA-5FCE74A4D9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WWW.SOLLIANCE.NET</a:t>
            </a:r>
          </a:p>
        </p:txBody>
      </p:sp>
    </p:spTree>
    <p:extLst>
      <p:ext uri="{BB962C8B-B14F-4D97-AF65-F5344CB8AC3E}">
        <p14:creationId xmlns:p14="http://schemas.microsoft.com/office/powerpoint/2010/main" val="413642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CC6D2E-AC23-4B33-884B-CFC3108F15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938528"/>
            <a:ext cx="3758184" cy="37581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72B04-54A7-8342-8AE8-AA73FE05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69C816-DEAE-5544-913F-0B0877940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AF26C8-BB42-B54D-9000-5816DC7124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7846" y="1938528"/>
            <a:ext cx="6605954" cy="375818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2000"/>
              </a:spcBef>
              <a:spcAft>
                <a:spcPts val="2000"/>
              </a:spcAft>
              <a:defRPr sz="1500" b="0" i="0" cap="none" baseline="0">
                <a:solidFill>
                  <a:srgbClr val="0062A6"/>
                </a:solidFill>
                <a:latin typeface="Helvetica Neue" panose="02000503000000020004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A2626A-45C6-4FA5-B0CB-4CEA6166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9248"/>
            <a:ext cx="10515600" cy="6580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808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ing +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CC6D2E-AC23-4B33-884B-CFC3108F15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2424869"/>
            <a:ext cx="3206262" cy="35568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9AFA4-7FB0-724F-889B-811A0CD259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1248" y="1938528"/>
            <a:ext cx="10515600" cy="365125"/>
          </a:xfrm>
        </p:spPr>
        <p:txBody>
          <a:bodyPr>
            <a:normAutofit/>
          </a:bodyPr>
          <a:lstStyle>
            <a:lvl1pPr marL="0" indent="0">
              <a:buNone/>
              <a:defRPr sz="1700" cap="all" spc="100" baseline="0">
                <a:solidFill>
                  <a:schemeClr val="accent1"/>
                </a:solidFill>
                <a:latin typeface="Montserrat Semi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72B04-54A7-8342-8AE8-AA73FE05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69C816-DEAE-5544-913F-0B0877940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AF26C8-BB42-B54D-9000-5816DC7124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7200" y="2424869"/>
            <a:ext cx="7086600" cy="3556831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2000"/>
              </a:spcBef>
              <a:spcAft>
                <a:spcPts val="2000"/>
              </a:spcAft>
              <a:defRPr sz="1500" b="0" i="0" cap="none" baseline="0">
                <a:solidFill>
                  <a:srgbClr val="0062A6"/>
                </a:solidFill>
                <a:latin typeface="Helvetica Neue" panose="02000503000000020004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E25F99DF-5412-4CF9-9DC8-60916414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9248"/>
            <a:ext cx="10515600" cy="658065"/>
          </a:xfrm>
        </p:spPr>
        <p:txBody>
          <a:bodyPr>
            <a:normAutofit/>
          </a:bodyPr>
          <a:lstStyle>
            <a:lvl1pPr>
              <a:defRPr sz="3200" cap="all" spc="100" baseline="0">
                <a:solidFill>
                  <a:schemeClr val="accent1"/>
                </a:solidFill>
                <a:latin typeface="Montserrat Semi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947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9E6C-DDBA-AB43-ABFE-80385E45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61288"/>
            <a:ext cx="3932237" cy="1026319"/>
          </a:xfrm>
        </p:spPr>
        <p:txBody>
          <a:bodyPr anchor="b">
            <a:normAutofit/>
          </a:bodyPr>
          <a:lstStyle>
            <a:lvl1pPr>
              <a:defRPr sz="2400" cap="all" spc="100" baseline="0">
                <a:solidFill>
                  <a:schemeClr val="accent1"/>
                </a:solidFill>
                <a:latin typeface="Montserrat Semi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66359-BF10-7A41-A08B-9FD07100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61288"/>
            <a:ext cx="6172200" cy="4699762"/>
          </a:xfrm>
        </p:spPr>
        <p:txBody>
          <a:bodyPr/>
          <a:lstStyle>
            <a:lvl1pPr>
              <a:defRPr sz="2400" cap="all" baseline="0">
                <a:solidFill>
                  <a:schemeClr val="accent1"/>
                </a:solidFill>
                <a:latin typeface="Montserrat Semi" pitchFamily="2" charset="77"/>
              </a:defRPr>
            </a:lvl1pPr>
            <a:lvl2pPr>
              <a:defRPr sz="1500" baseline="0">
                <a:solidFill>
                  <a:srgbClr val="0062A6"/>
                </a:solidFill>
                <a:latin typeface="Helvetica Neue" panose="02000503000000020004" pitchFamily="2" charset="0"/>
              </a:defRPr>
            </a:lvl2pPr>
            <a:lvl3pPr>
              <a:defRPr sz="1500" baseline="0">
                <a:solidFill>
                  <a:srgbClr val="0062A6"/>
                </a:solidFill>
                <a:latin typeface="Helvetica Neue" panose="02000503000000020004" pitchFamily="2" charset="0"/>
              </a:defRPr>
            </a:lvl3pPr>
            <a:lvl4pPr>
              <a:defRPr sz="1500" baseline="0">
                <a:solidFill>
                  <a:srgbClr val="0062A6"/>
                </a:solidFill>
                <a:latin typeface="Helvetica Neue" panose="02000503000000020004" pitchFamily="2" charset="0"/>
              </a:defRPr>
            </a:lvl4pPr>
            <a:lvl5pPr>
              <a:defRPr sz="1500" baseline="0">
                <a:solidFill>
                  <a:srgbClr val="0062A6"/>
                </a:solidFill>
                <a:latin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20F9C-F863-164D-9B92-489DC6878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9785"/>
            <a:ext cx="3932237" cy="3489203"/>
          </a:xfrm>
        </p:spPr>
        <p:txBody>
          <a:bodyPr>
            <a:normAutofit/>
          </a:bodyPr>
          <a:lstStyle>
            <a:lvl1pPr marL="0" indent="0">
              <a:buNone/>
              <a:defRPr sz="1700" cap="all" baseline="0">
                <a:solidFill>
                  <a:srgbClr val="0062A6"/>
                </a:solidFill>
                <a:latin typeface="Montserrat Semi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B9B3D4-C1B4-1641-8F6F-8C460410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647EF-B8D6-4A41-9048-09B97DD1D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65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938528"/>
            <a:ext cx="5093679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0122" y="1938528"/>
            <a:ext cx="5093679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BFE4A3E1-6501-4F6D-8C44-F12C6876BA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4D6DE289-75A8-4BFE-90B7-F5559FC95D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667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2F0AE-34F9-C04B-8785-284D6CF72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38528"/>
            <a:ext cx="5181600" cy="4351338"/>
          </a:xfrm>
        </p:spPr>
        <p:txBody>
          <a:bodyPr/>
          <a:lstStyle>
            <a:lvl1pPr>
              <a:defRPr sz="2100" baseline="0">
                <a:solidFill>
                  <a:schemeClr val="accent1"/>
                </a:solidFill>
                <a:latin typeface="Montserrat Semi" pitchFamily="2" charset="77"/>
              </a:defRPr>
            </a:lvl1pPr>
            <a:lvl2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2pPr>
            <a:lvl3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3pPr>
            <a:lvl4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4pPr>
            <a:lvl5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E0791-64DA-334A-A3A9-1A1F1F388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8528"/>
            <a:ext cx="5181600" cy="4351338"/>
          </a:xfrm>
        </p:spPr>
        <p:txBody>
          <a:bodyPr/>
          <a:lstStyle>
            <a:lvl1pPr>
              <a:defRPr sz="2100" baseline="0">
                <a:solidFill>
                  <a:schemeClr val="accent1"/>
                </a:solidFill>
                <a:latin typeface="Montserrat Semi" pitchFamily="2" charset="77"/>
              </a:defRPr>
            </a:lvl1pPr>
            <a:lvl2pPr>
              <a:defRPr baseline="0">
                <a:solidFill>
                  <a:srgbClr val="0077C7"/>
                </a:solidFill>
                <a:latin typeface="Helvetica Neue" panose="02000503000000020004" pitchFamily="2" charset="0"/>
              </a:defRPr>
            </a:lvl2pPr>
            <a:lvl3pPr>
              <a:defRPr baseline="0">
                <a:solidFill>
                  <a:srgbClr val="0077C7"/>
                </a:solidFill>
                <a:latin typeface="Helvetica Neue" panose="02000503000000020004" pitchFamily="2" charset="0"/>
              </a:defRPr>
            </a:lvl3pPr>
            <a:lvl4pPr>
              <a:defRPr baseline="0">
                <a:solidFill>
                  <a:srgbClr val="0077C7"/>
                </a:solidFill>
                <a:latin typeface="Helvetica Neue" panose="02000503000000020004" pitchFamily="2" charset="0"/>
              </a:defRPr>
            </a:lvl4pPr>
            <a:lvl5pPr>
              <a:defRPr baseline="0">
                <a:solidFill>
                  <a:srgbClr val="0077C7"/>
                </a:solidFill>
                <a:latin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590B85D-FF2F-904A-84C7-626E7E4F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8D13A6-2BEA-2247-87ED-945587E52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847F163E-6D73-401C-8A0F-811BCA0F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9248"/>
            <a:ext cx="10515600" cy="658065"/>
          </a:xfrm>
        </p:spPr>
        <p:txBody>
          <a:bodyPr>
            <a:normAutofit/>
          </a:bodyPr>
          <a:lstStyle>
            <a:lvl1pPr>
              <a:defRPr sz="3200" cap="all" spc="100" baseline="0">
                <a:solidFill>
                  <a:schemeClr val="accent1"/>
                </a:solidFill>
                <a:latin typeface="Montserrat Semi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2100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A00C2-83BD-3D4F-B749-F7C277E63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6128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 cap="all" spc="100" baseline="0">
                <a:solidFill>
                  <a:schemeClr val="accent1"/>
                </a:solidFill>
                <a:latin typeface="Montserrat Semi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CACB4-0971-D04F-A2CB-43398FCE1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5688"/>
            <a:ext cx="5157787" cy="4113974"/>
          </a:xfrm>
        </p:spPr>
        <p:txBody>
          <a:bodyPr/>
          <a:lstStyle>
            <a:lvl1pPr>
              <a:defRPr sz="1700" baseline="0">
                <a:solidFill>
                  <a:srgbClr val="0062A6"/>
                </a:solidFill>
                <a:latin typeface="Montserrat Semi" pitchFamily="2" charset="77"/>
              </a:defRPr>
            </a:lvl1pPr>
            <a:lvl2pPr>
              <a:defRPr sz="1500" baseline="0">
                <a:solidFill>
                  <a:srgbClr val="0062A6"/>
                </a:solidFill>
                <a:latin typeface="Helvetica Neue" panose="02000503000000020004" pitchFamily="2" charset="0"/>
              </a:defRPr>
            </a:lvl2pPr>
            <a:lvl3pPr>
              <a:defRPr sz="1500" baseline="0">
                <a:solidFill>
                  <a:srgbClr val="0062A6"/>
                </a:solidFill>
                <a:latin typeface="Helvetica Neue" panose="02000503000000020004" pitchFamily="2" charset="0"/>
              </a:defRPr>
            </a:lvl3pPr>
            <a:lvl4pPr>
              <a:defRPr sz="1500" baseline="0">
                <a:solidFill>
                  <a:srgbClr val="0062A6"/>
                </a:solidFill>
                <a:latin typeface="Helvetica Neue" panose="02000503000000020004" pitchFamily="2" charset="0"/>
              </a:defRPr>
            </a:lvl4pPr>
            <a:lvl5pPr>
              <a:defRPr sz="1500" baseline="0">
                <a:solidFill>
                  <a:srgbClr val="0062A6"/>
                </a:solidFill>
                <a:latin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DEAE2-7E2A-3542-A196-AF25D125A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6128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 cap="all" spc="100" baseline="0">
                <a:solidFill>
                  <a:schemeClr val="accent1"/>
                </a:solidFill>
                <a:latin typeface="Montserrat Semi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32C073-E66A-BC4D-83FF-D8D408D36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5689"/>
            <a:ext cx="5183188" cy="4113974"/>
          </a:xfrm>
        </p:spPr>
        <p:txBody>
          <a:bodyPr/>
          <a:lstStyle>
            <a:lvl1pPr>
              <a:defRPr sz="1700" baseline="0">
                <a:solidFill>
                  <a:srgbClr val="0062A6"/>
                </a:solidFill>
                <a:latin typeface="Montserrat Semi" pitchFamily="2" charset="77"/>
              </a:defRPr>
            </a:lvl1pPr>
            <a:lvl2pPr>
              <a:defRPr sz="1500" baseline="0">
                <a:solidFill>
                  <a:srgbClr val="0062A6"/>
                </a:solidFill>
                <a:latin typeface="Helvetica Neue" panose="02000503000000020004" pitchFamily="2" charset="0"/>
              </a:defRPr>
            </a:lvl2pPr>
            <a:lvl3pPr>
              <a:defRPr sz="1500" baseline="0">
                <a:solidFill>
                  <a:srgbClr val="0062A6"/>
                </a:solidFill>
                <a:latin typeface="Helvetica Neue" panose="02000503000000020004" pitchFamily="2" charset="0"/>
              </a:defRPr>
            </a:lvl3pPr>
            <a:lvl4pPr>
              <a:defRPr sz="1500" baseline="0">
                <a:solidFill>
                  <a:srgbClr val="0062A6"/>
                </a:solidFill>
                <a:latin typeface="Helvetica Neue" panose="02000503000000020004" pitchFamily="2" charset="0"/>
              </a:defRPr>
            </a:lvl4pPr>
            <a:lvl5pPr>
              <a:defRPr sz="1500" baseline="0">
                <a:solidFill>
                  <a:srgbClr val="0062A6"/>
                </a:solidFill>
                <a:latin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1C5E9E1-71B9-BF47-A4C7-ACBE0179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B144B0-D113-D84F-AE45-1ADAD5BB7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90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2F0AE-34F9-C04B-8785-284D6CF72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1288"/>
            <a:ext cx="5181600" cy="5015674"/>
          </a:xfrm>
        </p:spPr>
        <p:txBody>
          <a:bodyPr/>
          <a:lstStyle>
            <a:lvl1pPr>
              <a:defRPr sz="2100" baseline="0">
                <a:solidFill>
                  <a:schemeClr val="accent1"/>
                </a:solidFill>
                <a:latin typeface="Montserrat Semi" pitchFamily="2" charset="77"/>
              </a:defRPr>
            </a:lvl1pPr>
            <a:lvl2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2pPr>
            <a:lvl3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3pPr>
            <a:lvl4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4pPr>
            <a:lvl5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E0791-64DA-334A-A3A9-1A1F1F388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1288"/>
            <a:ext cx="5181600" cy="5015675"/>
          </a:xfrm>
        </p:spPr>
        <p:txBody>
          <a:bodyPr/>
          <a:lstStyle>
            <a:lvl1pPr>
              <a:defRPr sz="2100" baseline="0">
                <a:solidFill>
                  <a:schemeClr val="accent1"/>
                </a:solidFill>
                <a:latin typeface="Montserrat Semi" pitchFamily="2" charset="77"/>
              </a:defRPr>
            </a:lvl1pPr>
            <a:lvl2pPr>
              <a:defRPr baseline="0">
                <a:solidFill>
                  <a:srgbClr val="0077C7"/>
                </a:solidFill>
                <a:latin typeface="Helvetica Neue" panose="02000503000000020004" pitchFamily="2" charset="0"/>
              </a:defRPr>
            </a:lvl2pPr>
            <a:lvl3pPr>
              <a:defRPr baseline="0">
                <a:solidFill>
                  <a:srgbClr val="0077C7"/>
                </a:solidFill>
                <a:latin typeface="Helvetica Neue" panose="02000503000000020004" pitchFamily="2" charset="0"/>
              </a:defRPr>
            </a:lvl3pPr>
            <a:lvl4pPr>
              <a:defRPr baseline="0">
                <a:solidFill>
                  <a:srgbClr val="0077C7"/>
                </a:solidFill>
                <a:latin typeface="Helvetica Neue" panose="02000503000000020004" pitchFamily="2" charset="0"/>
              </a:defRPr>
            </a:lvl4pPr>
            <a:lvl5pPr>
              <a:defRPr baseline="0">
                <a:solidFill>
                  <a:srgbClr val="0077C7"/>
                </a:solidFill>
                <a:latin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590B85D-FF2F-904A-84C7-626E7E4F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8D13A6-2BEA-2247-87ED-945587E52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79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1948-8657-B149-97E1-93B89D65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cap="all" spc="100" baseline="0">
                <a:solidFill>
                  <a:schemeClr val="accent1"/>
                </a:solidFill>
                <a:latin typeface="Montserrat Semi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514F8-7745-E84C-B889-7A7D4808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0062A6"/>
                </a:solidFill>
                <a:latin typeface="Montserrat Semi" pitchFamily="2" charset="77"/>
              </a:defRPr>
            </a:lvl1pPr>
            <a:lvl2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2pPr>
            <a:lvl3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3pPr>
            <a:lvl4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4pPr>
            <a:lvl5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07D8A6-B0DE-A947-9834-797293C1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A32C65-4C29-F746-9E05-63CAB5404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3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94DE4-31EA-CD4F-A9CB-DDD581230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161287"/>
            <a:ext cx="2628900" cy="5015676"/>
          </a:xfrm>
        </p:spPr>
        <p:txBody>
          <a:bodyPr vert="eaVert"/>
          <a:lstStyle>
            <a:lvl1pPr>
              <a:defRPr cap="all" spc="100" baseline="0">
                <a:solidFill>
                  <a:schemeClr val="accent1"/>
                </a:solidFill>
                <a:latin typeface="Montserrat Semi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74599-0643-8E42-926C-BB9A3DC15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61287"/>
            <a:ext cx="7734300" cy="5015675"/>
          </a:xfrm>
        </p:spPr>
        <p:txBody>
          <a:bodyPr vert="eaVert"/>
          <a:lstStyle>
            <a:lvl1pPr>
              <a:defRPr cap="all" spc="100" baseline="0">
                <a:solidFill>
                  <a:schemeClr val="accent1"/>
                </a:solidFill>
                <a:latin typeface="Montserrat Semi" pitchFamily="2" charset="77"/>
              </a:defRPr>
            </a:lvl1pPr>
            <a:lvl2pPr>
              <a:defRPr sz="1500" cap="none" spc="0" baseline="0">
                <a:solidFill>
                  <a:srgbClr val="0062A6"/>
                </a:solidFill>
                <a:latin typeface="Montserrat Semi" pitchFamily="2" charset="77"/>
              </a:defRPr>
            </a:lvl2pPr>
            <a:lvl3pPr>
              <a:defRPr sz="1500" cap="none" spc="0" baseline="0">
                <a:solidFill>
                  <a:srgbClr val="0062A6"/>
                </a:solidFill>
                <a:latin typeface="Montserrat Semi" pitchFamily="2" charset="77"/>
              </a:defRPr>
            </a:lvl3pPr>
            <a:lvl4pPr>
              <a:defRPr sz="1500" cap="none" spc="0" baseline="0">
                <a:solidFill>
                  <a:srgbClr val="0062A6"/>
                </a:solidFill>
                <a:latin typeface="Montserrat Semi" pitchFamily="2" charset="77"/>
              </a:defRPr>
            </a:lvl4pPr>
            <a:lvl5pPr>
              <a:defRPr sz="1500" cap="none" spc="0" baseline="0">
                <a:solidFill>
                  <a:srgbClr val="0062A6"/>
                </a:solidFill>
                <a:latin typeface="Montserrat Sem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31DA43-368A-D040-ADAA-23038E8A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8871DD-710B-514F-843B-24BA04909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67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14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0F76-68C1-4802-A371-F253A87E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43200"/>
            <a:ext cx="10515600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2D8776-3F2F-4EBA-84C6-F5AB01CD38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566160"/>
            <a:ext cx="1051560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Presentation 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53DF8A-A203-455D-95D5-1355D1A609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5029200"/>
            <a:ext cx="4114800" cy="320040"/>
          </a:xfrm>
        </p:spPr>
        <p:txBody>
          <a:bodyPr/>
          <a:lstStyle>
            <a:lvl1pPr>
              <a:defRPr sz="1700"/>
            </a:lvl1pPr>
          </a:lstStyle>
          <a:p>
            <a:pPr lvl="0"/>
            <a:r>
              <a:rPr lang="en-US" dirty="0"/>
              <a:t>Click to add Presenter Name(s)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3A9FC9-57BF-4C1E-AC49-3A5FF9B090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486400"/>
            <a:ext cx="4114799" cy="2743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Conference 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DB219F-C5E2-4655-9470-6DBD83C13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8601" y="5806440"/>
            <a:ext cx="4114800" cy="2743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Conference 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61918-1B25-494C-B9EA-5FCE74A4D9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WWW.SOLLIANCE.NET</a:t>
            </a:r>
          </a:p>
        </p:txBody>
      </p:sp>
    </p:spTree>
    <p:extLst>
      <p:ext uri="{BB962C8B-B14F-4D97-AF65-F5344CB8AC3E}">
        <p14:creationId xmlns:p14="http://schemas.microsoft.com/office/powerpoint/2010/main" val="2093792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CC9741-080B-4B46-A228-7DE7ECBD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9A97A4-93B0-4E83-9F9F-E1114D78616F}"/>
              </a:ext>
            </a:extLst>
          </p:cNvPr>
          <p:cNvSpPr/>
          <p:nvPr userDrawn="1"/>
        </p:nvSpPr>
        <p:spPr bwMode="auto">
          <a:xfrm>
            <a:off x="0" y="1979577"/>
            <a:ext cx="12192000" cy="4468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6DB9915-D43B-476C-B8A1-449F7E279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2049134"/>
            <a:ext cx="11025188" cy="30777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967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1582614"/>
            <a:ext cx="4159950" cy="4686423"/>
          </a:xfrm>
        </p:spPr>
        <p:txBody>
          <a:bodyPr anchor="ctr"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D1E7E43-E034-4449-B6D2-04DAB4D86A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15877333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DA83-26A5-4D28-9D6A-8D6106C1E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40145-5EBB-4C69-8237-99397FAB7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144838"/>
            <a:ext cx="10515600" cy="151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23190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0271-8A43-402D-B289-67C7188CB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00400"/>
            <a:ext cx="10515600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BFF3BC2-D6CA-4690-A1C5-6A7DFD8D13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023360"/>
            <a:ext cx="1051560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Presentation Subtitle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B7224FA-4002-412F-80C2-9C485B3A7A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5577840"/>
            <a:ext cx="4114800" cy="320040"/>
          </a:xfrm>
        </p:spPr>
        <p:txBody>
          <a:bodyPr/>
          <a:lstStyle>
            <a:lvl1pPr>
              <a:defRPr sz="1700"/>
            </a:lvl1pPr>
          </a:lstStyle>
          <a:p>
            <a:pPr lvl="0"/>
            <a:r>
              <a:rPr lang="en-US" dirty="0"/>
              <a:t>Click to add Presenter Name(s)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D7D95A3-1B19-4D26-B4EF-DC40CB7A5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9000" y="294149"/>
            <a:ext cx="4114800" cy="274320"/>
          </a:xfrm>
        </p:spPr>
        <p:txBody>
          <a:bodyPr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Conference Name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CE0E8D7-CF3C-468D-B9A9-A30C71A41181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89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 baseline="0">
                <a:solidFill>
                  <a:schemeClr val="tx2"/>
                </a:solidFill>
                <a:latin typeface="Montserrat Sem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WWW.SOLLIANCE.NET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BF0BE-56A9-4C0C-A216-4AECC194D3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F641D1B-2C41-474B-AFE5-BC8B50DBD9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9000" y="615378"/>
            <a:ext cx="4114800" cy="274320"/>
          </a:xfrm>
        </p:spPr>
        <p:txBody>
          <a:bodyPr>
            <a:normAutofit/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Conference Date</a:t>
            </a:r>
          </a:p>
        </p:txBody>
      </p:sp>
    </p:spTree>
    <p:extLst>
      <p:ext uri="{BB962C8B-B14F-4D97-AF65-F5344CB8AC3E}">
        <p14:creationId xmlns:p14="http://schemas.microsoft.com/office/powerpoint/2010/main" val="206248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5EC9-9A4F-E942-96B2-873F40520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900" y="2623738"/>
            <a:ext cx="9728200" cy="673497"/>
          </a:xfrm>
        </p:spPr>
        <p:txBody>
          <a:bodyPr anchor="b">
            <a:normAutofit/>
          </a:bodyPr>
          <a:lstStyle>
            <a:lvl1pPr algn="ctr">
              <a:defRPr sz="3600" cap="all" spc="100" baseline="0">
                <a:solidFill>
                  <a:schemeClr val="accent1"/>
                </a:solidFill>
                <a:latin typeface="Montserrat Semi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0D679-486F-E444-9325-8260A1A22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6044"/>
            <a:ext cx="9144000" cy="1046162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accent2"/>
                </a:solidFill>
                <a:latin typeface="Montserrat Sem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935E91-A6E7-8243-9499-F8F31D82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179658-4538-444F-9A9F-9CB50468B6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WWW.SOLLIANCE.NET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5176F39-79DA-420A-B90A-CA0759140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" r="85213" b="-756"/>
          <a:stretch/>
        </p:blipFill>
        <p:spPr>
          <a:xfrm>
            <a:off x="5447388" y="4622206"/>
            <a:ext cx="1297223" cy="15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1B37E-9C84-044E-8D4A-828C6FF3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459DA-BD28-3C4B-98A4-4159E13DC4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7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D8714-3E24-42B4-8F49-EDEFBD4A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88689-9372-457C-BAA2-FD12B7C7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263F4-9653-4781-A9BF-FD6A48133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3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03AF-B9BA-2140-A747-AFECC8638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575"/>
            <a:ext cx="10515600" cy="4243388"/>
          </a:xfrm>
        </p:spPr>
        <p:txBody>
          <a:bodyPr/>
          <a:lstStyle>
            <a:lvl1pPr>
              <a:defRPr cap="all" baseline="0">
                <a:solidFill>
                  <a:schemeClr val="accent2"/>
                </a:solidFill>
                <a:latin typeface="Montserrat Semi" pitchFamily="2" charset="77"/>
              </a:defRPr>
            </a:lvl1pPr>
            <a:lvl2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2pPr>
            <a:lvl3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3pPr>
            <a:lvl4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4pPr>
            <a:lvl5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8A1F8-007A-F743-9E3C-8B1E6157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350E89-C3CC-464F-A434-E54DE525D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BEABBE7-BBCE-1849-9B93-FACA262F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cap="all" spc="100" baseline="0">
                <a:solidFill>
                  <a:schemeClr val="accent1"/>
                </a:solidFill>
                <a:latin typeface="Montserrat Semi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695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03AF-B9BA-2140-A747-AFECC8638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575"/>
            <a:ext cx="10515600" cy="4243388"/>
          </a:xfrm>
        </p:spPr>
        <p:txBody>
          <a:bodyPr/>
          <a:lstStyle>
            <a:lvl1pPr>
              <a:defRPr cap="all" baseline="0">
                <a:solidFill>
                  <a:schemeClr val="accent2"/>
                </a:solidFill>
                <a:latin typeface="Montserrat Semi" pitchFamily="2" charset="77"/>
              </a:defRPr>
            </a:lvl1pPr>
            <a:lvl2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2pPr>
            <a:lvl3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3pPr>
            <a:lvl4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4pPr>
            <a:lvl5pPr>
              <a:defRPr baseline="0">
                <a:solidFill>
                  <a:srgbClr val="0062A6"/>
                </a:solidFill>
                <a:latin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8A1F8-007A-F743-9E3C-8B1E6157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350E89-C3CC-464F-A434-E54DE525D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BEABBE7-BBCE-1849-9B93-FACA262F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cap="all" spc="100" baseline="0">
                <a:solidFill>
                  <a:schemeClr val="accent1"/>
                </a:solidFill>
                <a:latin typeface="Montserrat Semi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DD9C36-B0E4-4BA9-98EB-BFA5364BED5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847088"/>
            <a:ext cx="105156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88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6740" y="1938528"/>
            <a:ext cx="11018520" cy="43919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534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3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FF2AE-81B6-AD42-B6B1-D6D86249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400"/>
            <a:ext cx="10515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A4B-A895-49F4-A9F7-9F43B37B1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77640"/>
            <a:ext cx="10515600" cy="105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4A342-A66C-6442-BE1C-77185DA6D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chemeClr val="tx2"/>
                </a:solidFill>
                <a:latin typeface="Montserrat Semi" pitchFamily="2" charset="77"/>
              </a:defRPr>
            </a:lvl1pPr>
          </a:lstStyle>
          <a:p>
            <a:r>
              <a:rPr lang="en-US" dirty="0"/>
              <a:t>WWW.SOLLIANCE.NET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5F5E6-DA17-4E71-A630-CE2A905F75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582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808588-5F0E-4027-A8D8-00F55C5B58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46390" y="1600200"/>
            <a:ext cx="474461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6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accent1"/>
          </a:solidFill>
          <a:latin typeface="Montserrat Semi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100" b="1" kern="1200" cap="all" baseline="0">
          <a:solidFill>
            <a:schemeClr val="accent2"/>
          </a:solidFill>
          <a:latin typeface="Montserrat Semi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E42982-FD5E-4539-929D-D3FAF97E4EF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30664"/>
            <a:ext cx="12192000" cy="40843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20206-6844-E845-82D6-7EEA12D0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9248"/>
            <a:ext cx="10515600" cy="65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A0296-B6A3-6E48-8F2B-DEFD67B2B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37465"/>
            <a:ext cx="10515600" cy="4239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93C7-426C-1048-89A3-49A0B750B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cap="all" baseline="0">
                <a:solidFill>
                  <a:schemeClr val="tx2"/>
                </a:solidFill>
                <a:latin typeface="Montserrat Semi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AD214-6EC4-0245-AD4D-C12417324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 cap="all" baseline="0">
                <a:solidFill>
                  <a:schemeClr val="tx2"/>
                </a:solidFill>
                <a:latin typeface="Montserrat Semi" pitchFamily="2" charset="77"/>
              </a:defRPr>
            </a:lvl1pPr>
          </a:lstStyle>
          <a:p>
            <a:r>
              <a:rPr lang="en-US"/>
              <a:t>WWW.SOLLIANCE.NET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8AA2D1-79E5-F34D-84E7-F379F04ADCF8}"/>
              </a:ext>
            </a:extLst>
          </p:cNvPr>
          <p:cNvSpPr/>
          <p:nvPr userDrawn="1"/>
        </p:nvSpPr>
        <p:spPr>
          <a:xfrm>
            <a:off x="7490297" y="696381"/>
            <a:ext cx="44082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spc="100" baseline="0" dirty="0">
                <a:solidFill>
                  <a:schemeClr val="bg1"/>
                </a:solidFill>
                <a:latin typeface="Montserrat Semi" pitchFamily="2" charset="77"/>
              </a:rPr>
              <a:t>Knowledge Mining and Cognitive Search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9E69666-7E23-440D-9F94-DD4491BC750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9366" y="96743"/>
            <a:ext cx="263589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0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5" r:id="rId3"/>
    <p:sldLayoutId id="2147483650" r:id="rId4"/>
    <p:sldLayoutId id="2147483700" r:id="rId5"/>
    <p:sldLayoutId id="2147483673" r:id="rId6"/>
    <p:sldLayoutId id="2147483698" r:id="rId7"/>
    <p:sldLayoutId id="2147483651" r:id="rId8"/>
    <p:sldLayoutId id="2147483656" r:id="rId9"/>
    <p:sldLayoutId id="2147483685" r:id="rId10"/>
    <p:sldLayoutId id="2147483652" r:id="rId11"/>
    <p:sldLayoutId id="2147483653" r:id="rId12"/>
    <p:sldLayoutId id="2147483699" r:id="rId13"/>
    <p:sldLayoutId id="2147483658" r:id="rId14"/>
    <p:sldLayoutId id="2147483659" r:id="rId15"/>
    <p:sldLayoutId id="2147483678" r:id="rId16"/>
    <p:sldLayoutId id="214748367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spc="100" baseline="0">
          <a:solidFill>
            <a:schemeClr val="accent1"/>
          </a:solidFill>
          <a:latin typeface="Montserrat Sem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 cap="all" baseline="0">
          <a:solidFill>
            <a:schemeClr val="accent1"/>
          </a:solidFill>
          <a:latin typeface="Montserrat Semi" pitchFamily="2" charset="77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cap="none" baseline="0">
          <a:solidFill>
            <a:srgbClr val="0062A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 cap="none" baseline="0">
          <a:solidFill>
            <a:srgbClr val="0062A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 cap="none" baseline="0">
          <a:solidFill>
            <a:srgbClr val="0062A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 cap="none" baseline="0">
          <a:solidFill>
            <a:srgbClr val="0062A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A0B8B0-F84D-479B-A775-64C340F37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2354"/>
            <a:ext cx="12192000" cy="3805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42982-FD5E-4539-929D-D3FAF97E4E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5961"/>
            <a:ext cx="12192000" cy="40843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20206-6844-E845-82D6-7EEA12D0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7447"/>
            <a:ext cx="10515600" cy="10849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section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8AA2D1-79E5-F34D-84E7-F379F04ADCF8}"/>
              </a:ext>
            </a:extLst>
          </p:cNvPr>
          <p:cNvSpPr/>
          <p:nvPr userDrawn="1"/>
        </p:nvSpPr>
        <p:spPr>
          <a:xfrm>
            <a:off x="7490297" y="59756"/>
            <a:ext cx="44082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spc="100" baseline="0" dirty="0">
                <a:solidFill>
                  <a:schemeClr val="bg1"/>
                </a:solidFill>
                <a:latin typeface="Montserrat Semi" pitchFamily="2" charset="77"/>
              </a:rPr>
              <a:t>Knowledge Mining and Cognitive Search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8DA0AA4-D071-4F37-AF0C-A632C93F0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1" r="85213" b="-756"/>
          <a:stretch/>
        </p:blipFill>
        <p:spPr>
          <a:xfrm>
            <a:off x="10601325" y="408957"/>
            <a:ext cx="1297223" cy="15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1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 spc="100" baseline="0">
          <a:solidFill>
            <a:schemeClr val="bg1"/>
          </a:solidFill>
          <a:latin typeface="Montserrat Semi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 cap="all" baseline="0">
          <a:solidFill>
            <a:schemeClr val="bg1"/>
          </a:solidFill>
          <a:latin typeface="Montserrat Semi" pitchFamily="2" charset="77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cap="none" baseline="0">
          <a:solidFill>
            <a:srgbClr val="0062A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 cap="none" baseline="0">
          <a:solidFill>
            <a:srgbClr val="0062A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 cap="none" baseline="0">
          <a:solidFill>
            <a:srgbClr val="0062A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 cap="none" baseline="0">
          <a:solidFill>
            <a:srgbClr val="0062A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11" Type="http://schemas.openxmlformats.org/officeDocument/2006/relationships/image" Target="../media/image37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34.sv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35.png"/><Relationship Id="rId18" Type="http://schemas.openxmlformats.org/officeDocument/2006/relationships/image" Target="../media/image57.svg"/><Relationship Id="rId26" Type="http://schemas.openxmlformats.org/officeDocument/2006/relationships/image" Target="../media/image63.svg"/><Relationship Id="rId3" Type="http://schemas.openxmlformats.org/officeDocument/2006/relationships/image" Target="../media/image48.png"/><Relationship Id="rId21" Type="http://schemas.microsoft.com/office/2007/relationships/hdphoto" Target="../media/hdphoto1.wdp"/><Relationship Id="rId7" Type="http://schemas.openxmlformats.org/officeDocument/2006/relationships/image" Target="../media/image52.png"/><Relationship Id="rId12" Type="http://schemas.openxmlformats.org/officeDocument/2006/relationships/image" Target="../media/image34.svg"/><Relationship Id="rId17" Type="http://schemas.openxmlformats.org/officeDocument/2006/relationships/image" Target="../media/image56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.sv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33.png"/><Relationship Id="rId24" Type="http://schemas.openxmlformats.org/officeDocument/2006/relationships/image" Target="../media/image61.svg"/><Relationship Id="rId5" Type="http://schemas.openxmlformats.org/officeDocument/2006/relationships/image" Target="../media/image50.png"/><Relationship Id="rId15" Type="http://schemas.openxmlformats.org/officeDocument/2006/relationships/image" Target="../media/image37.png"/><Relationship Id="rId23" Type="http://schemas.openxmlformats.org/officeDocument/2006/relationships/image" Target="../media/image60.png"/><Relationship Id="rId10" Type="http://schemas.openxmlformats.org/officeDocument/2006/relationships/image" Target="../media/image55.svg"/><Relationship Id="rId19" Type="http://schemas.openxmlformats.org/officeDocument/2006/relationships/image" Target="../media/image41.pn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36.svg"/><Relationship Id="rId22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66.png"/><Relationship Id="rId18" Type="http://schemas.openxmlformats.org/officeDocument/2006/relationships/image" Target="../media/image40.svg"/><Relationship Id="rId3" Type="http://schemas.openxmlformats.org/officeDocument/2006/relationships/image" Target="../media/image25.png"/><Relationship Id="rId21" Type="http://schemas.openxmlformats.org/officeDocument/2006/relationships/image" Target="../media/image61.svg"/><Relationship Id="rId7" Type="http://schemas.openxmlformats.org/officeDocument/2006/relationships/image" Target="../media/image52.png"/><Relationship Id="rId12" Type="http://schemas.openxmlformats.org/officeDocument/2006/relationships/image" Target="../media/image65.sv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9.sv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64.png"/><Relationship Id="rId5" Type="http://schemas.openxmlformats.org/officeDocument/2006/relationships/image" Target="../media/image27.png"/><Relationship Id="rId15" Type="http://schemas.openxmlformats.org/officeDocument/2006/relationships/image" Target="../media/image68.png"/><Relationship Id="rId23" Type="http://schemas.openxmlformats.org/officeDocument/2006/relationships/image" Target="../media/image63.svg"/><Relationship Id="rId10" Type="http://schemas.openxmlformats.org/officeDocument/2006/relationships/image" Target="../media/image55.svg"/><Relationship Id="rId19" Type="http://schemas.openxmlformats.org/officeDocument/2006/relationships/image" Target="../media/image41.png"/><Relationship Id="rId4" Type="http://schemas.openxmlformats.org/officeDocument/2006/relationships/image" Target="../media/image26.svg"/><Relationship Id="rId9" Type="http://schemas.openxmlformats.org/officeDocument/2006/relationships/image" Target="../media/image54.png"/><Relationship Id="rId14" Type="http://schemas.openxmlformats.org/officeDocument/2006/relationships/image" Target="../media/image67.svg"/><Relationship Id="rId22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linkedin.com/in/kylebuntin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svg"/><Relationship Id="rId4" Type="http://schemas.openxmlformats.org/officeDocument/2006/relationships/image" Target="../media/image75.svg"/><Relationship Id="rId9" Type="http://schemas.openxmlformats.org/officeDocument/2006/relationships/image" Target="../media/image80.png"/><Relationship Id="rId14" Type="http://schemas.openxmlformats.org/officeDocument/2006/relationships/image" Target="../media/image8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8.png"/><Relationship Id="rId18" Type="http://schemas.openxmlformats.org/officeDocument/2006/relationships/image" Target="../media/image86.png"/><Relationship Id="rId3" Type="http://schemas.openxmlformats.org/officeDocument/2006/relationships/image" Target="../media/image27.png"/><Relationship Id="rId21" Type="http://schemas.openxmlformats.org/officeDocument/2006/relationships/image" Target="../media/image63.svg"/><Relationship Id="rId7" Type="http://schemas.openxmlformats.org/officeDocument/2006/relationships/image" Target="../media/image54.png"/><Relationship Id="rId12" Type="http://schemas.openxmlformats.org/officeDocument/2006/relationships/image" Target="../media/image67.sv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0.sv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svg"/><Relationship Id="rId11" Type="http://schemas.openxmlformats.org/officeDocument/2006/relationships/image" Target="../media/image66.png"/><Relationship Id="rId24" Type="http://schemas.openxmlformats.org/officeDocument/2006/relationships/image" Target="../media/image90.png"/><Relationship Id="rId5" Type="http://schemas.openxmlformats.org/officeDocument/2006/relationships/image" Target="../media/image52.png"/><Relationship Id="rId15" Type="http://schemas.openxmlformats.org/officeDocument/2006/relationships/image" Target="../media/image39.png"/><Relationship Id="rId23" Type="http://schemas.openxmlformats.org/officeDocument/2006/relationships/image" Target="../media/image89.svg"/><Relationship Id="rId10" Type="http://schemas.openxmlformats.org/officeDocument/2006/relationships/image" Target="../media/image65.svg"/><Relationship Id="rId19" Type="http://schemas.openxmlformats.org/officeDocument/2006/relationships/image" Target="../media/image87.svg"/><Relationship Id="rId4" Type="http://schemas.openxmlformats.org/officeDocument/2006/relationships/image" Target="../media/image28.svg"/><Relationship Id="rId9" Type="http://schemas.openxmlformats.org/officeDocument/2006/relationships/image" Target="../media/image64.png"/><Relationship Id="rId14" Type="http://schemas.openxmlformats.org/officeDocument/2006/relationships/image" Target="../media/image69.svg"/><Relationship Id="rId22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etpostman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svg"/><Relationship Id="rId18" Type="http://schemas.openxmlformats.org/officeDocument/2006/relationships/image" Target="../media/image61.svg"/><Relationship Id="rId3" Type="http://schemas.openxmlformats.org/officeDocument/2006/relationships/image" Target="../media/image51.svg"/><Relationship Id="rId21" Type="http://schemas.openxmlformats.org/officeDocument/2006/relationships/image" Target="../media/image25.png"/><Relationship Id="rId7" Type="http://schemas.openxmlformats.org/officeDocument/2006/relationships/image" Target="../media/image55.svg"/><Relationship Id="rId12" Type="http://schemas.openxmlformats.org/officeDocument/2006/relationships/image" Target="../media/image68.png"/><Relationship Id="rId17" Type="http://schemas.openxmlformats.org/officeDocument/2006/relationships/image" Target="../media/image60.png"/><Relationship Id="rId2" Type="http://schemas.openxmlformats.org/officeDocument/2006/relationships/image" Target="../media/image50.png"/><Relationship Id="rId16" Type="http://schemas.openxmlformats.org/officeDocument/2006/relationships/image" Target="../media/image41.png"/><Relationship Id="rId20" Type="http://schemas.openxmlformats.org/officeDocument/2006/relationships/image" Target="../media/image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67.svg"/><Relationship Id="rId5" Type="http://schemas.openxmlformats.org/officeDocument/2006/relationships/image" Target="../media/image30.svg"/><Relationship Id="rId15" Type="http://schemas.openxmlformats.org/officeDocument/2006/relationships/image" Target="../media/image57.svg"/><Relationship Id="rId10" Type="http://schemas.openxmlformats.org/officeDocument/2006/relationships/image" Target="../media/image66.png"/><Relationship Id="rId19" Type="http://schemas.openxmlformats.org/officeDocument/2006/relationships/image" Target="../media/image62.png"/><Relationship Id="rId4" Type="http://schemas.openxmlformats.org/officeDocument/2006/relationships/image" Target="../media/image29.png"/><Relationship Id="rId9" Type="http://schemas.openxmlformats.org/officeDocument/2006/relationships/image" Target="../media/image65.svg"/><Relationship Id="rId14" Type="http://schemas.openxmlformats.org/officeDocument/2006/relationships/image" Target="../media/image56.png"/><Relationship Id="rId22" Type="http://schemas.openxmlformats.org/officeDocument/2006/relationships/image" Target="../media/image26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66.png"/><Relationship Id="rId18" Type="http://schemas.openxmlformats.org/officeDocument/2006/relationships/image" Target="../media/image57.svg"/><Relationship Id="rId3" Type="http://schemas.openxmlformats.org/officeDocument/2006/relationships/image" Target="../media/image48.png"/><Relationship Id="rId21" Type="http://schemas.openxmlformats.org/officeDocument/2006/relationships/image" Target="../media/image43.svg"/><Relationship Id="rId7" Type="http://schemas.openxmlformats.org/officeDocument/2006/relationships/image" Target="../media/image52.png"/><Relationship Id="rId12" Type="http://schemas.openxmlformats.org/officeDocument/2006/relationships/image" Target="../media/image65.sv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9.sv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64.png"/><Relationship Id="rId5" Type="http://schemas.openxmlformats.org/officeDocument/2006/relationships/image" Target="../media/image50.png"/><Relationship Id="rId15" Type="http://schemas.openxmlformats.org/officeDocument/2006/relationships/image" Target="../media/image68.png"/><Relationship Id="rId23" Type="http://schemas.openxmlformats.org/officeDocument/2006/relationships/image" Target="../media/image45.sv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image" Target="../media/image49.svg"/><Relationship Id="rId9" Type="http://schemas.openxmlformats.org/officeDocument/2006/relationships/image" Target="../media/image31.png"/><Relationship Id="rId14" Type="http://schemas.openxmlformats.org/officeDocument/2006/relationships/image" Target="../media/image67.svg"/><Relationship Id="rId2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olliancenet/tech-immersion-data-ai/tree/master/ai-exp2" TargetMode="External"/><Relationship Id="rId2" Type="http://schemas.openxmlformats.org/officeDocument/2006/relationships/hyperlink" Target="https://kma.azurewebsites.net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zure.github.io/LearnAI-Cognitive-Search/" TargetMode="External"/><Relationship Id="rId4" Type="http://schemas.openxmlformats.org/officeDocument/2006/relationships/hyperlink" Target="https://azure.github.io/LearnAI-KnowledgeMiningBootcamp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in/kylebuntin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25.png"/><Relationship Id="rId21" Type="http://schemas.openxmlformats.org/officeDocument/2006/relationships/image" Target="../media/image43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sv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sv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EBF5-FA27-4169-B67D-A5BAF34D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Knowledge Mining and Cognitive Search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7F0C8-6697-499E-ADF1-2E67F954B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/>
              <a:t>Adding intelligent enrichments to unstructured data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4C721-7ADB-4101-8D6A-13913FB5C6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Kyle Bunting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F6AA6-FE78-4717-84BB-A7F39E8D2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Microsoft Azure + AI Conference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25782-CE84-434B-954D-3DE5615543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FB658A-D102-41F2-B6BB-91E1C1965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Fall 2019</a:t>
            </a:r>
          </a:p>
        </p:txBody>
      </p:sp>
    </p:spTree>
    <p:extLst>
      <p:ext uri="{BB962C8B-B14F-4D97-AF65-F5344CB8AC3E}">
        <p14:creationId xmlns:p14="http://schemas.microsoft.com/office/powerpoint/2010/main" val="31245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1E071-31DA-44E4-8A99-5816C7FD6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source</a:t>
            </a:r>
          </a:p>
          <a:p>
            <a:r>
              <a:rPr lang="en-US" dirty="0"/>
              <a:t>Skillset</a:t>
            </a:r>
          </a:p>
          <a:p>
            <a:r>
              <a:rPr lang="en-US" dirty="0"/>
              <a:t>Indexer</a:t>
            </a:r>
          </a:p>
          <a:p>
            <a:r>
              <a:rPr lang="en-US" dirty="0"/>
              <a:t>Index</a:t>
            </a:r>
          </a:p>
          <a:p>
            <a:r>
              <a:rPr lang="en-US" dirty="0"/>
              <a:t>Knowledge store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1251F-6631-49B6-BC8F-0249094F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Cognitive Search pipeline</a:t>
            </a:r>
          </a:p>
        </p:txBody>
      </p:sp>
    </p:spTree>
    <p:extLst>
      <p:ext uri="{BB962C8B-B14F-4D97-AF65-F5344CB8AC3E}">
        <p14:creationId xmlns:p14="http://schemas.microsoft.com/office/powerpoint/2010/main" val="34178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D8D2-D950-4E99-BFDE-B2E98680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BEBE07B-7C9C-4F4E-A66F-3FC47CC9C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6170" y="1718140"/>
            <a:ext cx="1371600" cy="1371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7C722-9768-4C5D-B21D-3B20DE560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0200" y="1718140"/>
            <a:ext cx="1371600" cy="1371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A437E52-5289-4D17-974E-42DA4E2AB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4230" y="1718140"/>
            <a:ext cx="1371600" cy="13716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E6DCBC4-E8F7-463E-A342-0DAA54D3D7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5895" y="4088310"/>
            <a:ext cx="168021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B6977BA-1B5E-492F-8108-8CAE894DD0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06170" y="4088310"/>
            <a:ext cx="1371600" cy="137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215FF1-91A9-482E-8EEF-B8566828DBBC}"/>
              </a:ext>
            </a:extLst>
          </p:cNvPr>
          <p:cNvSpPr txBox="1"/>
          <p:nvPr/>
        </p:nvSpPr>
        <p:spPr>
          <a:xfrm>
            <a:off x="1272076" y="5636029"/>
            <a:ext cx="24397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cap="all" dirty="0">
                <a:solidFill>
                  <a:schemeClr val="accent2"/>
                </a:solidFill>
              </a:rPr>
              <a:t>Azure SQL 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2CD176-E784-4C2F-A003-3665EDDF232A}"/>
              </a:ext>
            </a:extLst>
          </p:cNvPr>
          <p:cNvSpPr txBox="1"/>
          <p:nvPr/>
        </p:nvSpPr>
        <p:spPr>
          <a:xfrm>
            <a:off x="4876106" y="5636029"/>
            <a:ext cx="24397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cap="all" dirty="0">
                <a:solidFill>
                  <a:schemeClr val="accent2"/>
                </a:solidFill>
              </a:rPr>
              <a:t>SQL Server</a:t>
            </a:r>
          </a:p>
          <a:p>
            <a:pPr algn="ctr"/>
            <a:r>
              <a:rPr lang="en-US" sz="2000" cap="all" dirty="0">
                <a:solidFill>
                  <a:schemeClr val="accent2"/>
                </a:solidFill>
              </a:rPr>
              <a:t>on Azure VM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E4E781-4CD1-4659-8A51-B6AE04673ABD}"/>
              </a:ext>
            </a:extLst>
          </p:cNvPr>
          <p:cNvSpPr txBox="1"/>
          <p:nvPr/>
        </p:nvSpPr>
        <p:spPr>
          <a:xfrm>
            <a:off x="8480137" y="3180643"/>
            <a:ext cx="24397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cap="all" dirty="0">
                <a:solidFill>
                  <a:schemeClr val="accent2"/>
                </a:solidFill>
              </a:rPr>
              <a:t>Azure Cosmos DB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465747-1A10-4303-9C87-66EB8AA344AD}"/>
              </a:ext>
            </a:extLst>
          </p:cNvPr>
          <p:cNvSpPr txBox="1"/>
          <p:nvPr/>
        </p:nvSpPr>
        <p:spPr>
          <a:xfrm>
            <a:off x="4876106" y="3180643"/>
            <a:ext cx="24397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cap="all" dirty="0">
                <a:solidFill>
                  <a:schemeClr val="accent2"/>
                </a:solidFill>
              </a:rPr>
              <a:t>Table storage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3F79DA-E78A-4AF1-8C60-6C0A9C0AA2F4}"/>
              </a:ext>
            </a:extLst>
          </p:cNvPr>
          <p:cNvSpPr txBox="1"/>
          <p:nvPr/>
        </p:nvSpPr>
        <p:spPr>
          <a:xfrm>
            <a:off x="1272076" y="3180643"/>
            <a:ext cx="24397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cap="all" dirty="0">
                <a:solidFill>
                  <a:schemeClr val="accent2"/>
                </a:solidFill>
              </a:rPr>
              <a:t>Blob storage</a:t>
            </a:r>
          </a:p>
        </p:txBody>
      </p:sp>
      <p:pic>
        <p:nvPicPr>
          <p:cNvPr id="16" name="Picture 15" descr="A picture containing game, clock&#10;&#10;Description automatically generated">
            <a:extLst>
              <a:ext uri="{FF2B5EF4-FFF2-40B4-BE49-F238E27FC236}">
                <a16:creationId xmlns:a16="http://schemas.microsoft.com/office/drawing/2014/main" id="{91F82DA0-456A-4C83-96A0-C010A6A29B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9014230" y="4088310"/>
            <a:ext cx="1371600" cy="1371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898B98-D77F-4ECC-BB5F-923A904EA644}"/>
              </a:ext>
            </a:extLst>
          </p:cNvPr>
          <p:cNvSpPr txBox="1"/>
          <p:nvPr/>
        </p:nvSpPr>
        <p:spPr>
          <a:xfrm>
            <a:off x="8480136" y="5636028"/>
            <a:ext cx="24397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cap="all" dirty="0">
                <a:solidFill>
                  <a:schemeClr val="accent2"/>
                </a:solidFill>
              </a:rPr>
              <a:t>REST API</a:t>
            </a:r>
          </a:p>
        </p:txBody>
      </p:sp>
    </p:spTree>
    <p:extLst>
      <p:ext uri="{BB962C8B-B14F-4D97-AF65-F5344CB8AC3E}">
        <p14:creationId xmlns:p14="http://schemas.microsoft.com/office/powerpoint/2010/main" val="7562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1E071-31DA-44E4-8A99-5816C7FD6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Persistent store of </a:t>
            </a:r>
            <a:r>
              <a:rPr lang="en-US" i="1" dirty="0"/>
              <a:t>documents</a:t>
            </a:r>
            <a:r>
              <a:rPr lang="en-US" dirty="0"/>
              <a:t> and other constructs used for filtered and full text search</a:t>
            </a:r>
          </a:p>
          <a:p>
            <a:r>
              <a:rPr lang="en-US" dirty="0"/>
              <a:t>Conceptually, a document is a single unit of searchable data in your index</a:t>
            </a:r>
          </a:p>
          <a:p>
            <a:r>
              <a:rPr lang="en-US" dirty="0"/>
              <a:t>Mapping these concepts to more familiar database equivalents: an </a:t>
            </a:r>
            <a:r>
              <a:rPr lang="en-US" i="1" dirty="0"/>
              <a:t>index</a:t>
            </a:r>
            <a:r>
              <a:rPr lang="en-US" dirty="0"/>
              <a:t> is conceptually like a </a:t>
            </a:r>
            <a:r>
              <a:rPr lang="en-US" i="1" dirty="0"/>
              <a:t>table</a:t>
            </a:r>
            <a:r>
              <a:rPr lang="en-US" dirty="0"/>
              <a:t>, and </a:t>
            </a:r>
            <a:r>
              <a:rPr lang="en-US" i="1" dirty="0"/>
              <a:t>documents</a:t>
            </a:r>
            <a:r>
              <a:rPr lang="en-US" dirty="0"/>
              <a:t> are roughly equivalent to </a:t>
            </a:r>
            <a:r>
              <a:rPr lang="en-US" i="1" dirty="0"/>
              <a:t>rows</a:t>
            </a:r>
            <a:r>
              <a:rPr lang="en-US" dirty="0"/>
              <a:t> in a table.</a:t>
            </a:r>
          </a:p>
          <a:p>
            <a:r>
              <a:rPr lang="en-US" dirty="0"/>
              <a:t>When you add or upload an index, Azure Cognitive Search creates physical structures based on the schema you provide.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1251F-6631-49B6-BC8F-0249094F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40047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1E071-31DA-44E4-8A99-5816C7FD6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Crawler that extracts searchable data and metadata from an external Azure data source</a:t>
            </a:r>
          </a:p>
          <a:p>
            <a:r>
              <a:rPr lang="en-US" dirty="0"/>
              <a:t>Populates an index based on field-to-field mappings between the index and your data source. </a:t>
            </a:r>
          </a:p>
          <a:p>
            <a:r>
              <a:rPr lang="en-US" dirty="0"/>
              <a:t>Pulls data in without you having to </a:t>
            </a:r>
            <a:r>
              <a:rPr lang="en-US"/>
              <a:t>write any code</a:t>
            </a:r>
            <a:endParaRPr lang="en-US" dirty="0"/>
          </a:p>
          <a:p>
            <a:r>
              <a:rPr lang="en-US" dirty="0"/>
              <a:t>Based on data source types or platforms </a:t>
            </a:r>
          </a:p>
          <a:p>
            <a:r>
              <a:rPr lang="en-US" dirty="0"/>
              <a:t>Can be used as the sole means of data ingestion or as part of a combination of techniques that include the use of an indexer for loading just some of the fields in your index.</a:t>
            </a:r>
          </a:p>
          <a:p>
            <a:r>
              <a:rPr lang="en-US" dirty="0"/>
              <a:t>Can be run on demand or on a recurring schedule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1251F-6631-49B6-BC8F-0249094F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Indexer</a:t>
            </a:r>
          </a:p>
        </p:txBody>
      </p:sp>
    </p:spTree>
    <p:extLst>
      <p:ext uri="{BB962C8B-B14F-4D97-AF65-F5344CB8AC3E}">
        <p14:creationId xmlns:p14="http://schemas.microsoft.com/office/powerpoint/2010/main" val="22828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17DB4-044D-4750-8399-CA1A87B42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from supported Azure data sources OR REST API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Indexer “cracks” or extracts text from source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C968A-520A-48BF-B1A6-324BA607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cracking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150B75-B349-4E1A-B8AA-BFCABD65376A}"/>
              </a:ext>
            </a:extLst>
          </p:cNvPr>
          <p:cNvGrpSpPr/>
          <p:nvPr/>
        </p:nvGrpSpPr>
        <p:grpSpPr>
          <a:xfrm>
            <a:off x="1449112" y="2971800"/>
            <a:ext cx="9293075" cy="3698198"/>
            <a:chOff x="1449112" y="2743200"/>
            <a:chExt cx="9293075" cy="3698198"/>
          </a:xfrm>
        </p:grpSpPr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4844931E-83FC-4ECA-AAB8-293AB2FE0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78463" y="3939232"/>
              <a:ext cx="914400" cy="914400"/>
            </a:xfrm>
            <a:prstGeom prst="rect">
              <a:avLst/>
            </a:prstGeom>
          </p:spPr>
        </p:pic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FF372D5F-C71C-43B4-AE4D-8CBD0EC93303}"/>
                </a:ext>
              </a:extLst>
            </p:cNvPr>
            <p:cNvSpPr/>
            <p:nvPr/>
          </p:nvSpPr>
          <p:spPr bwMode="auto">
            <a:xfrm>
              <a:off x="4555014" y="4075554"/>
              <a:ext cx="2207082" cy="641757"/>
            </a:xfrm>
            <a:prstGeom prst="homePlate">
              <a:avLst/>
            </a:prstGeom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1001">
              <a:schemeClr val="l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   AI enrichment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7A3D4B0-CC0A-4528-8BC6-DB93F7E08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03867" y="296931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1BB0F0F-8962-4B93-9F35-B9AC4C2FA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99187" y="3824932"/>
              <a:ext cx="1143000" cy="1143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0C483DD-7012-4212-BF51-203D65259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27787" y="5008717"/>
              <a:ext cx="685800" cy="6858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CB5568-340C-438E-B5B9-5B9498B62B3E}"/>
                </a:ext>
              </a:extLst>
            </p:cNvPr>
            <p:cNvGrpSpPr/>
            <p:nvPr/>
          </p:nvGrpSpPr>
          <p:grpSpPr>
            <a:xfrm>
              <a:off x="1449112" y="3119997"/>
              <a:ext cx="922713" cy="2552871"/>
              <a:chOff x="489411" y="2612278"/>
              <a:chExt cx="922713" cy="2552871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474E4129-699B-4264-917C-C0A380B563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0480" y="289239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EA5BEC44-61E3-4F42-8814-ADA7435840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00480" y="444151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B58E331D-6274-4851-90F1-AFF760D7D3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00480" y="3666952"/>
                <a:ext cx="685800" cy="685800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08F9CE4-6BF8-4EB2-932A-5742C3D677C6}"/>
                  </a:ext>
                </a:extLst>
              </p:cNvPr>
              <p:cNvSpPr/>
              <p:nvPr/>
            </p:nvSpPr>
            <p:spPr bwMode="auto">
              <a:xfrm>
                <a:off x="489411" y="2815938"/>
                <a:ext cx="922713" cy="2349211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6AECC9-9ADC-446E-B71B-65B837569537}"/>
                  </a:ext>
                </a:extLst>
              </p:cNvPr>
              <p:cNvSpPr txBox="1"/>
              <p:nvPr/>
            </p:nvSpPr>
            <p:spPr>
              <a:xfrm>
                <a:off x="489411" y="2612278"/>
                <a:ext cx="922713" cy="21544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410C9F6-0061-4D06-ADF5-BC6478A86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618092" y="3012291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A8E0FA-23BC-498F-A51B-12A06570FB36}"/>
                </a:ext>
              </a:extLst>
            </p:cNvPr>
            <p:cNvSpPr txBox="1"/>
            <p:nvPr/>
          </p:nvSpPr>
          <p:spPr>
            <a:xfrm>
              <a:off x="6623903" y="3324153"/>
              <a:ext cx="120715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</a:rPr>
                <a:t>Enriched documents</a:t>
              </a: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EDDF61BC-FF8A-4545-8068-B3EC2B98BF4E}"/>
                </a:ext>
              </a:extLst>
            </p:cNvPr>
            <p:cNvSpPr/>
            <p:nvPr/>
          </p:nvSpPr>
          <p:spPr bwMode="auto">
            <a:xfrm>
              <a:off x="2371825" y="4074445"/>
              <a:ext cx="2503341" cy="643975"/>
            </a:xfrm>
            <a:prstGeom prst="homePlat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Document cracking</a:t>
              </a:r>
            </a:p>
          </p:txBody>
        </p:sp>
        <p:pic>
          <p:nvPicPr>
            <p:cNvPr id="14" name="Picture 13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42E75E3C-BDFE-471A-8500-9D52EC509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4778683" y="3745400"/>
              <a:ext cx="282384" cy="282384"/>
            </a:xfrm>
            <a:prstGeom prst="rect">
              <a:avLst/>
            </a:prstGeom>
          </p:spPr>
        </p:pic>
        <p:pic>
          <p:nvPicPr>
            <p:cNvPr id="15" name="Picture 14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828D5FBD-4167-436F-8797-F0FE06EAA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4911430" y="3745400"/>
              <a:ext cx="282384" cy="282384"/>
            </a:xfrm>
            <a:prstGeom prst="rect">
              <a:avLst/>
            </a:prstGeom>
          </p:spPr>
        </p:pic>
        <p:pic>
          <p:nvPicPr>
            <p:cNvPr id="16" name="Picture 15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A9910B0D-741C-4361-B821-B2C79C22F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5049783" y="3746453"/>
              <a:ext cx="282384" cy="282384"/>
            </a:xfrm>
            <a:prstGeom prst="rect">
              <a:avLst/>
            </a:prstGeom>
          </p:spPr>
        </p:pic>
        <p:pic>
          <p:nvPicPr>
            <p:cNvPr id="17" name="Picture 16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2CF71716-9AD0-449A-AFA3-D53F10265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5925592" y="3746453"/>
              <a:ext cx="282384" cy="282384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F81C54-4AA2-46DF-ABA2-26E537954DD9}"/>
                </a:ext>
              </a:extLst>
            </p:cNvPr>
            <p:cNvSpPr txBox="1"/>
            <p:nvPr/>
          </p:nvSpPr>
          <p:spPr>
            <a:xfrm>
              <a:off x="4496148" y="2743200"/>
              <a:ext cx="224388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</a:rPr>
                <a:t>Cognitive skills</a:t>
              </a: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F292ED70-33CF-4EB7-9D13-5FF6D113B703}"/>
                </a:ext>
              </a:extLst>
            </p:cNvPr>
            <p:cNvSpPr/>
            <p:nvPr/>
          </p:nvSpPr>
          <p:spPr bwMode="auto">
            <a:xfrm>
              <a:off x="7692863" y="4075554"/>
              <a:ext cx="1806700" cy="641757"/>
            </a:xfrm>
            <a:prstGeom prst="homePlate">
              <a:avLst/>
            </a:prstGeom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1001">
              <a:schemeClr val="l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Search Index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3A0D9CE-A717-4F6B-8D42-89BF82955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253313" y="5008717"/>
              <a:ext cx="685800" cy="685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B4770B-CDDF-4AEB-8C1D-6B9E9DB85E08}"/>
                </a:ext>
              </a:extLst>
            </p:cNvPr>
            <p:cNvSpPr txBox="1"/>
            <p:nvPr/>
          </p:nvSpPr>
          <p:spPr>
            <a:xfrm>
              <a:off x="7992637" y="5696712"/>
              <a:ext cx="120715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</a:rPr>
                <a:t>Knowledge</a:t>
              </a:r>
            </a:p>
            <a:p>
              <a:pPr algn="ctr"/>
              <a:r>
                <a:rPr lang="en-US" sz="1800" dirty="0">
                  <a:solidFill>
                    <a:schemeClr val="bg2"/>
                  </a:solidFill>
                </a:rPr>
                <a:t>store</a:t>
              </a:r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22782B47-062F-46F8-93A9-4CFD47E221D1}"/>
                </a:ext>
              </a:extLst>
            </p:cNvPr>
            <p:cNvCxnSpPr>
              <a:cxnSpLocks/>
              <a:stCxn id="39" idx="2"/>
              <a:endCxn id="20" idx="1"/>
            </p:cNvCxnSpPr>
            <p:nvPr/>
          </p:nvCxnSpPr>
          <p:spPr>
            <a:xfrm rot="16200000" flipH="1">
              <a:off x="7495496" y="4593799"/>
              <a:ext cx="497985" cy="1017650"/>
            </a:xfrm>
            <a:prstGeom prst="bentConnector2">
              <a:avLst/>
            </a:prstGeom>
            <a:ln>
              <a:solidFill>
                <a:schemeClr val="bg2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60F61F9-9BD5-40DC-90E5-1F5EDB4FE125}"/>
                </a:ext>
              </a:extLst>
            </p:cNvPr>
            <p:cNvCxnSpPr>
              <a:cxnSpLocks/>
              <a:stCxn id="20" idx="3"/>
              <a:endCxn id="9" idx="1"/>
            </p:cNvCxnSpPr>
            <p:nvPr/>
          </p:nvCxnSpPr>
          <p:spPr>
            <a:xfrm>
              <a:off x="8939113" y="5351617"/>
              <a:ext cx="888674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97838349-B58A-411A-9788-C0E24E536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850648" y="5755598"/>
              <a:ext cx="685800" cy="685800"/>
            </a:xfrm>
            <a:prstGeom prst="rect">
              <a:avLst/>
            </a:prstGeom>
          </p:spPr>
        </p:pic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C71A15DF-4F3C-4F2B-887A-24B2D11473FE}"/>
                </a:ext>
              </a:extLst>
            </p:cNvPr>
            <p:cNvCxnSpPr>
              <a:cxnSpLocks/>
              <a:stCxn id="20" idx="3"/>
              <a:endCxn id="29" idx="1"/>
            </p:cNvCxnSpPr>
            <p:nvPr/>
          </p:nvCxnSpPr>
          <p:spPr>
            <a:xfrm>
              <a:off x="8939113" y="5351617"/>
              <a:ext cx="911535" cy="746881"/>
            </a:xfrm>
            <a:prstGeom prst="bentConnector3">
              <a:avLst/>
            </a:prstGeom>
            <a:ln>
              <a:solidFill>
                <a:schemeClr val="bg2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4393A8-7AF0-4C71-BD91-A23C959AB291}"/>
                </a:ext>
              </a:extLst>
            </p:cNvPr>
            <p:cNvSpPr txBox="1"/>
            <p:nvPr/>
          </p:nvSpPr>
          <p:spPr>
            <a:xfrm>
              <a:off x="7141464" y="5102352"/>
              <a:ext cx="120715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Projections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0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16B5-52FA-4949-9F87-92826CED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Document Cracking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D68B3-AE78-4DAC-B5A9-90CE51BFD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Creating a basic cognitive search index using the Azure portal</a:t>
            </a:r>
          </a:p>
        </p:txBody>
      </p:sp>
    </p:spTree>
    <p:extLst>
      <p:ext uri="{BB962C8B-B14F-4D97-AF65-F5344CB8AC3E}">
        <p14:creationId xmlns:p14="http://schemas.microsoft.com/office/powerpoint/2010/main" val="11074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17DB4-044D-4750-8399-CA1A87B42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Leverages AI to extract information and enrich search index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Enrichment through </a:t>
            </a:r>
            <a:r>
              <a:rPr lang="en-US" b="1" i="1" dirty="0"/>
              <a:t>cognitive skills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C968A-520A-48BF-B1A6-324BA607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Enrichment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80A96DF-C00C-448A-A14E-EDD031E3F345}"/>
              </a:ext>
            </a:extLst>
          </p:cNvPr>
          <p:cNvGrpSpPr/>
          <p:nvPr/>
        </p:nvGrpSpPr>
        <p:grpSpPr>
          <a:xfrm>
            <a:off x="1449462" y="2971800"/>
            <a:ext cx="9293075" cy="3698198"/>
            <a:chOff x="1449462" y="2743200"/>
            <a:chExt cx="9293075" cy="3698198"/>
          </a:xfrm>
        </p:grpSpPr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7EA241FC-0903-4614-8D3B-FDC2F53F9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78813" y="3941064"/>
              <a:ext cx="914400" cy="914400"/>
            </a:xfrm>
            <a:prstGeom prst="rect">
              <a:avLst/>
            </a:prstGeom>
          </p:spPr>
        </p:pic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FACDB208-A8EF-41EE-9652-72DA94547B48}"/>
                </a:ext>
              </a:extLst>
            </p:cNvPr>
            <p:cNvSpPr/>
            <p:nvPr/>
          </p:nvSpPr>
          <p:spPr bwMode="auto">
            <a:xfrm>
              <a:off x="4555364" y="4075554"/>
              <a:ext cx="2207082" cy="64175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   AI enrichment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AB3E888F-D9DD-4A8B-8BBD-FB27012BF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04217" y="2969316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ED13389-C107-48DD-A033-803F592FD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99537" y="3824932"/>
              <a:ext cx="1143000" cy="114300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8ABB86E-41C8-449F-9CDF-9BB96396C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28137" y="5008717"/>
              <a:ext cx="685800" cy="68580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198D3E3-404B-4DAA-9BAE-782B91F25B89}"/>
                </a:ext>
              </a:extLst>
            </p:cNvPr>
            <p:cNvGrpSpPr/>
            <p:nvPr/>
          </p:nvGrpSpPr>
          <p:grpSpPr>
            <a:xfrm>
              <a:off x="1449462" y="3119997"/>
              <a:ext cx="922713" cy="2552871"/>
              <a:chOff x="489411" y="2612278"/>
              <a:chExt cx="922713" cy="2552871"/>
            </a:xfrm>
          </p:grpSpPr>
          <p:pic>
            <p:nvPicPr>
              <p:cNvPr id="49" name="Graphic 48">
                <a:extLst>
                  <a:ext uri="{FF2B5EF4-FFF2-40B4-BE49-F238E27FC236}">
                    <a16:creationId xmlns:a16="http://schemas.microsoft.com/office/drawing/2014/main" id="{BFBE3B58-F52F-4C45-84B8-EBACBE489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0480" y="289239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06169FB3-2869-4C34-9AFC-D2C1A5C01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00480" y="444151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51" name="Graphic 50">
                <a:extLst>
                  <a:ext uri="{FF2B5EF4-FFF2-40B4-BE49-F238E27FC236}">
                    <a16:creationId xmlns:a16="http://schemas.microsoft.com/office/drawing/2014/main" id="{BB49E961-35C0-49F4-8E50-A34B71399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00480" y="3666952"/>
                <a:ext cx="685800" cy="685800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5791A81-6D64-4C09-9D0D-A08B3F9DA5F6}"/>
                  </a:ext>
                </a:extLst>
              </p:cNvPr>
              <p:cNvSpPr/>
              <p:nvPr/>
            </p:nvSpPr>
            <p:spPr bwMode="auto">
              <a:xfrm>
                <a:off x="489411" y="2815938"/>
                <a:ext cx="922713" cy="2349211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D941418-D299-457B-B28A-4DD6E0408E22}"/>
                  </a:ext>
                </a:extLst>
              </p:cNvPr>
              <p:cNvSpPr txBox="1"/>
              <p:nvPr/>
            </p:nvSpPr>
            <p:spPr>
              <a:xfrm>
                <a:off x="489411" y="2612278"/>
                <a:ext cx="922713" cy="2154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1FF637E1-71B0-4F9D-AE92-DE3D4A123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618442" y="3012291"/>
              <a:ext cx="914400" cy="914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FFDA09-1F15-49B0-B32B-FC616B0C76C5}"/>
                </a:ext>
              </a:extLst>
            </p:cNvPr>
            <p:cNvSpPr txBox="1"/>
            <p:nvPr/>
          </p:nvSpPr>
          <p:spPr>
            <a:xfrm>
              <a:off x="6624253" y="3324153"/>
              <a:ext cx="120715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/>
                <a:t>Enriched documents</a:t>
              </a:r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BAFCB568-025E-49E8-88DB-08EA2DC8CE8B}"/>
                </a:ext>
              </a:extLst>
            </p:cNvPr>
            <p:cNvSpPr/>
            <p:nvPr/>
          </p:nvSpPr>
          <p:spPr bwMode="auto">
            <a:xfrm>
              <a:off x="2372175" y="4074445"/>
              <a:ext cx="2503341" cy="643975"/>
            </a:xfrm>
            <a:prstGeom prst="homePlate">
              <a:avLst/>
            </a:prstGeom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1001">
              <a:schemeClr val="l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Document cracking</a:t>
              </a:r>
            </a:p>
          </p:txBody>
        </p:sp>
        <p:pic>
          <p:nvPicPr>
            <p:cNvPr id="39" name="Picture 38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7B96D3FE-EDF0-47B0-86F0-AD248F2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16200000">
              <a:off x="4779033" y="3745400"/>
              <a:ext cx="282384" cy="282384"/>
            </a:xfrm>
            <a:prstGeom prst="rect">
              <a:avLst/>
            </a:prstGeom>
          </p:spPr>
        </p:pic>
        <p:pic>
          <p:nvPicPr>
            <p:cNvPr id="40" name="Picture 39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771AD712-5B32-4BCC-AC1C-099F9AC15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16200000">
              <a:off x="4911780" y="3745400"/>
              <a:ext cx="282384" cy="282384"/>
            </a:xfrm>
            <a:prstGeom prst="rect">
              <a:avLst/>
            </a:prstGeom>
          </p:spPr>
        </p:pic>
        <p:pic>
          <p:nvPicPr>
            <p:cNvPr id="41" name="Picture 40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1919A9F2-D94A-43BC-AA08-A718AD35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16200000">
              <a:off x="5050133" y="3746453"/>
              <a:ext cx="282384" cy="282384"/>
            </a:xfrm>
            <a:prstGeom prst="rect">
              <a:avLst/>
            </a:prstGeom>
          </p:spPr>
        </p:pic>
        <p:pic>
          <p:nvPicPr>
            <p:cNvPr id="42" name="Picture 41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970E6538-6EF4-4FDE-96F1-56FC21C1E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16200000">
              <a:off x="5925942" y="3746453"/>
              <a:ext cx="282384" cy="28238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F0E97C-3E89-4B3D-8159-3ABCE7D9171F}"/>
                </a:ext>
              </a:extLst>
            </p:cNvPr>
            <p:cNvSpPr txBox="1"/>
            <p:nvPr/>
          </p:nvSpPr>
          <p:spPr>
            <a:xfrm>
              <a:off x="4496498" y="2743200"/>
              <a:ext cx="224388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Cognitive skills</a:t>
              </a:r>
            </a:p>
          </p:txBody>
        </p:sp>
        <p:sp>
          <p:nvSpPr>
            <p:cNvPr id="44" name="Arrow: Pentagon 43">
              <a:extLst>
                <a:ext uri="{FF2B5EF4-FFF2-40B4-BE49-F238E27FC236}">
                  <a16:creationId xmlns:a16="http://schemas.microsoft.com/office/drawing/2014/main" id="{828356E4-153A-4C56-86B8-E7C6027CBC2D}"/>
                </a:ext>
              </a:extLst>
            </p:cNvPr>
            <p:cNvSpPr/>
            <p:nvPr/>
          </p:nvSpPr>
          <p:spPr bwMode="auto">
            <a:xfrm>
              <a:off x="7693213" y="4075554"/>
              <a:ext cx="1806700" cy="641757"/>
            </a:xfrm>
            <a:prstGeom prst="homePlate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Search Index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29D5E20D-42E8-4C42-AD8B-3EEA2B043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253663" y="5008717"/>
              <a:ext cx="685800" cy="6858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6A5CA4-F728-4AA9-B1BD-1569A460F7C2}"/>
                </a:ext>
              </a:extLst>
            </p:cNvPr>
            <p:cNvSpPr txBox="1"/>
            <p:nvPr/>
          </p:nvSpPr>
          <p:spPr>
            <a:xfrm>
              <a:off x="7992987" y="5692790"/>
              <a:ext cx="120715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</a:rPr>
                <a:t>Knowledge</a:t>
              </a:r>
            </a:p>
            <a:p>
              <a:pPr algn="ctr"/>
              <a:r>
                <a:rPr lang="en-US" sz="1800" dirty="0">
                  <a:solidFill>
                    <a:schemeClr val="bg2"/>
                  </a:solidFill>
                </a:rPr>
                <a:t>store</a:t>
              </a:r>
            </a:p>
          </p:txBody>
        </p: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D1BB2186-399A-4D72-8117-867BBA9537A2}"/>
                </a:ext>
              </a:extLst>
            </p:cNvPr>
            <p:cNvCxnSpPr>
              <a:cxnSpLocks/>
              <a:stCxn id="64" idx="2"/>
              <a:endCxn id="45" idx="1"/>
            </p:cNvCxnSpPr>
            <p:nvPr/>
          </p:nvCxnSpPr>
          <p:spPr>
            <a:xfrm rot="16200000" flipH="1">
              <a:off x="7496762" y="4594715"/>
              <a:ext cx="496153" cy="1017650"/>
            </a:xfrm>
            <a:prstGeom prst="bentConnector2">
              <a:avLst/>
            </a:prstGeom>
            <a:ln>
              <a:solidFill>
                <a:schemeClr val="bg2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F2B257D-1294-4BCE-A09E-F56735A7B0ED}"/>
                </a:ext>
              </a:extLst>
            </p:cNvPr>
            <p:cNvCxnSpPr>
              <a:stCxn id="45" idx="3"/>
              <a:endCxn id="34" idx="1"/>
            </p:cNvCxnSpPr>
            <p:nvPr/>
          </p:nvCxnSpPr>
          <p:spPr>
            <a:xfrm>
              <a:off x="8939463" y="5351617"/>
              <a:ext cx="888674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280F0500-0F39-4C8A-8092-4D3FF0A9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828137" y="5755598"/>
              <a:ext cx="685800" cy="685800"/>
            </a:xfrm>
            <a:prstGeom prst="rect">
              <a:avLst/>
            </a:prstGeom>
          </p:spPr>
        </p:pic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A89BF189-68E7-4082-B94F-882C8F6A540A}"/>
                </a:ext>
              </a:extLst>
            </p:cNvPr>
            <p:cNvCxnSpPr>
              <a:cxnSpLocks/>
              <a:stCxn id="45" idx="3"/>
              <a:endCxn id="54" idx="1"/>
            </p:cNvCxnSpPr>
            <p:nvPr/>
          </p:nvCxnSpPr>
          <p:spPr>
            <a:xfrm>
              <a:off x="8939463" y="5351617"/>
              <a:ext cx="888674" cy="746881"/>
            </a:xfrm>
            <a:prstGeom prst="bentConnector3">
              <a:avLst/>
            </a:prstGeom>
            <a:ln>
              <a:solidFill>
                <a:schemeClr val="bg2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EECB077-BF4A-4BF4-B628-7A6472FD4B0D}"/>
                </a:ext>
              </a:extLst>
            </p:cNvPr>
            <p:cNvSpPr txBox="1"/>
            <p:nvPr/>
          </p:nvSpPr>
          <p:spPr>
            <a:xfrm>
              <a:off x="7137171" y="5105395"/>
              <a:ext cx="120715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Projections</a:t>
              </a:r>
              <a:endParaRPr lang="en-US" sz="18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8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1E071-31DA-44E4-8A99-5816C7FD6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AI enrichments to apply to ingested documents</a:t>
            </a:r>
          </a:p>
          <a:p>
            <a:r>
              <a:rPr lang="en-US" dirty="0"/>
              <a:t>Collection of </a:t>
            </a:r>
            <a:r>
              <a:rPr lang="en-US" b="1" i="1" dirty="0"/>
              <a:t>Cognitive Skills</a:t>
            </a:r>
          </a:p>
          <a:p>
            <a:r>
              <a:rPr lang="en-US" dirty="0"/>
              <a:t>Cognitive skills are atomic transformations in an enrichment pipeline</a:t>
            </a:r>
          </a:p>
          <a:p>
            <a:r>
              <a:rPr lang="en-US" dirty="0"/>
              <a:t>Text-based output can be mapped to a field in an index or used as an input for other skills</a:t>
            </a:r>
          </a:p>
          <a:p>
            <a:r>
              <a:rPr lang="en-US" dirty="0"/>
              <a:t>Skillset based on predefined cognitive skills or custom skills</a:t>
            </a:r>
          </a:p>
          <a:p>
            <a:r>
              <a:rPr lang="en-US" dirty="0"/>
              <a:t>Moves documents through a sequence of enrichments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1251F-6631-49B6-BC8F-0249094F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Skillset</a:t>
            </a:r>
          </a:p>
        </p:txBody>
      </p:sp>
    </p:spTree>
    <p:extLst>
      <p:ext uri="{BB962C8B-B14F-4D97-AF65-F5344CB8AC3E}">
        <p14:creationId xmlns:p14="http://schemas.microsoft.com/office/powerpoint/2010/main" val="32627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5A07-D370-42A5-ABB0-850BB9BB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ED318-9550-4FDF-BDCB-696140421A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8528"/>
            <a:ext cx="5093679" cy="433331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Text</a:t>
            </a:r>
          </a:p>
          <a:p>
            <a:r>
              <a:rPr lang="en-US" dirty="0"/>
              <a:t>Entity recognition</a:t>
            </a:r>
          </a:p>
          <a:p>
            <a:r>
              <a:rPr lang="en-US" dirty="0"/>
              <a:t>Key phrase extraction</a:t>
            </a:r>
          </a:p>
          <a:p>
            <a:r>
              <a:rPr lang="en-US" dirty="0"/>
              <a:t>Language detection</a:t>
            </a:r>
          </a:p>
          <a:p>
            <a:r>
              <a:rPr lang="en-US" dirty="0"/>
              <a:t>Sentiment analysis</a:t>
            </a:r>
          </a:p>
          <a:p>
            <a:r>
              <a:rPr lang="en-US" dirty="0"/>
              <a:t>Merge</a:t>
            </a:r>
          </a:p>
          <a:p>
            <a:r>
              <a:rPr lang="en-US" dirty="0"/>
              <a:t>Split</a:t>
            </a:r>
          </a:p>
          <a:p>
            <a:r>
              <a:rPr lang="en-US" dirty="0"/>
              <a:t>Translation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08058-F030-44A0-B08F-FD9DDC2F9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Vision</a:t>
            </a:r>
          </a:p>
          <a:p>
            <a:r>
              <a:rPr lang="en-US" dirty="0"/>
              <a:t>Image analysis</a:t>
            </a:r>
          </a:p>
          <a:p>
            <a:r>
              <a:rPr lang="en-US" dirty="0"/>
              <a:t>OCR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C8932CF-08BD-44C8-A97D-4B224F8D2914}"/>
              </a:ext>
            </a:extLst>
          </p:cNvPr>
          <p:cNvSpPr txBox="1">
            <a:spLocks/>
          </p:cNvSpPr>
          <p:nvPr/>
        </p:nvSpPr>
        <p:spPr>
          <a:xfrm>
            <a:off x="6260122" y="4289135"/>
            <a:ext cx="5093679" cy="140961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 kern="1200" cap="all" baseline="0">
                <a:solidFill>
                  <a:schemeClr val="accent1"/>
                </a:solidFill>
                <a:latin typeface="Segoe UI Semilight" panose="020B0402040204020203" pitchFamily="34" charset="0"/>
                <a:ea typeface="Helvetica Neue" panose="02000503000000020004" pitchFamily="2" charset="0"/>
                <a:cs typeface="Segoe UI Semilight" panose="020B0402040204020203" pitchFamily="34" charset="0"/>
              </a:defRPr>
            </a:lvl1pPr>
            <a:lvl2pPr marL="4270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"/>
              <a:defRPr sz="2000" b="0" i="0" kern="1200" cap="none" baseline="0">
                <a:solidFill>
                  <a:srgbClr val="0062A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9763" indent="-188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"/>
              <a:tabLst/>
              <a:defRPr sz="1600" b="0" i="0" kern="1200" cap="none" baseline="0">
                <a:solidFill>
                  <a:srgbClr val="0062A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2867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"/>
              <a:defRPr sz="1400" b="0" i="0" kern="1200" cap="none" baseline="0">
                <a:solidFill>
                  <a:srgbClr val="0062A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02393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"/>
              <a:tabLst/>
              <a:defRPr sz="1400" b="0" i="0" kern="1200" cap="none" baseline="0">
                <a:solidFill>
                  <a:srgbClr val="0062A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/>
              <a:t>Custom skills</a:t>
            </a:r>
          </a:p>
          <a:p>
            <a:r>
              <a:rPr lang="en-US" dirty="0"/>
              <a:t>Apply whatever enrichments you want</a:t>
            </a:r>
          </a:p>
        </p:txBody>
      </p:sp>
    </p:spTree>
    <p:extLst>
      <p:ext uri="{BB962C8B-B14F-4D97-AF65-F5344CB8AC3E}">
        <p14:creationId xmlns:p14="http://schemas.microsoft.com/office/powerpoint/2010/main" val="22086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13AB059-AD2C-46D0-AD00-33015329A9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3E127B-3FEB-4190-92C0-C957CA05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161288"/>
            <a:ext cx="10515600" cy="690562"/>
          </a:xfrm>
        </p:spPr>
        <p:txBody>
          <a:bodyPr/>
          <a:lstStyle/>
          <a:p>
            <a:r>
              <a:rPr lang="en-US" dirty="0"/>
              <a:t>Azure Cognitive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B1B262-CACA-432D-9725-C24C835AF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2"/>
                </a:solidFill>
                <a:latin typeface="Montserrat Semi"/>
              </a:rPr>
              <a:t>Cloud-based APIs that you can use in artificial intelligence (AI) applications and data flows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2"/>
                </a:solidFill>
                <a:latin typeface="Montserrat Semi"/>
              </a:rPr>
              <a:t>Provide machine learning capabilities to solve general problems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2"/>
                </a:solidFill>
                <a:latin typeface="Montserrat Semi"/>
              </a:rPr>
              <a:t>APIs, SDKs, and services available to help developers build intelligent apps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2"/>
                </a:solidFill>
                <a:latin typeface="Montserrat Semi"/>
              </a:rPr>
              <a:t>No direct AI or data science skills or knowledge required</a:t>
            </a:r>
          </a:p>
        </p:txBody>
      </p:sp>
    </p:spTree>
    <p:extLst>
      <p:ext uri="{BB962C8B-B14F-4D97-AF65-F5344CB8AC3E}">
        <p14:creationId xmlns:p14="http://schemas.microsoft.com/office/powerpoint/2010/main" val="42153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31AF0-F70C-48BB-A8EC-F59101A8598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274179" y="3885474"/>
            <a:ext cx="5255576" cy="2852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cap="none" dirty="0">
                <a:solidFill>
                  <a:schemeClr val="tx1"/>
                </a:solidFill>
              </a:rPr>
              <a:t>20+ years in IT</a:t>
            </a:r>
          </a:p>
          <a:p>
            <a:pPr marL="0" indent="0">
              <a:buNone/>
            </a:pPr>
            <a:r>
              <a:rPr lang="en-US" sz="2400" b="0" cap="none" dirty="0">
                <a:solidFill>
                  <a:schemeClr val="tx1"/>
                </a:solidFill>
              </a:rPr>
              <a:t>MBA from the Krannert School of Management at Purdue University</a:t>
            </a:r>
          </a:p>
          <a:p>
            <a:pPr marL="0" indent="0">
              <a:buNone/>
            </a:pPr>
            <a:r>
              <a:rPr lang="en-US" sz="2400" b="0" cap="none" dirty="0">
                <a:solidFill>
                  <a:schemeClr val="tx1"/>
                </a:solidFill>
              </a:rPr>
              <a:t>Author / contributor on multiple books on Azure</a:t>
            </a:r>
          </a:p>
        </p:txBody>
      </p:sp>
      <p:pic>
        <p:nvPicPr>
          <p:cNvPr id="6" name="Picture 5" descr="A person holding a fish&#10;&#10;Description automatically generated">
            <a:extLst>
              <a:ext uri="{FF2B5EF4-FFF2-40B4-BE49-F238E27FC236}">
                <a16:creationId xmlns:a16="http://schemas.microsoft.com/office/drawing/2014/main" id="{3D403E7E-23E1-41C6-BD4C-DA3331A9B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46" y="1310220"/>
            <a:ext cx="2304645" cy="23046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0EE457-7DEB-4886-95D9-AB2E1F896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176" y="1306759"/>
            <a:ext cx="2325175" cy="23046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A3ED96-E25C-42BA-A994-A15EA71A2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061" y="3882787"/>
            <a:ext cx="1009290" cy="123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8BABE8-932B-4072-8920-0FFD47278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965" y="3882787"/>
            <a:ext cx="914400" cy="1230697"/>
          </a:xfrm>
          <a:prstGeom prst="rect">
            <a:avLst/>
          </a:prstGeom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589010-9F83-40DF-8B5D-D05A6FB1EA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817" y="5211073"/>
            <a:ext cx="923567" cy="123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CA57A9-99C6-49D3-B0E2-FA70BBF8FB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0061" y="5211073"/>
            <a:ext cx="985949" cy="123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36D548-BEE6-4ADD-A99F-CC8EF4E08F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1738" y="3882787"/>
            <a:ext cx="985949" cy="123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83E42D-E250-4166-971F-7917B137F2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9190" y="5211073"/>
            <a:ext cx="985949" cy="123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1A138F4-505B-471F-AE9C-04B97B1427BA}"/>
              </a:ext>
            </a:extLst>
          </p:cNvPr>
          <p:cNvGrpSpPr/>
          <p:nvPr/>
        </p:nvGrpSpPr>
        <p:grpSpPr>
          <a:xfrm>
            <a:off x="3761770" y="1226188"/>
            <a:ext cx="4668456" cy="1680863"/>
            <a:chOff x="2809323" y="1212334"/>
            <a:chExt cx="4668456" cy="16808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16AA0F-DC44-487F-ADA4-573DB151A070}"/>
                </a:ext>
              </a:extLst>
            </p:cNvPr>
            <p:cNvSpPr txBox="1"/>
            <p:nvPr/>
          </p:nvSpPr>
          <p:spPr>
            <a:xfrm>
              <a:off x="2809323" y="1212334"/>
              <a:ext cx="46684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Montserrat Semi"/>
                </a:rPr>
                <a:t>Kyle Bunting</a:t>
              </a:r>
            </a:p>
            <a:p>
              <a:r>
                <a:rPr lang="en-US" sz="2800" dirty="0">
                  <a:latin typeface="Montserrat Semi"/>
                </a:rPr>
                <a:t>Data Engineer, Solliance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4F4A7F-B283-4262-8C69-1E52885BA14D}"/>
                </a:ext>
              </a:extLst>
            </p:cNvPr>
            <p:cNvSpPr txBox="1"/>
            <p:nvPr/>
          </p:nvSpPr>
          <p:spPr>
            <a:xfrm>
              <a:off x="3233210" y="2191375"/>
              <a:ext cx="1937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4032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600" kern="0" dirty="0">
                  <a:latin typeface="Montserrat Semi"/>
                  <a:cs typeface="Calibri"/>
                </a:rPr>
                <a:t>kyle@solliance.net</a:t>
              </a:r>
              <a:endParaRPr kumimoji="0" lang="en-US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Montserrat Semi"/>
                <a:cs typeface="Calibri"/>
              </a:endParaRPr>
            </a:p>
          </p:txBody>
        </p:sp>
        <p:pic>
          <p:nvPicPr>
            <p:cNvPr id="21" name="Graphic 20" descr="Envelope">
              <a:extLst>
                <a:ext uri="{FF2B5EF4-FFF2-40B4-BE49-F238E27FC236}">
                  <a16:creationId xmlns:a16="http://schemas.microsoft.com/office/drawing/2014/main" id="{8C12413E-5277-4BA0-9D04-68A665A75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94202" y="2177199"/>
              <a:ext cx="366907" cy="36690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E3B41EA-B798-489D-87F9-FA4442931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371" y="2573959"/>
              <a:ext cx="365760" cy="299923"/>
            </a:xfrm>
            <a:prstGeom prst="rect">
              <a:avLst/>
            </a:prstGeom>
            <a:noFill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398A36-B8E7-46CE-806F-3CBEEEA0D0F5}"/>
                </a:ext>
              </a:extLst>
            </p:cNvPr>
            <p:cNvSpPr txBox="1"/>
            <p:nvPr/>
          </p:nvSpPr>
          <p:spPr>
            <a:xfrm>
              <a:off x="3233210" y="2554643"/>
              <a:ext cx="42445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03225">
                <a:defRPr/>
              </a:pPr>
              <a:r>
                <a:rPr lang="en-US" sz="1600" kern="0" dirty="0">
                  <a:latin typeface="Montserrat Semi"/>
                  <a:cs typeface="Calibri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https://www.linkedin.com/in/kylebunting</a:t>
              </a:r>
              <a:endParaRPr lang="en-US" sz="1600" kern="0" dirty="0">
                <a:latin typeface="Montserrat Sem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6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Analytics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99661-7E4F-43B9-9E80-541EBA4BC4AB}"/>
              </a:ext>
            </a:extLst>
          </p:cNvPr>
          <p:cNvSpPr txBox="1"/>
          <p:nvPr/>
        </p:nvSpPr>
        <p:spPr>
          <a:xfrm>
            <a:off x="168774" y="2373127"/>
            <a:ext cx="2203214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Sentiment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D6FFD-3F47-457E-96EF-0C04D3C256DD}"/>
              </a:ext>
            </a:extLst>
          </p:cNvPr>
          <p:cNvSpPr txBox="1"/>
          <p:nvPr/>
        </p:nvSpPr>
        <p:spPr>
          <a:xfrm>
            <a:off x="168774" y="4627407"/>
            <a:ext cx="2538907" cy="8771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Understand if a record has positive or negative sentiment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D8AD46-EE3B-4192-95F0-B1B5AB7EFAE6}"/>
              </a:ext>
            </a:extLst>
          </p:cNvPr>
          <p:cNvSpPr txBox="1"/>
          <p:nvPr/>
        </p:nvSpPr>
        <p:spPr>
          <a:xfrm>
            <a:off x="3408189" y="2416843"/>
            <a:ext cx="1956346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Key phrase extraction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433E1-E5C7-45FA-A6A8-E18C629292AB}"/>
              </a:ext>
            </a:extLst>
          </p:cNvPr>
          <p:cNvSpPr txBox="1"/>
          <p:nvPr/>
        </p:nvSpPr>
        <p:spPr>
          <a:xfrm>
            <a:off x="3104723" y="4627408"/>
            <a:ext cx="2487739" cy="8771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Extract key phrases from a piece of text, and retrieve topics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56B493-E5D5-4537-9AFC-4F19CDFCBD6C}"/>
              </a:ext>
            </a:extLst>
          </p:cNvPr>
          <p:cNvSpPr txBox="1"/>
          <p:nvPr/>
        </p:nvSpPr>
        <p:spPr>
          <a:xfrm>
            <a:off x="5928430" y="4627407"/>
            <a:ext cx="3333668" cy="8771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Identify 7 different entity types such as person, location, organization, and activate entity linking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060EA-1477-486B-9654-84E6F48F641F}"/>
              </a:ext>
            </a:extLst>
          </p:cNvPr>
          <p:cNvSpPr txBox="1"/>
          <p:nvPr/>
        </p:nvSpPr>
        <p:spPr>
          <a:xfrm>
            <a:off x="9262098" y="4724356"/>
            <a:ext cx="2609544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Identify the language, 120 supported languages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554F4E-FD57-49F3-9898-03EFF235FE95}"/>
              </a:ext>
            </a:extLst>
          </p:cNvPr>
          <p:cNvSpPr txBox="1"/>
          <p:nvPr/>
        </p:nvSpPr>
        <p:spPr>
          <a:xfrm>
            <a:off x="6234824" y="2416843"/>
            <a:ext cx="2383264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Named entity recognition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48C4FF-C988-4D14-B3F0-6FE12FE65DE8}"/>
              </a:ext>
            </a:extLst>
          </p:cNvPr>
          <p:cNvSpPr txBox="1"/>
          <p:nvPr/>
        </p:nvSpPr>
        <p:spPr>
          <a:xfrm>
            <a:off x="9488377" y="2416843"/>
            <a:ext cx="2383264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Language detection</a:t>
            </a:r>
          </a:p>
        </p:txBody>
      </p:sp>
      <p:pic>
        <p:nvPicPr>
          <p:cNvPr id="15" name="Picture 2" descr="https://azurecomcdn.azureedge.net/cvt-4b5233bca5000e2a66737ea6eaaf3f4b3dc7c81ea6c5ce6a259dd7d476ce552c/images/page/services/cognitive-services/text-analytics/sentiment-analysis.png">
            <a:extLst>
              <a:ext uri="{FF2B5EF4-FFF2-40B4-BE49-F238E27FC236}">
                <a16:creationId xmlns:a16="http://schemas.microsoft.com/office/drawing/2014/main" id="{21DF92F1-A2BF-49C8-A114-A628E0AA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2" y="3319540"/>
            <a:ext cx="1749556" cy="806222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16" name="Picture 4" descr="https://azurecomcdn.azureedge.net/cvt-4b5233bca5000e2a66737ea6eaaf3f4b3dc7c81ea6c5ce6a259dd7d476ce552c/images/page/services/cognitive-services/text-analytics/key-phase-extraction.png">
            <a:extLst>
              <a:ext uri="{FF2B5EF4-FFF2-40B4-BE49-F238E27FC236}">
                <a16:creationId xmlns:a16="http://schemas.microsoft.com/office/drawing/2014/main" id="{7FAA295B-225D-480A-803C-E0102A332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77" y="3319540"/>
            <a:ext cx="1561640" cy="88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azurecomcdn.azureedge.net/cvt-4b5233bca5000e2a66737ea6eaaf3f4b3dc7c81ea6c5ce6a259dd7d476ce552c/images/page/services/cognitive-services/text-analytics/language-detection.png">
            <a:extLst>
              <a:ext uri="{FF2B5EF4-FFF2-40B4-BE49-F238E27FC236}">
                <a16:creationId xmlns:a16="http://schemas.microsoft.com/office/drawing/2014/main" id="{F62CEC53-7C49-401A-8BD8-09928B524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137" y="3238514"/>
            <a:ext cx="1561641" cy="10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azurecomcdn.azureedge.net/cvt-4b5233bca5000e2a66737ea6eaaf3f4b3dc7c81ea6c5ce6a259dd7d476ce552c/images/page/services/cognitive-services/text-analytics/identify-entities.png">
            <a:extLst>
              <a:ext uri="{FF2B5EF4-FFF2-40B4-BE49-F238E27FC236}">
                <a16:creationId xmlns:a16="http://schemas.microsoft.com/office/drawing/2014/main" id="{0A6FAA19-DC04-4549-93D7-51B01A44F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89" y="3353210"/>
            <a:ext cx="1561640" cy="8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5539-4AE0-44CC-A970-9C4C35B8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Vision APIs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B17FE-6982-4B29-B184-6F8FCC3AB1E2}"/>
              </a:ext>
            </a:extLst>
          </p:cNvPr>
          <p:cNvGrpSpPr/>
          <p:nvPr/>
        </p:nvGrpSpPr>
        <p:grpSpPr>
          <a:xfrm>
            <a:off x="1935005" y="2433818"/>
            <a:ext cx="8321990" cy="3264934"/>
            <a:chOff x="1854637" y="1796533"/>
            <a:chExt cx="8321990" cy="3264934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6DE0E56-9203-49BE-B4EC-7DBC3192A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8262" y="1796533"/>
              <a:ext cx="1143000" cy="114300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218F357-6B22-4FCC-86E7-E6E5EECE5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24500" y="1796533"/>
              <a:ext cx="1143000" cy="1143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2CF17D-4EBB-4547-B603-F696436A454B}"/>
                </a:ext>
              </a:extLst>
            </p:cNvPr>
            <p:cNvSpPr txBox="1"/>
            <p:nvPr/>
          </p:nvSpPr>
          <p:spPr>
            <a:xfrm>
              <a:off x="1879642" y="2758144"/>
              <a:ext cx="192024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1A1A1A"/>
                      </a:gs>
                      <a:gs pos="30000">
                        <a:srgbClr val="1A1A1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Computer Vision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5C607D-E658-4B8E-ACE9-E51E7D67C420}"/>
                </a:ext>
              </a:extLst>
            </p:cNvPr>
            <p:cNvSpPr txBox="1"/>
            <p:nvPr/>
          </p:nvSpPr>
          <p:spPr>
            <a:xfrm>
              <a:off x="5280362" y="2755283"/>
              <a:ext cx="164211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1A1A1A"/>
                      </a:gs>
                      <a:gs pos="30000">
                        <a:srgbClr val="1A1A1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Custom Vision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371BF94-301D-43FE-986E-224A2774A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80738" y="1796533"/>
              <a:ext cx="1143000" cy="1143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1A0B6C-F189-4B01-A20F-A2404AF0BC85}"/>
                </a:ext>
              </a:extLst>
            </p:cNvPr>
            <p:cNvSpPr txBox="1"/>
            <p:nvPr/>
          </p:nvSpPr>
          <p:spPr>
            <a:xfrm>
              <a:off x="8658818" y="2755283"/>
              <a:ext cx="138684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1A1A1A"/>
                      </a:gs>
                      <a:gs pos="30000">
                        <a:srgbClr val="1A1A1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Face API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C7EFBCD6-DAD8-44E6-B211-5BABE2500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68262" y="3766416"/>
              <a:ext cx="1143000" cy="1143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1D117B-3A46-40DA-B47B-EF9ABBD515E4}"/>
                </a:ext>
              </a:extLst>
            </p:cNvPr>
            <p:cNvSpPr txBox="1"/>
            <p:nvPr/>
          </p:nvSpPr>
          <p:spPr>
            <a:xfrm>
              <a:off x="1854637" y="4753690"/>
              <a:ext cx="197024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1A1A1A"/>
                      </a:gs>
                      <a:gs pos="30000">
                        <a:srgbClr val="1A1A1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Form Recognizer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36E4DFD6-C84A-4AA1-8304-2D54E1970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80738" y="3764578"/>
              <a:ext cx="1143000" cy="1143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A5EB1F-987E-4EBE-A44A-DDA21899925B}"/>
                </a:ext>
              </a:extLst>
            </p:cNvPr>
            <p:cNvSpPr txBox="1"/>
            <p:nvPr/>
          </p:nvSpPr>
          <p:spPr>
            <a:xfrm>
              <a:off x="8527849" y="4753690"/>
              <a:ext cx="164877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1A1A1A"/>
                      </a:gs>
                      <a:gs pos="30000">
                        <a:srgbClr val="1A1A1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Video Indexer</a:t>
              </a: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395698EB-4DE5-4C3B-801B-0B25B11C8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524500" y="3724868"/>
              <a:ext cx="1143000" cy="11430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1FEDAF-650B-425F-9D26-366D19E99DAF}"/>
                </a:ext>
              </a:extLst>
            </p:cNvPr>
            <p:cNvSpPr txBox="1"/>
            <p:nvPr/>
          </p:nvSpPr>
          <p:spPr>
            <a:xfrm>
              <a:off x="5216368" y="4753690"/>
              <a:ext cx="175926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1A1A1A"/>
                      </a:gs>
                      <a:gs pos="30000">
                        <a:srgbClr val="1A1A1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Ink Recognizer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8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2F981D-954E-4C43-AA02-35DFE5EF397A}"/>
              </a:ext>
            </a:extLst>
          </p:cNvPr>
          <p:cNvSpPr/>
          <p:nvPr/>
        </p:nvSpPr>
        <p:spPr bwMode="auto">
          <a:xfrm>
            <a:off x="4708568" y="3586807"/>
            <a:ext cx="1915685" cy="16192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Language detection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Entity recognition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Key phrases extraction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Text summarization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91BB06AE-2D7D-4537-A391-64717F9D4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transforming unstructured data into information</a:t>
            </a:r>
            <a:endParaRPr lang="en-US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C968A-520A-48BF-B1A6-324BA607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Enrichment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80A96DF-C00C-448A-A14E-EDD031E3F345}"/>
              </a:ext>
            </a:extLst>
          </p:cNvPr>
          <p:cNvGrpSpPr/>
          <p:nvPr/>
        </p:nvGrpSpPr>
        <p:grpSpPr>
          <a:xfrm>
            <a:off x="359802" y="2388870"/>
            <a:ext cx="11369525" cy="4052528"/>
            <a:chOff x="359802" y="2388870"/>
            <a:chExt cx="11369525" cy="4052528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AB3E888F-D9DD-4A8B-8BBD-FB27012BF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04217" y="2614986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ED13389-C107-48DD-A033-803F592FD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86327" y="3824932"/>
              <a:ext cx="1143000" cy="114300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8ABB86E-41C8-449F-9CDF-9BB96396C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4927" y="5008717"/>
              <a:ext cx="685800" cy="68580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198D3E3-404B-4DAA-9BAE-782B91F25B89}"/>
                </a:ext>
              </a:extLst>
            </p:cNvPr>
            <p:cNvGrpSpPr/>
            <p:nvPr/>
          </p:nvGrpSpPr>
          <p:grpSpPr>
            <a:xfrm>
              <a:off x="359802" y="3119997"/>
              <a:ext cx="922713" cy="2552871"/>
              <a:chOff x="-600249" y="2612278"/>
              <a:chExt cx="922713" cy="2552871"/>
            </a:xfrm>
          </p:grpSpPr>
          <p:pic>
            <p:nvPicPr>
              <p:cNvPr id="49" name="Graphic 48">
                <a:extLst>
                  <a:ext uri="{FF2B5EF4-FFF2-40B4-BE49-F238E27FC236}">
                    <a16:creationId xmlns:a16="http://schemas.microsoft.com/office/drawing/2014/main" id="{BFBE3B58-F52F-4C45-84B8-EBACBE489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-489180" y="289239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06169FB3-2869-4C34-9AFC-D2C1A5C01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-489180" y="444151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51" name="Graphic 50">
                <a:extLst>
                  <a:ext uri="{FF2B5EF4-FFF2-40B4-BE49-F238E27FC236}">
                    <a16:creationId xmlns:a16="http://schemas.microsoft.com/office/drawing/2014/main" id="{BB49E961-35C0-49F4-8E50-A34B71399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-489180" y="3666952"/>
                <a:ext cx="685800" cy="685800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5791A81-6D64-4C09-9D0D-A08B3F9DA5F6}"/>
                  </a:ext>
                </a:extLst>
              </p:cNvPr>
              <p:cNvSpPr/>
              <p:nvPr/>
            </p:nvSpPr>
            <p:spPr bwMode="auto">
              <a:xfrm>
                <a:off x="-600249" y="2815938"/>
                <a:ext cx="922713" cy="2349211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D941418-D299-457B-B28A-4DD6E0408E22}"/>
                  </a:ext>
                </a:extLst>
              </p:cNvPr>
              <p:cNvSpPr txBox="1"/>
              <p:nvPr/>
            </p:nvSpPr>
            <p:spPr>
              <a:xfrm>
                <a:off x="-600249" y="2612278"/>
                <a:ext cx="922713" cy="2154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1FF637E1-71B0-4F9D-AE92-DE3D4A123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618442" y="2657961"/>
              <a:ext cx="914400" cy="914400"/>
            </a:xfrm>
            <a:prstGeom prst="rect">
              <a:avLst/>
            </a:prstGeom>
          </p:spPr>
        </p:pic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BAFCB568-025E-49E8-88DB-08EA2DC8CE8B}"/>
                </a:ext>
              </a:extLst>
            </p:cNvPr>
            <p:cNvSpPr/>
            <p:nvPr/>
          </p:nvSpPr>
          <p:spPr bwMode="auto">
            <a:xfrm>
              <a:off x="1282515" y="4074445"/>
              <a:ext cx="2503341" cy="643975"/>
            </a:xfrm>
            <a:prstGeom prst="homePlate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Document cracking</a:t>
              </a:r>
            </a:p>
          </p:txBody>
        </p:sp>
        <p:pic>
          <p:nvPicPr>
            <p:cNvPr id="39" name="Picture 38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7B96D3FE-EDF0-47B0-86F0-AD248F2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6200000">
              <a:off x="4779033" y="3391070"/>
              <a:ext cx="282384" cy="282384"/>
            </a:xfrm>
            <a:prstGeom prst="rect">
              <a:avLst/>
            </a:prstGeom>
          </p:spPr>
        </p:pic>
        <p:pic>
          <p:nvPicPr>
            <p:cNvPr id="40" name="Picture 39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771AD712-5B32-4BCC-AC1C-099F9AC15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6200000">
              <a:off x="4911780" y="3391070"/>
              <a:ext cx="282384" cy="282384"/>
            </a:xfrm>
            <a:prstGeom prst="rect">
              <a:avLst/>
            </a:prstGeom>
          </p:spPr>
        </p:pic>
        <p:pic>
          <p:nvPicPr>
            <p:cNvPr id="41" name="Picture 40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1919A9F2-D94A-43BC-AA08-A718AD35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6200000">
              <a:off x="5052825" y="3385621"/>
              <a:ext cx="277000" cy="282384"/>
            </a:xfrm>
            <a:prstGeom prst="rect">
              <a:avLst/>
            </a:prstGeom>
          </p:spPr>
        </p:pic>
        <p:pic>
          <p:nvPicPr>
            <p:cNvPr id="42" name="Picture 41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970E6538-6EF4-4FDE-96F1-56FC21C1E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6200000">
              <a:off x="5925942" y="3392123"/>
              <a:ext cx="282384" cy="28238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F0E97C-3E89-4B3D-8159-3ABCE7D9171F}"/>
                </a:ext>
              </a:extLst>
            </p:cNvPr>
            <p:cNvSpPr txBox="1"/>
            <p:nvPr/>
          </p:nvSpPr>
          <p:spPr>
            <a:xfrm>
              <a:off x="4496498" y="2388870"/>
              <a:ext cx="224388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Cognitive skills</a:t>
              </a:r>
            </a:p>
          </p:txBody>
        </p:sp>
        <p:sp>
          <p:nvSpPr>
            <p:cNvPr id="44" name="Arrow: Pentagon 43">
              <a:extLst>
                <a:ext uri="{FF2B5EF4-FFF2-40B4-BE49-F238E27FC236}">
                  <a16:creationId xmlns:a16="http://schemas.microsoft.com/office/drawing/2014/main" id="{828356E4-153A-4C56-86B8-E7C6027CBC2D}"/>
                </a:ext>
              </a:extLst>
            </p:cNvPr>
            <p:cNvSpPr/>
            <p:nvPr/>
          </p:nvSpPr>
          <p:spPr bwMode="auto">
            <a:xfrm>
              <a:off x="8680003" y="4075554"/>
              <a:ext cx="1806700" cy="641757"/>
            </a:xfrm>
            <a:prstGeom prst="homePlate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Search Index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29D5E20D-42E8-4C42-AD8B-3EEA2B043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240453" y="5008717"/>
              <a:ext cx="685800" cy="6858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6A5CA4-F728-4AA9-B1BD-1569A460F7C2}"/>
                </a:ext>
              </a:extLst>
            </p:cNvPr>
            <p:cNvSpPr txBox="1"/>
            <p:nvPr/>
          </p:nvSpPr>
          <p:spPr>
            <a:xfrm>
              <a:off x="8979777" y="5692790"/>
              <a:ext cx="120715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6"/>
                  </a:solidFill>
                </a:rPr>
                <a:t>Knowledge</a:t>
              </a:r>
            </a:p>
            <a:p>
              <a:pPr algn="ctr"/>
              <a:r>
                <a:rPr lang="en-US" sz="1800" dirty="0">
                  <a:solidFill>
                    <a:schemeClr val="accent6"/>
                  </a:solidFill>
                </a:rPr>
                <a:t>store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F2B257D-1294-4BCE-A09E-F56735A7B0ED}"/>
                </a:ext>
              </a:extLst>
            </p:cNvPr>
            <p:cNvCxnSpPr>
              <a:stCxn id="45" idx="3"/>
              <a:endCxn id="34" idx="1"/>
            </p:cNvCxnSpPr>
            <p:nvPr/>
          </p:nvCxnSpPr>
          <p:spPr>
            <a:xfrm>
              <a:off x="9926253" y="5351617"/>
              <a:ext cx="888674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280F0500-0F39-4C8A-8092-4D3FF0A9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14927" y="5755598"/>
              <a:ext cx="685800" cy="685800"/>
            </a:xfrm>
            <a:prstGeom prst="rect">
              <a:avLst/>
            </a:prstGeom>
          </p:spPr>
        </p:pic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A89BF189-68E7-4082-B94F-882C8F6A540A}"/>
                </a:ext>
              </a:extLst>
            </p:cNvPr>
            <p:cNvCxnSpPr>
              <a:cxnSpLocks/>
              <a:stCxn id="45" idx="3"/>
              <a:endCxn id="54" idx="1"/>
            </p:cNvCxnSpPr>
            <p:nvPr/>
          </p:nvCxnSpPr>
          <p:spPr>
            <a:xfrm>
              <a:off x="9926253" y="5351617"/>
              <a:ext cx="888674" cy="746881"/>
            </a:xfrm>
            <a:prstGeom prst="bentConnector3">
              <a:avLst/>
            </a:prstGeom>
            <a:ln>
              <a:solidFill>
                <a:schemeClr val="bg2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EECB077-BF4A-4BF4-B628-7A6472FD4B0D}"/>
                </a:ext>
              </a:extLst>
            </p:cNvPr>
            <p:cNvSpPr txBox="1"/>
            <p:nvPr/>
          </p:nvSpPr>
          <p:spPr>
            <a:xfrm>
              <a:off x="8123961" y="5105395"/>
              <a:ext cx="120715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/>
                  </a:solidFill>
                </a:rPr>
                <a:t>Projections</a:t>
              </a:r>
              <a:endParaRPr lang="en-US" sz="18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2218AC0A-D486-44AD-AE98-E73B78D095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87146" y="3941064"/>
            <a:ext cx="876300" cy="9144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BBDAEFD-6162-4F00-BD75-1E801AC4784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61791" y="2287959"/>
            <a:ext cx="3354590" cy="4216751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90BC39F-F989-4399-B499-D9CB87672A4F}"/>
              </a:ext>
            </a:extLst>
          </p:cNvPr>
          <p:cNvCxnSpPr>
            <a:cxnSpLocks/>
          </p:cNvCxnSpPr>
          <p:nvPr/>
        </p:nvCxnSpPr>
        <p:spPr>
          <a:xfrm flipV="1">
            <a:off x="6250395" y="2775660"/>
            <a:ext cx="1104174" cy="1060702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8C2DC80E-37C6-4EB1-A6D7-81CA1A86B196}"/>
              </a:ext>
            </a:extLst>
          </p:cNvPr>
          <p:cNvCxnSpPr>
            <a:cxnSpLocks/>
          </p:cNvCxnSpPr>
          <p:nvPr/>
        </p:nvCxnSpPr>
        <p:spPr>
          <a:xfrm flipV="1">
            <a:off x="6064297" y="2934961"/>
            <a:ext cx="1290273" cy="1257171"/>
          </a:xfrm>
          <a:prstGeom prst="bentConnector3">
            <a:avLst>
              <a:gd name="adj1" fmla="val 68308"/>
            </a:avLst>
          </a:prstGeom>
          <a:ln>
            <a:solidFill>
              <a:schemeClr val="accent4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EA4DF0D0-EE97-4A61-817D-A72E02777FE5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6096000" y="4192132"/>
            <a:ext cx="1265791" cy="204203"/>
          </a:xfrm>
          <a:prstGeom prst="bentConnector3">
            <a:avLst>
              <a:gd name="adj1" fmla="val 67157"/>
            </a:avLst>
          </a:prstGeom>
          <a:ln>
            <a:solidFill>
              <a:schemeClr val="accent4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C316834B-CA86-4F68-86D4-DC1FD28983A7}"/>
              </a:ext>
            </a:extLst>
          </p:cNvPr>
          <p:cNvCxnSpPr>
            <a:cxnSpLocks/>
          </p:cNvCxnSpPr>
          <p:nvPr/>
        </p:nvCxnSpPr>
        <p:spPr>
          <a:xfrm>
            <a:off x="6418193" y="4570042"/>
            <a:ext cx="1144436" cy="320507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02C5B55D-BDBB-4834-B08B-3CF05BA01C48}"/>
              </a:ext>
            </a:extLst>
          </p:cNvPr>
          <p:cNvCxnSpPr>
            <a:cxnSpLocks/>
          </p:cNvCxnSpPr>
          <p:nvPr/>
        </p:nvCxnSpPr>
        <p:spPr>
          <a:xfrm>
            <a:off x="6213744" y="4942971"/>
            <a:ext cx="1387206" cy="1357537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8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16B5-52FA-4949-9F87-92826CED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AI Enrichment Pipeline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D68B3-AE78-4DAC-B5A9-90CE51BFD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Create an AI Enrichment Pipeline in the Azure portal</a:t>
            </a:r>
          </a:p>
        </p:txBody>
      </p:sp>
    </p:spTree>
    <p:extLst>
      <p:ext uri="{BB962C8B-B14F-4D97-AF65-F5344CB8AC3E}">
        <p14:creationId xmlns:p14="http://schemas.microsoft.com/office/powerpoint/2010/main" val="26322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5FC48-6C12-4E81-8691-2611BAFED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and clear interface for connecting custom skills to enrichment pipelines</a:t>
            </a:r>
          </a:p>
          <a:p>
            <a:r>
              <a:rPr lang="en-US" dirty="0"/>
              <a:t>Use the WebApiSkill</a:t>
            </a:r>
          </a:p>
          <a:p>
            <a:r>
              <a:rPr lang="en-US" dirty="0"/>
              <a:t>Can be added using Visual Studio or via the REST API</a:t>
            </a:r>
          </a:p>
          <a:p>
            <a:r>
              <a:rPr lang="en-US" dirty="0"/>
              <a:t>Can call any REST API that accepts inputs and emits outputs in ways that are consumable within the skillset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234F6-84D0-4D0D-9676-E7C3F4D5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Enrichment using custom skills</a:t>
            </a:r>
          </a:p>
        </p:txBody>
      </p:sp>
    </p:spTree>
    <p:extLst>
      <p:ext uri="{BB962C8B-B14F-4D97-AF65-F5344CB8AC3E}">
        <p14:creationId xmlns:p14="http://schemas.microsoft.com/office/powerpoint/2010/main" val="36887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B5E50EE-6C5F-48B6-B5A4-271A50BDBE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3E127B-3FEB-4190-92C0-C957CA05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161288"/>
            <a:ext cx="10515600" cy="690562"/>
          </a:xfrm>
        </p:spPr>
        <p:txBody>
          <a:bodyPr/>
          <a:lstStyle/>
          <a:p>
            <a:r>
              <a:rPr lang="en-US" dirty="0"/>
              <a:t>Azure Functions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B1B262-CACA-432D-9725-C24C835AF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7846" y="1938528"/>
            <a:ext cx="6605954" cy="4368487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cap="all" dirty="0">
                <a:solidFill>
                  <a:schemeClr val="accent2"/>
                </a:solidFill>
              </a:rPr>
              <a:t>event-driven serverless compute platform </a:t>
            </a:r>
          </a:p>
          <a:p>
            <a:r>
              <a:rPr lang="en-US" sz="2400" b="1" cap="all" dirty="0">
                <a:solidFill>
                  <a:schemeClr val="accent2"/>
                </a:solidFill>
              </a:rPr>
              <a:t>provide the easiest method for creating custom cognitive skills</a:t>
            </a:r>
          </a:p>
          <a:p>
            <a:r>
              <a:rPr lang="en-US" sz="2400" b="1" cap="all" dirty="0">
                <a:solidFill>
                  <a:schemeClr val="accent2"/>
                </a:solidFill>
              </a:rPr>
              <a:t>Integrated into the Cognitive Search pipeline via the REST API or the .NET SDK</a:t>
            </a:r>
          </a:p>
        </p:txBody>
      </p:sp>
    </p:spTree>
    <p:extLst>
      <p:ext uri="{BB962C8B-B14F-4D97-AF65-F5344CB8AC3E}">
        <p14:creationId xmlns:p14="http://schemas.microsoft.com/office/powerpoint/2010/main" val="4554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FF3B-239D-4BA9-8FDB-1F64E0E3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Pre-built and Custom AI Spectrum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79D4A6-672D-491C-9085-DEB8370B794E}"/>
              </a:ext>
            </a:extLst>
          </p:cNvPr>
          <p:cNvGrpSpPr/>
          <p:nvPr/>
        </p:nvGrpSpPr>
        <p:grpSpPr>
          <a:xfrm>
            <a:off x="171483" y="2112458"/>
            <a:ext cx="11943719" cy="3801738"/>
            <a:chOff x="207910" y="1672057"/>
            <a:chExt cx="11943719" cy="38017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0AB9C6-7165-420E-8FBC-DEF6866EFE44}"/>
                </a:ext>
              </a:extLst>
            </p:cNvPr>
            <p:cNvSpPr/>
            <p:nvPr/>
          </p:nvSpPr>
          <p:spPr bwMode="auto">
            <a:xfrm>
              <a:off x="375449" y="2143693"/>
              <a:ext cx="11608641" cy="2452530"/>
            </a:xfrm>
            <a:prstGeom prst="rect">
              <a:avLst/>
            </a:prstGeom>
            <a:gradFill flip="none" rotWithShape="1">
              <a:gsLst>
                <a:gs pos="0">
                  <a:srgbClr val="0078D7">
                    <a:lumMod val="25000"/>
                    <a:lumOff val="75000"/>
                  </a:srgbClr>
                </a:gs>
                <a:gs pos="50000">
                  <a:schemeClr val="bg1"/>
                </a:gs>
                <a:gs pos="100000">
                  <a:srgbClr val="009480">
                    <a:alpha val="24000"/>
                  </a:srgbClr>
                </a:gs>
              </a:gsLst>
              <a:lin ang="0" scaled="0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BBD54D-4020-4E23-9D8F-7C11247C9752}"/>
                </a:ext>
              </a:extLst>
            </p:cNvPr>
            <p:cNvSpPr txBox="1"/>
            <p:nvPr/>
          </p:nvSpPr>
          <p:spPr>
            <a:xfrm>
              <a:off x="207910" y="1672057"/>
              <a:ext cx="236930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b="1" cap="all" dirty="0">
                  <a:solidFill>
                    <a:schemeClr val="accent2"/>
                  </a:solidFill>
                </a:rPr>
                <a:t>Pre-Built AI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48FD98-4B5B-4145-A510-0EF62D418E21}"/>
                </a:ext>
              </a:extLst>
            </p:cNvPr>
            <p:cNvSpPr txBox="1"/>
            <p:nvPr/>
          </p:nvSpPr>
          <p:spPr>
            <a:xfrm>
              <a:off x="10072855" y="1686071"/>
              <a:ext cx="2078774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b="1" cap="all" dirty="0">
                  <a:solidFill>
                    <a:schemeClr val="accent2"/>
                  </a:solidFill>
                </a:rPr>
                <a:t>Custom AI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CB870-8035-4AE5-B117-596580CCA6DD}"/>
                </a:ext>
              </a:extLst>
            </p:cNvPr>
            <p:cNvSpPr/>
            <p:nvPr/>
          </p:nvSpPr>
          <p:spPr>
            <a:xfrm>
              <a:off x="375449" y="4677003"/>
              <a:ext cx="289459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cap="all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Models are pre-trained using Microsoft supplied data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4792D9-F7EB-4650-8D8E-561809D1364D}"/>
                </a:ext>
              </a:extLst>
            </p:cNvPr>
            <p:cNvSpPr/>
            <p:nvPr/>
          </p:nvSpPr>
          <p:spPr>
            <a:xfrm>
              <a:off x="9674877" y="4735131"/>
              <a:ext cx="23092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US" sz="1400" b="1" cap="all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Models tailored to your scenario and your 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1415BE-9C2E-47F3-933A-2224ED2A2774}"/>
                </a:ext>
              </a:extLst>
            </p:cNvPr>
            <p:cNvSpPr/>
            <p:nvPr/>
          </p:nvSpPr>
          <p:spPr>
            <a:xfrm>
              <a:off x="4560006" y="4677003"/>
              <a:ext cx="32395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cap="all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Models “customized” with your data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08FA3E-7FFA-4E5F-9A97-47D3C1C69411}"/>
                </a:ext>
              </a:extLst>
            </p:cNvPr>
            <p:cNvSpPr/>
            <p:nvPr/>
          </p:nvSpPr>
          <p:spPr bwMode="auto">
            <a:xfrm>
              <a:off x="593452" y="2537310"/>
              <a:ext cx="7036641" cy="627864"/>
            </a:xfrm>
            <a:prstGeom prst="rect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1F1361-D142-4113-A227-D1800535EA72}"/>
                </a:ext>
              </a:extLst>
            </p:cNvPr>
            <p:cNvSpPr/>
            <p:nvPr/>
          </p:nvSpPr>
          <p:spPr>
            <a:xfrm>
              <a:off x="588145" y="2677654"/>
              <a:ext cx="703664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600" b="1" cap="all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Microsoft Cognitive Services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1790D2-2F0F-4767-8B03-B6CBFD287E25}"/>
                </a:ext>
              </a:extLst>
            </p:cNvPr>
            <p:cNvSpPr/>
            <p:nvPr/>
          </p:nvSpPr>
          <p:spPr bwMode="auto">
            <a:xfrm>
              <a:off x="6303161" y="3360118"/>
              <a:ext cx="5513390" cy="627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01F0DD-0A98-42B3-977D-619267B43411}"/>
                </a:ext>
              </a:extLst>
            </p:cNvPr>
            <p:cNvSpPr/>
            <p:nvPr/>
          </p:nvSpPr>
          <p:spPr>
            <a:xfrm>
              <a:off x="6297854" y="3500464"/>
              <a:ext cx="551339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600" b="1" cap="all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Azure Machine Learning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659AEFED-6BBE-43D2-AA66-2E2B723ACBEE}"/>
                </a:ext>
              </a:extLst>
            </p:cNvPr>
            <p:cNvSpPr/>
            <p:nvPr/>
          </p:nvSpPr>
          <p:spPr bwMode="auto">
            <a:xfrm rot="10800000">
              <a:off x="6366941" y="4007994"/>
              <a:ext cx="448116" cy="307776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06FFCC-641E-4C6C-8C28-E70404281E8C}"/>
                </a:ext>
              </a:extLst>
            </p:cNvPr>
            <p:cNvSpPr/>
            <p:nvPr/>
          </p:nvSpPr>
          <p:spPr>
            <a:xfrm>
              <a:off x="5739449" y="4282082"/>
              <a:ext cx="167530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Pre-built models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0DC9AB8B-D994-45E0-A884-011FEB1E6168}"/>
                </a:ext>
              </a:extLst>
            </p:cNvPr>
            <p:cNvSpPr/>
            <p:nvPr/>
          </p:nvSpPr>
          <p:spPr bwMode="auto">
            <a:xfrm rot="10800000">
              <a:off x="11007631" y="4007994"/>
              <a:ext cx="448116" cy="307776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0336E4-1C26-4188-857B-0C29FF0379E4}"/>
                </a:ext>
              </a:extLst>
            </p:cNvPr>
            <p:cNvSpPr/>
            <p:nvPr/>
          </p:nvSpPr>
          <p:spPr>
            <a:xfrm>
              <a:off x="10380139" y="4303126"/>
              <a:ext cx="167530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Custom models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286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5D9C-6907-454B-9207-9DDC6B5B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Deploying with Azure Machine Learning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0F51AE-E397-4747-98F3-9368843162E7}"/>
              </a:ext>
            </a:extLst>
          </p:cNvPr>
          <p:cNvGrpSpPr/>
          <p:nvPr/>
        </p:nvGrpSpPr>
        <p:grpSpPr>
          <a:xfrm>
            <a:off x="588263" y="3525256"/>
            <a:ext cx="8314979" cy="1854474"/>
            <a:chOff x="588263" y="3113979"/>
            <a:chExt cx="8314979" cy="18544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AE237D-5243-4F7B-84F6-C2A53FA2D727}"/>
                </a:ext>
              </a:extLst>
            </p:cNvPr>
            <p:cNvGrpSpPr/>
            <p:nvPr/>
          </p:nvGrpSpPr>
          <p:grpSpPr>
            <a:xfrm>
              <a:off x="588263" y="3113979"/>
              <a:ext cx="3645977" cy="1854474"/>
              <a:chOff x="588263" y="2872324"/>
              <a:chExt cx="3645977" cy="1854474"/>
            </a:xfrm>
          </p:grpSpPr>
          <p:sp>
            <p:nvSpPr>
              <p:cNvPr id="11" name="Arrow: Striped Right 10">
                <a:extLst>
                  <a:ext uri="{FF2B5EF4-FFF2-40B4-BE49-F238E27FC236}">
                    <a16:creationId xmlns:a16="http://schemas.microsoft.com/office/drawing/2014/main" id="{B7B8795A-BFD6-4A38-8645-5B9D35ED787D}"/>
                  </a:ext>
                </a:extLst>
              </p:cNvPr>
              <p:cNvSpPr/>
              <p:nvPr/>
            </p:nvSpPr>
            <p:spPr>
              <a:xfrm>
                <a:off x="2200978" y="2911417"/>
                <a:ext cx="2033262" cy="810749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8C1E42D-E9A9-49D7-9F32-969BB29B219D}"/>
                  </a:ext>
                </a:extLst>
              </p:cNvPr>
              <p:cNvSpPr/>
              <p:nvPr/>
            </p:nvSpPr>
            <p:spPr>
              <a:xfrm>
                <a:off x="588263" y="3849635"/>
                <a:ext cx="11758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A1A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Trained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A1A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A1A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Model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0B867C7-0DA6-4F56-9CBA-CB2E469B3B6B}"/>
                  </a:ext>
                </a:extLst>
              </p:cNvPr>
              <p:cNvSpPr/>
              <p:nvPr/>
            </p:nvSpPr>
            <p:spPr>
              <a:xfrm>
                <a:off x="2351523" y="3803468"/>
                <a:ext cx="173217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Use the trained model to make predictions</a:t>
                </a:r>
              </a:p>
            </p:txBody>
          </p:sp>
          <p:sp>
            <p:nvSpPr>
              <p:cNvPr id="25" name="box" title="Icon of a box">
                <a:extLst>
                  <a:ext uri="{FF2B5EF4-FFF2-40B4-BE49-F238E27FC236}">
                    <a16:creationId xmlns:a16="http://schemas.microsoft.com/office/drawing/2014/main" id="{39A507AD-9B61-4F7B-A29C-53CB0BA2ED8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35900" y="2872324"/>
                <a:ext cx="880562" cy="888934"/>
              </a:xfrm>
              <a:custGeom>
                <a:avLst/>
                <a:gdLst>
                  <a:gd name="T0" fmla="*/ 87 w 240"/>
                  <a:gd name="T1" fmla="*/ 0 h 244"/>
                  <a:gd name="T2" fmla="*/ 165 w 240"/>
                  <a:gd name="T3" fmla="*/ 83 h 244"/>
                  <a:gd name="T4" fmla="*/ 198 w 240"/>
                  <a:gd name="T5" fmla="*/ 39 h 244"/>
                  <a:gd name="T6" fmla="*/ 123 w 240"/>
                  <a:gd name="T7" fmla="*/ 39 h 244"/>
                  <a:gd name="T8" fmla="*/ 240 w 240"/>
                  <a:gd name="T9" fmla="*/ 83 h 244"/>
                  <a:gd name="T10" fmla="*/ 80 w 240"/>
                  <a:gd name="T11" fmla="*/ 83 h 244"/>
                  <a:gd name="T12" fmla="*/ 80 w 240"/>
                  <a:gd name="T13" fmla="*/ 244 h 244"/>
                  <a:gd name="T14" fmla="*/ 240 w 240"/>
                  <a:gd name="T15" fmla="*/ 244 h 244"/>
                  <a:gd name="T16" fmla="*/ 240 w 240"/>
                  <a:gd name="T17" fmla="*/ 83 h 244"/>
                  <a:gd name="T18" fmla="*/ 80 w 240"/>
                  <a:gd name="T19" fmla="*/ 173 h 244"/>
                  <a:gd name="T20" fmla="*/ 80 w 240"/>
                  <a:gd name="T21" fmla="*/ 83 h 244"/>
                  <a:gd name="T22" fmla="*/ 0 w 240"/>
                  <a:gd name="T23" fmla="*/ 0 h 244"/>
                  <a:gd name="T24" fmla="*/ 0 w 240"/>
                  <a:gd name="T25" fmla="*/ 137 h 244"/>
                  <a:gd name="T26" fmla="*/ 80 w 240"/>
                  <a:gd name="T27" fmla="*/ 244 h 244"/>
                  <a:gd name="T28" fmla="*/ 80 w 240"/>
                  <a:gd name="T29" fmla="*/ 173 h 244"/>
                  <a:gd name="T30" fmla="*/ 119 w 240"/>
                  <a:gd name="T31" fmla="*/ 0 h 244"/>
                  <a:gd name="T32" fmla="*/ 0 w 240"/>
                  <a:gd name="T33" fmla="*/ 0 h 244"/>
                  <a:gd name="T34" fmla="*/ 80 w 240"/>
                  <a:gd name="T35" fmla="*/ 83 h 244"/>
                  <a:gd name="T36" fmla="*/ 240 w 240"/>
                  <a:gd name="T37" fmla="*/ 83 h 244"/>
                  <a:gd name="T38" fmla="*/ 161 w 240"/>
                  <a:gd name="T39" fmla="*/ 0 h 244"/>
                  <a:gd name="T40" fmla="*/ 119 w 240"/>
                  <a:gd name="T41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0" h="244">
                    <a:moveTo>
                      <a:pt x="87" y="0"/>
                    </a:moveTo>
                    <a:lnTo>
                      <a:pt x="165" y="83"/>
                    </a:lnTo>
                    <a:moveTo>
                      <a:pt x="198" y="39"/>
                    </a:moveTo>
                    <a:lnTo>
                      <a:pt x="123" y="39"/>
                    </a:lnTo>
                    <a:moveTo>
                      <a:pt x="240" y="83"/>
                    </a:moveTo>
                    <a:lnTo>
                      <a:pt x="80" y="83"/>
                    </a:lnTo>
                    <a:lnTo>
                      <a:pt x="80" y="244"/>
                    </a:lnTo>
                    <a:lnTo>
                      <a:pt x="240" y="244"/>
                    </a:lnTo>
                    <a:lnTo>
                      <a:pt x="240" y="83"/>
                    </a:lnTo>
                    <a:moveTo>
                      <a:pt x="80" y="173"/>
                    </a:moveTo>
                    <a:lnTo>
                      <a:pt x="80" y="83"/>
                    </a:lnTo>
                    <a:lnTo>
                      <a:pt x="0" y="0"/>
                    </a:lnTo>
                    <a:lnTo>
                      <a:pt x="0" y="137"/>
                    </a:lnTo>
                    <a:lnTo>
                      <a:pt x="80" y="244"/>
                    </a:lnTo>
                    <a:lnTo>
                      <a:pt x="80" y="173"/>
                    </a:lnTo>
                    <a:moveTo>
                      <a:pt x="119" y="0"/>
                    </a:moveTo>
                    <a:lnTo>
                      <a:pt x="0" y="0"/>
                    </a:lnTo>
                    <a:lnTo>
                      <a:pt x="80" y="83"/>
                    </a:lnTo>
                    <a:lnTo>
                      <a:pt x="240" y="83"/>
                    </a:lnTo>
                    <a:lnTo>
                      <a:pt x="161" y="0"/>
                    </a:lnTo>
                    <a:lnTo>
                      <a:pt x="119" y="0"/>
                    </a:lnTo>
                  </a:path>
                </a:pathLst>
              </a:custGeom>
              <a:noFill/>
              <a:ln w="15875" cap="flat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540268B-A4F4-432F-A4CD-EDAEA255E147}"/>
                </a:ext>
              </a:extLst>
            </p:cNvPr>
            <p:cNvGrpSpPr/>
            <p:nvPr/>
          </p:nvGrpSpPr>
          <p:grpSpPr>
            <a:xfrm>
              <a:off x="4924060" y="3149539"/>
              <a:ext cx="3979182" cy="819384"/>
              <a:chOff x="4937562" y="4425638"/>
              <a:chExt cx="3979182" cy="81938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82B7C1-1D64-4BFD-913C-558273C2A12E}"/>
                  </a:ext>
                </a:extLst>
              </p:cNvPr>
              <p:cNvSpPr/>
              <p:nvPr/>
            </p:nvSpPr>
            <p:spPr>
              <a:xfrm>
                <a:off x="5987609" y="4522682"/>
                <a:ext cx="29291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Web Server Application</a:t>
                </a:r>
              </a:p>
            </p:txBody>
          </p:sp>
          <p:pic>
            <p:nvPicPr>
              <p:cNvPr id="31" name="Graphic 30" descr="Box">
                <a:extLst>
                  <a:ext uri="{FF2B5EF4-FFF2-40B4-BE49-F238E27FC236}">
                    <a16:creationId xmlns:a16="http://schemas.microsoft.com/office/drawing/2014/main" id="{E1DF4AC5-EAE5-48E5-965F-9681AFD32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987609" y="4889642"/>
                <a:ext cx="355380" cy="35538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14DEBB2-BF15-4D51-A5AF-61BFB1376752}"/>
                  </a:ext>
                </a:extLst>
              </p:cNvPr>
              <p:cNvSpPr/>
              <p:nvPr/>
            </p:nvSpPr>
            <p:spPr>
              <a:xfrm>
                <a:off x="6342988" y="4873278"/>
                <a:ext cx="23070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Containerized Model</a:t>
                </a:r>
              </a:p>
            </p:txBody>
          </p:sp>
          <p:sp>
            <p:nvSpPr>
              <p:cNvPr id="35" name="globe_2" title="Icon of a sphere made of lines">
                <a:extLst>
                  <a:ext uri="{FF2B5EF4-FFF2-40B4-BE49-F238E27FC236}">
                    <a16:creationId xmlns:a16="http://schemas.microsoft.com/office/drawing/2014/main" id="{01332069-D5D0-4879-B229-7A69757CC33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937562" y="4425638"/>
                <a:ext cx="810748" cy="810748"/>
              </a:xfrm>
              <a:custGeom>
                <a:avLst/>
                <a:gdLst>
                  <a:gd name="T0" fmla="*/ 0 w 335"/>
                  <a:gd name="T1" fmla="*/ 168 h 335"/>
                  <a:gd name="T2" fmla="*/ 168 w 335"/>
                  <a:gd name="T3" fmla="*/ 0 h 335"/>
                  <a:gd name="T4" fmla="*/ 335 w 335"/>
                  <a:gd name="T5" fmla="*/ 168 h 335"/>
                  <a:gd name="T6" fmla="*/ 168 w 335"/>
                  <a:gd name="T7" fmla="*/ 335 h 335"/>
                  <a:gd name="T8" fmla="*/ 0 w 335"/>
                  <a:gd name="T9" fmla="*/ 168 h 335"/>
                  <a:gd name="T10" fmla="*/ 168 w 335"/>
                  <a:gd name="T11" fmla="*/ 335 h 335"/>
                  <a:gd name="T12" fmla="*/ 253 w 335"/>
                  <a:gd name="T13" fmla="*/ 168 h 335"/>
                  <a:gd name="T14" fmla="*/ 168 w 335"/>
                  <a:gd name="T15" fmla="*/ 0 h 335"/>
                  <a:gd name="T16" fmla="*/ 82 w 335"/>
                  <a:gd name="T17" fmla="*/ 168 h 335"/>
                  <a:gd name="T18" fmla="*/ 168 w 335"/>
                  <a:gd name="T19" fmla="*/ 335 h 335"/>
                  <a:gd name="T20" fmla="*/ 8 w 335"/>
                  <a:gd name="T21" fmla="*/ 116 h 335"/>
                  <a:gd name="T22" fmla="*/ 327 w 335"/>
                  <a:gd name="T23" fmla="*/ 116 h 335"/>
                  <a:gd name="T24" fmla="*/ 9 w 335"/>
                  <a:gd name="T25" fmla="*/ 221 h 335"/>
                  <a:gd name="T26" fmla="*/ 326 w 335"/>
                  <a:gd name="T27" fmla="*/ 22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5" h="335">
                    <a:moveTo>
                      <a:pt x="0" y="168"/>
                    </a:moveTo>
                    <a:cubicBezTo>
                      <a:pt x="0" y="75"/>
                      <a:pt x="75" y="0"/>
                      <a:pt x="168" y="0"/>
                    </a:cubicBezTo>
                    <a:cubicBezTo>
                      <a:pt x="260" y="0"/>
                      <a:pt x="335" y="75"/>
                      <a:pt x="335" y="168"/>
                    </a:cubicBezTo>
                    <a:cubicBezTo>
                      <a:pt x="335" y="260"/>
                      <a:pt x="260" y="335"/>
                      <a:pt x="168" y="335"/>
                    </a:cubicBezTo>
                    <a:cubicBezTo>
                      <a:pt x="75" y="335"/>
                      <a:pt x="0" y="260"/>
                      <a:pt x="0" y="168"/>
                    </a:cubicBezTo>
                    <a:close/>
                    <a:moveTo>
                      <a:pt x="168" y="335"/>
                    </a:moveTo>
                    <a:cubicBezTo>
                      <a:pt x="215" y="335"/>
                      <a:pt x="253" y="260"/>
                      <a:pt x="253" y="168"/>
                    </a:cubicBezTo>
                    <a:cubicBezTo>
                      <a:pt x="253" y="75"/>
                      <a:pt x="215" y="0"/>
                      <a:pt x="168" y="0"/>
                    </a:cubicBezTo>
                    <a:cubicBezTo>
                      <a:pt x="120" y="0"/>
                      <a:pt x="82" y="75"/>
                      <a:pt x="82" y="168"/>
                    </a:cubicBezTo>
                    <a:cubicBezTo>
                      <a:pt x="82" y="260"/>
                      <a:pt x="120" y="335"/>
                      <a:pt x="168" y="335"/>
                    </a:cubicBezTo>
                    <a:close/>
                    <a:moveTo>
                      <a:pt x="8" y="116"/>
                    </a:moveTo>
                    <a:cubicBezTo>
                      <a:pt x="327" y="116"/>
                      <a:pt x="327" y="116"/>
                      <a:pt x="327" y="116"/>
                    </a:cubicBezTo>
                    <a:moveTo>
                      <a:pt x="9" y="221"/>
                    </a:moveTo>
                    <a:cubicBezTo>
                      <a:pt x="326" y="221"/>
                      <a:pt x="326" y="221"/>
                      <a:pt x="326" y="221"/>
                    </a:cubicBezTo>
                  </a:path>
                </a:pathLst>
              </a:custGeom>
              <a:noFill/>
              <a:ln w="158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82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DFB7110-2CBA-449B-B385-9B8546C58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049" y="2546825"/>
            <a:ext cx="1494391" cy="149439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D977CD-84F6-444F-A4F9-ECB6F1996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9666" y="4632535"/>
            <a:ext cx="1503156" cy="1494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2B254B-9350-4231-86B3-6F3B63E05FD7}"/>
              </a:ext>
            </a:extLst>
          </p:cNvPr>
          <p:cNvSpPr txBox="1"/>
          <p:nvPr/>
        </p:nvSpPr>
        <p:spPr>
          <a:xfrm>
            <a:off x="9307748" y="1928000"/>
            <a:ext cx="268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>
                <a:solidFill>
                  <a:schemeClr val="accent2"/>
                </a:solidFill>
              </a:rPr>
              <a:t>Azure ML deploys containers to: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C41D38-DB0D-441E-809E-4F9D9F810320}"/>
              </a:ext>
            </a:extLst>
          </p:cNvPr>
          <p:cNvSpPr txBox="1"/>
          <p:nvPr/>
        </p:nvSpPr>
        <p:spPr>
          <a:xfrm>
            <a:off x="9307748" y="4013710"/>
            <a:ext cx="268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cap="all" dirty="0">
                <a:solidFill>
                  <a:schemeClr val="accent2"/>
                </a:solidFill>
              </a:rPr>
              <a:t>Azure Kubernetes Service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59E7B3-0D3D-45D5-8608-7AC6BAB831E2}"/>
              </a:ext>
            </a:extLst>
          </p:cNvPr>
          <p:cNvSpPr txBox="1"/>
          <p:nvPr/>
        </p:nvSpPr>
        <p:spPr>
          <a:xfrm>
            <a:off x="9307748" y="6099418"/>
            <a:ext cx="268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cap="all" dirty="0">
                <a:solidFill>
                  <a:schemeClr val="accent2"/>
                </a:solidFill>
              </a:rPr>
              <a:t>Azure Container Instance</a:t>
            </a:r>
          </a:p>
        </p:txBody>
      </p:sp>
    </p:spTree>
    <p:extLst>
      <p:ext uri="{BB962C8B-B14F-4D97-AF65-F5344CB8AC3E}">
        <p14:creationId xmlns:p14="http://schemas.microsoft.com/office/powerpoint/2010/main" val="158424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16B5-52FA-4949-9F87-92826CED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Deploy Custom ML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D68B3-AE78-4DAC-B5A9-90CE51BFD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deploying a trained Machine Learning model to Azure Container Instances Using the Azure Machine Learning Python SDK</a:t>
            </a:r>
          </a:p>
        </p:txBody>
      </p:sp>
    </p:spTree>
    <p:extLst>
      <p:ext uri="{BB962C8B-B14F-4D97-AF65-F5344CB8AC3E}">
        <p14:creationId xmlns:p14="http://schemas.microsoft.com/office/powerpoint/2010/main" val="180711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You may not want to create a small application or write and execute scripts just to create and update your search pipeline.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this, we recommend using </a:t>
            </a:r>
            <a:r>
              <a:rPr lang="en-US" sz="2400" b="1" dirty="0"/>
              <a:t>Postman</a:t>
            </a:r>
            <a:r>
              <a:rPr lang="en-US" sz="2400" dirty="0"/>
              <a:t>, a free tool that helps you quickly work with HTTP endpoints with all available verbs (GET, POST, PUT, etc.), headers, and data formats. Plus, you can save and share your commands.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Postman natively runs on Windows, macOS, and Linux operating systems.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Download it today! </a:t>
            </a:r>
            <a:r>
              <a:rPr lang="en-US" sz="2400" dirty="0">
                <a:hlinkClick r:id="rId2"/>
              </a:rPr>
              <a:t>https://getpostman.com/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the REST API</a:t>
            </a:r>
          </a:p>
        </p:txBody>
      </p:sp>
    </p:spTree>
    <p:extLst>
      <p:ext uri="{BB962C8B-B14F-4D97-AF65-F5344CB8AC3E}">
        <p14:creationId xmlns:p14="http://schemas.microsoft.com/office/powerpoint/2010/main" val="32464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345283-A9D3-46A3-8D39-31FE2005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Knowledge Mining?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6D0A3C-025B-4C87-8A65-CBFD5E6E85BF}"/>
              </a:ext>
            </a:extLst>
          </p:cNvPr>
          <p:cNvGrpSpPr/>
          <p:nvPr/>
        </p:nvGrpSpPr>
        <p:grpSpPr>
          <a:xfrm>
            <a:off x="2144994" y="2652495"/>
            <a:ext cx="7902011" cy="3046257"/>
            <a:chOff x="2000470" y="2554514"/>
            <a:chExt cx="7902011" cy="30462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3FD549-8C2E-4B4D-8D91-4766878737C8}"/>
                </a:ext>
              </a:extLst>
            </p:cNvPr>
            <p:cNvSpPr/>
            <p:nvPr/>
          </p:nvSpPr>
          <p:spPr bwMode="auto">
            <a:xfrm>
              <a:off x="6949209" y="3307315"/>
              <a:ext cx="2953272" cy="132343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3927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Segoe UI Semibold"/>
                  <a:ea typeface="+mn-ea"/>
                  <a:cs typeface="Segoe UI Semilight" panose="020B0402040204020203" pitchFamily="34" charset="0"/>
                </a:rPr>
                <a:t>Using AI to unlock valuable information lying latent in all your content</a:t>
              </a:r>
            </a:p>
          </p:txBody>
        </p:sp>
        <p:sp>
          <p:nvSpPr>
            <p:cNvPr id="7" name="Arrow: Chevron 2">
              <a:extLst>
                <a:ext uri="{FF2B5EF4-FFF2-40B4-BE49-F238E27FC236}">
                  <a16:creationId xmlns:a16="http://schemas.microsoft.com/office/drawing/2014/main" id="{90E84B52-48C3-40B5-8DE1-94764CFA95AD}"/>
                </a:ext>
              </a:extLst>
            </p:cNvPr>
            <p:cNvSpPr/>
            <p:nvPr/>
          </p:nvSpPr>
          <p:spPr bwMode="auto">
            <a:xfrm>
              <a:off x="5874657" y="2779486"/>
              <a:ext cx="442686" cy="2071320"/>
            </a:xfrm>
            <a:custGeom>
              <a:avLst/>
              <a:gdLst>
                <a:gd name="connsiteX0" fmla="*/ 0 w 886990"/>
                <a:gd name="connsiteY0" fmla="*/ 0 h 2610702"/>
                <a:gd name="connsiteX1" fmla="*/ 245608 w 886990"/>
                <a:gd name="connsiteY1" fmla="*/ 0 h 2610702"/>
                <a:gd name="connsiteX2" fmla="*/ 886990 w 886990"/>
                <a:gd name="connsiteY2" fmla="*/ 1305351 h 2610702"/>
                <a:gd name="connsiteX3" fmla="*/ 245608 w 886990"/>
                <a:gd name="connsiteY3" fmla="*/ 2610702 h 2610702"/>
                <a:gd name="connsiteX4" fmla="*/ 0 w 886990"/>
                <a:gd name="connsiteY4" fmla="*/ 2610702 h 2610702"/>
                <a:gd name="connsiteX5" fmla="*/ 641382 w 886990"/>
                <a:gd name="connsiteY5" fmla="*/ 1305351 h 2610702"/>
                <a:gd name="connsiteX6" fmla="*/ 0 w 886990"/>
                <a:gd name="connsiteY6" fmla="*/ 0 h 2610702"/>
                <a:gd name="connsiteX0" fmla="*/ 641382 w 886990"/>
                <a:gd name="connsiteY0" fmla="*/ 1305351 h 2610702"/>
                <a:gd name="connsiteX1" fmla="*/ 0 w 886990"/>
                <a:gd name="connsiteY1" fmla="*/ 0 h 2610702"/>
                <a:gd name="connsiteX2" fmla="*/ 245608 w 886990"/>
                <a:gd name="connsiteY2" fmla="*/ 0 h 2610702"/>
                <a:gd name="connsiteX3" fmla="*/ 886990 w 886990"/>
                <a:gd name="connsiteY3" fmla="*/ 1305351 h 2610702"/>
                <a:gd name="connsiteX4" fmla="*/ 245608 w 886990"/>
                <a:gd name="connsiteY4" fmla="*/ 2610702 h 2610702"/>
                <a:gd name="connsiteX5" fmla="*/ 0 w 886990"/>
                <a:gd name="connsiteY5" fmla="*/ 2610702 h 2610702"/>
                <a:gd name="connsiteX6" fmla="*/ 732822 w 886990"/>
                <a:gd name="connsiteY6" fmla="*/ 1396791 h 2610702"/>
                <a:gd name="connsiteX0" fmla="*/ 641382 w 886990"/>
                <a:gd name="connsiteY0" fmla="*/ 1305351 h 2610702"/>
                <a:gd name="connsiteX1" fmla="*/ 0 w 886990"/>
                <a:gd name="connsiteY1" fmla="*/ 0 h 2610702"/>
                <a:gd name="connsiteX2" fmla="*/ 245608 w 886990"/>
                <a:gd name="connsiteY2" fmla="*/ 0 h 2610702"/>
                <a:gd name="connsiteX3" fmla="*/ 886990 w 886990"/>
                <a:gd name="connsiteY3" fmla="*/ 1305351 h 2610702"/>
                <a:gd name="connsiteX4" fmla="*/ 245608 w 886990"/>
                <a:gd name="connsiteY4" fmla="*/ 2610702 h 2610702"/>
                <a:gd name="connsiteX5" fmla="*/ 0 w 886990"/>
                <a:gd name="connsiteY5" fmla="*/ 2610702 h 2610702"/>
                <a:gd name="connsiteX0" fmla="*/ 0 w 886990"/>
                <a:gd name="connsiteY0" fmla="*/ 0 h 2610702"/>
                <a:gd name="connsiteX1" fmla="*/ 245608 w 886990"/>
                <a:gd name="connsiteY1" fmla="*/ 0 h 2610702"/>
                <a:gd name="connsiteX2" fmla="*/ 886990 w 886990"/>
                <a:gd name="connsiteY2" fmla="*/ 1305351 h 2610702"/>
                <a:gd name="connsiteX3" fmla="*/ 245608 w 886990"/>
                <a:gd name="connsiteY3" fmla="*/ 2610702 h 2610702"/>
                <a:gd name="connsiteX4" fmla="*/ 0 w 886990"/>
                <a:gd name="connsiteY4" fmla="*/ 2610702 h 2610702"/>
                <a:gd name="connsiteX0" fmla="*/ 0 w 886990"/>
                <a:gd name="connsiteY0" fmla="*/ 0 h 2610702"/>
                <a:gd name="connsiteX1" fmla="*/ 245608 w 886990"/>
                <a:gd name="connsiteY1" fmla="*/ 0 h 2610702"/>
                <a:gd name="connsiteX2" fmla="*/ 886990 w 886990"/>
                <a:gd name="connsiteY2" fmla="*/ 1305351 h 2610702"/>
                <a:gd name="connsiteX3" fmla="*/ 245608 w 886990"/>
                <a:gd name="connsiteY3" fmla="*/ 2610702 h 2610702"/>
                <a:gd name="connsiteX0" fmla="*/ 0 w 641382"/>
                <a:gd name="connsiteY0" fmla="*/ 0 h 2610702"/>
                <a:gd name="connsiteX1" fmla="*/ 641382 w 641382"/>
                <a:gd name="connsiteY1" fmla="*/ 1305351 h 2610702"/>
                <a:gd name="connsiteX2" fmla="*/ 0 w 641382"/>
                <a:gd name="connsiteY2" fmla="*/ 2610702 h 261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382" h="2610702">
                  <a:moveTo>
                    <a:pt x="0" y="0"/>
                  </a:moveTo>
                  <a:lnTo>
                    <a:pt x="641382" y="1305351"/>
                  </a:lnTo>
                  <a:lnTo>
                    <a:pt x="0" y="2610702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037619-260E-42A5-B3DB-D415AE249580}"/>
                </a:ext>
              </a:extLst>
            </p:cNvPr>
            <p:cNvSpPr/>
            <p:nvPr/>
          </p:nvSpPr>
          <p:spPr bwMode="auto">
            <a:xfrm>
              <a:off x="2000470" y="5274483"/>
              <a:ext cx="3593379" cy="326288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927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Segoe UI Semibold"/>
                  <a:ea typeface="+mn-ea"/>
                  <a:cs typeface="Segoe UI Semilight" panose="020B0402040204020203" pitchFamily="34" charset="0"/>
                </a:rPr>
                <a:t>Your business documents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5513D50-D1FD-436A-99B9-135214C3695F}"/>
                </a:ext>
              </a:extLst>
            </p:cNvPr>
            <p:cNvGrpSpPr/>
            <p:nvPr/>
          </p:nvGrpSpPr>
          <p:grpSpPr>
            <a:xfrm>
              <a:off x="2148980" y="4053116"/>
              <a:ext cx="1143025" cy="1157091"/>
              <a:chOff x="4115666" y="5605620"/>
              <a:chExt cx="625062" cy="632754"/>
            </a:xfrm>
          </p:grpSpPr>
          <p:sp>
            <p:nvSpPr>
              <p:cNvPr id="27" name="document_3">
                <a:extLst>
                  <a:ext uri="{FF2B5EF4-FFF2-40B4-BE49-F238E27FC236}">
                    <a16:creationId xmlns:a16="http://schemas.microsoft.com/office/drawing/2014/main" id="{E42F935E-02B9-41CA-816E-38CB86A0E75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194257" y="5605620"/>
                <a:ext cx="546471" cy="632754"/>
              </a:xfrm>
              <a:custGeom>
                <a:avLst/>
                <a:gdLst>
                  <a:gd name="T0" fmla="*/ 54 w 288"/>
                  <a:gd name="T1" fmla="*/ 334 h 334"/>
                  <a:gd name="T2" fmla="*/ 237 w 288"/>
                  <a:gd name="T3" fmla="*/ 334 h 334"/>
                  <a:gd name="T4" fmla="*/ 288 w 288"/>
                  <a:gd name="T5" fmla="*/ 283 h 334"/>
                  <a:gd name="T6" fmla="*/ 102 w 288"/>
                  <a:gd name="T7" fmla="*/ 283 h 334"/>
                  <a:gd name="T8" fmla="*/ 51 w 288"/>
                  <a:gd name="T9" fmla="*/ 334 h 334"/>
                  <a:gd name="T10" fmla="*/ 0 w 288"/>
                  <a:gd name="T11" fmla="*/ 283 h 334"/>
                  <a:gd name="T12" fmla="*/ 0 w 288"/>
                  <a:gd name="T13" fmla="*/ 0 h 334"/>
                  <a:gd name="T14" fmla="*/ 256 w 288"/>
                  <a:gd name="T15" fmla="*/ 0 h 334"/>
                  <a:gd name="T16" fmla="*/ 256 w 288"/>
                  <a:gd name="T17" fmla="*/ 282 h 334"/>
                  <a:gd name="T18" fmla="*/ 90 w 288"/>
                  <a:gd name="T19" fmla="*/ 76 h 334"/>
                  <a:gd name="T20" fmla="*/ 220 w 288"/>
                  <a:gd name="T21" fmla="*/ 76 h 334"/>
                  <a:gd name="T22" fmla="*/ 38 w 288"/>
                  <a:gd name="T23" fmla="*/ 76 h 334"/>
                  <a:gd name="T24" fmla="*/ 64 w 288"/>
                  <a:gd name="T25" fmla="*/ 76 h 334"/>
                  <a:gd name="T26" fmla="*/ 90 w 288"/>
                  <a:gd name="T27" fmla="*/ 153 h 334"/>
                  <a:gd name="T28" fmla="*/ 220 w 288"/>
                  <a:gd name="T29" fmla="*/ 153 h 334"/>
                  <a:gd name="T30" fmla="*/ 38 w 288"/>
                  <a:gd name="T31" fmla="*/ 153 h 334"/>
                  <a:gd name="T32" fmla="*/ 64 w 288"/>
                  <a:gd name="T33" fmla="*/ 153 h 334"/>
                  <a:gd name="T34" fmla="*/ 90 w 288"/>
                  <a:gd name="T35" fmla="*/ 230 h 334"/>
                  <a:gd name="T36" fmla="*/ 220 w 288"/>
                  <a:gd name="T37" fmla="*/ 230 h 334"/>
                  <a:gd name="T38" fmla="*/ 38 w 288"/>
                  <a:gd name="T39" fmla="*/ 230 h 334"/>
                  <a:gd name="T40" fmla="*/ 64 w 288"/>
                  <a:gd name="T41" fmla="*/ 23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8" h="334">
                    <a:moveTo>
                      <a:pt x="54" y="334"/>
                    </a:moveTo>
                    <a:cubicBezTo>
                      <a:pt x="237" y="334"/>
                      <a:pt x="237" y="334"/>
                      <a:pt x="237" y="334"/>
                    </a:cubicBezTo>
                    <a:cubicBezTo>
                      <a:pt x="265" y="334"/>
                      <a:pt x="288" y="311"/>
                      <a:pt x="288" y="283"/>
                    </a:cubicBezTo>
                    <a:cubicBezTo>
                      <a:pt x="102" y="283"/>
                      <a:pt x="102" y="283"/>
                      <a:pt x="102" y="283"/>
                    </a:cubicBezTo>
                    <a:cubicBezTo>
                      <a:pt x="102" y="311"/>
                      <a:pt x="79" y="334"/>
                      <a:pt x="51" y="334"/>
                    </a:cubicBezTo>
                    <a:cubicBezTo>
                      <a:pt x="23" y="334"/>
                      <a:pt x="0" y="311"/>
                      <a:pt x="0" y="28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56" y="282"/>
                      <a:pt x="256" y="282"/>
                      <a:pt x="256" y="282"/>
                    </a:cubicBezTo>
                    <a:moveTo>
                      <a:pt x="90" y="76"/>
                    </a:moveTo>
                    <a:cubicBezTo>
                      <a:pt x="220" y="76"/>
                      <a:pt x="220" y="76"/>
                      <a:pt x="220" y="76"/>
                    </a:cubicBezTo>
                    <a:moveTo>
                      <a:pt x="38" y="76"/>
                    </a:moveTo>
                    <a:cubicBezTo>
                      <a:pt x="64" y="76"/>
                      <a:pt x="64" y="76"/>
                      <a:pt x="64" y="76"/>
                    </a:cubicBezTo>
                    <a:moveTo>
                      <a:pt x="90" y="153"/>
                    </a:moveTo>
                    <a:cubicBezTo>
                      <a:pt x="220" y="153"/>
                      <a:pt x="220" y="153"/>
                      <a:pt x="220" y="153"/>
                    </a:cubicBezTo>
                    <a:moveTo>
                      <a:pt x="38" y="153"/>
                    </a:moveTo>
                    <a:cubicBezTo>
                      <a:pt x="64" y="153"/>
                      <a:pt x="64" y="153"/>
                      <a:pt x="64" y="153"/>
                    </a:cubicBezTo>
                    <a:moveTo>
                      <a:pt x="90" y="230"/>
                    </a:moveTo>
                    <a:cubicBezTo>
                      <a:pt x="220" y="230"/>
                      <a:pt x="220" y="230"/>
                      <a:pt x="220" y="230"/>
                    </a:cubicBezTo>
                    <a:moveTo>
                      <a:pt x="38" y="230"/>
                    </a:moveTo>
                    <a:cubicBezTo>
                      <a:pt x="64" y="230"/>
                      <a:pt x="64" y="230"/>
                      <a:pt x="64" y="230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FFDDE26-1226-4872-8355-8CE0B85CFA91}"/>
                  </a:ext>
                </a:extLst>
              </p:cNvPr>
              <p:cNvGrpSpPr/>
              <p:nvPr/>
            </p:nvGrpSpPr>
            <p:grpSpPr>
              <a:xfrm rot="18900000">
                <a:off x="4115666" y="5829542"/>
                <a:ext cx="72331" cy="367289"/>
                <a:chOff x="3041882" y="5797533"/>
                <a:chExt cx="83993" cy="560330"/>
              </a:xfrm>
              <a:solidFill>
                <a:schemeClr val="bg1"/>
              </a:solidFill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D2B28F7-727C-4BEF-B251-E9E1BC7A40A0}"/>
                    </a:ext>
                  </a:extLst>
                </p:cNvPr>
                <p:cNvSpPr/>
                <p:nvPr/>
              </p:nvSpPr>
              <p:spPr bwMode="auto">
                <a:xfrm>
                  <a:off x="3051230" y="5937195"/>
                  <a:ext cx="65297" cy="31241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0" name="Triangle 506">
                  <a:extLst>
                    <a:ext uri="{FF2B5EF4-FFF2-40B4-BE49-F238E27FC236}">
                      <a16:creationId xmlns:a16="http://schemas.microsoft.com/office/drawing/2014/main" id="{8DF63D32-5A64-4EEF-A540-CD9746A248FB}"/>
                    </a:ext>
                  </a:extLst>
                </p:cNvPr>
                <p:cNvSpPr/>
                <p:nvPr/>
              </p:nvSpPr>
              <p:spPr bwMode="auto">
                <a:xfrm flipV="1">
                  <a:off x="3053520" y="6250172"/>
                  <a:ext cx="60576" cy="107691"/>
                </a:xfrm>
                <a:prstGeom prst="triangl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F2DEFAD-D9FF-4B14-9A4F-A4BB7CC71E87}"/>
                    </a:ext>
                  </a:extLst>
                </p:cNvPr>
                <p:cNvSpPr/>
                <p:nvPr/>
              </p:nvSpPr>
              <p:spPr bwMode="auto">
                <a:xfrm>
                  <a:off x="3041882" y="5851378"/>
                  <a:ext cx="83993" cy="8581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3B0CEA8-5462-4F62-B8EA-722F6195425E}"/>
                    </a:ext>
                  </a:extLst>
                </p:cNvPr>
                <p:cNvSpPr/>
                <p:nvPr/>
              </p:nvSpPr>
              <p:spPr bwMode="auto">
                <a:xfrm>
                  <a:off x="3051230" y="5797533"/>
                  <a:ext cx="65297" cy="5384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B418AE59-70A8-447A-BF53-EEA2D83525D7}"/>
                    </a:ext>
                  </a:extLst>
                </p:cNvPr>
                <p:cNvCxnSpPr/>
                <p:nvPr/>
              </p:nvCxnSpPr>
              <p:spPr>
                <a:xfrm>
                  <a:off x="3068665" y="6304017"/>
                  <a:ext cx="30288" cy="0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  <a:headEnd type="none"/>
                  <a:tailEnd type="none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C9F7FD-1A25-4724-AC4F-F139200E4F12}"/>
                </a:ext>
              </a:extLst>
            </p:cNvPr>
            <p:cNvGrpSpPr/>
            <p:nvPr/>
          </p:nvGrpSpPr>
          <p:grpSpPr>
            <a:xfrm>
              <a:off x="2876896" y="2554514"/>
              <a:ext cx="889259" cy="1088573"/>
              <a:chOff x="3234003" y="4140810"/>
              <a:chExt cx="293717" cy="35954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0197224-C5D1-49C9-84CE-F3A6A5E840C6}"/>
                  </a:ext>
                </a:extLst>
              </p:cNvPr>
              <p:cNvGrpSpPr/>
              <p:nvPr/>
            </p:nvGrpSpPr>
            <p:grpSpPr>
              <a:xfrm flipH="1">
                <a:off x="3234003" y="4140810"/>
                <a:ext cx="293717" cy="359549"/>
                <a:chOff x="3003960" y="3685414"/>
                <a:chExt cx="403310" cy="493707"/>
              </a:xfrm>
            </p:grpSpPr>
            <p:sp>
              <p:nvSpPr>
                <p:cNvPr id="25" name="Snip Single Corner Rectangle 26">
                  <a:extLst>
                    <a:ext uri="{FF2B5EF4-FFF2-40B4-BE49-F238E27FC236}">
                      <a16:creationId xmlns:a16="http://schemas.microsoft.com/office/drawing/2014/main" id="{93DD075F-B523-4B72-B66E-5AFF6729888B}"/>
                    </a:ext>
                  </a:extLst>
                </p:cNvPr>
                <p:cNvSpPr/>
                <p:nvPr/>
              </p:nvSpPr>
              <p:spPr bwMode="auto">
                <a:xfrm flipH="1">
                  <a:off x="3003960" y="3685414"/>
                  <a:ext cx="403310" cy="493707"/>
                </a:xfrm>
                <a:prstGeom prst="snip1Rect">
                  <a:avLst>
                    <a:gd name="adj" fmla="val 28736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6" name="Triangle 27">
                  <a:extLst>
                    <a:ext uri="{FF2B5EF4-FFF2-40B4-BE49-F238E27FC236}">
                      <a16:creationId xmlns:a16="http://schemas.microsoft.com/office/drawing/2014/main" id="{9BD48530-7574-4F05-BBF3-C67388357B06}"/>
                    </a:ext>
                  </a:extLst>
                </p:cNvPr>
                <p:cNvSpPr/>
                <p:nvPr/>
              </p:nvSpPr>
              <p:spPr bwMode="auto">
                <a:xfrm rot="8100000">
                  <a:off x="3010906" y="3730317"/>
                  <a:ext cx="160049" cy="80930"/>
                </a:xfrm>
                <a:prstGeom prst="triangl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17" name="Line 47">
                <a:extLst>
                  <a:ext uri="{FF2B5EF4-FFF2-40B4-BE49-F238E27FC236}">
                    <a16:creationId xmlns:a16="http://schemas.microsoft.com/office/drawing/2014/main" id="{9599296C-DF64-438C-AF78-3E746F40F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9249" y="4197376"/>
                <a:ext cx="14385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" name="Rectangle 48">
                <a:extLst>
                  <a:ext uri="{FF2B5EF4-FFF2-40B4-BE49-F238E27FC236}">
                    <a16:creationId xmlns:a16="http://schemas.microsoft.com/office/drawing/2014/main" id="{43A3BFD5-4E1D-4A18-BA46-C7AFCFEBA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3813" y="4258200"/>
                <a:ext cx="148190" cy="13381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" name="Freeform 49">
                <a:extLst>
                  <a:ext uri="{FF2B5EF4-FFF2-40B4-BE49-F238E27FC236}">
                    <a16:creationId xmlns:a16="http://schemas.microsoft.com/office/drawing/2014/main" id="{EE57A92F-78B7-4394-AFEA-3A715E076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813" y="4312942"/>
                <a:ext cx="148190" cy="72989"/>
              </a:xfrm>
              <a:custGeom>
                <a:avLst/>
                <a:gdLst>
                  <a:gd name="T0" fmla="*/ 268 w 268"/>
                  <a:gd name="T1" fmla="*/ 132 h 132"/>
                  <a:gd name="T2" fmla="*/ 179 w 268"/>
                  <a:gd name="T3" fmla="*/ 44 h 132"/>
                  <a:gd name="T4" fmla="*/ 156 w 268"/>
                  <a:gd name="T5" fmla="*/ 66 h 132"/>
                  <a:gd name="T6" fmla="*/ 89 w 268"/>
                  <a:gd name="T7" fmla="*/ 0 h 132"/>
                  <a:gd name="T8" fmla="*/ 0 w 268"/>
                  <a:gd name="T9" fmla="*/ 8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132">
                    <a:moveTo>
                      <a:pt x="268" y="132"/>
                    </a:moveTo>
                    <a:lnTo>
                      <a:pt x="179" y="44"/>
                    </a:lnTo>
                    <a:lnTo>
                      <a:pt x="156" y="66"/>
                    </a:lnTo>
                    <a:lnTo>
                      <a:pt x="89" y="0"/>
                    </a:lnTo>
                    <a:lnTo>
                      <a:pt x="0" y="8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" name="Line 50">
                <a:extLst>
                  <a:ext uri="{FF2B5EF4-FFF2-40B4-BE49-F238E27FC236}">
                    <a16:creationId xmlns:a16="http://schemas.microsoft.com/office/drawing/2014/main" id="{A85C47C4-F85A-4F61-ABDF-B9CEF356D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9249" y="4261242"/>
                <a:ext cx="4976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" name="Line 51">
                <a:extLst>
                  <a:ext uri="{FF2B5EF4-FFF2-40B4-BE49-F238E27FC236}">
                    <a16:creationId xmlns:a16="http://schemas.microsoft.com/office/drawing/2014/main" id="{7C73B2B3-FD5E-4454-9E5D-0FFBB6D4C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9249" y="4325108"/>
                <a:ext cx="4976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" name="Line 52">
                <a:extLst>
                  <a:ext uri="{FF2B5EF4-FFF2-40B4-BE49-F238E27FC236}">
                    <a16:creationId xmlns:a16="http://schemas.microsoft.com/office/drawing/2014/main" id="{0D4B9B33-FCC9-49B5-987A-D29D4055D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9249" y="4388974"/>
                <a:ext cx="4976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Line 54">
                <a:extLst>
                  <a:ext uri="{FF2B5EF4-FFF2-40B4-BE49-F238E27FC236}">
                    <a16:creationId xmlns:a16="http://schemas.microsoft.com/office/drawing/2014/main" id="{F9D55759-839B-4DEF-B7F1-3400587B3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9250" y="4452839"/>
                <a:ext cx="22275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Oval 56">
                <a:extLst>
                  <a:ext uri="{FF2B5EF4-FFF2-40B4-BE49-F238E27FC236}">
                    <a16:creationId xmlns:a16="http://schemas.microsoft.com/office/drawing/2014/main" id="{1FB7EBA6-B8F1-4CA4-9D2C-58C342AFB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2791" y="4282530"/>
                <a:ext cx="24883" cy="2433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80CA5B-7660-4F9C-BB75-6842375609A7}"/>
                </a:ext>
              </a:extLst>
            </p:cNvPr>
            <p:cNvGrpSpPr/>
            <p:nvPr/>
          </p:nvGrpSpPr>
          <p:grpSpPr>
            <a:xfrm>
              <a:off x="3670611" y="3806627"/>
              <a:ext cx="889259" cy="1088573"/>
              <a:chOff x="4098616" y="2540836"/>
              <a:chExt cx="889259" cy="108857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E94127-16B2-454B-BB7A-E23FD7C71BE7}"/>
                  </a:ext>
                </a:extLst>
              </p:cNvPr>
              <p:cNvSpPr txBox="1"/>
              <p:nvPr/>
            </p:nvSpPr>
            <p:spPr>
              <a:xfrm>
                <a:off x="4313838" y="2888620"/>
                <a:ext cx="619849" cy="553998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Form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5471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000AE9F-5254-4DEF-8CD7-65F4103EAE09}"/>
                  </a:ext>
                </a:extLst>
              </p:cNvPr>
              <p:cNvGrpSpPr/>
              <p:nvPr/>
            </p:nvGrpSpPr>
            <p:grpSpPr>
              <a:xfrm>
                <a:off x="4098616" y="2540836"/>
                <a:ext cx="889259" cy="1088573"/>
                <a:chOff x="3003960" y="3685414"/>
                <a:chExt cx="403310" cy="493707"/>
              </a:xfrm>
            </p:grpSpPr>
            <p:sp>
              <p:nvSpPr>
                <p:cNvPr id="14" name="Snip Single Corner Rectangle 26">
                  <a:extLst>
                    <a:ext uri="{FF2B5EF4-FFF2-40B4-BE49-F238E27FC236}">
                      <a16:creationId xmlns:a16="http://schemas.microsoft.com/office/drawing/2014/main" id="{F210877D-007E-49D3-AC23-B565E98239EE}"/>
                    </a:ext>
                  </a:extLst>
                </p:cNvPr>
                <p:cNvSpPr/>
                <p:nvPr/>
              </p:nvSpPr>
              <p:spPr bwMode="auto">
                <a:xfrm flipH="1">
                  <a:off x="3003960" y="3685414"/>
                  <a:ext cx="403310" cy="493707"/>
                </a:xfrm>
                <a:prstGeom prst="snip1Rect">
                  <a:avLst>
                    <a:gd name="adj" fmla="val 28736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5" name="Triangle 27">
                  <a:extLst>
                    <a:ext uri="{FF2B5EF4-FFF2-40B4-BE49-F238E27FC236}">
                      <a16:creationId xmlns:a16="http://schemas.microsoft.com/office/drawing/2014/main" id="{D8C8E300-1192-47A6-BE5D-B941689D51AF}"/>
                    </a:ext>
                  </a:extLst>
                </p:cNvPr>
                <p:cNvSpPr/>
                <p:nvPr/>
              </p:nvSpPr>
              <p:spPr bwMode="auto">
                <a:xfrm rot="8100000">
                  <a:off x="3010906" y="3730317"/>
                  <a:ext cx="160049" cy="80930"/>
                </a:xfrm>
                <a:prstGeom prst="triangl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598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16B5-52FA-4949-9F87-92826CED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Create Pipeline with Custom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D68B3-AE78-4DAC-B5A9-90CE51BFD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Create, update, and retrieve pipeline components</a:t>
            </a:r>
          </a:p>
        </p:txBody>
      </p:sp>
    </p:spTree>
    <p:extLst>
      <p:ext uri="{BB962C8B-B14F-4D97-AF65-F5344CB8AC3E}">
        <p14:creationId xmlns:p14="http://schemas.microsoft.com/office/powerpoint/2010/main" val="19193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17DB4-044D-4750-8399-CA1A87B42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Fully text-searchable index consisting of enriched documents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Accessed via REST API or .NET SDK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C968A-520A-48BF-B1A6-324BA607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index and query-based access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468FF8-06CC-4246-A48B-70CF0937C8E0}"/>
              </a:ext>
            </a:extLst>
          </p:cNvPr>
          <p:cNvGrpSpPr/>
          <p:nvPr/>
        </p:nvGrpSpPr>
        <p:grpSpPr>
          <a:xfrm>
            <a:off x="1449462" y="2971800"/>
            <a:ext cx="9293075" cy="3698198"/>
            <a:chOff x="1449462" y="2743200"/>
            <a:chExt cx="9293075" cy="3698198"/>
          </a:xfrm>
        </p:grpSpPr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FACDB208-A8EF-41EE-9652-72DA94547B48}"/>
                </a:ext>
              </a:extLst>
            </p:cNvPr>
            <p:cNvSpPr/>
            <p:nvPr/>
          </p:nvSpPr>
          <p:spPr bwMode="auto">
            <a:xfrm>
              <a:off x="4555364" y="4075554"/>
              <a:ext cx="2207082" cy="641757"/>
            </a:xfrm>
            <a:prstGeom prst="homePlate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   AI enrichment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AB3E888F-D9DD-4A8B-8BBD-FB27012BF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04217" y="2969316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ED13389-C107-48DD-A033-803F592FD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99537" y="3824932"/>
              <a:ext cx="1143000" cy="114300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8ABB86E-41C8-449F-9CDF-9BB96396C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28137" y="5008717"/>
              <a:ext cx="685800" cy="68580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198D3E3-404B-4DAA-9BAE-782B91F25B89}"/>
                </a:ext>
              </a:extLst>
            </p:cNvPr>
            <p:cNvGrpSpPr/>
            <p:nvPr/>
          </p:nvGrpSpPr>
          <p:grpSpPr>
            <a:xfrm>
              <a:off x="1449462" y="3119997"/>
              <a:ext cx="922713" cy="2552871"/>
              <a:chOff x="489411" y="2612278"/>
              <a:chExt cx="922713" cy="2552871"/>
            </a:xfrm>
          </p:grpSpPr>
          <p:pic>
            <p:nvPicPr>
              <p:cNvPr id="49" name="Graphic 48">
                <a:extLst>
                  <a:ext uri="{FF2B5EF4-FFF2-40B4-BE49-F238E27FC236}">
                    <a16:creationId xmlns:a16="http://schemas.microsoft.com/office/drawing/2014/main" id="{BFBE3B58-F52F-4C45-84B8-EBACBE489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00480" y="289239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06169FB3-2869-4C34-9AFC-D2C1A5C01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00480" y="444151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51" name="Graphic 50">
                <a:extLst>
                  <a:ext uri="{FF2B5EF4-FFF2-40B4-BE49-F238E27FC236}">
                    <a16:creationId xmlns:a16="http://schemas.microsoft.com/office/drawing/2014/main" id="{BB49E961-35C0-49F4-8E50-A34B71399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00480" y="3666952"/>
                <a:ext cx="685800" cy="685800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5791A81-6D64-4C09-9D0D-A08B3F9DA5F6}"/>
                  </a:ext>
                </a:extLst>
              </p:cNvPr>
              <p:cNvSpPr/>
              <p:nvPr/>
            </p:nvSpPr>
            <p:spPr bwMode="auto">
              <a:xfrm>
                <a:off x="489411" y="2815938"/>
                <a:ext cx="922713" cy="2349211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D941418-D299-457B-B28A-4DD6E0408E22}"/>
                  </a:ext>
                </a:extLst>
              </p:cNvPr>
              <p:cNvSpPr txBox="1"/>
              <p:nvPr/>
            </p:nvSpPr>
            <p:spPr>
              <a:xfrm>
                <a:off x="489411" y="2612278"/>
                <a:ext cx="922713" cy="2154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1FF637E1-71B0-4F9D-AE92-DE3D4A123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618442" y="3012291"/>
              <a:ext cx="914400" cy="914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FFDA09-1F15-49B0-B32B-FC616B0C76C5}"/>
                </a:ext>
              </a:extLst>
            </p:cNvPr>
            <p:cNvSpPr txBox="1"/>
            <p:nvPr/>
          </p:nvSpPr>
          <p:spPr>
            <a:xfrm>
              <a:off x="6624253" y="3324153"/>
              <a:ext cx="120715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/>
                <a:t>Enriched documents</a:t>
              </a:r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BAFCB568-025E-49E8-88DB-08EA2DC8CE8B}"/>
                </a:ext>
              </a:extLst>
            </p:cNvPr>
            <p:cNvSpPr/>
            <p:nvPr/>
          </p:nvSpPr>
          <p:spPr bwMode="auto">
            <a:xfrm>
              <a:off x="2372175" y="4074445"/>
              <a:ext cx="2503341" cy="643975"/>
            </a:xfrm>
            <a:prstGeom prst="homePlate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Document cracking</a:t>
              </a:r>
            </a:p>
          </p:txBody>
        </p:sp>
        <p:pic>
          <p:nvPicPr>
            <p:cNvPr id="39" name="Picture 38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7B96D3FE-EDF0-47B0-86F0-AD248F2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4779033" y="3745400"/>
              <a:ext cx="282384" cy="282384"/>
            </a:xfrm>
            <a:prstGeom prst="rect">
              <a:avLst/>
            </a:prstGeom>
          </p:spPr>
        </p:pic>
        <p:pic>
          <p:nvPicPr>
            <p:cNvPr id="40" name="Picture 39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771AD712-5B32-4BCC-AC1C-099F9AC15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4911780" y="3745400"/>
              <a:ext cx="282384" cy="282384"/>
            </a:xfrm>
            <a:prstGeom prst="rect">
              <a:avLst/>
            </a:prstGeom>
          </p:spPr>
        </p:pic>
        <p:pic>
          <p:nvPicPr>
            <p:cNvPr id="41" name="Picture 40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1919A9F2-D94A-43BC-AA08-A718AD35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5050133" y="3746453"/>
              <a:ext cx="282384" cy="282384"/>
            </a:xfrm>
            <a:prstGeom prst="rect">
              <a:avLst/>
            </a:prstGeom>
          </p:spPr>
        </p:pic>
        <p:pic>
          <p:nvPicPr>
            <p:cNvPr id="42" name="Picture 41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970E6538-6EF4-4FDE-96F1-56FC21C1E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5925942" y="3746453"/>
              <a:ext cx="282384" cy="28238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F0E97C-3E89-4B3D-8159-3ABCE7D9171F}"/>
                </a:ext>
              </a:extLst>
            </p:cNvPr>
            <p:cNvSpPr txBox="1"/>
            <p:nvPr/>
          </p:nvSpPr>
          <p:spPr>
            <a:xfrm>
              <a:off x="4496498" y="2743200"/>
              <a:ext cx="224388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</a:rPr>
                <a:t>Cognitive skills</a:t>
              </a:r>
            </a:p>
          </p:txBody>
        </p:sp>
        <p:sp>
          <p:nvSpPr>
            <p:cNvPr id="44" name="Arrow: Pentagon 43">
              <a:extLst>
                <a:ext uri="{FF2B5EF4-FFF2-40B4-BE49-F238E27FC236}">
                  <a16:creationId xmlns:a16="http://schemas.microsoft.com/office/drawing/2014/main" id="{828356E4-153A-4C56-86B8-E7C6027CBC2D}"/>
                </a:ext>
              </a:extLst>
            </p:cNvPr>
            <p:cNvSpPr/>
            <p:nvPr/>
          </p:nvSpPr>
          <p:spPr bwMode="auto">
            <a:xfrm>
              <a:off x="7693213" y="4075554"/>
              <a:ext cx="1806700" cy="641757"/>
            </a:xfrm>
            <a:prstGeom prst="homePlat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Search Index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29D5E20D-42E8-4C42-AD8B-3EEA2B043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253663" y="5008717"/>
              <a:ext cx="685800" cy="6858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6A5CA4-F728-4AA9-B1BD-1569A460F7C2}"/>
                </a:ext>
              </a:extLst>
            </p:cNvPr>
            <p:cNvSpPr txBox="1"/>
            <p:nvPr/>
          </p:nvSpPr>
          <p:spPr>
            <a:xfrm>
              <a:off x="7992988" y="5696712"/>
              <a:ext cx="120715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</a:rPr>
                <a:t>Knowledge</a:t>
              </a:r>
            </a:p>
            <a:p>
              <a:pPr algn="ctr"/>
              <a:r>
                <a:rPr lang="en-US" sz="1800" dirty="0">
                  <a:solidFill>
                    <a:schemeClr val="bg2"/>
                  </a:solidFill>
                </a:rPr>
                <a:t>store</a:t>
              </a:r>
            </a:p>
          </p:txBody>
        </p: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D1BB2186-399A-4D72-8117-867BBA9537A2}"/>
                </a:ext>
              </a:extLst>
            </p:cNvPr>
            <p:cNvCxnSpPr>
              <a:cxnSpLocks/>
              <a:stCxn id="59" idx="2"/>
              <a:endCxn id="45" idx="1"/>
            </p:cNvCxnSpPr>
            <p:nvPr/>
          </p:nvCxnSpPr>
          <p:spPr>
            <a:xfrm rot="16200000" flipH="1">
              <a:off x="7496762" y="4594715"/>
              <a:ext cx="496153" cy="1017650"/>
            </a:xfrm>
            <a:prstGeom prst="bentConnector2">
              <a:avLst/>
            </a:prstGeom>
            <a:ln>
              <a:solidFill>
                <a:schemeClr val="bg2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F2B257D-1294-4BCE-A09E-F56735A7B0ED}"/>
                </a:ext>
              </a:extLst>
            </p:cNvPr>
            <p:cNvCxnSpPr>
              <a:stCxn id="45" idx="3"/>
              <a:endCxn id="34" idx="1"/>
            </p:cNvCxnSpPr>
            <p:nvPr/>
          </p:nvCxnSpPr>
          <p:spPr>
            <a:xfrm>
              <a:off x="8939463" y="5351617"/>
              <a:ext cx="888674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873504-D367-4D28-93B5-6A1AD7208279}"/>
                </a:ext>
              </a:extLst>
            </p:cNvPr>
            <p:cNvSpPr txBox="1"/>
            <p:nvPr/>
          </p:nvSpPr>
          <p:spPr>
            <a:xfrm>
              <a:off x="7141262" y="5104071"/>
              <a:ext cx="120715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Projections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9809E78-7BC8-413B-9B2F-639339B98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828137" y="5755598"/>
              <a:ext cx="685800" cy="685800"/>
            </a:xfrm>
            <a:prstGeom prst="rect">
              <a:avLst/>
            </a:prstGeom>
          </p:spPr>
        </p:pic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1501CD80-CD59-41F4-B70A-E6CD7FF2013A}"/>
                </a:ext>
              </a:extLst>
            </p:cNvPr>
            <p:cNvCxnSpPr>
              <a:cxnSpLocks/>
              <a:stCxn id="45" idx="3"/>
              <a:endCxn id="57" idx="1"/>
            </p:cNvCxnSpPr>
            <p:nvPr/>
          </p:nvCxnSpPr>
          <p:spPr>
            <a:xfrm>
              <a:off x="8939463" y="5351617"/>
              <a:ext cx="888674" cy="746881"/>
            </a:xfrm>
            <a:prstGeom prst="bentConnector3">
              <a:avLst/>
            </a:prstGeom>
            <a:ln>
              <a:solidFill>
                <a:schemeClr val="bg2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54F74FE2-6A71-4114-A872-D9DC7178D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778813" y="39410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8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677CD-7BE7-42FF-BC5F-F4E3C64B3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Persists output from an AI enrichment pipeline for later analysis or other downstream processing</a:t>
            </a:r>
          </a:p>
          <a:p>
            <a:r>
              <a:rPr lang="en-US" dirty="0"/>
              <a:t>Results saved to a knowledge store in Azure Storage (Blob or table projections)</a:t>
            </a:r>
          </a:p>
          <a:p>
            <a:r>
              <a:rPr lang="en-US" dirty="0"/>
              <a:t>Use tools like Power BI or Storage Explorer in the Azure portal to explore the knowledge store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4BDA9-F98F-4540-A997-DB0CF23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store</a:t>
            </a:r>
          </a:p>
        </p:txBody>
      </p:sp>
    </p:spTree>
    <p:extLst>
      <p:ext uri="{BB962C8B-B14F-4D97-AF65-F5344CB8AC3E}">
        <p14:creationId xmlns:p14="http://schemas.microsoft.com/office/powerpoint/2010/main" val="25293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17DB4-044D-4750-8399-CA1A87B42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Persists pipeline output for downstream processing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Consumable by any tool that can connect to Azure Storage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C968A-520A-48BF-B1A6-324BA607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store + analytics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7181DC-3174-495B-BDB8-C0AD21E647CB}"/>
              </a:ext>
            </a:extLst>
          </p:cNvPr>
          <p:cNvGrpSpPr/>
          <p:nvPr/>
        </p:nvGrpSpPr>
        <p:grpSpPr>
          <a:xfrm>
            <a:off x="1449462" y="2971800"/>
            <a:ext cx="9293075" cy="3698198"/>
            <a:chOff x="1449462" y="2743200"/>
            <a:chExt cx="9293075" cy="3698198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3F199C37-784D-4554-B35D-C6E85BADB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78813" y="3941064"/>
              <a:ext cx="914400" cy="914400"/>
            </a:xfrm>
            <a:prstGeom prst="rect">
              <a:avLst/>
            </a:prstGeom>
          </p:spPr>
        </p:pic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FACDB208-A8EF-41EE-9652-72DA94547B48}"/>
                </a:ext>
              </a:extLst>
            </p:cNvPr>
            <p:cNvSpPr/>
            <p:nvPr/>
          </p:nvSpPr>
          <p:spPr bwMode="auto">
            <a:xfrm>
              <a:off x="4555364" y="4075554"/>
              <a:ext cx="2207082" cy="641757"/>
            </a:xfrm>
            <a:prstGeom prst="homePlate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   AI enrichment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AB3E888F-D9DD-4A8B-8BBD-FB27012BF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04217" y="2969316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ED13389-C107-48DD-A033-803F592FD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99537" y="3824932"/>
              <a:ext cx="1143000" cy="114300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8ABB86E-41C8-449F-9CDF-9BB96396C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28137" y="5008717"/>
              <a:ext cx="685800" cy="68580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198D3E3-404B-4DAA-9BAE-782B91F25B89}"/>
                </a:ext>
              </a:extLst>
            </p:cNvPr>
            <p:cNvGrpSpPr/>
            <p:nvPr/>
          </p:nvGrpSpPr>
          <p:grpSpPr>
            <a:xfrm>
              <a:off x="1449462" y="3119997"/>
              <a:ext cx="922713" cy="2552871"/>
              <a:chOff x="489411" y="2612278"/>
              <a:chExt cx="922713" cy="2552871"/>
            </a:xfrm>
          </p:grpSpPr>
          <p:pic>
            <p:nvPicPr>
              <p:cNvPr id="49" name="Graphic 48">
                <a:extLst>
                  <a:ext uri="{FF2B5EF4-FFF2-40B4-BE49-F238E27FC236}">
                    <a16:creationId xmlns:a16="http://schemas.microsoft.com/office/drawing/2014/main" id="{BFBE3B58-F52F-4C45-84B8-EBACBE489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0480" y="289239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06169FB3-2869-4C34-9AFC-D2C1A5C01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00480" y="444151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51" name="Graphic 50">
                <a:extLst>
                  <a:ext uri="{FF2B5EF4-FFF2-40B4-BE49-F238E27FC236}">
                    <a16:creationId xmlns:a16="http://schemas.microsoft.com/office/drawing/2014/main" id="{BB49E961-35C0-49F4-8E50-A34B71399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00480" y="3666952"/>
                <a:ext cx="685800" cy="685800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5791A81-6D64-4C09-9D0D-A08B3F9DA5F6}"/>
                  </a:ext>
                </a:extLst>
              </p:cNvPr>
              <p:cNvSpPr/>
              <p:nvPr/>
            </p:nvSpPr>
            <p:spPr bwMode="auto">
              <a:xfrm>
                <a:off x="489411" y="2815938"/>
                <a:ext cx="922713" cy="2349211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D941418-D299-457B-B28A-4DD6E0408E22}"/>
                  </a:ext>
                </a:extLst>
              </p:cNvPr>
              <p:cNvSpPr txBox="1"/>
              <p:nvPr/>
            </p:nvSpPr>
            <p:spPr>
              <a:xfrm>
                <a:off x="489411" y="2612278"/>
                <a:ext cx="922713" cy="2154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1FF637E1-71B0-4F9D-AE92-DE3D4A123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618442" y="3012291"/>
              <a:ext cx="914400" cy="914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FFDA09-1F15-49B0-B32B-FC616B0C76C5}"/>
                </a:ext>
              </a:extLst>
            </p:cNvPr>
            <p:cNvSpPr txBox="1"/>
            <p:nvPr/>
          </p:nvSpPr>
          <p:spPr>
            <a:xfrm>
              <a:off x="6624253" y="3324153"/>
              <a:ext cx="120715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</a:rPr>
                <a:t>Enriched documents</a:t>
              </a:r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BAFCB568-025E-49E8-88DB-08EA2DC8CE8B}"/>
                </a:ext>
              </a:extLst>
            </p:cNvPr>
            <p:cNvSpPr/>
            <p:nvPr/>
          </p:nvSpPr>
          <p:spPr bwMode="auto">
            <a:xfrm>
              <a:off x="2372175" y="4074445"/>
              <a:ext cx="2503341" cy="643975"/>
            </a:xfrm>
            <a:prstGeom prst="homePlate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Document cracking</a:t>
              </a:r>
            </a:p>
          </p:txBody>
        </p:sp>
        <p:pic>
          <p:nvPicPr>
            <p:cNvPr id="39" name="Picture 38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7B96D3FE-EDF0-47B0-86F0-AD248F2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4779033" y="3745400"/>
              <a:ext cx="282384" cy="282384"/>
            </a:xfrm>
            <a:prstGeom prst="rect">
              <a:avLst/>
            </a:prstGeom>
          </p:spPr>
        </p:pic>
        <p:pic>
          <p:nvPicPr>
            <p:cNvPr id="40" name="Picture 39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771AD712-5B32-4BCC-AC1C-099F9AC15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4911780" y="3745400"/>
              <a:ext cx="282384" cy="282384"/>
            </a:xfrm>
            <a:prstGeom prst="rect">
              <a:avLst/>
            </a:prstGeom>
          </p:spPr>
        </p:pic>
        <p:pic>
          <p:nvPicPr>
            <p:cNvPr id="41" name="Picture 40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1919A9F2-D94A-43BC-AA08-A718AD35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5050133" y="3746453"/>
              <a:ext cx="282384" cy="282384"/>
            </a:xfrm>
            <a:prstGeom prst="rect">
              <a:avLst/>
            </a:prstGeom>
          </p:spPr>
        </p:pic>
        <p:pic>
          <p:nvPicPr>
            <p:cNvPr id="42" name="Picture 41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970E6538-6EF4-4FDE-96F1-56FC21C1E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5925942" y="3746453"/>
              <a:ext cx="282384" cy="28238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F0E97C-3E89-4B3D-8159-3ABCE7D9171F}"/>
                </a:ext>
              </a:extLst>
            </p:cNvPr>
            <p:cNvSpPr txBox="1"/>
            <p:nvPr/>
          </p:nvSpPr>
          <p:spPr>
            <a:xfrm>
              <a:off x="4496498" y="2743200"/>
              <a:ext cx="224388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</a:rPr>
                <a:t>Cognitive skills</a:t>
              </a:r>
            </a:p>
          </p:txBody>
        </p:sp>
        <p:sp>
          <p:nvSpPr>
            <p:cNvPr id="44" name="Arrow: Pentagon 43">
              <a:extLst>
                <a:ext uri="{FF2B5EF4-FFF2-40B4-BE49-F238E27FC236}">
                  <a16:creationId xmlns:a16="http://schemas.microsoft.com/office/drawing/2014/main" id="{828356E4-153A-4C56-86B8-E7C6027CBC2D}"/>
                </a:ext>
              </a:extLst>
            </p:cNvPr>
            <p:cNvSpPr/>
            <p:nvPr/>
          </p:nvSpPr>
          <p:spPr bwMode="auto">
            <a:xfrm>
              <a:off x="7693213" y="4075554"/>
              <a:ext cx="1806700" cy="641757"/>
            </a:xfrm>
            <a:prstGeom prst="homePlate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Search Index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29D5E20D-42E8-4C42-AD8B-3EEA2B043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253663" y="5008717"/>
              <a:ext cx="685800" cy="6858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6A5CA4-F728-4AA9-B1BD-1569A460F7C2}"/>
                </a:ext>
              </a:extLst>
            </p:cNvPr>
            <p:cNvSpPr txBox="1"/>
            <p:nvPr/>
          </p:nvSpPr>
          <p:spPr>
            <a:xfrm>
              <a:off x="7991856" y="5693084"/>
              <a:ext cx="120715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Knowledge</a:t>
              </a:r>
            </a:p>
            <a:p>
              <a:pPr algn="ctr"/>
              <a:r>
                <a:rPr lang="en-US" sz="1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store</a:t>
              </a:r>
            </a:p>
          </p:txBody>
        </p: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D1BB2186-399A-4D72-8117-867BBA9537A2}"/>
                </a:ext>
              </a:extLst>
            </p:cNvPr>
            <p:cNvCxnSpPr>
              <a:cxnSpLocks/>
              <a:stCxn id="55" idx="2"/>
              <a:endCxn id="45" idx="1"/>
            </p:cNvCxnSpPr>
            <p:nvPr/>
          </p:nvCxnSpPr>
          <p:spPr>
            <a:xfrm rot="16200000" flipH="1">
              <a:off x="7496762" y="4594715"/>
              <a:ext cx="496153" cy="1017650"/>
            </a:xfrm>
            <a:prstGeom prst="bentConnector2">
              <a:avLst/>
            </a:prstGeom>
            <a:ln>
              <a:solidFill>
                <a:schemeClr val="accent1">
                  <a:lumMod val="50000"/>
                </a:schemeClr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F2B257D-1294-4BCE-A09E-F56735A7B0ED}"/>
                </a:ext>
              </a:extLst>
            </p:cNvPr>
            <p:cNvCxnSpPr>
              <a:stCxn id="45" idx="3"/>
              <a:endCxn id="34" idx="1"/>
            </p:cNvCxnSpPr>
            <p:nvPr/>
          </p:nvCxnSpPr>
          <p:spPr>
            <a:xfrm>
              <a:off x="8939463" y="5351617"/>
              <a:ext cx="888674" cy="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873504-D367-4D28-93B5-6A1AD7208279}"/>
                </a:ext>
              </a:extLst>
            </p:cNvPr>
            <p:cNvSpPr txBox="1"/>
            <p:nvPr/>
          </p:nvSpPr>
          <p:spPr>
            <a:xfrm>
              <a:off x="7145137" y="5104679"/>
              <a:ext cx="120715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/>
                <a:t>Projections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9809E78-7BC8-413B-9B2F-639339B98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828137" y="5755598"/>
              <a:ext cx="685800" cy="685800"/>
            </a:xfrm>
            <a:prstGeom prst="rect">
              <a:avLst/>
            </a:prstGeom>
          </p:spPr>
        </p:pic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1501CD80-CD59-41F4-B70A-E6CD7FF2013A}"/>
                </a:ext>
              </a:extLst>
            </p:cNvPr>
            <p:cNvCxnSpPr>
              <a:cxnSpLocks/>
              <a:stCxn id="45" idx="3"/>
              <a:endCxn id="57" idx="1"/>
            </p:cNvCxnSpPr>
            <p:nvPr/>
          </p:nvCxnSpPr>
          <p:spPr>
            <a:xfrm>
              <a:off x="8939463" y="5351617"/>
              <a:ext cx="888674" cy="746881"/>
            </a:xfrm>
            <a:prstGeom prst="bentConnector3">
              <a:avLst/>
            </a:prstGeom>
            <a:ln>
              <a:solidFill>
                <a:schemeClr val="accent1">
                  <a:lumMod val="50000"/>
                </a:schemeClr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27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CB88C5-55C0-4882-9FB7-1A4EB42DA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974476"/>
            <a:ext cx="11687175" cy="42433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https://kma.azurewebsites.net/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https://github.com/solliancenet/tech-immersion-data-ai/tree/master/ai-exp2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https://azure.github.io/LearnAI-KnowledgeMiningBootcamp/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https://azure.github.io/LearnAI-Cognitive-Search/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FC498B-8CC3-4AA6-BA50-4E20B464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resources for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1611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fish&#10;&#10;Description automatically generated">
            <a:extLst>
              <a:ext uri="{FF2B5EF4-FFF2-40B4-BE49-F238E27FC236}">
                <a16:creationId xmlns:a16="http://schemas.microsoft.com/office/drawing/2014/main" id="{3D403E7E-23E1-41C6-BD4C-DA3331A9B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46" y="2939725"/>
            <a:ext cx="2304645" cy="23046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04C8487-0BCB-481C-9B34-6F796A0F191E}"/>
              </a:ext>
            </a:extLst>
          </p:cNvPr>
          <p:cNvGrpSpPr/>
          <p:nvPr/>
        </p:nvGrpSpPr>
        <p:grpSpPr>
          <a:xfrm>
            <a:off x="3761771" y="2845300"/>
            <a:ext cx="4668456" cy="1680863"/>
            <a:chOff x="2809323" y="1212334"/>
            <a:chExt cx="4668456" cy="16808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17C527-3B5D-49FD-B927-FCCB39C5735B}"/>
                </a:ext>
              </a:extLst>
            </p:cNvPr>
            <p:cNvSpPr txBox="1"/>
            <p:nvPr/>
          </p:nvSpPr>
          <p:spPr>
            <a:xfrm>
              <a:off x="2809323" y="1212334"/>
              <a:ext cx="46684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Montserrat Semi"/>
                </a:rPr>
                <a:t>Kyle Bunting</a:t>
              </a:r>
            </a:p>
            <a:p>
              <a:r>
                <a:rPr lang="en-US" sz="2800" dirty="0">
                  <a:latin typeface="Montserrat Semi"/>
                </a:rPr>
                <a:t>Data Engineer, Solliance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0CA9D0-B062-46EA-AA35-39F23158947A}"/>
                </a:ext>
              </a:extLst>
            </p:cNvPr>
            <p:cNvSpPr txBox="1"/>
            <p:nvPr/>
          </p:nvSpPr>
          <p:spPr>
            <a:xfrm>
              <a:off x="3233210" y="2191375"/>
              <a:ext cx="1937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4032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600" kern="0" dirty="0">
                  <a:latin typeface="Montserrat Semi"/>
                  <a:cs typeface="Calibri"/>
                </a:rPr>
                <a:t>kyle@solliance.net</a:t>
              </a:r>
              <a:endParaRPr kumimoji="0" lang="en-US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Montserrat Semi"/>
                <a:cs typeface="Calibri"/>
              </a:endParaRPr>
            </a:p>
          </p:txBody>
        </p:sp>
        <p:pic>
          <p:nvPicPr>
            <p:cNvPr id="14" name="Graphic 13" descr="Envelope">
              <a:extLst>
                <a:ext uri="{FF2B5EF4-FFF2-40B4-BE49-F238E27FC236}">
                  <a16:creationId xmlns:a16="http://schemas.microsoft.com/office/drawing/2014/main" id="{C1C0A620-42E0-4531-ABD3-6E04F78D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94202" y="2177199"/>
              <a:ext cx="366907" cy="3669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A21D583-713C-4D8A-8C79-08EED9CF8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371" y="2573959"/>
              <a:ext cx="365760" cy="299923"/>
            </a:xfrm>
            <a:prstGeom prst="rect">
              <a:avLst/>
            </a:prstGeom>
            <a:noFill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801C94-3420-4B05-B0F2-ED596B260CDC}"/>
                </a:ext>
              </a:extLst>
            </p:cNvPr>
            <p:cNvSpPr txBox="1"/>
            <p:nvPr/>
          </p:nvSpPr>
          <p:spPr>
            <a:xfrm>
              <a:off x="3233210" y="2554643"/>
              <a:ext cx="42445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03225">
                <a:defRPr/>
              </a:pPr>
              <a:r>
                <a:rPr lang="en-US" sz="1600" kern="0" dirty="0">
                  <a:latin typeface="Montserrat Semi"/>
                  <a:cs typeface="Calibri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https://www.linkedin.com/in/kylebunting</a:t>
              </a:r>
              <a:endParaRPr lang="en-US" sz="1600" kern="0" dirty="0">
                <a:latin typeface="Montserrat Semi"/>
                <a:cs typeface="Calibri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60EE457-7DEB-4886-95D9-AB2E1F896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4176" y="2936264"/>
            <a:ext cx="2325175" cy="2304644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DEB30DD-53AA-4D8E-894B-1FD54F12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79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251F-6631-49B6-BC8F-0249094F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Cognitive Search?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C13865-BA24-49CE-82A6-568612E53EE9}"/>
              </a:ext>
            </a:extLst>
          </p:cNvPr>
          <p:cNvSpPr/>
          <p:nvPr/>
        </p:nvSpPr>
        <p:spPr bwMode="auto">
          <a:xfrm>
            <a:off x="589044" y="2059289"/>
            <a:ext cx="1267862" cy="343443"/>
          </a:xfrm>
          <a:prstGeom prst="rect">
            <a:avLst/>
          </a:prstGeom>
        </p:spPr>
        <p:txBody>
          <a:bodyPr vert="horz" wrap="square" lIns="0" tIns="45713" rIns="91427" bIns="45713" rtlCol="0" anchor="t">
            <a:spAutoFit/>
          </a:bodyPr>
          <a:lstStyle/>
          <a:p>
            <a:pPr defTabSz="932563">
              <a:spcBef>
                <a:spcPct val="0"/>
              </a:spcBef>
              <a:defRPr/>
            </a:pPr>
            <a:r>
              <a:rPr lang="en-US" sz="1600">
                <a:ln w="3175">
                  <a:noFill/>
                </a:ln>
                <a:solidFill>
                  <a:srgbClr val="0078D4"/>
                </a:solidFill>
                <a:latin typeface="Segoe UI Semibold"/>
                <a:cs typeface="Segoe UI Light" panose="020B0502040204020203" pitchFamily="34" charset="0"/>
              </a:rPr>
              <a:t>Documents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3BA2E-9CFF-4F57-B0C0-009163912045}"/>
              </a:ext>
            </a:extLst>
          </p:cNvPr>
          <p:cNvSpPr/>
          <p:nvPr/>
        </p:nvSpPr>
        <p:spPr bwMode="auto">
          <a:xfrm>
            <a:off x="4170382" y="2059290"/>
            <a:ext cx="3355487" cy="343443"/>
          </a:xfrm>
          <a:prstGeom prst="rect">
            <a:avLst/>
          </a:prstGeom>
        </p:spPr>
        <p:txBody>
          <a:bodyPr vert="horz" wrap="square" lIns="91427" tIns="45713" rIns="91427" bIns="45713" rtlCol="0" anchor="t">
            <a:spAutoFit/>
          </a:bodyPr>
          <a:lstStyle/>
          <a:p>
            <a:pPr defTabSz="932563">
              <a:spcBef>
                <a:spcPct val="0"/>
              </a:spcBef>
              <a:defRPr/>
            </a:pPr>
            <a:r>
              <a:rPr lang="en-US" sz="1600" dirty="0">
                <a:ln w="3175">
                  <a:noFill/>
                </a:ln>
                <a:solidFill>
                  <a:srgbClr val="0078D4"/>
                </a:solidFill>
                <a:latin typeface="Segoe UI Semibold"/>
                <a:cs typeface="Segoe UI Light" panose="020B0502040204020203" pitchFamily="34" charset="0"/>
              </a:rPr>
              <a:t>Cutting-edge AI: Cognitive Skills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EFE052-9EFA-4AA8-A4FE-D9987302CE64}"/>
              </a:ext>
            </a:extLst>
          </p:cNvPr>
          <p:cNvSpPr/>
          <p:nvPr/>
        </p:nvSpPr>
        <p:spPr bwMode="auto">
          <a:xfrm>
            <a:off x="9561390" y="2059289"/>
            <a:ext cx="2130977" cy="594566"/>
          </a:xfrm>
          <a:prstGeom prst="rect">
            <a:avLst/>
          </a:prstGeom>
        </p:spPr>
        <p:txBody>
          <a:bodyPr vert="horz" wrap="square" lIns="91427" tIns="45713" rIns="91427" bIns="45713" rtlCol="0" anchor="t">
            <a:spAutoFit/>
          </a:bodyPr>
          <a:lstStyle/>
          <a:p>
            <a:pPr algn="ctr" defTabSz="932563">
              <a:spcBef>
                <a:spcPct val="0"/>
              </a:spcBef>
              <a:defRPr/>
            </a:pPr>
            <a:r>
              <a:rPr lang="en-US" sz="1600">
                <a:ln w="3175">
                  <a:noFill/>
                </a:ln>
                <a:solidFill>
                  <a:srgbClr val="0078D4"/>
                </a:solidFill>
                <a:latin typeface="Segoe UI Semibold"/>
                <a:cs typeface="Segoe UI Light" panose="020B0502040204020203" pitchFamily="34" charset="0"/>
              </a:rPr>
              <a:t>Fully text-searchable rich index</a:t>
            </a:r>
          </a:p>
        </p:txBody>
      </p:sp>
      <p:sp>
        <p:nvSpPr>
          <p:cNvPr id="11" name="Arrow: Chevron 2">
            <a:extLst>
              <a:ext uri="{FF2B5EF4-FFF2-40B4-BE49-F238E27FC236}">
                <a16:creationId xmlns:a16="http://schemas.microsoft.com/office/drawing/2014/main" id="{C5CEE8FF-3AB6-469E-9A54-1C3F28760B31}"/>
              </a:ext>
            </a:extLst>
          </p:cNvPr>
          <p:cNvSpPr/>
          <p:nvPr/>
        </p:nvSpPr>
        <p:spPr bwMode="auto">
          <a:xfrm>
            <a:off x="9242755" y="3541052"/>
            <a:ext cx="442623" cy="2071027"/>
          </a:xfrm>
          <a:custGeom>
            <a:avLst/>
            <a:gdLst>
              <a:gd name="connsiteX0" fmla="*/ 0 w 886990"/>
              <a:gd name="connsiteY0" fmla="*/ 0 h 2610702"/>
              <a:gd name="connsiteX1" fmla="*/ 245608 w 886990"/>
              <a:gd name="connsiteY1" fmla="*/ 0 h 2610702"/>
              <a:gd name="connsiteX2" fmla="*/ 886990 w 886990"/>
              <a:gd name="connsiteY2" fmla="*/ 1305351 h 2610702"/>
              <a:gd name="connsiteX3" fmla="*/ 245608 w 886990"/>
              <a:gd name="connsiteY3" fmla="*/ 2610702 h 2610702"/>
              <a:gd name="connsiteX4" fmla="*/ 0 w 886990"/>
              <a:gd name="connsiteY4" fmla="*/ 2610702 h 2610702"/>
              <a:gd name="connsiteX5" fmla="*/ 641382 w 886990"/>
              <a:gd name="connsiteY5" fmla="*/ 1305351 h 2610702"/>
              <a:gd name="connsiteX6" fmla="*/ 0 w 886990"/>
              <a:gd name="connsiteY6" fmla="*/ 0 h 2610702"/>
              <a:gd name="connsiteX0" fmla="*/ 641382 w 886990"/>
              <a:gd name="connsiteY0" fmla="*/ 1305351 h 2610702"/>
              <a:gd name="connsiteX1" fmla="*/ 0 w 886990"/>
              <a:gd name="connsiteY1" fmla="*/ 0 h 2610702"/>
              <a:gd name="connsiteX2" fmla="*/ 245608 w 886990"/>
              <a:gd name="connsiteY2" fmla="*/ 0 h 2610702"/>
              <a:gd name="connsiteX3" fmla="*/ 886990 w 886990"/>
              <a:gd name="connsiteY3" fmla="*/ 1305351 h 2610702"/>
              <a:gd name="connsiteX4" fmla="*/ 245608 w 886990"/>
              <a:gd name="connsiteY4" fmla="*/ 2610702 h 2610702"/>
              <a:gd name="connsiteX5" fmla="*/ 0 w 886990"/>
              <a:gd name="connsiteY5" fmla="*/ 2610702 h 2610702"/>
              <a:gd name="connsiteX6" fmla="*/ 732822 w 886990"/>
              <a:gd name="connsiteY6" fmla="*/ 1396791 h 2610702"/>
              <a:gd name="connsiteX0" fmla="*/ 641382 w 886990"/>
              <a:gd name="connsiteY0" fmla="*/ 1305351 h 2610702"/>
              <a:gd name="connsiteX1" fmla="*/ 0 w 886990"/>
              <a:gd name="connsiteY1" fmla="*/ 0 h 2610702"/>
              <a:gd name="connsiteX2" fmla="*/ 245608 w 886990"/>
              <a:gd name="connsiteY2" fmla="*/ 0 h 2610702"/>
              <a:gd name="connsiteX3" fmla="*/ 886990 w 886990"/>
              <a:gd name="connsiteY3" fmla="*/ 1305351 h 2610702"/>
              <a:gd name="connsiteX4" fmla="*/ 245608 w 886990"/>
              <a:gd name="connsiteY4" fmla="*/ 2610702 h 2610702"/>
              <a:gd name="connsiteX5" fmla="*/ 0 w 886990"/>
              <a:gd name="connsiteY5" fmla="*/ 2610702 h 2610702"/>
              <a:gd name="connsiteX0" fmla="*/ 0 w 886990"/>
              <a:gd name="connsiteY0" fmla="*/ 0 h 2610702"/>
              <a:gd name="connsiteX1" fmla="*/ 245608 w 886990"/>
              <a:gd name="connsiteY1" fmla="*/ 0 h 2610702"/>
              <a:gd name="connsiteX2" fmla="*/ 886990 w 886990"/>
              <a:gd name="connsiteY2" fmla="*/ 1305351 h 2610702"/>
              <a:gd name="connsiteX3" fmla="*/ 245608 w 886990"/>
              <a:gd name="connsiteY3" fmla="*/ 2610702 h 2610702"/>
              <a:gd name="connsiteX4" fmla="*/ 0 w 886990"/>
              <a:gd name="connsiteY4" fmla="*/ 2610702 h 2610702"/>
              <a:gd name="connsiteX0" fmla="*/ 0 w 886990"/>
              <a:gd name="connsiteY0" fmla="*/ 0 h 2610702"/>
              <a:gd name="connsiteX1" fmla="*/ 245608 w 886990"/>
              <a:gd name="connsiteY1" fmla="*/ 0 h 2610702"/>
              <a:gd name="connsiteX2" fmla="*/ 886990 w 886990"/>
              <a:gd name="connsiteY2" fmla="*/ 1305351 h 2610702"/>
              <a:gd name="connsiteX3" fmla="*/ 245608 w 886990"/>
              <a:gd name="connsiteY3" fmla="*/ 2610702 h 2610702"/>
              <a:gd name="connsiteX0" fmla="*/ 0 w 641382"/>
              <a:gd name="connsiteY0" fmla="*/ 0 h 2610702"/>
              <a:gd name="connsiteX1" fmla="*/ 641382 w 641382"/>
              <a:gd name="connsiteY1" fmla="*/ 1305351 h 2610702"/>
              <a:gd name="connsiteX2" fmla="*/ 0 w 641382"/>
              <a:gd name="connsiteY2" fmla="*/ 2610702 h 261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82" h="2610702">
                <a:moveTo>
                  <a:pt x="0" y="0"/>
                </a:moveTo>
                <a:lnTo>
                  <a:pt x="641382" y="1305351"/>
                </a:lnTo>
                <a:lnTo>
                  <a:pt x="0" y="2610702"/>
                </a:lnTo>
              </a:path>
            </a:pathLst>
          </a:custGeom>
          <a:noFill/>
          <a:ln w="127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Arrow: Chevron 2">
            <a:extLst>
              <a:ext uri="{FF2B5EF4-FFF2-40B4-BE49-F238E27FC236}">
                <a16:creationId xmlns:a16="http://schemas.microsoft.com/office/drawing/2014/main" id="{F3DA7D12-CEA1-4B3B-A2B4-EA8D9E0513B1}"/>
              </a:ext>
            </a:extLst>
          </p:cNvPr>
          <p:cNvSpPr/>
          <p:nvPr/>
        </p:nvSpPr>
        <p:spPr bwMode="auto">
          <a:xfrm>
            <a:off x="1684427" y="3547227"/>
            <a:ext cx="442623" cy="2071027"/>
          </a:xfrm>
          <a:custGeom>
            <a:avLst/>
            <a:gdLst>
              <a:gd name="connsiteX0" fmla="*/ 0 w 886990"/>
              <a:gd name="connsiteY0" fmla="*/ 0 h 2610702"/>
              <a:gd name="connsiteX1" fmla="*/ 245608 w 886990"/>
              <a:gd name="connsiteY1" fmla="*/ 0 h 2610702"/>
              <a:gd name="connsiteX2" fmla="*/ 886990 w 886990"/>
              <a:gd name="connsiteY2" fmla="*/ 1305351 h 2610702"/>
              <a:gd name="connsiteX3" fmla="*/ 245608 w 886990"/>
              <a:gd name="connsiteY3" fmla="*/ 2610702 h 2610702"/>
              <a:gd name="connsiteX4" fmla="*/ 0 w 886990"/>
              <a:gd name="connsiteY4" fmla="*/ 2610702 h 2610702"/>
              <a:gd name="connsiteX5" fmla="*/ 641382 w 886990"/>
              <a:gd name="connsiteY5" fmla="*/ 1305351 h 2610702"/>
              <a:gd name="connsiteX6" fmla="*/ 0 w 886990"/>
              <a:gd name="connsiteY6" fmla="*/ 0 h 2610702"/>
              <a:gd name="connsiteX0" fmla="*/ 641382 w 886990"/>
              <a:gd name="connsiteY0" fmla="*/ 1305351 h 2610702"/>
              <a:gd name="connsiteX1" fmla="*/ 0 w 886990"/>
              <a:gd name="connsiteY1" fmla="*/ 0 h 2610702"/>
              <a:gd name="connsiteX2" fmla="*/ 245608 w 886990"/>
              <a:gd name="connsiteY2" fmla="*/ 0 h 2610702"/>
              <a:gd name="connsiteX3" fmla="*/ 886990 w 886990"/>
              <a:gd name="connsiteY3" fmla="*/ 1305351 h 2610702"/>
              <a:gd name="connsiteX4" fmla="*/ 245608 w 886990"/>
              <a:gd name="connsiteY4" fmla="*/ 2610702 h 2610702"/>
              <a:gd name="connsiteX5" fmla="*/ 0 w 886990"/>
              <a:gd name="connsiteY5" fmla="*/ 2610702 h 2610702"/>
              <a:gd name="connsiteX6" fmla="*/ 732822 w 886990"/>
              <a:gd name="connsiteY6" fmla="*/ 1396791 h 2610702"/>
              <a:gd name="connsiteX0" fmla="*/ 641382 w 886990"/>
              <a:gd name="connsiteY0" fmla="*/ 1305351 h 2610702"/>
              <a:gd name="connsiteX1" fmla="*/ 0 w 886990"/>
              <a:gd name="connsiteY1" fmla="*/ 0 h 2610702"/>
              <a:gd name="connsiteX2" fmla="*/ 245608 w 886990"/>
              <a:gd name="connsiteY2" fmla="*/ 0 h 2610702"/>
              <a:gd name="connsiteX3" fmla="*/ 886990 w 886990"/>
              <a:gd name="connsiteY3" fmla="*/ 1305351 h 2610702"/>
              <a:gd name="connsiteX4" fmla="*/ 245608 w 886990"/>
              <a:gd name="connsiteY4" fmla="*/ 2610702 h 2610702"/>
              <a:gd name="connsiteX5" fmla="*/ 0 w 886990"/>
              <a:gd name="connsiteY5" fmla="*/ 2610702 h 2610702"/>
              <a:gd name="connsiteX0" fmla="*/ 0 w 886990"/>
              <a:gd name="connsiteY0" fmla="*/ 0 h 2610702"/>
              <a:gd name="connsiteX1" fmla="*/ 245608 w 886990"/>
              <a:gd name="connsiteY1" fmla="*/ 0 h 2610702"/>
              <a:gd name="connsiteX2" fmla="*/ 886990 w 886990"/>
              <a:gd name="connsiteY2" fmla="*/ 1305351 h 2610702"/>
              <a:gd name="connsiteX3" fmla="*/ 245608 w 886990"/>
              <a:gd name="connsiteY3" fmla="*/ 2610702 h 2610702"/>
              <a:gd name="connsiteX4" fmla="*/ 0 w 886990"/>
              <a:gd name="connsiteY4" fmla="*/ 2610702 h 2610702"/>
              <a:gd name="connsiteX0" fmla="*/ 0 w 886990"/>
              <a:gd name="connsiteY0" fmla="*/ 0 h 2610702"/>
              <a:gd name="connsiteX1" fmla="*/ 245608 w 886990"/>
              <a:gd name="connsiteY1" fmla="*/ 0 h 2610702"/>
              <a:gd name="connsiteX2" fmla="*/ 886990 w 886990"/>
              <a:gd name="connsiteY2" fmla="*/ 1305351 h 2610702"/>
              <a:gd name="connsiteX3" fmla="*/ 245608 w 886990"/>
              <a:gd name="connsiteY3" fmla="*/ 2610702 h 2610702"/>
              <a:gd name="connsiteX0" fmla="*/ 0 w 641382"/>
              <a:gd name="connsiteY0" fmla="*/ 0 h 2610702"/>
              <a:gd name="connsiteX1" fmla="*/ 641382 w 641382"/>
              <a:gd name="connsiteY1" fmla="*/ 1305351 h 2610702"/>
              <a:gd name="connsiteX2" fmla="*/ 0 w 641382"/>
              <a:gd name="connsiteY2" fmla="*/ 2610702 h 261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82" h="2610702">
                <a:moveTo>
                  <a:pt x="0" y="0"/>
                </a:moveTo>
                <a:lnTo>
                  <a:pt x="641382" y="1305351"/>
                </a:lnTo>
                <a:lnTo>
                  <a:pt x="0" y="2610702"/>
                </a:lnTo>
              </a:path>
            </a:pathLst>
          </a:custGeom>
          <a:noFill/>
          <a:ln w="127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document_3">
            <a:extLst>
              <a:ext uri="{FF2B5EF4-FFF2-40B4-BE49-F238E27FC236}">
                <a16:creationId xmlns:a16="http://schemas.microsoft.com/office/drawing/2014/main" id="{741A844C-0D8C-4EF6-91F0-9C38DBB69EE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5396" y="4177652"/>
            <a:ext cx="442107" cy="511912"/>
          </a:xfrm>
          <a:custGeom>
            <a:avLst/>
            <a:gdLst>
              <a:gd name="T0" fmla="*/ 54 w 288"/>
              <a:gd name="T1" fmla="*/ 334 h 334"/>
              <a:gd name="T2" fmla="*/ 237 w 288"/>
              <a:gd name="T3" fmla="*/ 334 h 334"/>
              <a:gd name="T4" fmla="*/ 288 w 288"/>
              <a:gd name="T5" fmla="*/ 283 h 334"/>
              <a:gd name="T6" fmla="*/ 102 w 288"/>
              <a:gd name="T7" fmla="*/ 283 h 334"/>
              <a:gd name="T8" fmla="*/ 51 w 288"/>
              <a:gd name="T9" fmla="*/ 334 h 334"/>
              <a:gd name="T10" fmla="*/ 0 w 288"/>
              <a:gd name="T11" fmla="*/ 283 h 334"/>
              <a:gd name="T12" fmla="*/ 0 w 288"/>
              <a:gd name="T13" fmla="*/ 0 h 334"/>
              <a:gd name="T14" fmla="*/ 256 w 288"/>
              <a:gd name="T15" fmla="*/ 0 h 334"/>
              <a:gd name="T16" fmla="*/ 256 w 288"/>
              <a:gd name="T17" fmla="*/ 282 h 334"/>
              <a:gd name="T18" fmla="*/ 90 w 288"/>
              <a:gd name="T19" fmla="*/ 76 h 334"/>
              <a:gd name="T20" fmla="*/ 220 w 288"/>
              <a:gd name="T21" fmla="*/ 76 h 334"/>
              <a:gd name="T22" fmla="*/ 38 w 288"/>
              <a:gd name="T23" fmla="*/ 76 h 334"/>
              <a:gd name="T24" fmla="*/ 64 w 288"/>
              <a:gd name="T25" fmla="*/ 76 h 334"/>
              <a:gd name="T26" fmla="*/ 90 w 288"/>
              <a:gd name="T27" fmla="*/ 153 h 334"/>
              <a:gd name="T28" fmla="*/ 220 w 288"/>
              <a:gd name="T29" fmla="*/ 153 h 334"/>
              <a:gd name="T30" fmla="*/ 38 w 288"/>
              <a:gd name="T31" fmla="*/ 153 h 334"/>
              <a:gd name="T32" fmla="*/ 64 w 288"/>
              <a:gd name="T33" fmla="*/ 153 h 334"/>
              <a:gd name="T34" fmla="*/ 90 w 288"/>
              <a:gd name="T35" fmla="*/ 230 h 334"/>
              <a:gd name="T36" fmla="*/ 220 w 288"/>
              <a:gd name="T37" fmla="*/ 230 h 334"/>
              <a:gd name="T38" fmla="*/ 38 w 288"/>
              <a:gd name="T39" fmla="*/ 230 h 334"/>
              <a:gd name="T40" fmla="*/ 64 w 288"/>
              <a:gd name="T41" fmla="*/ 23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334">
                <a:moveTo>
                  <a:pt x="54" y="334"/>
                </a:moveTo>
                <a:cubicBezTo>
                  <a:pt x="237" y="334"/>
                  <a:pt x="237" y="334"/>
                  <a:pt x="237" y="334"/>
                </a:cubicBezTo>
                <a:cubicBezTo>
                  <a:pt x="265" y="334"/>
                  <a:pt x="288" y="311"/>
                  <a:pt x="288" y="283"/>
                </a:cubicBezTo>
                <a:cubicBezTo>
                  <a:pt x="102" y="283"/>
                  <a:pt x="102" y="283"/>
                  <a:pt x="102" y="283"/>
                </a:cubicBezTo>
                <a:cubicBezTo>
                  <a:pt x="102" y="311"/>
                  <a:pt x="79" y="334"/>
                  <a:pt x="51" y="334"/>
                </a:cubicBezTo>
                <a:cubicBezTo>
                  <a:pt x="23" y="334"/>
                  <a:pt x="0" y="311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56" y="282"/>
                  <a:pt x="256" y="282"/>
                  <a:pt x="256" y="282"/>
                </a:cubicBezTo>
                <a:moveTo>
                  <a:pt x="90" y="76"/>
                </a:moveTo>
                <a:cubicBezTo>
                  <a:pt x="220" y="76"/>
                  <a:pt x="220" y="76"/>
                  <a:pt x="220" y="76"/>
                </a:cubicBezTo>
                <a:moveTo>
                  <a:pt x="38" y="76"/>
                </a:moveTo>
                <a:cubicBezTo>
                  <a:pt x="64" y="76"/>
                  <a:pt x="64" y="76"/>
                  <a:pt x="64" y="76"/>
                </a:cubicBezTo>
                <a:moveTo>
                  <a:pt x="90" y="153"/>
                </a:moveTo>
                <a:cubicBezTo>
                  <a:pt x="220" y="153"/>
                  <a:pt x="220" y="153"/>
                  <a:pt x="220" y="153"/>
                </a:cubicBezTo>
                <a:moveTo>
                  <a:pt x="38" y="153"/>
                </a:moveTo>
                <a:cubicBezTo>
                  <a:pt x="64" y="153"/>
                  <a:pt x="64" y="153"/>
                  <a:pt x="64" y="153"/>
                </a:cubicBezTo>
                <a:moveTo>
                  <a:pt x="90" y="230"/>
                </a:moveTo>
                <a:cubicBezTo>
                  <a:pt x="220" y="230"/>
                  <a:pt x="220" y="230"/>
                  <a:pt x="220" y="230"/>
                </a:cubicBezTo>
                <a:moveTo>
                  <a:pt x="38" y="230"/>
                </a:moveTo>
                <a:cubicBezTo>
                  <a:pt x="64" y="230"/>
                  <a:pt x="64" y="230"/>
                  <a:pt x="64" y="230"/>
                </a:cubicBezTo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14225">
              <a:defRPr/>
            </a:pPr>
            <a:endParaRPr lang="en-US" sz="18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 Semilight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AAAB6BD-0BB7-4192-A66D-7A1CC90C092F}"/>
              </a:ext>
            </a:extLst>
          </p:cNvPr>
          <p:cNvSpPr>
            <a:spLocks noEditPoints="1"/>
          </p:cNvSpPr>
          <p:nvPr/>
        </p:nvSpPr>
        <p:spPr bwMode="auto">
          <a:xfrm>
            <a:off x="5735464" y="2747812"/>
            <a:ext cx="222239" cy="355469"/>
          </a:xfrm>
          <a:custGeom>
            <a:avLst/>
            <a:gdLst>
              <a:gd name="T0" fmla="*/ 2132 w 2244"/>
              <a:gd name="T1" fmla="*/ 1570 h 3590"/>
              <a:gd name="T2" fmla="*/ 1122 w 2244"/>
              <a:gd name="T3" fmla="*/ 3590 h 3590"/>
              <a:gd name="T4" fmla="*/ 112 w 2244"/>
              <a:gd name="T5" fmla="*/ 1570 h 3590"/>
              <a:gd name="T6" fmla="*/ 0 w 2244"/>
              <a:gd name="T7" fmla="*/ 1122 h 3590"/>
              <a:gd name="T8" fmla="*/ 1122 w 2244"/>
              <a:gd name="T9" fmla="*/ 0 h 3590"/>
              <a:gd name="T10" fmla="*/ 2244 w 2244"/>
              <a:gd name="T11" fmla="*/ 1122 h 3590"/>
              <a:gd name="T12" fmla="*/ 2132 w 2244"/>
              <a:gd name="T13" fmla="*/ 1570 h 3590"/>
              <a:gd name="T14" fmla="*/ 1122 w 2244"/>
              <a:gd name="T15" fmla="*/ 504 h 3590"/>
              <a:gd name="T16" fmla="*/ 501 w 2244"/>
              <a:gd name="T17" fmla="*/ 1125 h 3590"/>
              <a:gd name="T18" fmla="*/ 1122 w 2244"/>
              <a:gd name="T19" fmla="*/ 1746 h 3590"/>
              <a:gd name="T20" fmla="*/ 1743 w 2244"/>
              <a:gd name="T21" fmla="*/ 1125 h 3590"/>
              <a:gd name="T22" fmla="*/ 1122 w 2244"/>
              <a:gd name="T23" fmla="*/ 504 h 3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44" h="3590">
                <a:moveTo>
                  <a:pt x="2132" y="1570"/>
                </a:moveTo>
                <a:cubicBezTo>
                  <a:pt x="1122" y="3590"/>
                  <a:pt x="1122" y="3590"/>
                  <a:pt x="1122" y="3590"/>
                </a:cubicBezTo>
                <a:cubicBezTo>
                  <a:pt x="112" y="1570"/>
                  <a:pt x="112" y="1570"/>
                  <a:pt x="112" y="1570"/>
                </a:cubicBezTo>
                <a:cubicBezTo>
                  <a:pt x="41" y="1432"/>
                  <a:pt x="0" y="1281"/>
                  <a:pt x="0" y="1122"/>
                </a:cubicBezTo>
                <a:cubicBezTo>
                  <a:pt x="0" y="502"/>
                  <a:pt x="502" y="0"/>
                  <a:pt x="1122" y="0"/>
                </a:cubicBezTo>
                <a:cubicBezTo>
                  <a:pt x="1742" y="0"/>
                  <a:pt x="2244" y="502"/>
                  <a:pt x="2244" y="1122"/>
                </a:cubicBezTo>
                <a:cubicBezTo>
                  <a:pt x="2244" y="1281"/>
                  <a:pt x="2203" y="1432"/>
                  <a:pt x="2132" y="1570"/>
                </a:cubicBezTo>
                <a:close/>
                <a:moveTo>
                  <a:pt x="1122" y="504"/>
                </a:moveTo>
                <a:cubicBezTo>
                  <a:pt x="779" y="504"/>
                  <a:pt x="501" y="782"/>
                  <a:pt x="501" y="1125"/>
                </a:cubicBezTo>
                <a:cubicBezTo>
                  <a:pt x="501" y="1468"/>
                  <a:pt x="779" y="1746"/>
                  <a:pt x="1122" y="1746"/>
                </a:cubicBezTo>
                <a:cubicBezTo>
                  <a:pt x="1465" y="1746"/>
                  <a:pt x="1743" y="1468"/>
                  <a:pt x="1743" y="1125"/>
                </a:cubicBezTo>
                <a:cubicBezTo>
                  <a:pt x="1743" y="782"/>
                  <a:pt x="1465" y="504"/>
                  <a:pt x="1122" y="504"/>
                </a:cubicBez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>
              <a:defRPr/>
            </a:pPr>
            <a:endParaRPr lang="en-US" sz="1800">
              <a:solidFill>
                <a:srgbClr val="505050"/>
              </a:solidFill>
              <a:latin typeface="Segoe UI Semiligh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158226-F4A7-4099-8D36-9810235A3DC3}"/>
              </a:ext>
            </a:extLst>
          </p:cNvPr>
          <p:cNvGrpSpPr/>
          <p:nvPr/>
        </p:nvGrpSpPr>
        <p:grpSpPr>
          <a:xfrm>
            <a:off x="3225189" y="3814461"/>
            <a:ext cx="343485" cy="271571"/>
            <a:chOff x="967154" y="1481462"/>
            <a:chExt cx="5331069" cy="42149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047BB44-C522-4FF8-87DA-55B944A45242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5696412"/>
              <a:ext cx="5331069" cy="0"/>
            </a:xfrm>
            <a:prstGeom prst="line">
              <a:avLst/>
            </a:prstGeom>
            <a:ln w="12700">
              <a:solidFill>
                <a:schemeClr val="accent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D4DE71-AF26-418A-96CE-B0F5A75004CC}"/>
                </a:ext>
              </a:extLst>
            </p:cNvPr>
            <p:cNvSpPr/>
            <p:nvPr/>
          </p:nvSpPr>
          <p:spPr bwMode="auto">
            <a:xfrm>
              <a:off x="1286608" y="2696308"/>
              <a:ext cx="2793023" cy="300010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E84C2F-3D23-41B7-915E-9E051C93C8C5}"/>
                </a:ext>
              </a:extLst>
            </p:cNvPr>
            <p:cNvSpPr/>
            <p:nvPr/>
          </p:nvSpPr>
          <p:spPr bwMode="auto">
            <a:xfrm>
              <a:off x="2225919" y="4700954"/>
              <a:ext cx="914400" cy="99545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Freeform: Shape 404">
              <a:extLst>
                <a:ext uri="{FF2B5EF4-FFF2-40B4-BE49-F238E27FC236}">
                  <a16:creationId xmlns:a16="http://schemas.microsoft.com/office/drawing/2014/main" id="{B65C9619-C489-4442-AE15-0C58F2EABC12}"/>
                </a:ext>
              </a:extLst>
            </p:cNvPr>
            <p:cNvSpPr/>
            <p:nvPr/>
          </p:nvSpPr>
          <p:spPr bwMode="auto">
            <a:xfrm>
              <a:off x="3301093" y="1481462"/>
              <a:ext cx="2666747" cy="4214948"/>
            </a:xfrm>
            <a:custGeom>
              <a:avLst/>
              <a:gdLst>
                <a:gd name="connsiteX0" fmla="*/ 0 w 2662937"/>
                <a:gd name="connsiteY0" fmla="*/ 0 h 4214948"/>
                <a:gd name="connsiteX1" fmla="*/ 2662937 w 2662937"/>
                <a:gd name="connsiteY1" fmla="*/ 0 h 4214948"/>
                <a:gd name="connsiteX2" fmla="*/ 2662937 w 2662937"/>
                <a:gd name="connsiteY2" fmla="*/ 4214948 h 4214948"/>
                <a:gd name="connsiteX3" fmla="*/ 0 w 2662937"/>
                <a:gd name="connsiteY3" fmla="*/ 4214948 h 4214948"/>
                <a:gd name="connsiteX4" fmla="*/ 0 w 2662937"/>
                <a:gd name="connsiteY4" fmla="*/ 3286480 h 4214948"/>
                <a:gd name="connsiteX5" fmla="*/ 864617 w 2662937"/>
                <a:gd name="connsiteY5" fmla="*/ 3286480 h 4214948"/>
                <a:gd name="connsiteX6" fmla="*/ 864617 w 2662937"/>
                <a:gd name="connsiteY6" fmla="*/ 896983 h 4214948"/>
                <a:gd name="connsiteX7" fmla="*/ 0 w 2662937"/>
                <a:gd name="connsiteY7" fmla="*/ 896983 h 4214948"/>
                <a:gd name="connsiteX8" fmla="*/ 0 w 2662937"/>
                <a:gd name="connsiteY8" fmla="*/ 0 h 4214948"/>
                <a:gd name="connsiteX0" fmla="*/ 864617 w 2662937"/>
                <a:gd name="connsiteY0" fmla="*/ 3286480 h 4214948"/>
                <a:gd name="connsiteX1" fmla="*/ 864617 w 2662937"/>
                <a:gd name="connsiteY1" fmla="*/ 896983 h 4214948"/>
                <a:gd name="connsiteX2" fmla="*/ 0 w 2662937"/>
                <a:gd name="connsiteY2" fmla="*/ 896983 h 4214948"/>
                <a:gd name="connsiteX3" fmla="*/ 0 w 2662937"/>
                <a:gd name="connsiteY3" fmla="*/ 0 h 4214948"/>
                <a:gd name="connsiteX4" fmla="*/ 2662937 w 2662937"/>
                <a:gd name="connsiteY4" fmla="*/ 0 h 4214948"/>
                <a:gd name="connsiteX5" fmla="*/ 2662937 w 2662937"/>
                <a:gd name="connsiteY5" fmla="*/ 4214948 h 4214948"/>
                <a:gd name="connsiteX6" fmla="*/ 0 w 2662937"/>
                <a:gd name="connsiteY6" fmla="*/ 4214948 h 4214948"/>
                <a:gd name="connsiteX7" fmla="*/ 0 w 2662937"/>
                <a:gd name="connsiteY7" fmla="*/ 3286480 h 4214948"/>
                <a:gd name="connsiteX8" fmla="*/ 956057 w 2662937"/>
                <a:gd name="connsiteY8" fmla="*/ 3377920 h 4214948"/>
                <a:gd name="connsiteX0" fmla="*/ 864617 w 2662937"/>
                <a:gd name="connsiteY0" fmla="*/ 3286480 h 4214948"/>
                <a:gd name="connsiteX1" fmla="*/ 864617 w 2662937"/>
                <a:gd name="connsiteY1" fmla="*/ 896983 h 4214948"/>
                <a:gd name="connsiteX2" fmla="*/ 0 w 2662937"/>
                <a:gd name="connsiteY2" fmla="*/ 896983 h 4214948"/>
                <a:gd name="connsiteX3" fmla="*/ 0 w 2662937"/>
                <a:gd name="connsiteY3" fmla="*/ 0 h 4214948"/>
                <a:gd name="connsiteX4" fmla="*/ 2662937 w 2662937"/>
                <a:gd name="connsiteY4" fmla="*/ 0 h 4214948"/>
                <a:gd name="connsiteX5" fmla="*/ 2662937 w 2662937"/>
                <a:gd name="connsiteY5" fmla="*/ 4214948 h 4214948"/>
                <a:gd name="connsiteX6" fmla="*/ 0 w 2662937"/>
                <a:gd name="connsiteY6" fmla="*/ 4214948 h 4214948"/>
                <a:gd name="connsiteX7" fmla="*/ 0 w 2662937"/>
                <a:gd name="connsiteY7" fmla="*/ 3286480 h 4214948"/>
                <a:gd name="connsiteX0" fmla="*/ 864617 w 2662937"/>
                <a:gd name="connsiteY0" fmla="*/ 3286480 h 4214948"/>
                <a:gd name="connsiteX1" fmla="*/ 864617 w 2662937"/>
                <a:gd name="connsiteY1" fmla="*/ 896983 h 4214948"/>
                <a:gd name="connsiteX2" fmla="*/ 0 w 2662937"/>
                <a:gd name="connsiteY2" fmla="*/ 896983 h 4214948"/>
                <a:gd name="connsiteX3" fmla="*/ 0 w 2662937"/>
                <a:gd name="connsiteY3" fmla="*/ 0 h 4214948"/>
                <a:gd name="connsiteX4" fmla="*/ 2662937 w 2662937"/>
                <a:gd name="connsiteY4" fmla="*/ 0 h 4214948"/>
                <a:gd name="connsiteX5" fmla="*/ 2662937 w 2662937"/>
                <a:gd name="connsiteY5" fmla="*/ 4214948 h 4214948"/>
                <a:gd name="connsiteX6" fmla="*/ 0 w 2662937"/>
                <a:gd name="connsiteY6" fmla="*/ 4214948 h 4214948"/>
                <a:gd name="connsiteX0" fmla="*/ 864617 w 2662937"/>
                <a:gd name="connsiteY0" fmla="*/ 896983 h 4214948"/>
                <a:gd name="connsiteX1" fmla="*/ 0 w 2662937"/>
                <a:gd name="connsiteY1" fmla="*/ 896983 h 4214948"/>
                <a:gd name="connsiteX2" fmla="*/ 0 w 2662937"/>
                <a:gd name="connsiteY2" fmla="*/ 0 h 4214948"/>
                <a:gd name="connsiteX3" fmla="*/ 2662937 w 2662937"/>
                <a:gd name="connsiteY3" fmla="*/ 0 h 4214948"/>
                <a:gd name="connsiteX4" fmla="*/ 2662937 w 2662937"/>
                <a:gd name="connsiteY4" fmla="*/ 4214948 h 4214948"/>
                <a:gd name="connsiteX5" fmla="*/ 0 w 2662937"/>
                <a:gd name="connsiteY5" fmla="*/ 4214948 h 4214948"/>
                <a:gd name="connsiteX0" fmla="*/ 0 w 2662937"/>
                <a:gd name="connsiteY0" fmla="*/ 896983 h 4214948"/>
                <a:gd name="connsiteX1" fmla="*/ 0 w 2662937"/>
                <a:gd name="connsiteY1" fmla="*/ 0 h 4214948"/>
                <a:gd name="connsiteX2" fmla="*/ 2662937 w 2662937"/>
                <a:gd name="connsiteY2" fmla="*/ 0 h 4214948"/>
                <a:gd name="connsiteX3" fmla="*/ 2662937 w 2662937"/>
                <a:gd name="connsiteY3" fmla="*/ 4214948 h 4214948"/>
                <a:gd name="connsiteX4" fmla="*/ 0 w 2662937"/>
                <a:gd name="connsiteY4" fmla="*/ 4214948 h 421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2937" h="4214948">
                  <a:moveTo>
                    <a:pt x="0" y="896983"/>
                  </a:moveTo>
                  <a:lnTo>
                    <a:pt x="0" y="0"/>
                  </a:lnTo>
                  <a:lnTo>
                    <a:pt x="2662937" y="0"/>
                  </a:lnTo>
                  <a:lnTo>
                    <a:pt x="2662937" y="4214948"/>
                  </a:lnTo>
                  <a:lnTo>
                    <a:pt x="0" y="4214948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" name="Freeform: Shape 405">
              <a:extLst>
                <a:ext uri="{FF2B5EF4-FFF2-40B4-BE49-F238E27FC236}">
                  <a16:creationId xmlns:a16="http://schemas.microsoft.com/office/drawing/2014/main" id="{5E1E1461-0070-49E2-AC86-CA4FEC995FA6}"/>
                </a:ext>
              </a:extLst>
            </p:cNvPr>
            <p:cNvSpPr/>
            <p:nvPr/>
          </p:nvSpPr>
          <p:spPr bwMode="auto">
            <a:xfrm>
              <a:off x="4427765" y="4700955"/>
              <a:ext cx="647700" cy="995456"/>
            </a:xfrm>
            <a:custGeom>
              <a:avLst/>
              <a:gdLst>
                <a:gd name="connsiteX0" fmla="*/ 48985 w 696685"/>
                <a:gd name="connsiteY0" fmla="*/ 0 h 1831521"/>
                <a:gd name="connsiteX1" fmla="*/ 696685 w 696685"/>
                <a:gd name="connsiteY1" fmla="*/ 0 h 1831521"/>
                <a:gd name="connsiteX2" fmla="*/ 696685 w 696685"/>
                <a:gd name="connsiteY2" fmla="*/ 1831521 h 1831521"/>
                <a:gd name="connsiteX3" fmla="*/ 0 w 696685"/>
                <a:gd name="connsiteY3" fmla="*/ 1831521 h 1831521"/>
                <a:gd name="connsiteX4" fmla="*/ 0 w 696685"/>
                <a:gd name="connsiteY4" fmla="*/ 1302517 h 1831521"/>
                <a:gd name="connsiteX5" fmla="*/ 48985 w 696685"/>
                <a:gd name="connsiteY5" fmla="*/ 1302517 h 1831521"/>
                <a:gd name="connsiteX0" fmla="*/ 48985 w 696685"/>
                <a:gd name="connsiteY0" fmla="*/ 1302517 h 1831521"/>
                <a:gd name="connsiteX1" fmla="*/ 48985 w 696685"/>
                <a:gd name="connsiteY1" fmla="*/ 0 h 1831521"/>
                <a:gd name="connsiteX2" fmla="*/ 696685 w 696685"/>
                <a:gd name="connsiteY2" fmla="*/ 0 h 1831521"/>
                <a:gd name="connsiteX3" fmla="*/ 696685 w 696685"/>
                <a:gd name="connsiteY3" fmla="*/ 1831521 h 1831521"/>
                <a:gd name="connsiteX4" fmla="*/ 0 w 696685"/>
                <a:gd name="connsiteY4" fmla="*/ 1831521 h 1831521"/>
                <a:gd name="connsiteX5" fmla="*/ 0 w 696685"/>
                <a:gd name="connsiteY5" fmla="*/ 1302517 h 1831521"/>
                <a:gd name="connsiteX6" fmla="*/ 140425 w 696685"/>
                <a:gd name="connsiteY6" fmla="*/ 1470756 h 1831521"/>
                <a:gd name="connsiteX0" fmla="*/ 48985 w 696685"/>
                <a:gd name="connsiteY0" fmla="*/ 1302517 h 1831521"/>
                <a:gd name="connsiteX1" fmla="*/ 48985 w 696685"/>
                <a:gd name="connsiteY1" fmla="*/ 0 h 1831521"/>
                <a:gd name="connsiteX2" fmla="*/ 696685 w 696685"/>
                <a:gd name="connsiteY2" fmla="*/ 0 h 1831521"/>
                <a:gd name="connsiteX3" fmla="*/ 696685 w 696685"/>
                <a:gd name="connsiteY3" fmla="*/ 1831521 h 1831521"/>
                <a:gd name="connsiteX4" fmla="*/ 0 w 696685"/>
                <a:gd name="connsiteY4" fmla="*/ 1831521 h 1831521"/>
                <a:gd name="connsiteX5" fmla="*/ 0 w 696685"/>
                <a:gd name="connsiteY5" fmla="*/ 1302517 h 1831521"/>
                <a:gd name="connsiteX0" fmla="*/ 48985 w 696685"/>
                <a:gd name="connsiteY0" fmla="*/ 1302517 h 1831521"/>
                <a:gd name="connsiteX1" fmla="*/ 48985 w 696685"/>
                <a:gd name="connsiteY1" fmla="*/ 0 h 1831521"/>
                <a:gd name="connsiteX2" fmla="*/ 696685 w 696685"/>
                <a:gd name="connsiteY2" fmla="*/ 0 h 1831521"/>
                <a:gd name="connsiteX3" fmla="*/ 696685 w 696685"/>
                <a:gd name="connsiteY3" fmla="*/ 1831521 h 1831521"/>
                <a:gd name="connsiteX4" fmla="*/ 0 w 696685"/>
                <a:gd name="connsiteY4" fmla="*/ 1831521 h 1831521"/>
                <a:gd name="connsiteX0" fmla="*/ 48985 w 696685"/>
                <a:gd name="connsiteY0" fmla="*/ 0 h 1831521"/>
                <a:gd name="connsiteX1" fmla="*/ 696685 w 696685"/>
                <a:gd name="connsiteY1" fmla="*/ 0 h 1831521"/>
                <a:gd name="connsiteX2" fmla="*/ 696685 w 696685"/>
                <a:gd name="connsiteY2" fmla="*/ 1831521 h 1831521"/>
                <a:gd name="connsiteX3" fmla="*/ 0 w 696685"/>
                <a:gd name="connsiteY3" fmla="*/ 1831521 h 1831521"/>
                <a:gd name="connsiteX0" fmla="*/ 0 w 647700"/>
                <a:gd name="connsiteY0" fmla="*/ 0 h 1831521"/>
                <a:gd name="connsiteX1" fmla="*/ 647700 w 647700"/>
                <a:gd name="connsiteY1" fmla="*/ 0 h 1831521"/>
                <a:gd name="connsiteX2" fmla="*/ 647700 w 647700"/>
                <a:gd name="connsiteY2" fmla="*/ 1831521 h 183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1831521">
                  <a:moveTo>
                    <a:pt x="0" y="0"/>
                  </a:moveTo>
                  <a:lnTo>
                    <a:pt x="647700" y="0"/>
                  </a:lnTo>
                  <a:lnTo>
                    <a:pt x="647700" y="1831521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9665EE3A-38E5-4180-AEB1-84091FB66A88}"/>
              </a:ext>
            </a:extLst>
          </p:cNvPr>
          <p:cNvSpPr>
            <a:spLocks noEditPoints="1"/>
          </p:cNvSpPr>
          <p:nvPr/>
        </p:nvSpPr>
        <p:spPr bwMode="auto">
          <a:xfrm>
            <a:off x="5713920" y="3789578"/>
            <a:ext cx="265327" cy="296453"/>
          </a:xfrm>
          <a:custGeom>
            <a:avLst/>
            <a:gdLst>
              <a:gd name="T0" fmla="*/ 48 w 246"/>
              <a:gd name="T1" fmla="*/ 76 h 275"/>
              <a:gd name="T2" fmla="*/ 124 w 246"/>
              <a:gd name="T3" fmla="*/ 0 h 275"/>
              <a:gd name="T4" fmla="*/ 201 w 246"/>
              <a:gd name="T5" fmla="*/ 76 h 275"/>
              <a:gd name="T6" fmla="*/ 124 w 246"/>
              <a:gd name="T7" fmla="*/ 152 h 275"/>
              <a:gd name="T8" fmla="*/ 48 w 246"/>
              <a:gd name="T9" fmla="*/ 76 h 275"/>
              <a:gd name="T10" fmla="*/ 246 w 246"/>
              <a:gd name="T11" fmla="*/ 275 h 275"/>
              <a:gd name="T12" fmla="*/ 123 w 246"/>
              <a:gd name="T13" fmla="*/ 152 h 275"/>
              <a:gd name="T14" fmla="*/ 0 w 246"/>
              <a:gd name="T1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75">
                <a:moveTo>
                  <a:pt x="48" y="76"/>
                </a:moveTo>
                <a:cubicBezTo>
                  <a:pt x="48" y="34"/>
                  <a:pt x="82" y="0"/>
                  <a:pt x="124" y="0"/>
                </a:cubicBezTo>
                <a:cubicBezTo>
                  <a:pt x="166" y="0"/>
                  <a:pt x="201" y="34"/>
                  <a:pt x="201" y="76"/>
                </a:cubicBezTo>
                <a:cubicBezTo>
                  <a:pt x="201" y="118"/>
                  <a:pt x="166" y="152"/>
                  <a:pt x="124" y="152"/>
                </a:cubicBezTo>
                <a:cubicBezTo>
                  <a:pt x="82" y="152"/>
                  <a:pt x="48" y="118"/>
                  <a:pt x="48" y="76"/>
                </a:cubicBezTo>
                <a:close/>
                <a:moveTo>
                  <a:pt x="246" y="275"/>
                </a:moveTo>
                <a:cubicBezTo>
                  <a:pt x="246" y="207"/>
                  <a:pt x="191" y="152"/>
                  <a:pt x="123" y="152"/>
                </a:cubicBezTo>
                <a:cubicBezTo>
                  <a:pt x="55" y="152"/>
                  <a:pt x="0" y="207"/>
                  <a:pt x="0" y="275"/>
                </a:cubicBezTo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>
              <a:defRPr/>
            </a:pPr>
            <a:endParaRPr lang="en-US" sz="1800">
              <a:solidFill>
                <a:srgbClr val="505050"/>
              </a:solidFill>
              <a:latin typeface="Segoe UI Semilight"/>
            </a:endParaRPr>
          </a:p>
        </p:txBody>
      </p:sp>
      <p:sp>
        <p:nvSpPr>
          <p:cNvPr id="22" name="building_5">
            <a:extLst>
              <a:ext uri="{FF2B5EF4-FFF2-40B4-BE49-F238E27FC236}">
                <a16:creationId xmlns:a16="http://schemas.microsoft.com/office/drawing/2014/main" id="{B6F9D765-9273-42E8-9B7E-CC9EB6D135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74841" y="5745802"/>
            <a:ext cx="343485" cy="294214"/>
          </a:xfrm>
          <a:custGeom>
            <a:avLst/>
            <a:gdLst>
              <a:gd name="T0" fmla="*/ 178 w 244"/>
              <a:gd name="T1" fmla="*/ 28 h 209"/>
              <a:gd name="T2" fmla="*/ 244 w 244"/>
              <a:gd name="T3" fmla="*/ 62 h 209"/>
              <a:gd name="T4" fmla="*/ 0 w 244"/>
              <a:gd name="T5" fmla="*/ 62 h 209"/>
              <a:gd name="T6" fmla="*/ 122 w 244"/>
              <a:gd name="T7" fmla="*/ 0 h 209"/>
              <a:gd name="T8" fmla="*/ 178 w 244"/>
              <a:gd name="T9" fmla="*/ 28 h 209"/>
              <a:gd name="T10" fmla="*/ 20 w 244"/>
              <a:gd name="T11" fmla="*/ 190 h 209"/>
              <a:gd name="T12" fmla="*/ 13 w 244"/>
              <a:gd name="T13" fmla="*/ 209 h 209"/>
              <a:gd name="T14" fmla="*/ 232 w 244"/>
              <a:gd name="T15" fmla="*/ 209 h 209"/>
              <a:gd name="T16" fmla="*/ 217 w 244"/>
              <a:gd name="T17" fmla="*/ 171 h 209"/>
              <a:gd name="T18" fmla="*/ 27 w 244"/>
              <a:gd name="T19" fmla="*/ 171 h 209"/>
              <a:gd name="T20" fmla="*/ 20 w 244"/>
              <a:gd name="T21" fmla="*/ 190 h 209"/>
              <a:gd name="T22" fmla="*/ 27 w 244"/>
              <a:gd name="T23" fmla="*/ 171 h 209"/>
              <a:gd name="T24" fmla="*/ 27 w 244"/>
              <a:gd name="T25" fmla="*/ 62 h 209"/>
              <a:gd name="T26" fmla="*/ 217 w 244"/>
              <a:gd name="T27" fmla="*/ 171 h 209"/>
              <a:gd name="T28" fmla="*/ 217 w 244"/>
              <a:gd name="T29" fmla="*/ 62 h 209"/>
              <a:gd name="T30" fmla="*/ 185 w 244"/>
              <a:gd name="T31" fmla="*/ 171 h 209"/>
              <a:gd name="T32" fmla="*/ 185 w 244"/>
              <a:gd name="T33" fmla="*/ 62 h 209"/>
              <a:gd name="T34" fmla="*/ 154 w 244"/>
              <a:gd name="T35" fmla="*/ 171 h 209"/>
              <a:gd name="T36" fmla="*/ 154 w 244"/>
              <a:gd name="T37" fmla="*/ 62 h 209"/>
              <a:gd name="T38" fmla="*/ 122 w 244"/>
              <a:gd name="T39" fmla="*/ 171 h 209"/>
              <a:gd name="T40" fmla="*/ 122 w 244"/>
              <a:gd name="T41" fmla="*/ 62 h 209"/>
              <a:gd name="T42" fmla="*/ 90 w 244"/>
              <a:gd name="T43" fmla="*/ 171 h 209"/>
              <a:gd name="T44" fmla="*/ 90 w 244"/>
              <a:gd name="T45" fmla="*/ 62 h 209"/>
              <a:gd name="T46" fmla="*/ 59 w 244"/>
              <a:gd name="T47" fmla="*/ 171 h 209"/>
              <a:gd name="T48" fmla="*/ 59 w 244"/>
              <a:gd name="T49" fmla="*/ 6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4" h="209">
                <a:moveTo>
                  <a:pt x="178" y="28"/>
                </a:moveTo>
                <a:lnTo>
                  <a:pt x="244" y="62"/>
                </a:lnTo>
                <a:lnTo>
                  <a:pt x="0" y="62"/>
                </a:lnTo>
                <a:lnTo>
                  <a:pt x="122" y="0"/>
                </a:lnTo>
                <a:lnTo>
                  <a:pt x="178" y="28"/>
                </a:lnTo>
                <a:moveTo>
                  <a:pt x="20" y="190"/>
                </a:moveTo>
                <a:lnTo>
                  <a:pt x="13" y="209"/>
                </a:lnTo>
                <a:lnTo>
                  <a:pt x="232" y="209"/>
                </a:lnTo>
                <a:lnTo>
                  <a:pt x="217" y="171"/>
                </a:lnTo>
                <a:lnTo>
                  <a:pt x="27" y="171"/>
                </a:lnTo>
                <a:lnTo>
                  <a:pt x="20" y="190"/>
                </a:lnTo>
                <a:moveTo>
                  <a:pt x="27" y="171"/>
                </a:moveTo>
                <a:lnTo>
                  <a:pt x="27" y="62"/>
                </a:lnTo>
                <a:moveTo>
                  <a:pt x="217" y="171"/>
                </a:moveTo>
                <a:lnTo>
                  <a:pt x="217" y="62"/>
                </a:lnTo>
                <a:moveTo>
                  <a:pt x="185" y="171"/>
                </a:moveTo>
                <a:lnTo>
                  <a:pt x="185" y="62"/>
                </a:lnTo>
                <a:moveTo>
                  <a:pt x="154" y="171"/>
                </a:moveTo>
                <a:lnTo>
                  <a:pt x="154" y="62"/>
                </a:lnTo>
                <a:moveTo>
                  <a:pt x="122" y="171"/>
                </a:moveTo>
                <a:lnTo>
                  <a:pt x="122" y="62"/>
                </a:lnTo>
                <a:moveTo>
                  <a:pt x="90" y="171"/>
                </a:moveTo>
                <a:lnTo>
                  <a:pt x="90" y="62"/>
                </a:lnTo>
                <a:moveTo>
                  <a:pt x="59" y="171"/>
                </a:moveTo>
                <a:lnTo>
                  <a:pt x="59" y="62"/>
                </a:lnTo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defTabSz="932384">
              <a:defRPr/>
            </a:pPr>
            <a:endParaRPr lang="en-US" sz="18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latin typeface="Segoe UI Semiligh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227FB4-DC6E-484A-94FB-DAF91D7D999E}"/>
              </a:ext>
            </a:extLst>
          </p:cNvPr>
          <p:cNvGrpSpPr/>
          <p:nvPr/>
        </p:nvGrpSpPr>
        <p:grpSpPr>
          <a:xfrm>
            <a:off x="8086372" y="5725322"/>
            <a:ext cx="263494" cy="322552"/>
            <a:chOff x="965200" y="3436897"/>
            <a:chExt cx="528881" cy="64742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B459DF4-C8AB-4989-8EE6-76EB8743D88D}"/>
                </a:ext>
              </a:extLst>
            </p:cNvPr>
            <p:cNvGrpSpPr/>
            <p:nvPr/>
          </p:nvGrpSpPr>
          <p:grpSpPr>
            <a:xfrm flipH="1">
              <a:off x="965200" y="3436897"/>
              <a:ext cx="528881" cy="647424"/>
              <a:chOff x="3003960" y="3685414"/>
              <a:chExt cx="403310" cy="493707"/>
            </a:xfrm>
          </p:grpSpPr>
          <p:sp>
            <p:nvSpPr>
              <p:cNvPr id="29" name="Snip Single Corner Rectangle 26">
                <a:extLst>
                  <a:ext uri="{FF2B5EF4-FFF2-40B4-BE49-F238E27FC236}">
                    <a16:creationId xmlns:a16="http://schemas.microsoft.com/office/drawing/2014/main" id="{028AC5DA-A564-4977-99E3-3F0D22FE6ECA}"/>
                  </a:ext>
                </a:extLst>
              </p:cNvPr>
              <p:cNvSpPr/>
              <p:nvPr/>
            </p:nvSpPr>
            <p:spPr bwMode="auto">
              <a:xfrm flipH="1">
                <a:off x="3003960" y="3685414"/>
                <a:ext cx="403310" cy="493707"/>
              </a:xfrm>
              <a:prstGeom prst="snip1Rect">
                <a:avLst>
                  <a:gd name="adj" fmla="val 28736"/>
                </a:avLst>
              </a:prstGeom>
              <a:noFill/>
              <a:ln w="12700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0" name="Triangle 27">
                <a:extLst>
                  <a:ext uri="{FF2B5EF4-FFF2-40B4-BE49-F238E27FC236}">
                    <a16:creationId xmlns:a16="http://schemas.microsoft.com/office/drawing/2014/main" id="{E674C429-E1E4-40B5-BC11-FAEAD71F5A09}"/>
                  </a:ext>
                </a:extLst>
              </p:cNvPr>
              <p:cNvSpPr/>
              <p:nvPr/>
            </p:nvSpPr>
            <p:spPr bwMode="auto">
              <a:xfrm rot="8100000">
                <a:off x="3012552" y="3733609"/>
                <a:ext cx="160049" cy="80930"/>
              </a:xfrm>
              <a:prstGeom prst="triangle">
                <a:avLst/>
              </a:prstGeom>
              <a:noFill/>
              <a:ln w="12700">
                <a:solidFill>
                  <a:schemeClr val="accent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A6B1EB-C1F1-4EE2-8479-49F2D51E2772}"/>
                </a:ext>
              </a:extLst>
            </p:cNvPr>
            <p:cNvCxnSpPr/>
            <p:nvPr/>
          </p:nvCxnSpPr>
          <p:spPr>
            <a:xfrm>
              <a:off x="1047750" y="3578225"/>
              <a:ext cx="215900" cy="0"/>
            </a:xfrm>
            <a:prstGeom prst="line">
              <a:avLst/>
            </a:prstGeom>
            <a:ln w="12700" cap="rnd">
              <a:solidFill>
                <a:schemeClr val="accent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881C8C-E812-4C45-966D-2039C929E14F}"/>
                </a:ext>
              </a:extLst>
            </p:cNvPr>
            <p:cNvCxnSpPr/>
            <p:nvPr/>
          </p:nvCxnSpPr>
          <p:spPr>
            <a:xfrm>
              <a:off x="1047750" y="3697817"/>
              <a:ext cx="368300" cy="0"/>
            </a:xfrm>
            <a:prstGeom prst="line">
              <a:avLst/>
            </a:prstGeom>
            <a:ln w="12700" cap="rnd">
              <a:solidFill>
                <a:schemeClr val="accent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486229-0666-4D8C-983B-5604D2F2A2D6}"/>
                </a:ext>
              </a:extLst>
            </p:cNvPr>
            <p:cNvCxnSpPr/>
            <p:nvPr/>
          </p:nvCxnSpPr>
          <p:spPr>
            <a:xfrm>
              <a:off x="1047750" y="3817409"/>
              <a:ext cx="368300" cy="0"/>
            </a:xfrm>
            <a:prstGeom prst="line">
              <a:avLst/>
            </a:prstGeom>
            <a:ln w="12700" cap="rnd">
              <a:solidFill>
                <a:schemeClr val="accent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4AA248-AA00-47B5-9EC2-FD2658CA3952}"/>
                </a:ext>
              </a:extLst>
            </p:cNvPr>
            <p:cNvCxnSpPr/>
            <p:nvPr/>
          </p:nvCxnSpPr>
          <p:spPr>
            <a:xfrm>
              <a:off x="1047750" y="3937000"/>
              <a:ext cx="368300" cy="0"/>
            </a:xfrm>
            <a:prstGeom prst="line">
              <a:avLst/>
            </a:prstGeom>
            <a:ln w="12700" cap="rnd">
              <a:solidFill>
                <a:schemeClr val="accent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DeveloperTools_EC7A">
            <a:extLst>
              <a:ext uri="{FF2B5EF4-FFF2-40B4-BE49-F238E27FC236}">
                <a16:creationId xmlns:a16="http://schemas.microsoft.com/office/drawing/2014/main" id="{FD007816-99C0-4C9C-90DB-7D444E17CF8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288742" y="5686490"/>
            <a:ext cx="216379" cy="340936"/>
          </a:xfrm>
          <a:custGeom>
            <a:avLst/>
            <a:gdLst>
              <a:gd name="T0" fmla="*/ 765 w 2384"/>
              <a:gd name="T1" fmla="*/ 958 h 3756"/>
              <a:gd name="T2" fmla="*/ 765 w 2384"/>
              <a:gd name="T3" fmla="*/ 3500 h 3756"/>
              <a:gd name="T4" fmla="*/ 509 w 2384"/>
              <a:gd name="T5" fmla="*/ 3756 h 3756"/>
              <a:gd name="T6" fmla="*/ 509 w 2384"/>
              <a:gd name="T7" fmla="*/ 3756 h 3756"/>
              <a:gd name="T8" fmla="*/ 253 w 2384"/>
              <a:gd name="T9" fmla="*/ 3500 h 3756"/>
              <a:gd name="T10" fmla="*/ 253 w 2384"/>
              <a:gd name="T11" fmla="*/ 958 h 3756"/>
              <a:gd name="T12" fmla="*/ 0 w 2384"/>
              <a:gd name="T13" fmla="*/ 518 h 3756"/>
              <a:gd name="T14" fmla="*/ 509 w 2384"/>
              <a:gd name="T15" fmla="*/ 9 h 3756"/>
              <a:gd name="T16" fmla="*/ 1018 w 2384"/>
              <a:gd name="T17" fmla="*/ 518 h 3756"/>
              <a:gd name="T18" fmla="*/ 765 w 2384"/>
              <a:gd name="T19" fmla="*/ 958 h 3756"/>
              <a:gd name="T20" fmla="*/ 1503 w 2384"/>
              <a:gd name="T21" fmla="*/ 2012 h 3756"/>
              <a:gd name="T22" fmla="*/ 1503 w 2384"/>
              <a:gd name="T23" fmla="*/ 3500 h 3756"/>
              <a:gd name="T24" fmla="*/ 1759 w 2384"/>
              <a:gd name="T25" fmla="*/ 3756 h 3756"/>
              <a:gd name="T26" fmla="*/ 1759 w 2384"/>
              <a:gd name="T27" fmla="*/ 3756 h 3756"/>
              <a:gd name="T28" fmla="*/ 2015 w 2384"/>
              <a:gd name="T29" fmla="*/ 3500 h 3756"/>
              <a:gd name="T30" fmla="*/ 2015 w 2384"/>
              <a:gd name="T31" fmla="*/ 2012 h 3756"/>
              <a:gd name="T32" fmla="*/ 509 w 2384"/>
              <a:gd name="T33" fmla="*/ 0 h 3756"/>
              <a:gd name="T34" fmla="*/ 509 w 2384"/>
              <a:gd name="T35" fmla="*/ 509 h 3756"/>
              <a:gd name="T36" fmla="*/ 1134 w 2384"/>
              <a:gd name="T37" fmla="*/ 2012 h 3756"/>
              <a:gd name="T38" fmla="*/ 2384 w 2384"/>
              <a:gd name="T39" fmla="*/ 2012 h 3756"/>
              <a:gd name="T40" fmla="*/ 1759 w 2384"/>
              <a:gd name="T41" fmla="*/ 2012 h 3756"/>
              <a:gd name="T42" fmla="*/ 1759 w 2384"/>
              <a:gd name="T43" fmla="*/ 711 h 3756"/>
              <a:gd name="T44" fmla="*/ 2015 w 2384"/>
              <a:gd name="T45" fmla="*/ 9 h 3756"/>
              <a:gd name="T46" fmla="*/ 1503 w 2384"/>
              <a:gd name="T47" fmla="*/ 9 h 3756"/>
              <a:gd name="T48" fmla="*/ 1503 w 2384"/>
              <a:gd name="T49" fmla="*/ 510 h 3756"/>
              <a:gd name="T50" fmla="*/ 1759 w 2384"/>
              <a:gd name="T51" fmla="*/ 756 h 3756"/>
              <a:gd name="T52" fmla="*/ 2015 w 2384"/>
              <a:gd name="T53" fmla="*/ 510 h 3756"/>
              <a:gd name="T54" fmla="*/ 2015 w 2384"/>
              <a:gd name="T55" fmla="*/ 9 h 3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84" h="3756">
                <a:moveTo>
                  <a:pt x="765" y="958"/>
                </a:moveTo>
                <a:cubicBezTo>
                  <a:pt x="765" y="3500"/>
                  <a:pt x="765" y="3500"/>
                  <a:pt x="765" y="3500"/>
                </a:cubicBezTo>
                <a:cubicBezTo>
                  <a:pt x="765" y="3641"/>
                  <a:pt x="650" y="3756"/>
                  <a:pt x="509" y="3756"/>
                </a:cubicBezTo>
                <a:cubicBezTo>
                  <a:pt x="509" y="3756"/>
                  <a:pt x="509" y="3756"/>
                  <a:pt x="509" y="3756"/>
                </a:cubicBezTo>
                <a:cubicBezTo>
                  <a:pt x="368" y="3756"/>
                  <a:pt x="253" y="3641"/>
                  <a:pt x="253" y="3500"/>
                </a:cubicBezTo>
                <a:cubicBezTo>
                  <a:pt x="253" y="958"/>
                  <a:pt x="253" y="958"/>
                  <a:pt x="253" y="958"/>
                </a:cubicBezTo>
                <a:cubicBezTo>
                  <a:pt x="102" y="869"/>
                  <a:pt x="0" y="706"/>
                  <a:pt x="0" y="518"/>
                </a:cubicBezTo>
                <a:cubicBezTo>
                  <a:pt x="0" y="237"/>
                  <a:pt x="228" y="9"/>
                  <a:pt x="509" y="9"/>
                </a:cubicBezTo>
                <a:cubicBezTo>
                  <a:pt x="790" y="9"/>
                  <a:pt x="1018" y="237"/>
                  <a:pt x="1018" y="518"/>
                </a:cubicBezTo>
                <a:cubicBezTo>
                  <a:pt x="1018" y="706"/>
                  <a:pt x="916" y="869"/>
                  <a:pt x="765" y="958"/>
                </a:cubicBezTo>
                <a:close/>
                <a:moveTo>
                  <a:pt x="1503" y="2012"/>
                </a:moveTo>
                <a:cubicBezTo>
                  <a:pt x="1503" y="3500"/>
                  <a:pt x="1503" y="3500"/>
                  <a:pt x="1503" y="3500"/>
                </a:cubicBezTo>
                <a:cubicBezTo>
                  <a:pt x="1503" y="3641"/>
                  <a:pt x="1618" y="3756"/>
                  <a:pt x="1759" y="3756"/>
                </a:cubicBezTo>
                <a:cubicBezTo>
                  <a:pt x="1759" y="3756"/>
                  <a:pt x="1759" y="3756"/>
                  <a:pt x="1759" y="3756"/>
                </a:cubicBezTo>
                <a:cubicBezTo>
                  <a:pt x="1900" y="3756"/>
                  <a:pt x="2015" y="3641"/>
                  <a:pt x="2015" y="3500"/>
                </a:cubicBezTo>
                <a:cubicBezTo>
                  <a:pt x="2015" y="2012"/>
                  <a:pt x="2015" y="2012"/>
                  <a:pt x="2015" y="2012"/>
                </a:cubicBezTo>
                <a:moveTo>
                  <a:pt x="509" y="0"/>
                </a:moveTo>
                <a:cubicBezTo>
                  <a:pt x="509" y="509"/>
                  <a:pt x="509" y="509"/>
                  <a:pt x="509" y="509"/>
                </a:cubicBezTo>
                <a:moveTo>
                  <a:pt x="1134" y="2012"/>
                </a:moveTo>
                <a:cubicBezTo>
                  <a:pt x="2384" y="2012"/>
                  <a:pt x="2384" y="2012"/>
                  <a:pt x="2384" y="2012"/>
                </a:cubicBezTo>
                <a:moveTo>
                  <a:pt x="1759" y="2012"/>
                </a:moveTo>
                <a:cubicBezTo>
                  <a:pt x="1759" y="711"/>
                  <a:pt x="1759" y="711"/>
                  <a:pt x="1759" y="711"/>
                </a:cubicBezTo>
                <a:moveTo>
                  <a:pt x="2015" y="9"/>
                </a:moveTo>
                <a:cubicBezTo>
                  <a:pt x="1503" y="9"/>
                  <a:pt x="1503" y="9"/>
                  <a:pt x="1503" y="9"/>
                </a:cubicBezTo>
                <a:cubicBezTo>
                  <a:pt x="1503" y="510"/>
                  <a:pt x="1503" y="510"/>
                  <a:pt x="1503" y="510"/>
                </a:cubicBezTo>
                <a:cubicBezTo>
                  <a:pt x="1759" y="756"/>
                  <a:pt x="1759" y="756"/>
                  <a:pt x="1759" y="756"/>
                </a:cubicBezTo>
                <a:cubicBezTo>
                  <a:pt x="2015" y="510"/>
                  <a:pt x="2015" y="510"/>
                  <a:pt x="2015" y="510"/>
                </a:cubicBezTo>
                <a:lnTo>
                  <a:pt x="2015" y="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>
              <a:defRPr/>
            </a:pPr>
            <a:endParaRPr lang="en-US" sz="1800">
              <a:solidFill>
                <a:srgbClr val="505050"/>
              </a:solidFill>
              <a:latin typeface="Segoe UI Semiligh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6EA59F-7879-4D1F-B268-CD87B4D0B5D6}"/>
              </a:ext>
            </a:extLst>
          </p:cNvPr>
          <p:cNvGrpSpPr/>
          <p:nvPr/>
        </p:nvGrpSpPr>
        <p:grpSpPr>
          <a:xfrm>
            <a:off x="5713893" y="4760006"/>
            <a:ext cx="265360" cy="334479"/>
            <a:chOff x="9006725" y="765957"/>
            <a:chExt cx="222999" cy="28108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CC239FB-D89A-4F8E-80AC-47A3AEFBB0AD}"/>
                </a:ext>
              </a:extLst>
            </p:cNvPr>
            <p:cNvGrpSpPr/>
            <p:nvPr/>
          </p:nvGrpSpPr>
          <p:grpSpPr>
            <a:xfrm>
              <a:off x="9006725" y="765957"/>
              <a:ext cx="222999" cy="281085"/>
              <a:chOff x="9049397" y="3538221"/>
              <a:chExt cx="843714" cy="1063479"/>
            </a:xfrm>
          </p:grpSpPr>
          <p:sp>
            <p:nvSpPr>
              <p:cNvPr id="37" name="Delay 472">
                <a:extLst>
                  <a:ext uri="{FF2B5EF4-FFF2-40B4-BE49-F238E27FC236}">
                    <a16:creationId xmlns:a16="http://schemas.microsoft.com/office/drawing/2014/main" id="{86066FA5-295E-4A7C-AB10-F0AA84927D8C}"/>
                  </a:ext>
                </a:extLst>
              </p:cNvPr>
              <p:cNvSpPr/>
              <p:nvPr/>
            </p:nvSpPr>
            <p:spPr bwMode="auto">
              <a:xfrm rot="16200000">
                <a:off x="9109305" y="3534347"/>
                <a:ext cx="720967" cy="728716"/>
              </a:xfrm>
              <a:custGeom>
                <a:avLst/>
                <a:gdLst>
                  <a:gd name="connsiteX0" fmla="*/ 0 w 646772"/>
                  <a:gd name="connsiteY0" fmla="*/ 0 h 687074"/>
                  <a:gd name="connsiteX1" fmla="*/ 323386 w 646772"/>
                  <a:gd name="connsiteY1" fmla="*/ 0 h 687074"/>
                  <a:gd name="connsiteX2" fmla="*/ 646772 w 646772"/>
                  <a:gd name="connsiteY2" fmla="*/ 343537 h 687074"/>
                  <a:gd name="connsiteX3" fmla="*/ 323386 w 646772"/>
                  <a:gd name="connsiteY3" fmla="*/ 687074 h 687074"/>
                  <a:gd name="connsiteX4" fmla="*/ 0 w 646772"/>
                  <a:gd name="connsiteY4" fmla="*/ 687074 h 687074"/>
                  <a:gd name="connsiteX5" fmla="*/ 0 w 646772"/>
                  <a:gd name="connsiteY5" fmla="*/ 0 h 687074"/>
                  <a:gd name="connsiteX0" fmla="*/ 70225 w 716997"/>
                  <a:gd name="connsiteY0" fmla="*/ 0 h 687074"/>
                  <a:gd name="connsiteX1" fmla="*/ 393611 w 716997"/>
                  <a:gd name="connsiteY1" fmla="*/ 0 h 687074"/>
                  <a:gd name="connsiteX2" fmla="*/ 716997 w 716997"/>
                  <a:gd name="connsiteY2" fmla="*/ 343537 h 687074"/>
                  <a:gd name="connsiteX3" fmla="*/ 393611 w 716997"/>
                  <a:gd name="connsiteY3" fmla="*/ 687074 h 687074"/>
                  <a:gd name="connsiteX4" fmla="*/ 70225 w 716997"/>
                  <a:gd name="connsiteY4" fmla="*/ 687074 h 687074"/>
                  <a:gd name="connsiteX5" fmla="*/ 70225 w 716997"/>
                  <a:gd name="connsiteY5" fmla="*/ 0 h 687074"/>
                  <a:gd name="connsiteX0" fmla="*/ 17775 w 664547"/>
                  <a:gd name="connsiteY0" fmla="*/ 0 h 734251"/>
                  <a:gd name="connsiteX1" fmla="*/ 341161 w 664547"/>
                  <a:gd name="connsiteY1" fmla="*/ 0 h 734251"/>
                  <a:gd name="connsiteX2" fmla="*/ 664547 w 664547"/>
                  <a:gd name="connsiteY2" fmla="*/ 343537 h 734251"/>
                  <a:gd name="connsiteX3" fmla="*/ 341161 w 664547"/>
                  <a:gd name="connsiteY3" fmla="*/ 687074 h 734251"/>
                  <a:gd name="connsiteX4" fmla="*/ 17775 w 664547"/>
                  <a:gd name="connsiteY4" fmla="*/ 687074 h 734251"/>
                  <a:gd name="connsiteX5" fmla="*/ 17775 w 664547"/>
                  <a:gd name="connsiteY5" fmla="*/ 0 h 734251"/>
                  <a:gd name="connsiteX0" fmla="*/ 20104 w 666876"/>
                  <a:gd name="connsiteY0" fmla="*/ 0 h 714495"/>
                  <a:gd name="connsiteX1" fmla="*/ 343490 w 666876"/>
                  <a:gd name="connsiteY1" fmla="*/ 0 h 714495"/>
                  <a:gd name="connsiteX2" fmla="*/ 666876 w 666876"/>
                  <a:gd name="connsiteY2" fmla="*/ 343537 h 714495"/>
                  <a:gd name="connsiteX3" fmla="*/ 343490 w 666876"/>
                  <a:gd name="connsiteY3" fmla="*/ 687074 h 714495"/>
                  <a:gd name="connsiteX4" fmla="*/ 20104 w 666876"/>
                  <a:gd name="connsiteY4" fmla="*/ 687074 h 714495"/>
                  <a:gd name="connsiteX5" fmla="*/ 20104 w 666876"/>
                  <a:gd name="connsiteY5" fmla="*/ 0 h 714495"/>
                  <a:gd name="connsiteX0" fmla="*/ 60422 w 707194"/>
                  <a:gd name="connsiteY0" fmla="*/ 0 h 712171"/>
                  <a:gd name="connsiteX1" fmla="*/ 383808 w 707194"/>
                  <a:gd name="connsiteY1" fmla="*/ 0 h 712171"/>
                  <a:gd name="connsiteX2" fmla="*/ 707194 w 707194"/>
                  <a:gd name="connsiteY2" fmla="*/ 343537 h 712171"/>
                  <a:gd name="connsiteX3" fmla="*/ 383808 w 707194"/>
                  <a:gd name="connsiteY3" fmla="*/ 687074 h 712171"/>
                  <a:gd name="connsiteX4" fmla="*/ 96 w 707194"/>
                  <a:gd name="connsiteY4" fmla="*/ 683902 h 712171"/>
                  <a:gd name="connsiteX5" fmla="*/ 60422 w 707194"/>
                  <a:gd name="connsiteY5" fmla="*/ 0 h 712171"/>
                  <a:gd name="connsiteX0" fmla="*/ 61489 w 708261"/>
                  <a:gd name="connsiteY0" fmla="*/ 0 h 710499"/>
                  <a:gd name="connsiteX1" fmla="*/ 384875 w 708261"/>
                  <a:gd name="connsiteY1" fmla="*/ 0 h 710499"/>
                  <a:gd name="connsiteX2" fmla="*/ 708261 w 708261"/>
                  <a:gd name="connsiteY2" fmla="*/ 343537 h 710499"/>
                  <a:gd name="connsiteX3" fmla="*/ 384875 w 708261"/>
                  <a:gd name="connsiteY3" fmla="*/ 687074 h 710499"/>
                  <a:gd name="connsiteX4" fmla="*/ 1163 w 708261"/>
                  <a:gd name="connsiteY4" fmla="*/ 683902 h 710499"/>
                  <a:gd name="connsiteX5" fmla="*/ 61489 w 708261"/>
                  <a:gd name="connsiteY5" fmla="*/ 0 h 710499"/>
                  <a:gd name="connsiteX0" fmla="*/ 61489 w 708261"/>
                  <a:gd name="connsiteY0" fmla="*/ 66113 h 776612"/>
                  <a:gd name="connsiteX1" fmla="*/ 384875 w 708261"/>
                  <a:gd name="connsiteY1" fmla="*/ 66113 h 776612"/>
                  <a:gd name="connsiteX2" fmla="*/ 708261 w 708261"/>
                  <a:gd name="connsiteY2" fmla="*/ 409650 h 776612"/>
                  <a:gd name="connsiteX3" fmla="*/ 384875 w 708261"/>
                  <a:gd name="connsiteY3" fmla="*/ 753187 h 776612"/>
                  <a:gd name="connsiteX4" fmla="*/ 1163 w 708261"/>
                  <a:gd name="connsiteY4" fmla="*/ 750015 h 776612"/>
                  <a:gd name="connsiteX5" fmla="*/ 61489 w 708261"/>
                  <a:gd name="connsiteY5" fmla="*/ 66113 h 776612"/>
                  <a:gd name="connsiteX0" fmla="*/ 61489 w 708261"/>
                  <a:gd name="connsiteY0" fmla="*/ 42981 h 753480"/>
                  <a:gd name="connsiteX1" fmla="*/ 384875 w 708261"/>
                  <a:gd name="connsiteY1" fmla="*/ 42981 h 753480"/>
                  <a:gd name="connsiteX2" fmla="*/ 708261 w 708261"/>
                  <a:gd name="connsiteY2" fmla="*/ 386518 h 753480"/>
                  <a:gd name="connsiteX3" fmla="*/ 384875 w 708261"/>
                  <a:gd name="connsiteY3" fmla="*/ 730055 h 753480"/>
                  <a:gd name="connsiteX4" fmla="*/ 1163 w 708261"/>
                  <a:gd name="connsiteY4" fmla="*/ 726883 h 753480"/>
                  <a:gd name="connsiteX5" fmla="*/ 61489 w 708261"/>
                  <a:gd name="connsiteY5" fmla="*/ 42981 h 753480"/>
                  <a:gd name="connsiteX0" fmla="*/ 61489 w 708261"/>
                  <a:gd name="connsiteY0" fmla="*/ 42981 h 753480"/>
                  <a:gd name="connsiteX1" fmla="*/ 384875 w 708261"/>
                  <a:gd name="connsiteY1" fmla="*/ 42981 h 753480"/>
                  <a:gd name="connsiteX2" fmla="*/ 708261 w 708261"/>
                  <a:gd name="connsiteY2" fmla="*/ 386518 h 753480"/>
                  <a:gd name="connsiteX3" fmla="*/ 384875 w 708261"/>
                  <a:gd name="connsiteY3" fmla="*/ 730055 h 753480"/>
                  <a:gd name="connsiteX4" fmla="*/ 1163 w 708261"/>
                  <a:gd name="connsiteY4" fmla="*/ 726883 h 753480"/>
                  <a:gd name="connsiteX5" fmla="*/ 61489 w 708261"/>
                  <a:gd name="connsiteY5" fmla="*/ 42981 h 753480"/>
                  <a:gd name="connsiteX0" fmla="*/ 61489 w 708261"/>
                  <a:gd name="connsiteY0" fmla="*/ 55271 h 765770"/>
                  <a:gd name="connsiteX1" fmla="*/ 384875 w 708261"/>
                  <a:gd name="connsiteY1" fmla="*/ 55271 h 765770"/>
                  <a:gd name="connsiteX2" fmla="*/ 708261 w 708261"/>
                  <a:gd name="connsiteY2" fmla="*/ 398808 h 765770"/>
                  <a:gd name="connsiteX3" fmla="*/ 384875 w 708261"/>
                  <a:gd name="connsiteY3" fmla="*/ 742345 h 765770"/>
                  <a:gd name="connsiteX4" fmla="*/ 1163 w 708261"/>
                  <a:gd name="connsiteY4" fmla="*/ 739173 h 765770"/>
                  <a:gd name="connsiteX5" fmla="*/ 61489 w 708261"/>
                  <a:gd name="connsiteY5" fmla="*/ 55271 h 765770"/>
                  <a:gd name="connsiteX0" fmla="*/ 61489 w 708261"/>
                  <a:gd name="connsiteY0" fmla="*/ 45159 h 755658"/>
                  <a:gd name="connsiteX1" fmla="*/ 384875 w 708261"/>
                  <a:gd name="connsiteY1" fmla="*/ 45159 h 755658"/>
                  <a:gd name="connsiteX2" fmla="*/ 708261 w 708261"/>
                  <a:gd name="connsiteY2" fmla="*/ 388696 h 755658"/>
                  <a:gd name="connsiteX3" fmla="*/ 384875 w 708261"/>
                  <a:gd name="connsiteY3" fmla="*/ 732233 h 755658"/>
                  <a:gd name="connsiteX4" fmla="*/ 1163 w 708261"/>
                  <a:gd name="connsiteY4" fmla="*/ 729061 h 755658"/>
                  <a:gd name="connsiteX5" fmla="*/ 61489 w 708261"/>
                  <a:gd name="connsiteY5" fmla="*/ 45159 h 755658"/>
                  <a:gd name="connsiteX0" fmla="*/ 78421 w 722018"/>
                  <a:gd name="connsiteY0" fmla="*/ 86993 h 754419"/>
                  <a:gd name="connsiteX1" fmla="*/ 398632 w 722018"/>
                  <a:gd name="connsiteY1" fmla="*/ 23490 h 754419"/>
                  <a:gd name="connsiteX2" fmla="*/ 722018 w 722018"/>
                  <a:gd name="connsiteY2" fmla="*/ 367027 h 754419"/>
                  <a:gd name="connsiteX3" fmla="*/ 398632 w 722018"/>
                  <a:gd name="connsiteY3" fmla="*/ 710564 h 754419"/>
                  <a:gd name="connsiteX4" fmla="*/ 14920 w 722018"/>
                  <a:gd name="connsiteY4" fmla="*/ 707392 h 754419"/>
                  <a:gd name="connsiteX5" fmla="*/ 78421 w 722018"/>
                  <a:gd name="connsiteY5" fmla="*/ 86993 h 754419"/>
                  <a:gd name="connsiteX0" fmla="*/ 78421 w 722018"/>
                  <a:gd name="connsiteY0" fmla="*/ 67923 h 735349"/>
                  <a:gd name="connsiteX1" fmla="*/ 398632 w 722018"/>
                  <a:gd name="connsiteY1" fmla="*/ 4420 h 735349"/>
                  <a:gd name="connsiteX2" fmla="*/ 722018 w 722018"/>
                  <a:gd name="connsiteY2" fmla="*/ 347957 h 735349"/>
                  <a:gd name="connsiteX3" fmla="*/ 398632 w 722018"/>
                  <a:gd name="connsiteY3" fmla="*/ 691494 h 735349"/>
                  <a:gd name="connsiteX4" fmla="*/ 14920 w 722018"/>
                  <a:gd name="connsiteY4" fmla="*/ 688322 h 735349"/>
                  <a:gd name="connsiteX5" fmla="*/ 78421 w 722018"/>
                  <a:gd name="connsiteY5" fmla="*/ 67923 h 735349"/>
                  <a:gd name="connsiteX0" fmla="*/ 78125 w 721722"/>
                  <a:gd name="connsiteY0" fmla="*/ 67921 h 735347"/>
                  <a:gd name="connsiteX1" fmla="*/ 398336 w 721722"/>
                  <a:gd name="connsiteY1" fmla="*/ 4418 h 735347"/>
                  <a:gd name="connsiteX2" fmla="*/ 721722 w 721722"/>
                  <a:gd name="connsiteY2" fmla="*/ 347955 h 735347"/>
                  <a:gd name="connsiteX3" fmla="*/ 398336 w 721722"/>
                  <a:gd name="connsiteY3" fmla="*/ 691492 h 735347"/>
                  <a:gd name="connsiteX4" fmla="*/ 14624 w 721722"/>
                  <a:gd name="connsiteY4" fmla="*/ 688320 h 735347"/>
                  <a:gd name="connsiteX5" fmla="*/ 78125 w 721722"/>
                  <a:gd name="connsiteY5" fmla="*/ 67921 h 735347"/>
                  <a:gd name="connsiteX0" fmla="*/ 52617 w 727964"/>
                  <a:gd name="connsiteY0" fmla="*/ 28409 h 774265"/>
                  <a:gd name="connsiteX1" fmla="*/ 404578 w 727964"/>
                  <a:gd name="connsiteY1" fmla="*/ 37929 h 774265"/>
                  <a:gd name="connsiteX2" fmla="*/ 727964 w 727964"/>
                  <a:gd name="connsiteY2" fmla="*/ 381466 h 774265"/>
                  <a:gd name="connsiteX3" fmla="*/ 404578 w 727964"/>
                  <a:gd name="connsiteY3" fmla="*/ 725003 h 774265"/>
                  <a:gd name="connsiteX4" fmla="*/ 20866 w 727964"/>
                  <a:gd name="connsiteY4" fmla="*/ 721831 h 774265"/>
                  <a:gd name="connsiteX5" fmla="*/ 52617 w 727964"/>
                  <a:gd name="connsiteY5" fmla="*/ 28409 h 774265"/>
                  <a:gd name="connsiteX0" fmla="*/ 48043 w 723390"/>
                  <a:gd name="connsiteY0" fmla="*/ 28175 h 774031"/>
                  <a:gd name="connsiteX1" fmla="*/ 400004 w 723390"/>
                  <a:gd name="connsiteY1" fmla="*/ 37695 h 774031"/>
                  <a:gd name="connsiteX2" fmla="*/ 723390 w 723390"/>
                  <a:gd name="connsiteY2" fmla="*/ 381232 h 774031"/>
                  <a:gd name="connsiteX3" fmla="*/ 400004 w 723390"/>
                  <a:gd name="connsiteY3" fmla="*/ 724769 h 774031"/>
                  <a:gd name="connsiteX4" fmla="*/ 16292 w 723390"/>
                  <a:gd name="connsiteY4" fmla="*/ 721597 h 774031"/>
                  <a:gd name="connsiteX5" fmla="*/ 48043 w 723390"/>
                  <a:gd name="connsiteY5" fmla="*/ 28175 h 774031"/>
                  <a:gd name="connsiteX0" fmla="*/ 57181 w 732528"/>
                  <a:gd name="connsiteY0" fmla="*/ 28175 h 774031"/>
                  <a:gd name="connsiteX1" fmla="*/ 409142 w 732528"/>
                  <a:gd name="connsiteY1" fmla="*/ 37695 h 774031"/>
                  <a:gd name="connsiteX2" fmla="*/ 732528 w 732528"/>
                  <a:gd name="connsiteY2" fmla="*/ 381232 h 774031"/>
                  <a:gd name="connsiteX3" fmla="*/ 409142 w 732528"/>
                  <a:gd name="connsiteY3" fmla="*/ 724769 h 774031"/>
                  <a:gd name="connsiteX4" fmla="*/ 25430 w 732528"/>
                  <a:gd name="connsiteY4" fmla="*/ 721597 h 774031"/>
                  <a:gd name="connsiteX5" fmla="*/ 38475 w 732528"/>
                  <a:gd name="connsiteY5" fmla="*/ 368653 h 774031"/>
                  <a:gd name="connsiteX6" fmla="*/ 57181 w 732528"/>
                  <a:gd name="connsiteY6" fmla="*/ 28175 h 774031"/>
                  <a:gd name="connsiteX0" fmla="*/ 45620 w 720967"/>
                  <a:gd name="connsiteY0" fmla="*/ 26069 h 745543"/>
                  <a:gd name="connsiteX1" fmla="*/ 397581 w 720967"/>
                  <a:gd name="connsiteY1" fmla="*/ 35589 h 745543"/>
                  <a:gd name="connsiteX2" fmla="*/ 720967 w 720967"/>
                  <a:gd name="connsiteY2" fmla="*/ 379126 h 745543"/>
                  <a:gd name="connsiteX3" fmla="*/ 397581 w 720967"/>
                  <a:gd name="connsiteY3" fmla="*/ 722663 h 745543"/>
                  <a:gd name="connsiteX4" fmla="*/ 13869 w 720967"/>
                  <a:gd name="connsiteY4" fmla="*/ 719491 h 745543"/>
                  <a:gd name="connsiteX5" fmla="*/ 80889 w 720967"/>
                  <a:gd name="connsiteY5" fmla="*/ 382425 h 745543"/>
                  <a:gd name="connsiteX6" fmla="*/ 45620 w 720967"/>
                  <a:gd name="connsiteY6" fmla="*/ 26069 h 745543"/>
                  <a:gd name="connsiteX0" fmla="*/ 32920 w 720967"/>
                  <a:gd name="connsiteY0" fmla="*/ 34642 h 728716"/>
                  <a:gd name="connsiteX1" fmla="*/ 397581 w 720967"/>
                  <a:gd name="connsiteY1" fmla="*/ 18762 h 728716"/>
                  <a:gd name="connsiteX2" fmla="*/ 720967 w 720967"/>
                  <a:gd name="connsiteY2" fmla="*/ 362299 h 728716"/>
                  <a:gd name="connsiteX3" fmla="*/ 397581 w 720967"/>
                  <a:gd name="connsiteY3" fmla="*/ 705836 h 728716"/>
                  <a:gd name="connsiteX4" fmla="*/ 13869 w 720967"/>
                  <a:gd name="connsiteY4" fmla="*/ 702664 h 728716"/>
                  <a:gd name="connsiteX5" fmla="*/ 80889 w 720967"/>
                  <a:gd name="connsiteY5" fmla="*/ 365598 h 728716"/>
                  <a:gd name="connsiteX6" fmla="*/ 32920 w 720967"/>
                  <a:gd name="connsiteY6" fmla="*/ 34642 h 72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967" h="728716">
                    <a:moveTo>
                      <a:pt x="32920" y="34642"/>
                    </a:moveTo>
                    <a:cubicBezTo>
                      <a:pt x="85702" y="-23164"/>
                      <a:pt x="223111" y="5959"/>
                      <a:pt x="397581" y="18762"/>
                    </a:cubicBezTo>
                    <a:cubicBezTo>
                      <a:pt x="576182" y="18762"/>
                      <a:pt x="720967" y="172569"/>
                      <a:pt x="720967" y="362299"/>
                    </a:cubicBezTo>
                    <a:cubicBezTo>
                      <a:pt x="720967" y="552029"/>
                      <a:pt x="576182" y="705836"/>
                      <a:pt x="397581" y="705836"/>
                    </a:cubicBezTo>
                    <a:cubicBezTo>
                      <a:pt x="289786" y="705836"/>
                      <a:pt x="66651" y="759370"/>
                      <a:pt x="13869" y="702664"/>
                    </a:cubicBezTo>
                    <a:cubicBezTo>
                      <a:pt x="-38913" y="645958"/>
                      <a:pt x="75597" y="481168"/>
                      <a:pt x="80889" y="365598"/>
                    </a:cubicBezTo>
                    <a:cubicBezTo>
                      <a:pt x="86181" y="250028"/>
                      <a:pt x="-19862" y="92448"/>
                      <a:pt x="32920" y="3464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91B1B96-71C7-42B6-BF6B-37D9D8635118}"/>
                  </a:ext>
                </a:extLst>
              </p:cNvPr>
              <p:cNvGrpSpPr/>
              <p:nvPr/>
            </p:nvGrpSpPr>
            <p:grpSpPr>
              <a:xfrm>
                <a:off x="9049397" y="3679697"/>
                <a:ext cx="843714" cy="922003"/>
                <a:chOff x="7480331" y="4348086"/>
                <a:chExt cx="144649" cy="158071"/>
              </a:xfrm>
              <a:solidFill>
                <a:schemeClr val="bg1"/>
              </a:solidFill>
            </p:grpSpPr>
            <p:sp>
              <p:nvSpPr>
                <p:cNvPr id="39" name="Oval 9">
                  <a:extLst>
                    <a:ext uri="{FF2B5EF4-FFF2-40B4-BE49-F238E27FC236}">
                      <a16:creationId xmlns:a16="http://schemas.microsoft.com/office/drawing/2014/main" id="{C4F3BF4E-7BE2-422D-89AD-96EDDAF71E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2207" y="4348086"/>
                  <a:ext cx="99631" cy="86326"/>
                </a:xfrm>
                <a:custGeom>
                  <a:avLst/>
                  <a:gdLst>
                    <a:gd name="connsiteX0" fmla="*/ 0 w 580478"/>
                    <a:gd name="connsiteY0" fmla="*/ 290240 h 580479"/>
                    <a:gd name="connsiteX1" fmla="*/ 290239 w 580478"/>
                    <a:gd name="connsiteY1" fmla="*/ 0 h 580479"/>
                    <a:gd name="connsiteX2" fmla="*/ 580478 w 580478"/>
                    <a:gd name="connsiteY2" fmla="*/ 290240 h 580479"/>
                    <a:gd name="connsiteX3" fmla="*/ 290239 w 580478"/>
                    <a:gd name="connsiteY3" fmla="*/ 580480 h 580479"/>
                    <a:gd name="connsiteX4" fmla="*/ 0 w 580478"/>
                    <a:gd name="connsiteY4" fmla="*/ 290240 h 580479"/>
                    <a:gd name="connsiteX0" fmla="*/ 586 w 581064"/>
                    <a:gd name="connsiteY0" fmla="*/ 319507 h 609747"/>
                    <a:gd name="connsiteX1" fmla="*/ 217767 w 581064"/>
                    <a:gd name="connsiteY1" fmla="*/ 42812 h 609747"/>
                    <a:gd name="connsiteX2" fmla="*/ 290825 w 581064"/>
                    <a:gd name="connsiteY2" fmla="*/ 29267 h 609747"/>
                    <a:gd name="connsiteX3" fmla="*/ 581064 w 581064"/>
                    <a:gd name="connsiteY3" fmla="*/ 319507 h 609747"/>
                    <a:gd name="connsiteX4" fmla="*/ 290825 w 581064"/>
                    <a:gd name="connsiteY4" fmla="*/ 609747 h 609747"/>
                    <a:gd name="connsiteX5" fmla="*/ 586 w 581064"/>
                    <a:gd name="connsiteY5" fmla="*/ 319507 h 609747"/>
                    <a:gd name="connsiteX0" fmla="*/ 837 w 581315"/>
                    <a:gd name="connsiteY0" fmla="*/ 300909 h 591149"/>
                    <a:gd name="connsiteX1" fmla="*/ 205772 w 581315"/>
                    <a:gd name="connsiteY1" fmla="*/ 85446 h 591149"/>
                    <a:gd name="connsiteX2" fmla="*/ 291076 w 581315"/>
                    <a:gd name="connsiteY2" fmla="*/ 10669 h 591149"/>
                    <a:gd name="connsiteX3" fmla="*/ 581315 w 581315"/>
                    <a:gd name="connsiteY3" fmla="*/ 300909 h 591149"/>
                    <a:gd name="connsiteX4" fmla="*/ 291076 w 581315"/>
                    <a:gd name="connsiteY4" fmla="*/ 591149 h 591149"/>
                    <a:gd name="connsiteX5" fmla="*/ 837 w 581315"/>
                    <a:gd name="connsiteY5" fmla="*/ 300909 h 591149"/>
                    <a:gd name="connsiteX0" fmla="*/ 837 w 581315"/>
                    <a:gd name="connsiteY0" fmla="*/ 246033 h 536273"/>
                    <a:gd name="connsiteX1" fmla="*/ 205772 w 581315"/>
                    <a:gd name="connsiteY1" fmla="*/ 30570 h 536273"/>
                    <a:gd name="connsiteX2" fmla="*/ 307405 w 581315"/>
                    <a:gd name="connsiteY2" fmla="*/ 33354 h 536273"/>
                    <a:gd name="connsiteX3" fmla="*/ 581315 w 581315"/>
                    <a:gd name="connsiteY3" fmla="*/ 246033 h 536273"/>
                    <a:gd name="connsiteX4" fmla="*/ 291076 w 581315"/>
                    <a:gd name="connsiteY4" fmla="*/ 536273 h 536273"/>
                    <a:gd name="connsiteX5" fmla="*/ 837 w 581315"/>
                    <a:gd name="connsiteY5" fmla="*/ 246033 h 536273"/>
                    <a:gd name="connsiteX0" fmla="*/ 664 w 581142"/>
                    <a:gd name="connsiteY0" fmla="*/ 229376 h 519616"/>
                    <a:gd name="connsiteX1" fmla="*/ 213764 w 581142"/>
                    <a:gd name="connsiteY1" fmla="*/ 46570 h 519616"/>
                    <a:gd name="connsiteX2" fmla="*/ 307232 w 581142"/>
                    <a:gd name="connsiteY2" fmla="*/ 16697 h 519616"/>
                    <a:gd name="connsiteX3" fmla="*/ 581142 w 581142"/>
                    <a:gd name="connsiteY3" fmla="*/ 229376 h 519616"/>
                    <a:gd name="connsiteX4" fmla="*/ 290903 w 581142"/>
                    <a:gd name="connsiteY4" fmla="*/ 519616 h 519616"/>
                    <a:gd name="connsiteX5" fmla="*/ 664 w 581142"/>
                    <a:gd name="connsiteY5" fmla="*/ 229376 h 519616"/>
                    <a:gd name="connsiteX0" fmla="*/ 664 w 581142"/>
                    <a:gd name="connsiteY0" fmla="*/ 213294 h 503534"/>
                    <a:gd name="connsiteX1" fmla="*/ 213764 w 581142"/>
                    <a:gd name="connsiteY1" fmla="*/ 30488 h 503534"/>
                    <a:gd name="connsiteX2" fmla="*/ 311314 w 581142"/>
                    <a:gd name="connsiteY2" fmla="*/ 29190 h 503534"/>
                    <a:gd name="connsiteX3" fmla="*/ 581142 w 581142"/>
                    <a:gd name="connsiteY3" fmla="*/ 213294 h 503534"/>
                    <a:gd name="connsiteX4" fmla="*/ 290903 w 581142"/>
                    <a:gd name="connsiteY4" fmla="*/ 503534 h 503534"/>
                    <a:gd name="connsiteX5" fmla="*/ 664 w 581142"/>
                    <a:gd name="connsiteY5" fmla="*/ 213294 h 503534"/>
                    <a:gd name="connsiteX0" fmla="*/ 664 w 581142"/>
                    <a:gd name="connsiteY0" fmla="*/ 213294 h 503636"/>
                    <a:gd name="connsiteX1" fmla="*/ 213764 w 581142"/>
                    <a:gd name="connsiteY1" fmla="*/ 30488 h 503636"/>
                    <a:gd name="connsiteX2" fmla="*/ 311314 w 581142"/>
                    <a:gd name="connsiteY2" fmla="*/ 29190 h 503636"/>
                    <a:gd name="connsiteX3" fmla="*/ 581142 w 581142"/>
                    <a:gd name="connsiteY3" fmla="*/ 213294 h 503636"/>
                    <a:gd name="connsiteX4" fmla="*/ 290903 w 581142"/>
                    <a:gd name="connsiteY4" fmla="*/ 503534 h 503636"/>
                    <a:gd name="connsiteX5" fmla="*/ 664 w 581142"/>
                    <a:gd name="connsiteY5" fmla="*/ 213294 h 503636"/>
                    <a:gd name="connsiteX0" fmla="*/ 664 w 581142"/>
                    <a:gd name="connsiteY0" fmla="*/ 213294 h 503534"/>
                    <a:gd name="connsiteX1" fmla="*/ 213764 w 581142"/>
                    <a:gd name="connsiteY1" fmla="*/ 30488 h 503534"/>
                    <a:gd name="connsiteX2" fmla="*/ 311314 w 581142"/>
                    <a:gd name="connsiteY2" fmla="*/ 29190 h 503534"/>
                    <a:gd name="connsiteX3" fmla="*/ 581142 w 581142"/>
                    <a:gd name="connsiteY3" fmla="*/ 213294 h 503534"/>
                    <a:gd name="connsiteX4" fmla="*/ 290903 w 581142"/>
                    <a:gd name="connsiteY4" fmla="*/ 503534 h 503534"/>
                    <a:gd name="connsiteX5" fmla="*/ 664 w 581142"/>
                    <a:gd name="connsiteY5" fmla="*/ 213294 h 503534"/>
                    <a:gd name="connsiteX0" fmla="*/ 658 w 581136"/>
                    <a:gd name="connsiteY0" fmla="*/ 213294 h 503534"/>
                    <a:gd name="connsiteX1" fmla="*/ 213758 w 581136"/>
                    <a:gd name="connsiteY1" fmla="*/ 30488 h 503534"/>
                    <a:gd name="connsiteX2" fmla="*/ 311308 w 581136"/>
                    <a:gd name="connsiteY2" fmla="*/ 29190 h 503534"/>
                    <a:gd name="connsiteX3" fmla="*/ 581136 w 581136"/>
                    <a:gd name="connsiteY3" fmla="*/ 213294 h 503534"/>
                    <a:gd name="connsiteX4" fmla="*/ 290897 w 581136"/>
                    <a:gd name="connsiteY4" fmla="*/ 503534 h 503534"/>
                    <a:gd name="connsiteX5" fmla="*/ 658 w 581136"/>
                    <a:gd name="connsiteY5" fmla="*/ 213294 h 503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1136" h="503534">
                      <a:moveTo>
                        <a:pt x="658" y="213294"/>
                      </a:moveTo>
                      <a:cubicBezTo>
                        <a:pt x="9429" y="112825"/>
                        <a:pt x="165385" y="78861"/>
                        <a:pt x="213758" y="30488"/>
                      </a:cubicBezTo>
                      <a:cubicBezTo>
                        <a:pt x="262131" y="-17885"/>
                        <a:pt x="250078" y="-1278"/>
                        <a:pt x="311308" y="29190"/>
                      </a:cubicBezTo>
                      <a:cubicBezTo>
                        <a:pt x="372538" y="59658"/>
                        <a:pt x="581136" y="52999"/>
                        <a:pt x="581136" y="213294"/>
                      </a:cubicBezTo>
                      <a:cubicBezTo>
                        <a:pt x="581136" y="373589"/>
                        <a:pt x="511752" y="503534"/>
                        <a:pt x="290897" y="503534"/>
                      </a:cubicBezTo>
                      <a:cubicBezTo>
                        <a:pt x="70042" y="503534"/>
                        <a:pt x="-8113" y="313763"/>
                        <a:pt x="658" y="213294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>
                    <a:defRPr/>
                  </a:pPr>
                  <a:endParaRPr lang="en-US" sz="180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40" name="Freeform 10">
                  <a:extLst>
                    <a:ext uri="{FF2B5EF4-FFF2-40B4-BE49-F238E27FC236}">
                      <a16:creationId xmlns:a16="http://schemas.microsoft.com/office/drawing/2014/main" id="{D85C5082-675F-40D3-A20A-2E9F6017D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80331" y="4434411"/>
                  <a:ext cx="144649" cy="71746"/>
                </a:xfrm>
                <a:custGeom>
                  <a:avLst/>
                  <a:gdLst>
                    <a:gd name="T0" fmla="*/ 0 w 172"/>
                    <a:gd name="T1" fmla="*/ 86 h 86"/>
                    <a:gd name="T2" fmla="*/ 86 w 172"/>
                    <a:gd name="T3" fmla="*/ 0 h 86"/>
                    <a:gd name="T4" fmla="*/ 172 w 172"/>
                    <a:gd name="T5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" h="86">
                      <a:moveTo>
                        <a:pt x="0" y="86"/>
                      </a:moveTo>
                      <a:cubicBezTo>
                        <a:pt x="0" y="39"/>
                        <a:pt x="38" y="0"/>
                        <a:pt x="86" y="0"/>
                      </a:cubicBezTo>
                      <a:cubicBezTo>
                        <a:pt x="133" y="0"/>
                        <a:pt x="172" y="39"/>
                        <a:pt x="172" y="86"/>
                      </a:cubicBezTo>
                    </a:path>
                  </a:pathLst>
                </a:custGeom>
                <a:grp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5">
                    <a:defRPr/>
                  </a:pPr>
                  <a:endParaRPr lang="en-US" sz="180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</p:grpSp>
        <p:sp>
          <p:nvSpPr>
            <p:cNvPr id="34" name="Rounded Rectangle 442">
              <a:extLst>
                <a:ext uri="{FF2B5EF4-FFF2-40B4-BE49-F238E27FC236}">
                  <a16:creationId xmlns:a16="http://schemas.microsoft.com/office/drawing/2014/main" id="{F821DF00-DC76-4628-9815-052FC3175155}"/>
                </a:ext>
              </a:extLst>
            </p:cNvPr>
            <p:cNvSpPr/>
            <p:nvPr/>
          </p:nvSpPr>
          <p:spPr bwMode="auto">
            <a:xfrm>
              <a:off x="9067095" y="846868"/>
              <a:ext cx="43020" cy="30046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ounded Rectangle 443">
              <a:extLst>
                <a:ext uri="{FF2B5EF4-FFF2-40B4-BE49-F238E27FC236}">
                  <a16:creationId xmlns:a16="http://schemas.microsoft.com/office/drawing/2014/main" id="{6CBD8AF8-C945-41B5-A7B4-4B0DCA086343}"/>
                </a:ext>
              </a:extLst>
            </p:cNvPr>
            <p:cNvSpPr/>
            <p:nvPr/>
          </p:nvSpPr>
          <p:spPr bwMode="auto">
            <a:xfrm>
              <a:off x="9124249" y="846868"/>
              <a:ext cx="43020" cy="30046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Freeform 444">
              <a:extLst>
                <a:ext uri="{FF2B5EF4-FFF2-40B4-BE49-F238E27FC236}">
                  <a16:creationId xmlns:a16="http://schemas.microsoft.com/office/drawing/2014/main" id="{ECC400F8-90C9-4CC6-A51F-BC2A8A2E52CF}"/>
                </a:ext>
              </a:extLst>
            </p:cNvPr>
            <p:cNvSpPr/>
            <p:nvPr/>
          </p:nvSpPr>
          <p:spPr bwMode="auto">
            <a:xfrm>
              <a:off x="9053802" y="843363"/>
              <a:ext cx="127872" cy="4341"/>
            </a:xfrm>
            <a:custGeom>
              <a:avLst/>
              <a:gdLst>
                <a:gd name="connsiteX0" fmla="*/ 0 w 701675"/>
                <a:gd name="connsiteY0" fmla="*/ 3175 h 69850"/>
                <a:gd name="connsiteX1" fmla="*/ 66675 w 701675"/>
                <a:gd name="connsiteY1" fmla="*/ 69850 h 69850"/>
                <a:gd name="connsiteX2" fmla="*/ 631825 w 701675"/>
                <a:gd name="connsiteY2" fmla="*/ 69850 h 69850"/>
                <a:gd name="connsiteX3" fmla="*/ 701675 w 701675"/>
                <a:gd name="connsiteY3" fmla="*/ 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1675" h="69850">
                  <a:moveTo>
                    <a:pt x="0" y="3175"/>
                  </a:moveTo>
                  <a:lnTo>
                    <a:pt x="66675" y="69850"/>
                  </a:lnTo>
                  <a:lnTo>
                    <a:pt x="631825" y="69850"/>
                  </a:lnTo>
                  <a:lnTo>
                    <a:pt x="701675" y="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25">
                <a:defRPr/>
              </a:pPr>
              <a:endParaRPr lang="en-US" sz="1800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41" name="Smiley Face 4">
            <a:extLst>
              <a:ext uri="{FF2B5EF4-FFF2-40B4-BE49-F238E27FC236}">
                <a16:creationId xmlns:a16="http://schemas.microsoft.com/office/drawing/2014/main" id="{638FF5B1-9152-42D7-8447-AFE47AD2C112}"/>
              </a:ext>
            </a:extLst>
          </p:cNvPr>
          <p:cNvSpPr/>
          <p:nvPr/>
        </p:nvSpPr>
        <p:spPr bwMode="auto">
          <a:xfrm>
            <a:off x="8071244" y="2809532"/>
            <a:ext cx="293749" cy="29374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1838 w 914400"/>
              <a:gd name="connsiteY0" fmla="*/ 58353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1838 w 914400"/>
              <a:gd name="connsiteY0" fmla="*/ 583538 h 914400"/>
              <a:gd name="connsiteX1" fmla="*/ 722059 w 914400"/>
              <a:gd name="connsiteY1" fmla="*/ 58605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1838 w 914400"/>
              <a:gd name="connsiteY0" fmla="*/ 583538 h 914400"/>
              <a:gd name="connsiteX1" fmla="*/ 722059 w 914400"/>
              <a:gd name="connsiteY1" fmla="*/ 58605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1838 w 914400"/>
              <a:gd name="connsiteY0" fmla="*/ 583538 h 914400"/>
              <a:gd name="connsiteX1" fmla="*/ 722059 w 914400"/>
              <a:gd name="connsiteY1" fmla="*/ 58605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1838" y="583538"/>
                </a:moveTo>
                <a:cubicBezTo>
                  <a:pt x="252912" y="750761"/>
                  <a:pt x="677129" y="760028"/>
                  <a:pt x="722059" y="586058"/>
                </a:cubicBezTo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2A519A-7C1B-471D-A033-5B1D52C2E8AF}"/>
              </a:ext>
            </a:extLst>
          </p:cNvPr>
          <p:cNvGrpSpPr/>
          <p:nvPr/>
        </p:nvGrpSpPr>
        <p:grpSpPr>
          <a:xfrm rot="1105790">
            <a:off x="9982143" y="3470897"/>
            <a:ext cx="1721354" cy="2071027"/>
            <a:chOff x="10213401" y="3435239"/>
            <a:chExt cx="987108" cy="1400218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6D95B05-1A20-4760-8BD7-1633250086B6}"/>
                </a:ext>
              </a:extLst>
            </p:cNvPr>
            <p:cNvCxnSpPr>
              <a:cxnSpLocks/>
              <a:endCxn id="75" idx="1"/>
            </p:cNvCxnSpPr>
            <p:nvPr/>
          </p:nvCxnSpPr>
          <p:spPr>
            <a:xfrm>
              <a:off x="10765702" y="4305413"/>
              <a:ext cx="229188" cy="217768"/>
            </a:xfrm>
            <a:prstGeom prst="straightConnector1">
              <a:avLst/>
            </a:pr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2A5A52E-8F9B-48C8-B9A7-91C25A4A41E3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 rot="900000" flipV="1">
              <a:off x="10868160" y="4588571"/>
              <a:ext cx="91539" cy="79875"/>
            </a:xfrm>
            <a:prstGeom prst="straightConnector1">
              <a:avLst/>
            </a:pr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2AAD9CD-9E3B-4536-B997-DE8285A6E463}"/>
                </a:ext>
              </a:extLst>
            </p:cNvPr>
            <p:cNvCxnSpPr>
              <a:cxnSpLocks/>
            </p:cNvCxnSpPr>
            <p:nvPr/>
          </p:nvCxnSpPr>
          <p:spPr>
            <a:xfrm rot="900000" flipH="1" flipV="1">
              <a:off x="10629852" y="3951609"/>
              <a:ext cx="169800" cy="308258"/>
            </a:xfrm>
            <a:prstGeom prst="straightConnector1">
              <a:avLst/>
            </a:pr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FA9F07-79F2-4070-B577-8475A6C85B09}"/>
                </a:ext>
              </a:extLst>
            </p:cNvPr>
            <p:cNvSpPr/>
            <p:nvPr/>
          </p:nvSpPr>
          <p:spPr>
            <a:xfrm rot="900000">
              <a:off x="10601452" y="3823289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56" tIns="112156" rIns="112156" bIns="112156" numCol="1" spcCol="1270" anchor="ctr" anchorCtr="0">
              <a:noAutofit/>
            </a:bodyPr>
            <a:lstStyle/>
            <a:p>
              <a:pPr algn="ctr" defTabSz="6666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DD8A56-EDFF-46D8-9FCB-42B84B5EE6F6}"/>
                </a:ext>
              </a:extLst>
            </p:cNvPr>
            <p:cNvSpPr/>
            <p:nvPr/>
          </p:nvSpPr>
          <p:spPr>
            <a:xfrm rot="17100000">
              <a:off x="10573665" y="3691590"/>
              <a:ext cx="274137" cy="2596"/>
            </a:xfrm>
            <a:custGeom>
              <a:avLst/>
              <a:gdLst>
                <a:gd name="connsiteX0" fmla="*/ 0 w 1638632"/>
                <a:gd name="connsiteY0" fmla="*/ 7761 h 15522"/>
                <a:gd name="connsiteX1" fmla="*/ 1638632 w 1638632"/>
                <a:gd name="connsiteY1" fmla="*/ 776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632" h="15522">
                  <a:moveTo>
                    <a:pt x="0" y="7761"/>
                  </a:moveTo>
                  <a:lnTo>
                    <a:pt x="1638632" y="7761"/>
                  </a:lnTo>
                </a:path>
              </a:pathLst>
            </a:cu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938" tIns="-33199" rIns="790938" bIns="-33200" numCol="1" spcCol="1270" anchor="ctr" anchorCtr="0">
              <a:noAutofit/>
            </a:bodyPr>
            <a:lstStyle/>
            <a:p>
              <a:pPr algn="ctr" defTabSz="2222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00">
                <a:solidFill>
                  <a:srgbClr val="1A1A1A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00B0CB-0790-4879-8578-C92712E8F470}"/>
                </a:ext>
              </a:extLst>
            </p:cNvPr>
            <p:cNvSpPr/>
            <p:nvPr/>
          </p:nvSpPr>
          <p:spPr>
            <a:xfrm rot="900000">
              <a:off x="10702754" y="3445227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56" tIns="112156" rIns="112156" bIns="112156" numCol="1" spcCol="1270" anchor="ctr" anchorCtr="0">
              <a:noAutofit/>
            </a:bodyPr>
            <a:lstStyle/>
            <a:p>
              <a:pPr algn="ctr" defTabSz="6666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F0575B1-532B-4A0D-81F8-B5834D806B08}"/>
                </a:ext>
              </a:extLst>
            </p:cNvPr>
            <p:cNvSpPr/>
            <p:nvPr/>
          </p:nvSpPr>
          <p:spPr>
            <a:xfrm rot="18450000">
              <a:off x="10642149" y="3725363"/>
              <a:ext cx="274137" cy="2596"/>
            </a:xfrm>
            <a:custGeom>
              <a:avLst/>
              <a:gdLst>
                <a:gd name="connsiteX0" fmla="*/ 0 w 1638632"/>
                <a:gd name="connsiteY0" fmla="*/ 7761 h 15522"/>
                <a:gd name="connsiteX1" fmla="*/ 1638632 w 1638632"/>
                <a:gd name="connsiteY1" fmla="*/ 776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632" h="15522">
                  <a:moveTo>
                    <a:pt x="0" y="7761"/>
                  </a:moveTo>
                  <a:lnTo>
                    <a:pt x="1638632" y="7761"/>
                  </a:lnTo>
                </a:path>
              </a:pathLst>
            </a:cu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937" tIns="-33200" rIns="790939" bIns="-33200" numCol="1" spcCol="1270" anchor="ctr" anchorCtr="0">
              <a:noAutofit/>
            </a:bodyPr>
            <a:lstStyle/>
            <a:p>
              <a:pPr algn="ctr" defTabSz="2222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00">
                <a:solidFill>
                  <a:srgbClr val="1A1A1A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1220637-782D-47DD-8F9B-6688D5F0C8B4}"/>
                </a:ext>
              </a:extLst>
            </p:cNvPr>
            <p:cNvSpPr/>
            <p:nvPr/>
          </p:nvSpPr>
          <p:spPr>
            <a:xfrm rot="900000">
              <a:off x="10839721" y="3512772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56" tIns="112156" rIns="112156" bIns="112156" numCol="1" spcCol="1270" anchor="ctr" anchorCtr="0">
              <a:noAutofit/>
            </a:bodyPr>
            <a:lstStyle/>
            <a:p>
              <a:pPr algn="ctr" defTabSz="6666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6136D2C-21C3-45B0-9412-2BCF93876646}"/>
                </a:ext>
              </a:extLst>
            </p:cNvPr>
            <p:cNvSpPr/>
            <p:nvPr/>
          </p:nvSpPr>
          <p:spPr>
            <a:xfrm rot="19800000">
              <a:off x="10692495" y="3782772"/>
              <a:ext cx="274138" cy="2596"/>
            </a:xfrm>
            <a:custGeom>
              <a:avLst/>
              <a:gdLst>
                <a:gd name="connsiteX0" fmla="*/ 0 w 1638632"/>
                <a:gd name="connsiteY0" fmla="*/ 7761 h 15522"/>
                <a:gd name="connsiteX1" fmla="*/ 1638632 w 1638632"/>
                <a:gd name="connsiteY1" fmla="*/ 776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632" h="15522">
                  <a:moveTo>
                    <a:pt x="0" y="7761"/>
                  </a:moveTo>
                  <a:lnTo>
                    <a:pt x="1638632" y="7761"/>
                  </a:lnTo>
                </a:path>
              </a:pathLst>
            </a:cu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939" tIns="-33200" rIns="790937" bIns="-33200" numCol="1" spcCol="1270" anchor="ctr" anchorCtr="0">
              <a:noAutofit/>
            </a:bodyPr>
            <a:lstStyle/>
            <a:p>
              <a:pPr algn="ctr" defTabSz="2222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00">
                <a:solidFill>
                  <a:srgbClr val="1A1A1A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3504F6A-3783-4DAA-818A-6B83069BABC6}"/>
                </a:ext>
              </a:extLst>
            </p:cNvPr>
            <p:cNvSpPr/>
            <p:nvPr/>
          </p:nvSpPr>
          <p:spPr>
            <a:xfrm rot="900000">
              <a:off x="10940414" y="3627589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56" tIns="112156" rIns="112156" bIns="112156" numCol="1" spcCol="1270" anchor="ctr" anchorCtr="0">
              <a:noAutofit/>
            </a:bodyPr>
            <a:lstStyle/>
            <a:p>
              <a:pPr algn="ctr" defTabSz="6666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4560213-9AED-4DAB-B220-5AB04CB5A51E}"/>
                </a:ext>
              </a:extLst>
            </p:cNvPr>
            <p:cNvSpPr/>
            <p:nvPr/>
          </p:nvSpPr>
          <p:spPr>
            <a:xfrm rot="19800000">
              <a:off x="10353533" y="3978471"/>
              <a:ext cx="274138" cy="2597"/>
            </a:xfrm>
            <a:custGeom>
              <a:avLst/>
              <a:gdLst>
                <a:gd name="connsiteX0" fmla="*/ 0 w 1638632"/>
                <a:gd name="connsiteY0" fmla="*/ 7761 h 15522"/>
                <a:gd name="connsiteX1" fmla="*/ 1638632 w 1638632"/>
                <a:gd name="connsiteY1" fmla="*/ 776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632" h="15522">
                  <a:moveTo>
                    <a:pt x="1638632" y="7761"/>
                  </a:moveTo>
                  <a:lnTo>
                    <a:pt x="0" y="7761"/>
                  </a:lnTo>
                </a:path>
              </a:pathLst>
            </a:cu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937" tIns="-33200" rIns="790940" bIns="-33199" numCol="1" spcCol="1270" anchor="ctr" anchorCtr="0">
              <a:noAutofit/>
            </a:bodyPr>
            <a:lstStyle/>
            <a:p>
              <a:pPr algn="ctr" defTabSz="2222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00">
                <a:solidFill>
                  <a:srgbClr val="1A1A1A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73D0DE-55FC-4A1D-BE47-EE37E9B4292A}"/>
                </a:ext>
              </a:extLst>
            </p:cNvPr>
            <p:cNvSpPr/>
            <p:nvPr/>
          </p:nvSpPr>
          <p:spPr>
            <a:xfrm rot="900000">
              <a:off x="10262489" y="4018989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680" tIns="121680" rIns="121680" bIns="121680" numCol="1" spcCol="1270" anchor="ctr" anchorCtr="0">
              <a:noAutofit/>
            </a:bodyPr>
            <a:lstStyle/>
            <a:p>
              <a:pPr algn="ctr" defTabSz="13332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0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5403DB1-A3CC-4654-B3D3-047652E23963}"/>
                </a:ext>
              </a:extLst>
            </p:cNvPr>
            <p:cNvSpPr/>
            <p:nvPr/>
          </p:nvSpPr>
          <p:spPr>
            <a:xfrm rot="21150000">
              <a:off x="10328987" y="3906165"/>
              <a:ext cx="274138" cy="2597"/>
            </a:xfrm>
            <a:custGeom>
              <a:avLst/>
              <a:gdLst>
                <a:gd name="connsiteX0" fmla="*/ 0 w 1638632"/>
                <a:gd name="connsiteY0" fmla="*/ 7761 h 15522"/>
                <a:gd name="connsiteX1" fmla="*/ 1638632 w 1638632"/>
                <a:gd name="connsiteY1" fmla="*/ 776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632" h="15522">
                  <a:moveTo>
                    <a:pt x="1638632" y="7761"/>
                  </a:moveTo>
                  <a:lnTo>
                    <a:pt x="0" y="7761"/>
                  </a:lnTo>
                </a:path>
              </a:pathLst>
            </a:cu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937" tIns="-33200" rIns="790940" bIns="-33199" numCol="1" spcCol="1270" anchor="ctr" anchorCtr="0">
              <a:noAutofit/>
            </a:bodyPr>
            <a:lstStyle/>
            <a:p>
              <a:pPr algn="ctr" defTabSz="2222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00">
                <a:solidFill>
                  <a:srgbClr val="1A1A1A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BBAB1FA-69BE-4B42-A44C-FF46EBE93350}"/>
                </a:ext>
              </a:extLst>
            </p:cNvPr>
            <p:cNvSpPr/>
            <p:nvPr/>
          </p:nvSpPr>
          <p:spPr>
            <a:xfrm rot="900000">
              <a:off x="10213401" y="3874376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680" tIns="121680" rIns="121680" bIns="121680" numCol="1" spcCol="1270" anchor="ctr" anchorCtr="0">
              <a:noAutofit/>
            </a:bodyPr>
            <a:lstStyle/>
            <a:p>
              <a:pPr algn="ctr" defTabSz="13332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0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91E8759-8F9C-477E-9B02-0A1EE4E0F0E4}"/>
                </a:ext>
              </a:extLst>
            </p:cNvPr>
            <p:cNvSpPr/>
            <p:nvPr/>
          </p:nvSpPr>
          <p:spPr>
            <a:xfrm rot="900000">
              <a:off x="10333982" y="3829970"/>
              <a:ext cx="274138" cy="2597"/>
            </a:xfrm>
            <a:custGeom>
              <a:avLst/>
              <a:gdLst>
                <a:gd name="connsiteX0" fmla="*/ 0 w 1638632"/>
                <a:gd name="connsiteY0" fmla="*/ 7761 h 15522"/>
                <a:gd name="connsiteX1" fmla="*/ 1638632 w 1638632"/>
                <a:gd name="connsiteY1" fmla="*/ 776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632" h="15522">
                  <a:moveTo>
                    <a:pt x="1638632" y="7761"/>
                  </a:moveTo>
                  <a:lnTo>
                    <a:pt x="0" y="7761"/>
                  </a:lnTo>
                </a:path>
              </a:pathLst>
            </a:cu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938" tIns="-33199" rIns="790939" bIns="-33199" numCol="1" spcCol="1270" anchor="ctr" anchorCtr="0">
              <a:noAutofit/>
            </a:bodyPr>
            <a:lstStyle/>
            <a:p>
              <a:pPr algn="ctr" defTabSz="2222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00">
                <a:solidFill>
                  <a:srgbClr val="1A1A1A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5FDC4B4-9D17-4054-97BC-E6C3E8D15F78}"/>
                </a:ext>
              </a:extLst>
            </p:cNvPr>
            <p:cNvSpPr/>
            <p:nvPr/>
          </p:nvSpPr>
          <p:spPr>
            <a:xfrm rot="900000">
              <a:off x="10223388" y="3721987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680" tIns="121680" rIns="121680" bIns="121680" numCol="1" spcCol="1270" anchor="ctr" anchorCtr="0">
              <a:noAutofit/>
            </a:bodyPr>
            <a:lstStyle/>
            <a:p>
              <a:pPr algn="ctr" defTabSz="13332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0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5510EE-DA15-494B-96BD-41BECA571A40}"/>
                </a:ext>
              </a:extLst>
            </p:cNvPr>
            <p:cNvSpPr/>
            <p:nvPr/>
          </p:nvSpPr>
          <p:spPr>
            <a:xfrm rot="2250000">
              <a:off x="10367754" y="3761486"/>
              <a:ext cx="274138" cy="2597"/>
            </a:xfrm>
            <a:custGeom>
              <a:avLst/>
              <a:gdLst>
                <a:gd name="connsiteX0" fmla="*/ 0 w 1638632"/>
                <a:gd name="connsiteY0" fmla="*/ 7761 h 15522"/>
                <a:gd name="connsiteX1" fmla="*/ 1638632 w 1638632"/>
                <a:gd name="connsiteY1" fmla="*/ 776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632" h="15522">
                  <a:moveTo>
                    <a:pt x="1638632" y="7761"/>
                  </a:moveTo>
                  <a:lnTo>
                    <a:pt x="0" y="7761"/>
                  </a:lnTo>
                </a:path>
              </a:pathLst>
            </a:cu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938" tIns="-33199" rIns="790939" bIns="-33200" numCol="1" spcCol="1270" anchor="ctr" anchorCtr="0">
              <a:noAutofit/>
            </a:bodyPr>
            <a:lstStyle/>
            <a:p>
              <a:pPr algn="ctr" defTabSz="2222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00">
                <a:solidFill>
                  <a:srgbClr val="1A1A1A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26D3F5B-48C9-4A77-BCBE-7066EA8A9D13}"/>
                </a:ext>
              </a:extLst>
            </p:cNvPr>
            <p:cNvSpPr/>
            <p:nvPr/>
          </p:nvSpPr>
          <p:spPr>
            <a:xfrm rot="900000">
              <a:off x="10290934" y="3585020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680" tIns="121680" rIns="121680" bIns="121680" numCol="1" spcCol="1270" anchor="ctr" anchorCtr="0">
              <a:noAutofit/>
            </a:bodyPr>
            <a:lstStyle/>
            <a:p>
              <a:pPr algn="ctr" defTabSz="13332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0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1CB3C51-9821-4B7C-A690-6991C7F69ECE}"/>
                </a:ext>
              </a:extLst>
            </p:cNvPr>
            <p:cNvSpPr/>
            <p:nvPr/>
          </p:nvSpPr>
          <p:spPr>
            <a:xfrm rot="3600000">
              <a:off x="10425164" y="3711141"/>
              <a:ext cx="274137" cy="2597"/>
            </a:xfrm>
            <a:custGeom>
              <a:avLst/>
              <a:gdLst>
                <a:gd name="connsiteX0" fmla="*/ 0 w 1638632"/>
                <a:gd name="connsiteY0" fmla="*/ 7761 h 15522"/>
                <a:gd name="connsiteX1" fmla="*/ 1638632 w 1638632"/>
                <a:gd name="connsiteY1" fmla="*/ 776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632" h="15522">
                  <a:moveTo>
                    <a:pt x="1638632" y="7761"/>
                  </a:moveTo>
                  <a:lnTo>
                    <a:pt x="0" y="7761"/>
                  </a:lnTo>
                </a:path>
              </a:pathLst>
            </a:cu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937" tIns="-33200" rIns="790939" bIns="-33199" numCol="1" spcCol="1270" anchor="ctr" anchorCtr="0">
              <a:noAutofit/>
            </a:bodyPr>
            <a:lstStyle/>
            <a:p>
              <a:pPr algn="ctr" defTabSz="2222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00">
                <a:solidFill>
                  <a:srgbClr val="1A1A1A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12A8348-1570-43DF-9464-2F21AA22A620}"/>
                </a:ext>
              </a:extLst>
            </p:cNvPr>
            <p:cNvSpPr/>
            <p:nvPr/>
          </p:nvSpPr>
          <p:spPr>
            <a:xfrm rot="900000">
              <a:off x="10405752" y="3484327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680" tIns="121680" rIns="121680" bIns="121680" numCol="1" spcCol="1270" anchor="ctr" anchorCtr="0">
              <a:noAutofit/>
            </a:bodyPr>
            <a:lstStyle/>
            <a:p>
              <a:pPr algn="ctr" defTabSz="13332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0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A859D13-CC27-4E59-94F4-864946F770C8}"/>
                </a:ext>
              </a:extLst>
            </p:cNvPr>
            <p:cNvSpPr/>
            <p:nvPr/>
          </p:nvSpPr>
          <p:spPr>
            <a:xfrm rot="4950000">
              <a:off x="10497471" y="3686596"/>
              <a:ext cx="274137" cy="2597"/>
            </a:xfrm>
            <a:custGeom>
              <a:avLst/>
              <a:gdLst>
                <a:gd name="connsiteX0" fmla="*/ 0 w 1638632"/>
                <a:gd name="connsiteY0" fmla="*/ 7761 h 15522"/>
                <a:gd name="connsiteX1" fmla="*/ 1638632 w 1638632"/>
                <a:gd name="connsiteY1" fmla="*/ 776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632" h="15522">
                  <a:moveTo>
                    <a:pt x="1638632" y="7761"/>
                  </a:moveTo>
                  <a:lnTo>
                    <a:pt x="0" y="7761"/>
                  </a:lnTo>
                </a:path>
              </a:pathLst>
            </a:cu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938" tIns="-33199" rIns="790938" bIns="-33200" numCol="1" spcCol="1270" anchor="ctr" anchorCtr="0">
              <a:noAutofit/>
            </a:bodyPr>
            <a:lstStyle/>
            <a:p>
              <a:pPr algn="ctr" defTabSz="2222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00">
                <a:solidFill>
                  <a:srgbClr val="1A1A1A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4F86FA0-C0CE-40C9-9B02-A59A311F9520}"/>
                </a:ext>
              </a:extLst>
            </p:cNvPr>
            <p:cNvSpPr/>
            <p:nvPr/>
          </p:nvSpPr>
          <p:spPr>
            <a:xfrm rot="900000">
              <a:off x="10550365" y="3435239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680" tIns="121680" rIns="121680" bIns="121680" numCol="1" spcCol="1270" anchor="ctr" anchorCtr="0">
              <a:noAutofit/>
            </a:bodyPr>
            <a:lstStyle/>
            <a:p>
              <a:pPr algn="ctr" defTabSz="13332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0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7976E3-B913-467F-86A3-2AD9FAAB8720}"/>
                </a:ext>
              </a:extLst>
            </p:cNvPr>
            <p:cNvSpPr/>
            <p:nvPr/>
          </p:nvSpPr>
          <p:spPr>
            <a:xfrm rot="19834876">
              <a:off x="10695195" y="4231387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56" tIns="112156" rIns="112156" bIns="112156" numCol="1" spcCol="1270" anchor="ctr" anchorCtr="0">
              <a:noAutofit/>
            </a:bodyPr>
            <a:lstStyle/>
            <a:p>
              <a:pPr algn="ctr" defTabSz="6666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2F1673C-87B7-4FD7-9636-237169FACE20}"/>
                </a:ext>
              </a:extLst>
            </p:cNvPr>
            <p:cNvSpPr/>
            <p:nvPr/>
          </p:nvSpPr>
          <p:spPr>
            <a:xfrm rot="18450000">
              <a:off x="10735891" y="4133460"/>
              <a:ext cx="274137" cy="2596"/>
            </a:xfrm>
            <a:custGeom>
              <a:avLst/>
              <a:gdLst>
                <a:gd name="connsiteX0" fmla="*/ 0 w 1638632"/>
                <a:gd name="connsiteY0" fmla="*/ 7761 h 15522"/>
                <a:gd name="connsiteX1" fmla="*/ 1638632 w 1638632"/>
                <a:gd name="connsiteY1" fmla="*/ 776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632" h="15522">
                  <a:moveTo>
                    <a:pt x="0" y="7761"/>
                  </a:moveTo>
                  <a:lnTo>
                    <a:pt x="1638632" y="7761"/>
                  </a:lnTo>
                </a:path>
              </a:pathLst>
            </a:cu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937" tIns="-33200" rIns="790940" bIns="-33199" numCol="1" spcCol="1270" anchor="ctr" anchorCtr="0">
              <a:noAutofit/>
            </a:bodyPr>
            <a:lstStyle/>
            <a:p>
              <a:pPr algn="ctr" defTabSz="2222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00">
                <a:solidFill>
                  <a:srgbClr val="1A1A1A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8C060AC-8FF2-4C51-9474-F62BC0B9AA1C}"/>
                </a:ext>
              </a:extLst>
            </p:cNvPr>
            <p:cNvSpPr/>
            <p:nvPr/>
          </p:nvSpPr>
          <p:spPr>
            <a:xfrm rot="900000">
              <a:off x="10933464" y="3920870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56" tIns="112156" rIns="112156" bIns="112156" numCol="1" spcCol="1270" anchor="ctr" anchorCtr="0">
              <a:noAutofit/>
            </a:bodyPr>
            <a:lstStyle/>
            <a:p>
              <a:pPr algn="ctr" defTabSz="6666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F615850-A167-46B7-8387-33288854C145}"/>
                </a:ext>
              </a:extLst>
            </p:cNvPr>
            <p:cNvSpPr/>
            <p:nvPr/>
          </p:nvSpPr>
          <p:spPr>
            <a:xfrm rot="19800000">
              <a:off x="10786238" y="4190870"/>
              <a:ext cx="274138" cy="2596"/>
            </a:xfrm>
            <a:custGeom>
              <a:avLst/>
              <a:gdLst>
                <a:gd name="connsiteX0" fmla="*/ 0 w 1638632"/>
                <a:gd name="connsiteY0" fmla="*/ 7761 h 15522"/>
                <a:gd name="connsiteX1" fmla="*/ 1638632 w 1638632"/>
                <a:gd name="connsiteY1" fmla="*/ 776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632" h="15522">
                  <a:moveTo>
                    <a:pt x="0" y="7761"/>
                  </a:moveTo>
                  <a:lnTo>
                    <a:pt x="1638632" y="7761"/>
                  </a:lnTo>
                </a:path>
              </a:pathLst>
            </a:cu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937" tIns="-33200" rIns="790940" bIns="-33199" numCol="1" spcCol="1270" anchor="ctr" anchorCtr="0">
              <a:noAutofit/>
            </a:bodyPr>
            <a:lstStyle/>
            <a:p>
              <a:pPr algn="ctr" defTabSz="2222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00">
                <a:solidFill>
                  <a:srgbClr val="1A1A1A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3463ED5-13E5-43A7-ABD4-5677690EDC34}"/>
                </a:ext>
              </a:extLst>
            </p:cNvPr>
            <p:cNvSpPr/>
            <p:nvPr/>
          </p:nvSpPr>
          <p:spPr>
            <a:xfrm rot="900000">
              <a:off x="11034158" y="4035688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56" tIns="112156" rIns="112156" bIns="112156" numCol="1" spcCol="1270" anchor="ctr" anchorCtr="0">
              <a:noAutofit/>
            </a:bodyPr>
            <a:lstStyle/>
            <a:p>
              <a:pPr algn="ctr" defTabSz="6666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88821C2-3BB6-4AA4-B647-3117DDAE7F94}"/>
                </a:ext>
              </a:extLst>
            </p:cNvPr>
            <p:cNvSpPr/>
            <p:nvPr/>
          </p:nvSpPr>
          <p:spPr>
            <a:xfrm rot="21150000">
              <a:off x="10810783" y="4263175"/>
              <a:ext cx="274138" cy="2596"/>
            </a:xfrm>
            <a:custGeom>
              <a:avLst/>
              <a:gdLst>
                <a:gd name="connsiteX0" fmla="*/ 0 w 1638632"/>
                <a:gd name="connsiteY0" fmla="*/ 7761 h 15522"/>
                <a:gd name="connsiteX1" fmla="*/ 1638632 w 1638632"/>
                <a:gd name="connsiteY1" fmla="*/ 776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632" h="15522">
                  <a:moveTo>
                    <a:pt x="0" y="7761"/>
                  </a:moveTo>
                  <a:lnTo>
                    <a:pt x="1638632" y="7761"/>
                  </a:lnTo>
                </a:path>
              </a:pathLst>
            </a:cu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937" tIns="-33200" rIns="790940" bIns="-33199" numCol="1" spcCol="1270" anchor="ctr" anchorCtr="0">
              <a:noAutofit/>
            </a:bodyPr>
            <a:lstStyle/>
            <a:p>
              <a:pPr algn="ctr" defTabSz="2222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00">
                <a:solidFill>
                  <a:srgbClr val="1A1A1A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2D2E9CC-DA5E-4C5A-8933-AA66BDEBCAB8}"/>
                </a:ext>
              </a:extLst>
            </p:cNvPr>
            <p:cNvSpPr/>
            <p:nvPr/>
          </p:nvSpPr>
          <p:spPr>
            <a:xfrm rot="900000">
              <a:off x="11083247" y="4180299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56" tIns="112156" rIns="112156" bIns="112156" numCol="1" spcCol="1270" anchor="ctr" anchorCtr="0">
              <a:noAutofit/>
            </a:bodyPr>
            <a:lstStyle/>
            <a:p>
              <a:pPr algn="ctr" defTabSz="6666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587E830-0E7F-47EC-B53E-B5E405D256EC}"/>
                </a:ext>
              </a:extLst>
            </p:cNvPr>
            <p:cNvSpPr/>
            <p:nvPr/>
          </p:nvSpPr>
          <p:spPr>
            <a:xfrm rot="900000">
              <a:off x="10805789" y="4339370"/>
              <a:ext cx="274138" cy="2596"/>
            </a:xfrm>
            <a:custGeom>
              <a:avLst/>
              <a:gdLst>
                <a:gd name="connsiteX0" fmla="*/ 0 w 1638632"/>
                <a:gd name="connsiteY0" fmla="*/ 7761 h 15522"/>
                <a:gd name="connsiteX1" fmla="*/ 1638632 w 1638632"/>
                <a:gd name="connsiteY1" fmla="*/ 776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632" h="15522">
                  <a:moveTo>
                    <a:pt x="0" y="7761"/>
                  </a:moveTo>
                  <a:lnTo>
                    <a:pt x="1638632" y="7761"/>
                  </a:lnTo>
                </a:path>
              </a:pathLst>
            </a:cu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937" tIns="-33200" rIns="790940" bIns="-33199" numCol="1" spcCol="1270" anchor="ctr" anchorCtr="0">
              <a:noAutofit/>
            </a:bodyPr>
            <a:lstStyle/>
            <a:p>
              <a:pPr algn="ctr" defTabSz="2222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00">
                <a:solidFill>
                  <a:srgbClr val="1A1A1A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1C2BDD5-9E07-47C9-812D-AC9D8E1D0147}"/>
                </a:ext>
              </a:extLst>
            </p:cNvPr>
            <p:cNvSpPr/>
            <p:nvPr/>
          </p:nvSpPr>
          <p:spPr>
            <a:xfrm rot="900000">
              <a:off x="11073258" y="4332689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680" tIns="121680" rIns="121680" bIns="121680" numCol="1" spcCol="1270" anchor="ctr" anchorCtr="0">
              <a:noAutofit/>
            </a:bodyPr>
            <a:lstStyle/>
            <a:p>
              <a:pPr algn="ctr" defTabSz="13332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0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8DC11B1-F0F9-4AB2-983A-47DBDCA8E958}"/>
                </a:ext>
              </a:extLst>
            </p:cNvPr>
            <p:cNvSpPr/>
            <p:nvPr/>
          </p:nvSpPr>
          <p:spPr>
            <a:xfrm rot="20683921">
              <a:off x="10870009" y="4718196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680" tIns="121680" rIns="121680" bIns="121680" numCol="1" spcCol="1270" anchor="ctr" anchorCtr="0">
              <a:noAutofit/>
            </a:bodyPr>
            <a:lstStyle/>
            <a:p>
              <a:pPr algn="ctr" defTabSz="13332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0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66204B5-B283-4461-B2B7-D5E0D4CDEF71}"/>
                </a:ext>
              </a:extLst>
            </p:cNvPr>
            <p:cNvSpPr/>
            <p:nvPr/>
          </p:nvSpPr>
          <p:spPr>
            <a:xfrm rot="20014555">
              <a:off x="10962350" y="4517056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680" tIns="121680" rIns="121680" bIns="121680" numCol="1" spcCol="1270" anchor="ctr" anchorCtr="0">
              <a:noAutofit/>
            </a:bodyPr>
            <a:lstStyle/>
            <a:p>
              <a:pPr algn="ctr" defTabSz="13332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0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A08A931-59A2-4CF6-B0D3-72AFA77F8F12}"/>
                </a:ext>
              </a:extLst>
            </p:cNvPr>
            <p:cNvSpPr/>
            <p:nvPr/>
          </p:nvSpPr>
          <p:spPr>
            <a:xfrm rot="4950000">
              <a:off x="10642301" y="4482744"/>
              <a:ext cx="274137" cy="2596"/>
            </a:xfrm>
            <a:custGeom>
              <a:avLst/>
              <a:gdLst>
                <a:gd name="connsiteX0" fmla="*/ 0 w 1638632"/>
                <a:gd name="connsiteY0" fmla="*/ 7761 h 15522"/>
                <a:gd name="connsiteX1" fmla="*/ 1638632 w 1638632"/>
                <a:gd name="connsiteY1" fmla="*/ 776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632" h="15522">
                  <a:moveTo>
                    <a:pt x="0" y="7761"/>
                  </a:moveTo>
                  <a:lnTo>
                    <a:pt x="1638632" y="7761"/>
                  </a:lnTo>
                </a:path>
              </a:pathLst>
            </a:cu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937" tIns="-33200" rIns="790940" bIns="-33199" numCol="1" spcCol="1270" anchor="ctr" anchorCtr="0">
              <a:noAutofit/>
            </a:bodyPr>
            <a:lstStyle/>
            <a:p>
              <a:pPr algn="ctr" defTabSz="2222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00">
                <a:solidFill>
                  <a:srgbClr val="1A1A1A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B0E489-C175-47A0-9E4B-ED4B404EEF08}"/>
                </a:ext>
              </a:extLst>
            </p:cNvPr>
            <p:cNvSpPr/>
            <p:nvPr/>
          </p:nvSpPr>
          <p:spPr>
            <a:xfrm rot="3862478">
              <a:off x="10746283" y="4619438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680" tIns="121680" rIns="121680" bIns="121680" numCol="1" spcCol="1270" anchor="ctr" anchorCtr="0">
              <a:noAutofit/>
            </a:bodyPr>
            <a:lstStyle/>
            <a:p>
              <a:pPr algn="ctr" defTabSz="13332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0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84142E4-54F7-463B-87DA-FB9BEF09F024}"/>
                </a:ext>
              </a:extLst>
            </p:cNvPr>
            <p:cNvSpPr/>
            <p:nvPr/>
          </p:nvSpPr>
          <p:spPr>
            <a:xfrm rot="3663372">
              <a:off x="10356233" y="4427086"/>
              <a:ext cx="117262" cy="117261"/>
            </a:xfrm>
            <a:custGeom>
              <a:avLst/>
              <a:gdLst>
                <a:gd name="connsiteX0" fmla="*/ 0 w 700918"/>
                <a:gd name="connsiteY0" fmla="*/ 350459 h 700918"/>
                <a:gd name="connsiteX1" fmla="*/ 350459 w 700918"/>
                <a:gd name="connsiteY1" fmla="*/ 0 h 700918"/>
                <a:gd name="connsiteX2" fmla="*/ 700918 w 700918"/>
                <a:gd name="connsiteY2" fmla="*/ 350459 h 700918"/>
                <a:gd name="connsiteX3" fmla="*/ 350459 w 700918"/>
                <a:gd name="connsiteY3" fmla="*/ 700918 h 700918"/>
                <a:gd name="connsiteX4" fmla="*/ 0 w 700918"/>
                <a:gd name="connsiteY4" fmla="*/ 350459 h 7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18" h="700918">
                  <a:moveTo>
                    <a:pt x="0" y="350459"/>
                  </a:moveTo>
                  <a:cubicBezTo>
                    <a:pt x="0" y="156906"/>
                    <a:pt x="156906" y="0"/>
                    <a:pt x="350459" y="0"/>
                  </a:cubicBezTo>
                  <a:cubicBezTo>
                    <a:pt x="544012" y="0"/>
                    <a:pt x="700918" y="156906"/>
                    <a:pt x="700918" y="350459"/>
                  </a:cubicBezTo>
                  <a:cubicBezTo>
                    <a:pt x="700918" y="544012"/>
                    <a:pt x="544012" y="700918"/>
                    <a:pt x="350459" y="700918"/>
                  </a:cubicBezTo>
                  <a:cubicBezTo>
                    <a:pt x="156906" y="700918"/>
                    <a:pt x="0" y="544012"/>
                    <a:pt x="0" y="35045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680" tIns="121680" rIns="121680" bIns="121680" numCol="1" spcCol="1270" anchor="ctr" anchorCtr="0">
              <a:noAutofit/>
            </a:bodyPr>
            <a:lstStyle/>
            <a:p>
              <a:pPr algn="ctr" defTabSz="13332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000">
                <a:solidFill>
                  <a:srgbClr val="FFFFFF"/>
                </a:solidFill>
                <a:latin typeface="Segoe UI"/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437589F-CDF7-4A1B-AED9-9705CAC76C6B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 rot="900000">
              <a:off x="10725343" y="4367662"/>
              <a:ext cx="234278" cy="327871"/>
            </a:xfrm>
            <a:prstGeom prst="straightConnector1">
              <a:avLst/>
            </a:pr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574DC433-EDEA-4EBD-B990-9885E9A95976}"/>
                </a:ext>
              </a:extLst>
            </p:cNvPr>
            <p:cNvCxnSpPr>
              <a:cxnSpLocks/>
              <a:stCxn id="65" idx="0"/>
              <a:endCxn id="78" idx="1"/>
            </p:cNvCxnSpPr>
            <p:nvPr/>
          </p:nvCxnSpPr>
          <p:spPr>
            <a:xfrm rot="900000" flipH="1">
              <a:off x="10488129" y="4290561"/>
              <a:ext cx="192670" cy="195039"/>
            </a:xfrm>
            <a:prstGeom prst="straightConnector1">
              <a:avLst/>
            </a:prstGeom>
            <a:noFill/>
            <a:ln w="10795">
              <a:solidFill>
                <a:schemeClr val="accent1"/>
              </a:solidFill>
              <a:prstDash val="sysDash"/>
              <a:tailEnd type="triangle" w="sm" len="sm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44D4B8D9-EFB1-40AC-B1A4-D0FD295849EF}"/>
              </a:ext>
            </a:extLst>
          </p:cNvPr>
          <p:cNvSpPr txBox="1"/>
          <p:nvPr/>
        </p:nvSpPr>
        <p:spPr>
          <a:xfrm>
            <a:off x="2544320" y="3147171"/>
            <a:ext cx="1705225" cy="28067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 defTabSz="914225">
              <a:spcAft>
                <a:spcPts val="1200"/>
              </a:spcAft>
              <a:defRPr/>
            </a:pPr>
            <a:r>
              <a:rPr lang="en-US" sz="12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Key Phrase extraction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EF830F-D33C-45D8-A5AA-4AC2589A53AC}"/>
              </a:ext>
            </a:extLst>
          </p:cNvPr>
          <p:cNvSpPr txBox="1"/>
          <p:nvPr/>
        </p:nvSpPr>
        <p:spPr>
          <a:xfrm>
            <a:off x="4858313" y="3147171"/>
            <a:ext cx="1976543" cy="28067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 defTabSz="914225">
              <a:spcAft>
                <a:spcPts val="1200"/>
              </a:spcAft>
              <a:defRPr/>
            </a:pPr>
            <a:r>
              <a:rPr lang="en-US" sz="12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Location entity extraction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1691EB5-1BA0-4BCC-A41E-0CB6717EEF9B}"/>
              </a:ext>
            </a:extLst>
          </p:cNvPr>
          <p:cNvSpPr txBox="1"/>
          <p:nvPr/>
        </p:nvSpPr>
        <p:spPr>
          <a:xfrm>
            <a:off x="7485490" y="3147171"/>
            <a:ext cx="1465259" cy="28067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 defTabSz="914225">
              <a:spcAft>
                <a:spcPts val="1200"/>
              </a:spcAft>
              <a:defRPr/>
            </a:pPr>
            <a:r>
              <a:rPr lang="en-US" sz="12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Sentiment analysis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894383F-7D70-4C64-B8B9-54EA19141420}"/>
              </a:ext>
            </a:extLst>
          </p:cNvPr>
          <p:cNvSpPr txBox="1"/>
          <p:nvPr/>
        </p:nvSpPr>
        <p:spPr>
          <a:xfrm>
            <a:off x="2292109" y="4125347"/>
            <a:ext cx="2209645" cy="277002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 defTabSz="914225">
              <a:spcAft>
                <a:spcPts val="1200"/>
              </a:spcAft>
              <a:defRPr/>
            </a:pPr>
            <a:r>
              <a:rPr lang="en-US" sz="12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Organization entity extraction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49975F2-8008-4C2A-8D3C-B110C91340CC}"/>
              </a:ext>
            </a:extLst>
          </p:cNvPr>
          <p:cNvSpPr txBox="1"/>
          <p:nvPr/>
        </p:nvSpPr>
        <p:spPr>
          <a:xfrm>
            <a:off x="4899975" y="4125347"/>
            <a:ext cx="1893215" cy="280678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 defTabSz="914225">
              <a:spcAft>
                <a:spcPts val="1200"/>
              </a:spcAft>
              <a:defRPr/>
            </a:pPr>
            <a:r>
              <a:rPr lang="en-US" sz="12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Persons entity extraction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2EADC30-491C-43CC-B693-B7B8A59BB41D}"/>
              </a:ext>
            </a:extLst>
          </p:cNvPr>
          <p:cNvSpPr txBox="1"/>
          <p:nvPr/>
        </p:nvSpPr>
        <p:spPr>
          <a:xfrm>
            <a:off x="7439619" y="4125347"/>
            <a:ext cx="1557000" cy="28067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 defTabSz="914225">
              <a:spcAft>
                <a:spcPts val="1200"/>
              </a:spcAft>
              <a:defRPr/>
            </a:pPr>
            <a:r>
              <a:rPr lang="en-US" sz="12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Language detection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6223048-BB91-4F7D-AD1E-F02776031FD7}"/>
              </a:ext>
            </a:extLst>
          </p:cNvPr>
          <p:cNvSpPr txBox="1"/>
          <p:nvPr/>
        </p:nvSpPr>
        <p:spPr>
          <a:xfrm>
            <a:off x="2804867" y="5103522"/>
            <a:ext cx="1184131" cy="28067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 defTabSz="914225">
              <a:spcAft>
                <a:spcPts val="1200"/>
              </a:spcAft>
              <a:defRPr/>
            </a:pPr>
            <a:r>
              <a:rPr lang="en-US" sz="12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Face detection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29E19A8-6173-438E-9A21-EFB0CE2C1635}"/>
              </a:ext>
            </a:extLst>
          </p:cNvPr>
          <p:cNvSpPr txBox="1"/>
          <p:nvPr/>
        </p:nvSpPr>
        <p:spPr>
          <a:xfrm>
            <a:off x="5031636" y="5103522"/>
            <a:ext cx="1629895" cy="28067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 defTabSz="914225">
              <a:spcAft>
                <a:spcPts val="1200"/>
              </a:spcAft>
              <a:defRPr/>
            </a:pPr>
            <a:r>
              <a:rPr lang="en-US" sz="12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Celebrity recognition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3A5E5B-F235-4839-BBA1-99320AC84F79}"/>
              </a:ext>
            </a:extLst>
          </p:cNvPr>
          <p:cNvSpPr txBox="1"/>
          <p:nvPr/>
        </p:nvSpPr>
        <p:spPr>
          <a:xfrm>
            <a:off x="7642850" y="5103522"/>
            <a:ext cx="1150536" cy="28067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 defTabSz="914225">
              <a:spcAft>
                <a:spcPts val="1200"/>
              </a:spcAft>
              <a:defRPr/>
            </a:pPr>
            <a:r>
              <a:rPr lang="en-US" sz="12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Tag extraction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A778810-14F5-4EA4-8CB0-7AAA2598575F}"/>
              </a:ext>
            </a:extLst>
          </p:cNvPr>
          <p:cNvSpPr txBox="1"/>
          <p:nvPr/>
        </p:nvSpPr>
        <p:spPr>
          <a:xfrm>
            <a:off x="2853238" y="6081698"/>
            <a:ext cx="1087388" cy="28067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 defTabSz="914225">
              <a:spcAft>
                <a:spcPts val="1200"/>
              </a:spcAft>
              <a:defRPr/>
            </a:pPr>
            <a:r>
              <a:rPr lang="en-US" sz="12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Custom skills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401CECF-3772-4CD0-9718-A5BBB8F5586C}"/>
              </a:ext>
            </a:extLst>
          </p:cNvPr>
          <p:cNvSpPr txBox="1"/>
          <p:nvPr/>
        </p:nvSpPr>
        <p:spPr>
          <a:xfrm>
            <a:off x="5065680" y="6081698"/>
            <a:ext cx="1561809" cy="28067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 defTabSz="914225">
              <a:spcAft>
                <a:spcPts val="1200"/>
              </a:spcAft>
              <a:defRPr/>
            </a:pPr>
            <a:r>
              <a:rPr lang="en-US" sz="12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Landmark detection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A874D43-326D-4A8B-8FD8-39D9E69CDABF}"/>
              </a:ext>
            </a:extLst>
          </p:cNvPr>
          <p:cNvSpPr txBox="1"/>
          <p:nvPr/>
        </p:nvSpPr>
        <p:spPr>
          <a:xfrm>
            <a:off x="7311428" y="6081698"/>
            <a:ext cx="1813381" cy="28067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 defTabSz="914225">
              <a:spcAft>
                <a:spcPts val="1200"/>
              </a:spcAft>
              <a:defRPr/>
            </a:pPr>
            <a:r>
              <a:rPr lang="en-US" sz="12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Printed text recognition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D706BE4-388A-4659-B6C7-89CE1E926871}"/>
              </a:ext>
            </a:extLst>
          </p:cNvPr>
          <p:cNvGrpSpPr/>
          <p:nvPr/>
        </p:nvGrpSpPr>
        <p:grpSpPr>
          <a:xfrm>
            <a:off x="8108406" y="4812394"/>
            <a:ext cx="219425" cy="259587"/>
            <a:chOff x="10049477" y="4977630"/>
            <a:chExt cx="667988" cy="790257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055D01D-7DBA-47B3-808C-7F179CDD76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82650" y="4977630"/>
              <a:ext cx="163287" cy="790257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9442C68-9A8B-4E6A-AC91-B7920CACE1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5938" y="4977630"/>
              <a:ext cx="163287" cy="790257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943EC1D-EA31-4C9A-B08C-20C92FAF5E10}"/>
                </a:ext>
              </a:extLst>
            </p:cNvPr>
            <p:cNvCxnSpPr/>
            <p:nvPr/>
          </p:nvCxnSpPr>
          <p:spPr>
            <a:xfrm>
              <a:off x="10098428" y="5250543"/>
              <a:ext cx="619037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08C745F-1A66-4F2F-BAF2-E8562340DAD2}"/>
                </a:ext>
              </a:extLst>
            </p:cNvPr>
            <p:cNvCxnSpPr/>
            <p:nvPr/>
          </p:nvCxnSpPr>
          <p:spPr>
            <a:xfrm>
              <a:off x="10049477" y="5501256"/>
              <a:ext cx="619037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pic>
        <p:nvPicPr>
          <p:cNvPr id="98" name="Graphic 569">
            <a:extLst>
              <a:ext uri="{FF2B5EF4-FFF2-40B4-BE49-F238E27FC236}">
                <a16:creationId xmlns:a16="http://schemas.microsoft.com/office/drawing/2014/main" id="{8DCF603D-42E8-42AD-ABCF-E1591E22B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9230" y="3789578"/>
            <a:ext cx="317778" cy="294238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35E7E882-C19C-43D5-9C97-AB96051DDAED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3151" y="4702682"/>
            <a:ext cx="367563" cy="367563"/>
          </a:xfrm>
          <a:prstGeom prst="ellipse">
            <a:avLst/>
          </a:prstGeom>
          <a:ln w="12700">
            <a:solidFill>
              <a:schemeClr val="accent1"/>
            </a:solidFill>
          </a:ln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A5B9BE3E-FC57-4742-97F3-AD7E99F77DA3}"/>
              </a:ext>
            </a:extLst>
          </p:cNvPr>
          <p:cNvGrpSpPr/>
          <p:nvPr/>
        </p:nvGrpSpPr>
        <p:grpSpPr>
          <a:xfrm>
            <a:off x="3222657" y="2753230"/>
            <a:ext cx="348549" cy="348549"/>
            <a:chOff x="475287" y="4173926"/>
            <a:chExt cx="740664" cy="740664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151A81A6-B245-4C9D-AFF9-FCB3C7224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287" y="4173926"/>
              <a:ext cx="740664" cy="740664"/>
            </a:xfrm>
            <a:prstGeom prst="ellipse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4ADB993-B266-40CC-9CF3-78BBBDE29688}"/>
                </a:ext>
              </a:extLst>
            </p:cNvPr>
            <p:cNvSpPr/>
            <p:nvPr/>
          </p:nvSpPr>
          <p:spPr bwMode="auto">
            <a:xfrm>
              <a:off x="727075" y="4416425"/>
              <a:ext cx="333375" cy="76200"/>
            </a:xfrm>
            <a:prstGeom prst="rect">
              <a:avLst/>
            </a:prstGeom>
            <a:solidFill>
              <a:srgbClr val="FFEB2D">
                <a:alpha val="41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highlight>
                    <a:srgbClr val="FFFF00"/>
                  </a:highlight>
                  <a:latin typeface="Segoe UI"/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6D5018B-D966-4540-B78E-BD94B30271B6}"/>
                </a:ext>
              </a:extLst>
            </p:cNvPr>
            <p:cNvSpPr/>
            <p:nvPr/>
          </p:nvSpPr>
          <p:spPr bwMode="auto">
            <a:xfrm>
              <a:off x="822325" y="4603750"/>
              <a:ext cx="330200" cy="63500"/>
            </a:xfrm>
            <a:prstGeom prst="rect">
              <a:avLst/>
            </a:prstGeom>
            <a:solidFill>
              <a:srgbClr val="FFEB2D">
                <a:alpha val="41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highlight>
                    <a:srgbClr val="FFFF00"/>
                  </a:highlight>
                  <a:latin typeface="Segoe UI"/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312C2C5-40D4-4186-937F-41B4BB5CE319}"/>
                </a:ext>
              </a:extLst>
            </p:cNvPr>
            <p:cNvSpPr/>
            <p:nvPr/>
          </p:nvSpPr>
          <p:spPr bwMode="auto">
            <a:xfrm>
              <a:off x="619125" y="4772024"/>
              <a:ext cx="136525" cy="66675"/>
            </a:xfrm>
            <a:prstGeom prst="rect">
              <a:avLst/>
            </a:prstGeom>
            <a:solidFill>
              <a:srgbClr val="FFEB2D">
                <a:alpha val="41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highlight>
                    <a:srgbClr val="FFFF00"/>
                  </a:highlight>
                  <a:latin typeface="Segoe UI"/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1A2D326-9A41-4E4A-94BD-1FA03C6FC454}"/>
                </a:ext>
              </a:extLst>
            </p:cNvPr>
            <p:cNvSpPr/>
            <p:nvPr/>
          </p:nvSpPr>
          <p:spPr bwMode="auto">
            <a:xfrm>
              <a:off x="866775" y="4241799"/>
              <a:ext cx="136525" cy="66675"/>
            </a:xfrm>
            <a:prstGeom prst="rect">
              <a:avLst/>
            </a:prstGeom>
            <a:solidFill>
              <a:srgbClr val="FFEB2D">
                <a:alpha val="41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highlight>
                    <a:srgbClr val="FFFF00"/>
                  </a:highlight>
                  <a:latin typeface="Segoe UI"/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772ECAF-11A5-4140-B339-9F7CB81D99F8}"/>
              </a:ext>
            </a:extLst>
          </p:cNvPr>
          <p:cNvGrpSpPr/>
          <p:nvPr/>
        </p:nvGrpSpPr>
        <p:grpSpPr>
          <a:xfrm>
            <a:off x="735711" y="3490724"/>
            <a:ext cx="430078" cy="466476"/>
            <a:chOff x="3234003" y="4140810"/>
            <a:chExt cx="293717" cy="359549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630DC27-6566-4223-AA5E-66764F420E3B}"/>
                </a:ext>
              </a:extLst>
            </p:cNvPr>
            <p:cNvGrpSpPr/>
            <p:nvPr/>
          </p:nvGrpSpPr>
          <p:grpSpPr>
            <a:xfrm flipH="1">
              <a:off x="3234003" y="4140810"/>
              <a:ext cx="293717" cy="359549"/>
              <a:chOff x="3003960" y="3685414"/>
              <a:chExt cx="403310" cy="493707"/>
            </a:xfrm>
          </p:grpSpPr>
          <p:sp>
            <p:nvSpPr>
              <p:cNvPr id="116" name="Snip Single Corner Rectangle 26">
                <a:extLst>
                  <a:ext uri="{FF2B5EF4-FFF2-40B4-BE49-F238E27FC236}">
                    <a16:creationId xmlns:a16="http://schemas.microsoft.com/office/drawing/2014/main" id="{2DB1F6B2-3801-4419-8EED-5928808720BE}"/>
                  </a:ext>
                </a:extLst>
              </p:cNvPr>
              <p:cNvSpPr/>
              <p:nvPr/>
            </p:nvSpPr>
            <p:spPr bwMode="auto">
              <a:xfrm flipH="1">
                <a:off x="3003960" y="3685414"/>
                <a:ext cx="403310" cy="493707"/>
              </a:xfrm>
              <a:prstGeom prst="snip1Rect">
                <a:avLst>
                  <a:gd name="adj" fmla="val 28736"/>
                </a:avLst>
              </a:prstGeom>
              <a:noFill/>
              <a:ln w="12700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7" name="Triangle 27">
                <a:extLst>
                  <a:ext uri="{FF2B5EF4-FFF2-40B4-BE49-F238E27FC236}">
                    <a16:creationId xmlns:a16="http://schemas.microsoft.com/office/drawing/2014/main" id="{FEB518C2-321F-4076-8AA7-B0E79B526971}"/>
                  </a:ext>
                </a:extLst>
              </p:cNvPr>
              <p:cNvSpPr/>
              <p:nvPr/>
            </p:nvSpPr>
            <p:spPr bwMode="auto">
              <a:xfrm rot="8100000">
                <a:off x="3010906" y="3730317"/>
                <a:ext cx="160049" cy="80930"/>
              </a:xfrm>
              <a:prstGeom prst="triangle">
                <a:avLst/>
              </a:prstGeom>
              <a:noFill/>
              <a:ln w="12700">
                <a:solidFill>
                  <a:schemeClr val="accent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08" name="Line 47">
              <a:extLst>
                <a:ext uri="{FF2B5EF4-FFF2-40B4-BE49-F238E27FC236}">
                  <a16:creationId xmlns:a16="http://schemas.microsoft.com/office/drawing/2014/main" id="{2C194A09-463F-416B-9D0F-681ADF4F5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9249" y="4197376"/>
              <a:ext cx="143859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sz="180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9" name="Rectangle 48">
              <a:extLst>
                <a:ext uri="{FF2B5EF4-FFF2-40B4-BE49-F238E27FC236}">
                  <a16:creationId xmlns:a16="http://schemas.microsoft.com/office/drawing/2014/main" id="{E5126F73-572C-4371-832E-ABE8F13CB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813" y="4258200"/>
              <a:ext cx="148190" cy="133814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sz="180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0" name="Freeform 49">
              <a:extLst>
                <a:ext uri="{FF2B5EF4-FFF2-40B4-BE49-F238E27FC236}">
                  <a16:creationId xmlns:a16="http://schemas.microsoft.com/office/drawing/2014/main" id="{5258A675-52DD-457D-9C52-3736F24F8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813" y="4312942"/>
              <a:ext cx="148190" cy="72989"/>
            </a:xfrm>
            <a:custGeom>
              <a:avLst/>
              <a:gdLst>
                <a:gd name="T0" fmla="*/ 268 w 268"/>
                <a:gd name="T1" fmla="*/ 132 h 132"/>
                <a:gd name="T2" fmla="*/ 179 w 268"/>
                <a:gd name="T3" fmla="*/ 44 h 132"/>
                <a:gd name="T4" fmla="*/ 156 w 268"/>
                <a:gd name="T5" fmla="*/ 66 h 132"/>
                <a:gd name="T6" fmla="*/ 89 w 268"/>
                <a:gd name="T7" fmla="*/ 0 h 132"/>
                <a:gd name="T8" fmla="*/ 0 w 268"/>
                <a:gd name="T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32">
                  <a:moveTo>
                    <a:pt x="268" y="132"/>
                  </a:moveTo>
                  <a:lnTo>
                    <a:pt x="179" y="44"/>
                  </a:lnTo>
                  <a:lnTo>
                    <a:pt x="156" y="66"/>
                  </a:lnTo>
                  <a:lnTo>
                    <a:pt x="89" y="0"/>
                  </a:lnTo>
                  <a:lnTo>
                    <a:pt x="0" y="88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sz="180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1" name="Line 50">
              <a:extLst>
                <a:ext uri="{FF2B5EF4-FFF2-40B4-BE49-F238E27FC236}">
                  <a16:creationId xmlns:a16="http://schemas.microsoft.com/office/drawing/2014/main" id="{5A905F31-020E-4ADE-87AD-EB9846332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249" y="4261242"/>
              <a:ext cx="4976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sz="180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2" name="Line 51">
              <a:extLst>
                <a:ext uri="{FF2B5EF4-FFF2-40B4-BE49-F238E27FC236}">
                  <a16:creationId xmlns:a16="http://schemas.microsoft.com/office/drawing/2014/main" id="{CAB68D24-1FDD-430A-9097-FDA540AD0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249" y="4325108"/>
              <a:ext cx="4976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sz="180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3" name="Line 52">
              <a:extLst>
                <a:ext uri="{FF2B5EF4-FFF2-40B4-BE49-F238E27FC236}">
                  <a16:creationId xmlns:a16="http://schemas.microsoft.com/office/drawing/2014/main" id="{0A9C1BB7-A7AC-4367-AA89-51843A6CA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249" y="4388974"/>
              <a:ext cx="4976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sz="180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4" name="Line 54">
              <a:extLst>
                <a:ext uri="{FF2B5EF4-FFF2-40B4-BE49-F238E27FC236}">
                  <a16:creationId xmlns:a16="http://schemas.microsoft.com/office/drawing/2014/main" id="{B3804085-7F56-4D0B-B204-521C9DF8B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250" y="4452839"/>
              <a:ext cx="222754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sz="180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5" name="Oval 56">
              <a:extLst>
                <a:ext uri="{FF2B5EF4-FFF2-40B4-BE49-F238E27FC236}">
                  <a16:creationId xmlns:a16="http://schemas.microsoft.com/office/drawing/2014/main" id="{5580C2F1-E027-434C-9956-4A062F6AD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791" y="4282530"/>
              <a:ext cx="24883" cy="2433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sz="1800">
                <a:solidFill>
                  <a:srgbClr val="1A1A1A"/>
                </a:solidFill>
                <a:latin typeface="Segoe UI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B644888-C051-418B-B789-6FA198E7C4B3}"/>
              </a:ext>
            </a:extLst>
          </p:cNvPr>
          <p:cNvGrpSpPr/>
          <p:nvPr/>
        </p:nvGrpSpPr>
        <p:grpSpPr>
          <a:xfrm>
            <a:off x="752811" y="4855377"/>
            <a:ext cx="430078" cy="472131"/>
            <a:chOff x="4098616" y="2540836"/>
            <a:chExt cx="889259" cy="1101770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6DC9A78-48AD-401E-9E4A-E2F8E8B4653D}"/>
                </a:ext>
              </a:extLst>
            </p:cNvPr>
            <p:cNvSpPr txBox="1"/>
            <p:nvPr/>
          </p:nvSpPr>
          <p:spPr>
            <a:xfrm>
              <a:off x="4313837" y="2888620"/>
              <a:ext cx="619849" cy="7539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225">
                <a:defRPr/>
              </a:pPr>
              <a:r>
                <a:rPr lang="en-US" sz="1050" dirty="0">
                  <a:solidFill>
                    <a:srgbClr val="0078D4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Form 5471</a:t>
              </a: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06D702C-4124-4FDC-ABDB-56BB1BB363B1}"/>
                </a:ext>
              </a:extLst>
            </p:cNvPr>
            <p:cNvGrpSpPr/>
            <p:nvPr/>
          </p:nvGrpSpPr>
          <p:grpSpPr>
            <a:xfrm>
              <a:off x="4098616" y="2540836"/>
              <a:ext cx="889259" cy="1088573"/>
              <a:chOff x="3003960" y="3685414"/>
              <a:chExt cx="403310" cy="493707"/>
            </a:xfrm>
          </p:grpSpPr>
          <p:sp>
            <p:nvSpPr>
              <p:cNvPr id="121" name="Snip Single Corner Rectangle 26">
                <a:extLst>
                  <a:ext uri="{FF2B5EF4-FFF2-40B4-BE49-F238E27FC236}">
                    <a16:creationId xmlns:a16="http://schemas.microsoft.com/office/drawing/2014/main" id="{29DB7119-459C-4FED-9B9A-5C340E9A11D3}"/>
                  </a:ext>
                </a:extLst>
              </p:cNvPr>
              <p:cNvSpPr/>
              <p:nvPr/>
            </p:nvSpPr>
            <p:spPr bwMode="auto">
              <a:xfrm flipH="1">
                <a:off x="3003960" y="3685414"/>
                <a:ext cx="403310" cy="493707"/>
              </a:xfrm>
              <a:prstGeom prst="snip1Rect">
                <a:avLst>
                  <a:gd name="adj" fmla="val 28736"/>
                </a:avLst>
              </a:prstGeom>
              <a:noFill/>
              <a:ln w="12700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2" name="Triangle 27">
                <a:extLst>
                  <a:ext uri="{FF2B5EF4-FFF2-40B4-BE49-F238E27FC236}">
                    <a16:creationId xmlns:a16="http://schemas.microsoft.com/office/drawing/2014/main" id="{7A61F52A-164F-4A5A-9097-10449E60D420}"/>
                  </a:ext>
                </a:extLst>
              </p:cNvPr>
              <p:cNvSpPr/>
              <p:nvPr/>
            </p:nvSpPr>
            <p:spPr bwMode="auto">
              <a:xfrm rot="8100000">
                <a:off x="3010906" y="3730317"/>
                <a:ext cx="160049" cy="80930"/>
              </a:xfrm>
              <a:prstGeom prst="triangle">
                <a:avLst/>
              </a:prstGeom>
              <a:noFill/>
              <a:ln w="12700">
                <a:solidFill>
                  <a:schemeClr val="accent1"/>
                </a:solidFill>
                <a:beve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18E29EBA-585D-4F05-B9BB-9FD0544E0C7E}"/>
              </a:ext>
            </a:extLst>
          </p:cNvPr>
          <p:cNvSpPr/>
          <p:nvPr/>
        </p:nvSpPr>
        <p:spPr bwMode="auto">
          <a:xfrm>
            <a:off x="4233518" y="1879519"/>
            <a:ext cx="3093938" cy="6154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Enrichment Pipeline</a:t>
            </a:r>
          </a:p>
        </p:txBody>
      </p:sp>
    </p:spTree>
    <p:extLst>
      <p:ext uri="{BB962C8B-B14F-4D97-AF65-F5344CB8AC3E}">
        <p14:creationId xmlns:p14="http://schemas.microsoft.com/office/powerpoint/2010/main" val="16044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EA6EF5E3-DC3B-4B54-82F4-D20D29A205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8684" y="1938528"/>
            <a:ext cx="5328168" cy="435133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anchor="ctr">
            <a:normAutofit/>
          </a:bodyPr>
          <a:lstStyle/>
          <a:p>
            <a:r>
              <a:rPr lang="en-US" dirty="0"/>
              <a:t>Why is Knowledge Mining needed?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3C524B2E-2C82-422A-B3B4-5A811E72B2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Unstructured data makes up 80% of enterprise data and is growing at the rate of 55% and 65% per year</a:t>
            </a: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organizations are leaving vast amounts of valuable data on the business intelligence table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No pre-defined data model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May be text, Images, Videos, Forms, or other Formats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Difficult to search</a:t>
            </a:r>
          </a:p>
        </p:txBody>
      </p:sp>
    </p:spTree>
    <p:extLst>
      <p:ext uri="{BB962C8B-B14F-4D97-AF65-F5344CB8AC3E}">
        <p14:creationId xmlns:p14="http://schemas.microsoft.com/office/powerpoint/2010/main" val="11166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E94822-8F20-4F98-B62D-1D6FF5BCDF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Document Analysis</a:t>
            </a:r>
          </a:p>
          <a:p>
            <a:r>
              <a:rPr lang="en-US" dirty="0"/>
              <a:t>Understanding Engineering Plans</a:t>
            </a:r>
          </a:p>
          <a:p>
            <a:r>
              <a:rPr lang="en-US" dirty="0"/>
              <a:t>Lack of Metadata</a:t>
            </a:r>
          </a:p>
          <a:p>
            <a:r>
              <a:rPr lang="en-US" dirty="0"/>
              <a:t>Forms Reading</a:t>
            </a:r>
          </a:p>
          <a:p>
            <a:r>
              <a:rPr lang="en-US" dirty="0"/>
              <a:t>Handwritten Information</a:t>
            </a:r>
          </a:p>
          <a:p>
            <a:r>
              <a:rPr lang="en-US" dirty="0"/>
              <a:t>Image Analysis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4C83B3-C597-4763-8C39-D7663C5F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When to use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1E071-31DA-44E4-8A99-5816C7FD6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AI-powered Search-as-a-service</a:t>
            </a:r>
          </a:p>
          <a:p>
            <a:r>
              <a:rPr lang="en-US" dirty="0"/>
              <a:t>Provides a rich search experience over private data</a:t>
            </a:r>
          </a:p>
          <a:p>
            <a:r>
              <a:rPr lang="en-US" dirty="0"/>
              <a:t>Optional Knowledge Mining via AI to enrich documents</a:t>
            </a:r>
          </a:p>
          <a:p>
            <a:r>
              <a:rPr lang="en-US" dirty="0"/>
              <a:t>Functionality exposed via REST API or .NET SDK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1251F-6631-49B6-BC8F-0249094F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Cognitive Search*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EAEBD35-780F-46E5-978A-190A6F39C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817" y="3710708"/>
            <a:ext cx="10679286" cy="24779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013EE-E037-4D47-8CE1-4E90D79D083E}"/>
              </a:ext>
            </a:extLst>
          </p:cNvPr>
          <p:cNvSpPr txBox="1"/>
          <p:nvPr/>
        </p:nvSpPr>
        <p:spPr>
          <a:xfrm>
            <a:off x="1344122" y="6292734"/>
            <a:ext cx="94986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* Azure Search was rebranded as Azure Cognitive Search at Microsoft Ignite 2019</a:t>
            </a:r>
          </a:p>
        </p:txBody>
      </p:sp>
    </p:spTree>
    <p:extLst>
      <p:ext uri="{BB962C8B-B14F-4D97-AF65-F5344CB8AC3E}">
        <p14:creationId xmlns:p14="http://schemas.microsoft.com/office/powerpoint/2010/main" val="35535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BDA9-F98F-4540-A997-DB0CF23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 Enrichment Pipeline 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F24708CB-0DFB-40DF-A10F-2929FB015E0C}"/>
              </a:ext>
            </a:extLst>
          </p:cNvPr>
          <p:cNvSpPr/>
          <p:nvPr/>
        </p:nvSpPr>
        <p:spPr bwMode="auto">
          <a:xfrm>
            <a:off x="805875" y="5707062"/>
            <a:ext cx="10824724" cy="1037206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AI Enrichment Pipeline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78B189-9527-47C7-805F-32DC7B7769BA}"/>
              </a:ext>
            </a:extLst>
          </p:cNvPr>
          <p:cNvGrpSpPr/>
          <p:nvPr/>
        </p:nvGrpSpPr>
        <p:grpSpPr>
          <a:xfrm>
            <a:off x="805875" y="2237106"/>
            <a:ext cx="10824724" cy="3050162"/>
            <a:chOff x="805875" y="1897062"/>
            <a:chExt cx="10824724" cy="305016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AF92796-C795-40DD-A525-F02CF8650415}"/>
                </a:ext>
              </a:extLst>
            </p:cNvPr>
            <p:cNvGrpSpPr/>
            <p:nvPr/>
          </p:nvGrpSpPr>
          <p:grpSpPr>
            <a:xfrm>
              <a:off x="805875" y="1897062"/>
              <a:ext cx="3050162" cy="3050162"/>
              <a:chOff x="805875" y="1897062"/>
              <a:chExt cx="3050162" cy="305016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6D08F18-DE9B-4F65-9C8E-E9FCFD0F47DA}"/>
                  </a:ext>
                </a:extLst>
              </p:cNvPr>
              <p:cNvSpPr/>
              <p:nvPr/>
            </p:nvSpPr>
            <p:spPr>
              <a:xfrm>
                <a:off x="805875" y="1897062"/>
                <a:ext cx="3050162" cy="3050162"/>
              </a:xfrm>
              <a:prstGeom prst="ellipse">
                <a:avLst/>
              </a:prstGeom>
              <a:solidFill>
                <a:srgbClr val="FFFFFF">
                  <a:alpha val="78039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31520" rIns="9144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spcBef>
                    <a:spcPts val="1200"/>
                  </a:spcBef>
                  <a:defRPr/>
                </a:pPr>
                <a:r>
                  <a:rPr lang="en-US" sz="1600" dirty="0">
                    <a:solidFill>
                      <a:schemeClr val="accent2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Ingest</a:t>
                </a:r>
              </a:p>
              <a:p>
                <a:pPr algn="ctr" defTabSz="914400">
                  <a:spcBef>
                    <a:spcPts val="600"/>
                  </a:spcBef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Any Data format</a:t>
                </a:r>
              </a:p>
              <a:p>
                <a:pPr algn="ctr" defTabSz="914400">
                  <a:spcBef>
                    <a:spcPts val="600"/>
                  </a:spcBef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Any Azure Store</a:t>
                </a:r>
              </a:p>
            </p:txBody>
          </p:sp>
          <p:sp>
            <p:nvSpPr>
              <p:cNvPr id="9" name="clock_2" title="Icon of a clock with an arrow pointing counterclockwise">
                <a:extLst>
                  <a:ext uri="{FF2B5EF4-FFF2-40B4-BE49-F238E27FC236}">
                    <a16:creationId xmlns:a16="http://schemas.microsoft.com/office/drawing/2014/main" id="{C760CC80-7E04-4A26-9E4D-27A09302AFC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2038220" y="2355699"/>
                <a:ext cx="626906" cy="587724"/>
              </a:xfrm>
              <a:custGeom>
                <a:avLst/>
                <a:gdLst>
                  <a:gd name="T0" fmla="*/ 43 w 354"/>
                  <a:gd name="T1" fmla="*/ 245 h 332"/>
                  <a:gd name="T2" fmla="*/ 22 w 354"/>
                  <a:gd name="T3" fmla="*/ 166 h 332"/>
                  <a:gd name="T4" fmla="*/ 188 w 354"/>
                  <a:gd name="T5" fmla="*/ 0 h 332"/>
                  <a:gd name="T6" fmla="*/ 354 w 354"/>
                  <a:gd name="T7" fmla="*/ 166 h 332"/>
                  <a:gd name="T8" fmla="*/ 188 w 354"/>
                  <a:gd name="T9" fmla="*/ 332 h 332"/>
                  <a:gd name="T10" fmla="*/ 110 w 354"/>
                  <a:gd name="T11" fmla="*/ 313 h 332"/>
                  <a:gd name="T12" fmla="*/ 0 w 354"/>
                  <a:gd name="T13" fmla="*/ 234 h 332"/>
                  <a:gd name="T14" fmla="*/ 43 w 354"/>
                  <a:gd name="T15" fmla="*/ 245 h 332"/>
                  <a:gd name="T16" fmla="*/ 55 w 354"/>
                  <a:gd name="T17" fmla="*/ 202 h 332"/>
                  <a:gd name="T18" fmla="*/ 184 w 354"/>
                  <a:gd name="T19" fmla="*/ 36 h 332"/>
                  <a:gd name="T20" fmla="*/ 184 w 354"/>
                  <a:gd name="T21" fmla="*/ 169 h 332"/>
                  <a:gd name="T22" fmla="*/ 272 w 354"/>
                  <a:gd name="T23" fmla="*/ 24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4" h="332">
                    <a:moveTo>
                      <a:pt x="43" y="245"/>
                    </a:moveTo>
                    <a:cubicBezTo>
                      <a:pt x="30" y="222"/>
                      <a:pt x="22" y="195"/>
                      <a:pt x="22" y="166"/>
                    </a:cubicBezTo>
                    <a:cubicBezTo>
                      <a:pt x="22" y="75"/>
                      <a:pt x="97" y="0"/>
                      <a:pt x="188" y="0"/>
                    </a:cubicBezTo>
                    <a:cubicBezTo>
                      <a:pt x="280" y="0"/>
                      <a:pt x="354" y="75"/>
                      <a:pt x="354" y="166"/>
                    </a:cubicBezTo>
                    <a:cubicBezTo>
                      <a:pt x="354" y="258"/>
                      <a:pt x="280" y="332"/>
                      <a:pt x="188" y="332"/>
                    </a:cubicBezTo>
                    <a:cubicBezTo>
                      <a:pt x="160" y="332"/>
                      <a:pt x="134" y="325"/>
                      <a:pt x="110" y="313"/>
                    </a:cubicBezTo>
                    <a:moveTo>
                      <a:pt x="0" y="234"/>
                    </a:moveTo>
                    <a:cubicBezTo>
                      <a:pt x="43" y="245"/>
                      <a:pt x="43" y="245"/>
                      <a:pt x="43" y="245"/>
                    </a:cubicBezTo>
                    <a:cubicBezTo>
                      <a:pt x="55" y="202"/>
                      <a:pt x="55" y="202"/>
                      <a:pt x="55" y="202"/>
                    </a:cubicBezTo>
                    <a:moveTo>
                      <a:pt x="184" y="36"/>
                    </a:moveTo>
                    <a:cubicBezTo>
                      <a:pt x="184" y="169"/>
                      <a:pt x="184" y="169"/>
                      <a:pt x="184" y="169"/>
                    </a:cubicBezTo>
                    <a:cubicBezTo>
                      <a:pt x="272" y="242"/>
                      <a:pt x="272" y="242"/>
                      <a:pt x="272" y="242"/>
                    </a:cubicBezTo>
                  </a:path>
                </a:pathLst>
              </a:custGeom>
              <a:noFill/>
              <a:ln w="15875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58FFFB-ACD4-4E47-BB99-E3AE0761501E}"/>
                </a:ext>
              </a:extLst>
            </p:cNvPr>
            <p:cNvGrpSpPr/>
            <p:nvPr/>
          </p:nvGrpSpPr>
          <p:grpSpPr>
            <a:xfrm>
              <a:off x="4693156" y="1897062"/>
              <a:ext cx="3050162" cy="3050162"/>
              <a:chOff x="4681407" y="1897062"/>
              <a:chExt cx="3050162" cy="305016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DD67B21-BCDD-4C76-90E6-B353D26B1FAA}"/>
                  </a:ext>
                </a:extLst>
              </p:cNvPr>
              <p:cNvSpPr/>
              <p:nvPr/>
            </p:nvSpPr>
            <p:spPr>
              <a:xfrm>
                <a:off x="4681407" y="1897062"/>
                <a:ext cx="3050162" cy="3050162"/>
              </a:xfrm>
              <a:prstGeom prst="ellipse">
                <a:avLst/>
              </a:prstGeom>
              <a:solidFill>
                <a:srgbClr val="FFFFFF">
                  <a:alpha val="78039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31520" rIns="9144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>
                  <a:spcBef>
                    <a:spcPts val="1200"/>
                  </a:spcBef>
                  <a:defRPr/>
                </a:pPr>
                <a:r>
                  <a:rPr lang="en-US" sz="1600" dirty="0">
                    <a:solidFill>
                      <a:schemeClr val="accent2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Enrich</a:t>
                </a:r>
              </a:p>
              <a:p>
                <a:pPr lvl="0" algn="ctr" defTabSz="914400">
                  <a:spcBef>
                    <a:spcPts val="600"/>
                  </a:spcBef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Cognitive Skills</a:t>
                </a:r>
              </a:p>
            </p:txBody>
          </p:sp>
          <p:sp>
            <p:nvSpPr>
              <p:cNvPr id="10" name="cloud_2" title="Icon of a cloud made of two arrows pointing towards eachother">
                <a:extLst>
                  <a:ext uri="{FF2B5EF4-FFF2-40B4-BE49-F238E27FC236}">
                    <a16:creationId xmlns:a16="http://schemas.microsoft.com/office/drawing/2014/main" id="{9CD7951F-62C3-4709-BED5-4D066307D7C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77864" y="2367178"/>
                <a:ext cx="891145" cy="514259"/>
              </a:xfrm>
              <a:custGeom>
                <a:avLst/>
                <a:gdLst>
                  <a:gd name="T0" fmla="*/ 138 w 349"/>
                  <a:gd name="T1" fmla="*/ 181 h 200"/>
                  <a:gd name="T2" fmla="*/ 49 w 349"/>
                  <a:gd name="T3" fmla="*/ 181 h 200"/>
                  <a:gd name="T4" fmla="*/ 0 w 349"/>
                  <a:gd name="T5" fmla="*/ 132 h 200"/>
                  <a:gd name="T6" fmla="*/ 49 w 349"/>
                  <a:gd name="T7" fmla="*/ 84 h 200"/>
                  <a:gd name="T8" fmla="*/ 59 w 349"/>
                  <a:gd name="T9" fmla="*/ 85 h 200"/>
                  <a:gd name="T10" fmla="*/ 148 w 349"/>
                  <a:gd name="T11" fmla="*/ 0 h 200"/>
                  <a:gd name="T12" fmla="*/ 234 w 349"/>
                  <a:gd name="T13" fmla="*/ 68 h 200"/>
                  <a:gd name="T14" fmla="*/ 282 w 349"/>
                  <a:gd name="T15" fmla="*/ 47 h 200"/>
                  <a:gd name="T16" fmla="*/ 349 w 349"/>
                  <a:gd name="T17" fmla="*/ 114 h 200"/>
                  <a:gd name="T18" fmla="*/ 282 w 349"/>
                  <a:gd name="T19" fmla="*/ 180 h 200"/>
                  <a:gd name="T20" fmla="*/ 282 w 349"/>
                  <a:gd name="T21" fmla="*/ 180 h 200"/>
                  <a:gd name="T22" fmla="*/ 206 w 349"/>
                  <a:gd name="T23" fmla="*/ 180 h 200"/>
                  <a:gd name="T24" fmla="*/ 119 w 349"/>
                  <a:gd name="T25" fmla="*/ 200 h 200"/>
                  <a:gd name="T26" fmla="*/ 138 w 349"/>
                  <a:gd name="T27" fmla="*/ 181 h 200"/>
                  <a:gd name="T28" fmla="*/ 119 w 349"/>
                  <a:gd name="T29" fmla="*/ 161 h 200"/>
                  <a:gd name="T30" fmla="*/ 225 w 349"/>
                  <a:gd name="T31" fmla="*/ 161 h 200"/>
                  <a:gd name="T32" fmla="*/ 206 w 349"/>
                  <a:gd name="T33" fmla="*/ 180 h 200"/>
                  <a:gd name="T34" fmla="*/ 225 w 349"/>
                  <a:gd name="T35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9" h="200">
                    <a:moveTo>
                      <a:pt x="138" y="181"/>
                    </a:moveTo>
                    <a:cubicBezTo>
                      <a:pt x="49" y="181"/>
                      <a:pt x="49" y="181"/>
                      <a:pt x="49" y="181"/>
                    </a:cubicBezTo>
                    <a:cubicBezTo>
                      <a:pt x="22" y="181"/>
                      <a:pt x="0" y="159"/>
                      <a:pt x="0" y="132"/>
                    </a:cubicBezTo>
                    <a:cubicBezTo>
                      <a:pt x="0" y="105"/>
                      <a:pt x="22" y="84"/>
                      <a:pt x="49" y="84"/>
                    </a:cubicBezTo>
                    <a:cubicBezTo>
                      <a:pt x="52" y="84"/>
                      <a:pt x="56" y="84"/>
                      <a:pt x="59" y="85"/>
                    </a:cubicBezTo>
                    <a:cubicBezTo>
                      <a:pt x="61" y="38"/>
                      <a:pt x="100" y="0"/>
                      <a:pt x="148" y="0"/>
                    </a:cubicBezTo>
                    <a:cubicBezTo>
                      <a:pt x="189" y="0"/>
                      <a:pt x="224" y="29"/>
                      <a:pt x="234" y="68"/>
                    </a:cubicBezTo>
                    <a:cubicBezTo>
                      <a:pt x="246" y="55"/>
                      <a:pt x="263" y="47"/>
                      <a:pt x="282" y="47"/>
                    </a:cubicBezTo>
                    <a:cubicBezTo>
                      <a:pt x="319" y="47"/>
                      <a:pt x="349" y="77"/>
                      <a:pt x="349" y="114"/>
                    </a:cubicBezTo>
                    <a:cubicBezTo>
                      <a:pt x="349" y="151"/>
                      <a:pt x="319" y="180"/>
                      <a:pt x="282" y="180"/>
                    </a:cubicBezTo>
                    <a:cubicBezTo>
                      <a:pt x="282" y="180"/>
                      <a:pt x="282" y="180"/>
                      <a:pt x="282" y="180"/>
                    </a:cubicBezTo>
                    <a:cubicBezTo>
                      <a:pt x="206" y="180"/>
                      <a:pt x="206" y="180"/>
                      <a:pt x="206" y="180"/>
                    </a:cubicBezTo>
                    <a:moveTo>
                      <a:pt x="119" y="200"/>
                    </a:moveTo>
                    <a:cubicBezTo>
                      <a:pt x="138" y="181"/>
                      <a:pt x="138" y="181"/>
                      <a:pt x="138" y="181"/>
                    </a:cubicBezTo>
                    <a:cubicBezTo>
                      <a:pt x="119" y="161"/>
                      <a:pt x="119" y="161"/>
                      <a:pt x="119" y="161"/>
                    </a:cubicBezTo>
                    <a:moveTo>
                      <a:pt x="225" y="161"/>
                    </a:moveTo>
                    <a:cubicBezTo>
                      <a:pt x="206" y="180"/>
                      <a:pt x="206" y="180"/>
                      <a:pt x="206" y="180"/>
                    </a:cubicBezTo>
                    <a:cubicBezTo>
                      <a:pt x="225" y="200"/>
                      <a:pt x="225" y="200"/>
                      <a:pt x="225" y="200"/>
                    </a:cubicBezTo>
                  </a:path>
                </a:pathLst>
              </a:custGeom>
              <a:noFill/>
              <a:ln w="15875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1D7CA65-727E-44CC-B00D-8D4C30AB5BD9}"/>
                </a:ext>
              </a:extLst>
            </p:cNvPr>
            <p:cNvGrpSpPr/>
            <p:nvPr/>
          </p:nvGrpSpPr>
          <p:grpSpPr>
            <a:xfrm>
              <a:off x="8580437" y="1897062"/>
              <a:ext cx="3050162" cy="3050162"/>
              <a:chOff x="8580437" y="1897062"/>
              <a:chExt cx="3050162" cy="305016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404F979-49DA-4D97-A263-4252B2320686}"/>
                  </a:ext>
                </a:extLst>
              </p:cNvPr>
              <p:cNvSpPr/>
              <p:nvPr/>
            </p:nvSpPr>
            <p:spPr>
              <a:xfrm>
                <a:off x="8580437" y="1897062"/>
                <a:ext cx="3050162" cy="3050162"/>
              </a:xfrm>
              <a:prstGeom prst="ellipse">
                <a:avLst/>
              </a:prstGeom>
              <a:solidFill>
                <a:srgbClr val="FFFFFF">
                  <a:alpha val="78039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31520" rIns="9144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>
                  <a:spcBef>
                    <a:spcPts val="1200"/>
                  </a:spcBef>
                  <a:defRPr/>
                </a:pPr>
                <a:r>
                  <a:rPr lang="en-US" sz="1600" dirty="0">
                    <a:solidFill>
                      <a:schemeClr val="accent2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Explore &amp; Analyze</a:t>
                </a:r>
              </a:p>
              <a:p>
                <a:pPr lvl="0" algn="ctr" defTabSz="914400">
                  <a:spcBef>
                    <a:spcPts val="600"/>
                  </a:spcBef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Azure Search API</a:t>
                </a:r>
              </a:p>
              <a:p>
                <a:pPr lvl="0" algn="ctr" defTabSz="914400">
                  <a:spcBef>
                    <a:spcPts val="600"/>
                  </a:spcBef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Portal</a:t>
                </a:r>
              </a:p>
              <a:p>
                <a:pPr lvl="0" algn="ctr" defTabSz="914400">
                  <a:spcBef>
                    <a:spcPts val="600"/>
                  </a:spcBef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Power BI</a:t>
                </a:r>
              </a:p>
              <a:p>
                <a:pPr lvl="0" algn="ctr" defTabSz="914400">
                  <a:spcBef>
                    <a:spcPts val="600"/>
                  </a:spcBef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Azure ML</a:t>
                </a:r>
              </a:p>
            </p:txBody>
          </p:sp>
          <p:sp>
            <p:nvSpPr>
              <p:cNvPr id="12" name="Chart_E999" title="Icon of a line graph with an arrow at the end pointing up">
                <a:extLst>
                  <a:ext uri="{FF2B5EF4-FFF2-40B4-BE49-F238E27FC236}">
                    <a16:creationId xmlns:a16="http://schemas.microsoft.com/office/drawing/2014/main" id="{88D9F278-2C98-46E8-85A0-44221788641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872279" y="2386387"/>
                <a:ext cx="525976" cy="526347"/>
              </a:xfrm>
              <a:custGeom>
                <a:avLst/>
                <a:gdLst>
                  <a:gd name="T0" fmla="*/ 0 w 4245"/>
                  <a:gd name="T1" fmla="*/ 0 h 4248"/>
                  <a:gd name="T2" fmla="*/ 0 w 4245"/>
                  <a:gd name="T3" fmla="*/ 4248 h 4248"/>
                  <a:gd name="T4" fmla="*/ 4245 w 4245"/>
                  <a:gd name="T5" fmla="*/ 4248 h 4248"/>
                  <a:gd name="T6" fmla="*/ 4088 w 4245"/>
                  <a:gd name="T7" fmla="*/ 1101 h 4248"/>
                  <a:gd name="T8" fmla="*/ 2515 w 4245"/>
                  <a:gd name="T9" fmla="*/ 2675 h 4248"/>
                  <a:gd name="T10" fmla="*/ 1886 w 4245"/>
                  <a:gd name="T11" fmla="*/ 2045 h 4248"/>
                  <a:gd name="T12" fmla="*/ 0 w 4245"/>
                  <a:gd name="T13" fmla="*/ 3933 h 4248"/>
                  <a:gd name="T14" fmla="*/ 4088 w 4245"/>
                  <a:gd name="T15" fmla="*/ 2203 h 4248"/>
                  <a:gd name="T16" fmla="*/ 4088 w 4245"/>
                  <a:gd name="T17" fmla="*/ 1101 h 4248"/>
                  <a:gd name="T18" fmla="*/ 2987 w 4245"/>
                  <a:gd name="T19" fmla="*/ 1101 h 4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45" h="4248">
                    <a:moveTo>
                      <a:pt x="0" y="0"/>
                    </a:moveTo>
                    <a:lnTo>
                      <a:pt x="0" y="4248"/>
                    </a:lnTo>
                    <a:lnTo>
                      <a:pt x="4245" y="4248"/>
                    </a:lnTo>
                    <a:moveTo>
                      <a:pt x="4088" y="1101"/>
                    </a:moveTo>
                    <a:lnTo>
                      <a:pt x="2515" y="2675"/>
                    </a:lnTo>
                    <a:lnTo>
                      <a:pt x="1886" y="2045"/>
                    </a:lnTo>
                    <a:lnTo>
                      <a:pt x="0" y="3933"/>
                    </a:lnTo>
                    <a:moveTo>
                      <a:pt x="4088" y="2203"/>
                    </a:moveTo>
                    <a:lnTo>
                      <a:pt x="4088" y="1101"/>
                    </a:lnTo>
                    <a:lnTo>
                      <a:pt x="2987" y="1101"/>
                    </a:lnTo>
                  </a:path>
                </a:pathLst>
              </a:custGeom>
              <a:noFill/>
              <a:ln w="158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625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F759-259E-45B5-8A8D-A9FCE8ABF8C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anchor="t">
            <a:normAutofit/>
          </a:bodyPr>
          <a:lstStyle/>
          <a:p>
            <a:r>
              <a:rPr lang="en-US" sz="3600" dirty="0"/>
              <a:t>Azure Cognitive Search Pipeline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5DA5AAE-655D-400B-BCAA-AECE9308E588}"/>
              </a:ext>
            </a:extLst>
          </p:cNvPr>
          <p:cNvGrpSpPr/>
          <p:nvPr/>
        </p:nvGrpSpPr>
        <p:grpSpPr>
          <a:xfrm>
            <a:off x="1449462" y="1913088"/>
            <a:ext cx="9293075" cy="3698198"/>
            <a:chOff x="1449462" y="1828800"/>
            <a:chExt cx="9293075" cy="3698198"/>
          </a:xfrm>
        </p:grpSpPr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206B18F4-9275-4676-88E4-3B9FB437F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78813" y="3022395"/>
              <a:ext cx="914400" cy="914400"/>
            </a:xfrm>
            <a:prstGeom prst="rect">
              <a:avLst/>
            </a:prstGeom>
          </p:spPr>
        </p:pic>
        <p:sp>
          <p:nvSpPr>
            <p:cNvPr id="43" name="Arrow: Pentagon 42">
              <a:extLst>
                <a:ext uri="{FF2B5EF4-FFF2-40B4-BE49-F238E27FC236}">
                  <a16:creationId xmlns:a16="http://schemas.microsoft.com/office/drawing/2014/main" id="{77A958D3-7246-4724-8DBE-5F53C4118862}"/>
                </a:ext>
              </a:extLst>
            </p:cNvPr>
            <p:cNvSpPr/>
            <p:nvPr/>
          </p:nvSpPr>
          <p:spPr bwMode="auto">
            <a:xfrm>
              <a:off x="4555364" y="3157344"/>
              <a:ext cx="2207082" cy="641840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   AI enrichment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A910E40-CB8E-4A5A-8145-B47EFED56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04217" y="2054916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5997882-5A4B-475E-B6E1-A3A890DA0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99537" y="2910532"/>
              <a:ext cx="1143000" cy="11430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F7B1B246-7132-40EA-A8B8-AE7E8702B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28137" y="4094317"/>
              <a:ext cx="685800" cy="685800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B55A9D3-4015-4CB3-98E3-59CEC3E8EA90}"/>
                </a:ext>
              </a:extLst>
            </p:cNvPr>
            <p:cNvGrpSpPr/>
            <p:nvPr/>
          </p:nvGrpSpPr>
          <p:grpSpPr>
            <a:xfrm>
              <a:off x="1449462" y="2205597"/>
              <a:ext cx="922713" cy="2552871"/>
              <a:chOff x="489411" y="2612278"/>
              <a:chExt cx="922713" cy="2552871"/>
            </a:xfrm>
          </p:grpSpPr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ADE8622B-1911-4F14-A073-0999FDDE7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0480" y="289239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13AE1D96-C6E3-40CC-839B-A94A6E8733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00480" y="444151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96FFE4E6-99A6-4829-B0B3-CC4288D6CE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00480" y="3666952"/>
                <a:ext cx="685800" cy="685800"/>
              </a:xfrm>
              <a:prstGeom prst="rect">
                <a:avLst/>
              </a:prstGeom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F403FCE-96AD-4E1F-8AFD-68ED52DFC484}"/>
                  </a:ext>
                </a:extLst>
              </p:cNvPr>
              <p:cNvSpPr/>
              <p:nvPr/>
            </p:nvSpPr>
            <p:spPr bwMode="auto">
              <a:xfrm>
                <a:off x="489411" y="2815938"/>
                <a:ext cx="922713" cy="2349211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E655422-0E44-4C7C-8852-A8A9AA552562}"/>
                  </a:ext>
                </a:extLst>
              </p:cNvPr>
              <p:cNvSpPr txBox="1"/>
              <p:nvPr/>
            </p:nvSpPr>
            <p:spPr>
              <a:xfrm>
                <a:off x="489411" y="2612278"/>
                <a:ext cx="922713" cy="21544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ACEDBFD-5698-496C-A2E9-62FEE02E3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618442" y="2097891"/>
              <a:ext cx="914400" cy="9144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60C91DC-C5E9-4716-B4B8-ECAA2C75893B}"/>
                </a:ext>
              </a:extLst>
            </p:cNvPr>
            <p:cNvSpPr txBox="1"/>
            <p:nvPr/>
          </p:nvSpPr>
          <p:spPr>
            <a:xfrm>
              <a:off x="6624253" y="2409753"/>
              <a:ext cx="120715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Enriched documents</a:t>
              </a:r>
            </a:p>
          </p:txBody>
        </p:sp>
        <p:sp>
          <p:nvSpPr>
            <p:cNvPr id="42" name="Arrow: Pentagon 41">
              <a:extLst>
                <a:ext uri="{FF2B5EF4-FFF2-40B4-BE49-F238E27FC236}">
                  <a16:creationId xmlns:a16="http://schemas.microsoft.com/office/drawing/2014/main" id="{B1A75B6F-A950-4C3F-A350-0FE784C3B472}"/>
                </a:ext>
              </a:extLst>
            </p:cNvPr>
            <p:cNvSpPr/>
            <p:nvPr/>
          </p:nvSpPr>
          <p:spPr bwMode="auto">
            <a:xfrm>
              <a:off x="2372175" y="3160045"/>
              <a:ext cx="2503341" cy="643975"/>
            </a:xfrm>
            <a:prstGeom prst="homePlat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Document cracking</a:t>
              </a:r>
            </a:p>
          </p:txBody>
        </p:sp>
        <p:pic>
          <p:nvPicPr>
            <p:cNvPr id="47" name="Picture 46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D49FFCCD-6F38-41B1-833D-F14AD156A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16200000">
              <a:off x="4779033" y="2831000"/>
              <a:ext cx="282384" cy="282384"/>
            </a:xfrm>
            <a:prstGeom prst="rect">
              <a:avLst/>
            </a:prstGeom>
          </p:spPr>
        </p:pic>
        <p:pic>
          <p:nvPicPr>
            <p:cNvPr id="48" name="Picture 47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E342FA6E-34E8-4004-B4A1-7703750F6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16200000">
              <a:off x="4911780" y="2831000"/>
              <a:ext cx="282384" cy="282384"/>
            </a:xfrm>
            <a:prstGeom prst="rect">
              <a:avLst/>
            </a:prstGeom>
          </p:spPr>
        </p:pic>
        <p:pic>
          <p:nvPicPr>
            <p:cNvPr id="49" name="Picture 48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B77EDD82-CBA9-4DE6-9B12-E28F228E7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16200000">
              <a:off x="5050133" y="2832053"/>
              <a:ext cx="282384" cy="282384"/>
            </a:xfrm>
            <a:prstGeom prst="rect">
              <a:avLst/>
            </a:prstGeom>
          </p:spPr>
        </p:pic>
        <p:pic>
          <p:nvPicPr>
            <p:cNvPr id="50" name="Picture 49" descr="A picture containing game, clock&#10;&#10;Description automatically generated">
              <a:extLst>
                <a:ext uri="{FF2B5EF4-FFF2-40B4-BE49-F238E27FC236}">
                  <a16:creationId xmlns:a16="http://schemas.microsoft.com/office/drawing/2014/main" id="{D1B9914C-E438-47FC-958E-B7E45EEE6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16200000">
              <a:off x="5925942" y="2832053"/>
              <a:ext cx="282384" cy="282384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9D780CC-E320-43F6-96D6-4418E5E45463}"/>
                </a:ext>
              </a:extLst>
            </p:cNvPr>
            <p:cNvSpPr txBox="1"/>
            <p:nvPr/>
          </p:nvSpPr>
          <p:spPr>
            <a:xfrm>
              <a:off x="4496498" y="1828800"/>
              <a:ext cx="224388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Cognitive skills</a:t>
              </a:r>
            </a:p>
          </p:txBody>
        </p:sp>
        <p:sp>
          <p:nvSpPr>
            <p:cNvPr id="52" name="Arrow: Pentagon 51">
              <a:extLst>
                <a:ext uri="{FF2B5EF4-FFF2-40B4-BE49-F238E27FC236}">
                  <a16:creationId xmlns:a16="http://schemas.microsoft.com/office/drawing/2014/main" id="{59FF9366-18CB-4ACD-B0B3-08526B1C90DC}"/>
                </a:ext>
              </a:extLst>
            </p:cNvPr>
            <p:cNvSpPr/>
            <p:nvPr/>
          </p:nvSpPr>
          <p:spPr bwMode="auto">
            <a:xfrm>
              <a:off x="7693213" y="3161154"/>
              <a:ext cx="1806700" cy="641757"/>
            </a:xfrm>
            <a:prstGeom prst="homePlat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Search Index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9D7798AD-CAB4-4612-83EF-3108155ED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256528" y="4094317"/>
              <a:ext cx="685800" cy="6858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38C0AA-401B-4B56-9A2E-1095D72599BB}"/>
                </a:ext>
              </a:extLst>
            </p:cNvPr>
            <p:cNvSpPr txBox="1"/>
            <p:nvPr/>
          </p:nvSpPr>
          <p:spPr>
            <a:xfrm>
              <a:off x="7995853" y="4780116"/>
              <a:ext cx="120715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Knowledge</a:t>
              </a:r>
            </a:p>
            <a:p>
              <a:pPr algn="ctr"/>
              <a:r>
                <a:rPr lang="en-US" sz="1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store</a:t>
              </a:r>
            </a:p>
          </p:txBody>
        </p: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29AA5B84-7EC2-42A9-9361-2E3532E204A8}"/>
                </a:ext>
              </a:extLst>
            </p:cNvPr>
            <p:cNvCxnSpPr>
              <a:cxnSpLocks/>
              <a:stCxn id="81" idx="2"/>
              <a:endCxn id="53" idx="1"/>
            </p:cNvCxnSpPr>
            <p:nvPr/>
          </p:nvCxnSpPr>
          <p:spPr>
            <a:xfrm rot="16200000" flipH="1">
              <a:off x="7496059" y="3676748"/>
              <a:ext cx="500422" cy="1020515"/>
            </a:xfrm>
            <a:prstGeom prst="bentConnector2">
              <a:avLst/>
            </a:prstGeom>
            <a:ln>
              <a:solidFill>
                <a:schemeClr val="accent1">
                  <a:lumMod val="50000"/>
                </a:schemeClr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D66C6F3-414F-4483-808F-E87B092F9007}"/>
                </a:ext>
              </a:extLst>
            </p:cNvPr>
            <p:cNvCxnSpPr>
              <a:stCxn id="53" idx="3"/>
              <a:endCxn id="23" idx="1"/>
            </p:cNvCxnSpPr>
            <p:nvPr/>
          </p:nvCxnSpPr>
          <p:spPr>
            <a:xfrm>
              <a:off x="8942328" y="4437217"/>
              <a:ext cx="885809" cy="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CCA54DC-B6CD-4117-8001-390B29646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828137" y="4841198"/>
              <a:ext cx="685800" cy="685800"/>
            </a:xfrm>
            <a:prstGeom prst="rect">
              <a:avLst/>
            </a:prstGeom>
          </p:spPr>
        </p:pic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43FDE652-85AB-4E57-8F5B-E779B26A3FFE}"/>
                </a:ext>
              </a:extLst>
            </p:cNvPr>
            <p:cNvCxnSpPr>
              <a:stCxn id="53" idx="3"/>
              <a:endCxn id="65" idx="1"/>
            </p:cNvCxnSpPr>
            <p:nvPr/>
          </p:nvCxnSpPr>
          <p:spPr>
            <a:xfrm>
              <a:off x="8942328" y="4437217"/>
              <a:ext cx="885809" cy="746881"/>
            </a:xfrm>
            <a:prstGeom prst="bentConnector3">
              <a:avLst/>
            </a:prstGeom>
            <a:ln>
              <a:solidFill>
                <a:schemeClr val="accent1">
                  <a:lumMod val="50000"/>
                </a:schemeClr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5D06EBD-148E-48FB-855C-A106B78F6263}"/>
                </a:ext>
              </a:extLst>
            </p:cNvPr>
            <p:cNvSpPr txBox="1"/>
            <p:nvPr/>
          </p:nvSpPr>
          <p:spPr>
            <a:xfrm>
              <a:off x="7138603" y="4191099"/>
              <a:ext cx="120715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Projections</a:t>
              </a:r>
              <a:endParaRPr lang="en-US" sz="1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72" name="Arrow: Striped Right 71">
            <a:extLst>
              <a:ext uri="{FF2B5EF4-FFF2-40B4-BE49-F238E27FC236}">
                <a16:creationId xmlns:a16="http://schemas.microsoft.com/office/drawing/2014/main" id="{4BA9B82E-C006-4513-9EC0-C62B19A4E242}"/>
              </a:ext>
            </a:extLst>
          </p:cNvPr>
          <p:cNvSpPr/>
          <p:nvPr/>
        </p:nvSpPr>
        <p:spPr bwMode="auto">
          <a:xfrm>
            <a:off x="805875" y="5707062"/>
            <a:ext cx="10824724" cy="1037206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Ingest				Enrich			Explore &amp; Analyze</a:t>
            </a:r>
          </a:p>
        </p:txBody>
      </p:sp>
    </p:spTree>
    <p:extLst>
      <p:ext uri="{BB962C8B-B14F-4D97-AF65-F5344CB8AC3E}">
        <p14:creationId xmlns:p14="http://schemas.microsoft.com/office/powerpoint/2010/main" val="87475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lliance Theme 1">
  <a:themeElements>
    <a:clrScheme name="Solliance Palette">
      <a:dk1>
        <a:srgbClr val="000000"/>
      </a:dk1>
      <a:lt1>
        <a:srgbClr val="FEFFFE"/>
      </a:lt1>
      <a:dk2>
        <a:srgbClr val="6D6D71"/>
      </a:dk2>
      <a:lt2>
        <a:srgbClr val="E7E6E6"/>
      </a:lt2>
      <a:accent1>
        <a:srgbClr val="0077C7"/>
      </a:accent1>
      <a:accent2>
        <a:srgbClr val="008FD9"/>
      </a:accent2>
      <a:accent3>
        <a:srgbClr val="7DCBED"/>
      </a:accent3>
      <a:accent4>
        <a:srgbClr val="44C966"/>
      </a:accent4>
      <a:accent5>
        <a:srgbClr val="9CE89F"/>
      </a:accent5>
      <a:accent6>
        <a:srgbClr val="EDE100"/>
      </a:accent6>
      <a:hlink>
        <a:srgbClr val="008FD9"/>
      </a:hlink>
      <a:folHlink>
        <a:srgbClr val="FFF4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liance PPT TEMPLATE" id="{09743B6F-0BA1-427F-94B9-5644EEFAB8D9}" vid="{5A189CC8-9CF4-4D38-985F-B205766AB936}"/>
    </a:ext>
  </a:extLst>
</a:theme>
</file>

<file path=ppt/theme/theme2.xml><?xml version="1.0" encoding="utf-8"?>
<a:theme xmlns:a="http://schemas.openxmlformats.org/drawingml/2006/main" name="Solliance Theme 2">
  <a:themeElements>
    <a:clrScheme name="Solliance Palette">
      <a:dk1>
        <a:srgbClr val="000000"/>
      </a:dk1>
      <a:lt1>
        <a:srgbClr val="FEFFFE"/>
      </a:lt1>
      <a:dk2>
        <a:srgbClr val="6D6D71"/>
      </a:dk2>
      <a:lt2>
        <a:srgbClr val="E7E6E6"/>
      </a:lt2>
      <a:accent1>
        <a:srgbClr val="0077C7"/>
      </a:accent1>
      <a:accent2>
        <a:srgbClr val="008FD9"/>
      </a:accent2>
      <a:accent3>
        <a:srgbClr val="7DCBED"/>
      </a:accent3>
      <a:accent4>
        <a:srgbClr val="44C966"/>
      </a:accent4>
      <a:accent5>
        <a:srgbClr val="9CE89F"/>
      </a:accent5>
      <a:accent6>
        <a:srgbClr val="EDE100"/>
      </a:accent6>
      <a:hlink>
        <a:srgbClr val="008FD9"/>
      </a:hlink>
      <a:folHlink>
        <a:srgbClr val="FFF4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liance PPT TEMPLATE" id="{09743B6F-0BA1-427F-94B9-5644EEFAB8D9}" vid="{C8F6F6F4-EF66-4794-9E76-E7CDA54135ED}"/>
    </a:ext>
  </a:extLst>
</a:theme>
</file>

<file path=ppt/theme/theme3.xml><?xml version="1.0" encoding="utf-8"?>
<a:theme xmlns:a="http://schemas.openxmlformats.org/drawingml/2006/main" name="1_Solliance Theme 2">
  <a:themeElements>
    <a:clrScheme name="Solliance Palette">
      <a:dk1>
        <a:srgbClr val="000000"/>
      </a:dk1>
      <a:lt1>
        <a:srgbClr val="FEFFFE"/>
      </a:lt1>
      <a:dk2>
        <a:srgbClr val="6D6D71"/>
      </a:dk2>
      <a:lt2>
        <a:srgbClr val="E7E6E6"/>
      </a:lt2>
      <a:accent1>
        <a:srgbClr val="0077C7"/>
      </a:accent1>
      <a:accent2>
        <a:srgbClr val="008FD9"/>
      </a:accent2>
      <a:accent3>
        <a:srgbClr val="7DCBED"/>
      </a:accent3>
      <a:accent4>
        <a:srgbClr val="44C966"/>
      </a:accent4>
      <a:accent5>
        <a:srgbClr val="9CE89F"/>
      </a:accent5>
      <a:accent6>
        <a:srgbClr val="EDE100"/>
      </a:accent6>
      <a:hlink>
        <a:srgbClr val="008FD9"/>
      </a:hlink>
      <a:folHlink>
        <a:srgbClr val="FFF4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liance PPT TEMPLATE" id="{09743B6F-0BA1-427F-94B9-5644EEFAB8D9}" vid="{564CCC55-2D94-4F6F-AFA9-D6859A4B495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1812</Words>
  <Application>Microsoft Office PowerPoint</Application>
  <PresentationFormat>Widescreen</PresentationFormat>
  <Paragraphs>333</Paragraphs>
  <Slides>35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Helvetica Neue</vt:lpstr>
      <vt:lpstr>Montserrat Semi</vt:lpstr>
      <vt:lpstr>Segoe UI</vt:lpstr>
      <vt:lpstr>Segoe UI Semibold</vt:lpstr>
      <vt:lpstr>Segoe UI Semilight</vt:lpstr>
      <vt:lpstr>Wingdings</vt:lpstr>
      <vt:lpstr>Solliance Theme 1</vt:lpstr>
      <vt:lpstr>Solliance Theme 2</vt:lpstr>
      <vt:lpstr>1_Solliance Theme 2</vt:lpstr>
      <vt:lpstr>Knowledge Mining and Cognitive Search</vt:lpstr>
      <vt:lpstr>PowerPoint Presentation</vt:lpstr>
      <vt:lpstr>What is Knowledge Mining?</vt:lpstr>
      <vt:lpstr>…And Cognitive Search?</vt:lpstr>
      <vt:lpstr>Why is Knowledge Mining needed?</vt:lpstr>
      <vt:lpstr>When to use it</vt:lpstr>
      <vt:lpstr>Azure Cognitive Search*</vt:lpstr>
      <vt:lpstr>AI Enrichment Pipeline </vt:lpstr>
      <vt:lpstr>Azure Cognitive Search Pipeline</vt:lpstr>
      <vt:lpstr>Components of a Cognitive Search pipeline</vt:lpstr>
      <vt:lpstr>data sources</vt:lpstr>
      <vt:lpstr>Index</vt:lpstr>
      <vt:lpstr>Indexer</vt:lpstr>
      <vt:lpstr>Document cracking</vt:lpstr>
      <vt:lpstr>Demo: Document Cracking</vt:lpstr>
      <vt:lpstr>AI Enrichment</vt:lpstr>
      <vt:lpstr>Skillset</vt:lpstr>
      <vt:lpstr>Cognitive skills</vt:lpstr>
      <vt:lpstr>Azure Cognitive Services</vt:lpstr>
      <vt:lpstr>Text Analytics</vt:lpstr>
      <vt:lpstr>Vision APIs</vt:lpstr>
      <vt:lpstr>AI Enrichment</vt:lpstr>
      <vt:lpstr>Demo: AI Enrichment Pipeline</vt:lpstr>
      <vt:lpstr>AI Enrichment using custom skills</vt:lpstr>
      <vt:lpstr>Azure Functions</vt:lpstr>
      <vt:lpstr>The Pre-built and Custom AI Spectrum</vt:lpstr>
      <vt:lpstr>Deploying with Azure Machine Learning</vt:lpstr>
      <vt:lpstr>Demo: Deploy Custom ML Model</vt:lpstr>
      <vt:lpstr>Interacting with the REST API</vt:lpstr>
      <vt:lpstr>Demo: Create Pipeline with Custom Skills</vt:lpstr>
      <vt:lpstr>Search index and query-based access</vt:lpstr>
      <vt:lpstr>Knowledge store</vt:lpstr>
      <vt:lpstr>Knowledge store + analytics</vt:lpstr>
      <vt:lpstr>Helpful resources for getting started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2019-11-21T00:47:44Z</dcterms:created>
  <dcterms:modified xsi:type="dcterms:W3CDTF">2019-11-25T21:09:23Z</dcterms:modified>
</cp:coreProperties>
</file>