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1"/>
  </p:notesMasterIdLst>
  <p:handoutMasterIdLst>
    <p:handoutMasterId r:id="rId92"/>
  </p:handoutMasterIdLst>
  <p:sldIdLst>
    <p:sldId id="463" r:id="rId5"/>
    <p:sldId id="350" r:id="rId6"/>
    <p:sldId id="257" r:id="rId7"/>
    <p:sldId id="258" r:id="rId8"/>
    <p:sldId id="353" r:id="rId9"/>
    <p:sldId id="261" r:id="rId10"/>
    <p:sldId id="262" r:id="rId11"/>
    <p:sldId id="263" r:id="rId12"/>
    <p:sldId id="264" r:id="rId13"/>
    <p:sldId id="266" r:id="rId14"/>
    <p:sldId id="358" r:id="rId15"/>
    <p:sldId id="267" r:id="rId16"/>
    <p:sldId id="387" r:id="rId17"/>
    <p:sldId id="271" r:id="rId18"/>
    <p:sldId id="386" r:id="rId19"/>
    <p:sldId id="359" r:id="rId20"/>
    <p:sldId id="362" r:id="rId21"/>
    <p:sldId id="354" r:id="rId22"/>
    <p:sldId id="355" r:id="rId23"/>
    <p:sldId id="356" r:id="rId24"/>
    <p:sldId id="550" r:id="rId25"/>
    <p:sldId id="363" r:id="rId26"/>
    <p:sldId id="364" r:id="rId27"/>
    <p:sldId id="365" r:id="rId28"/>
    <p:sldId id="352" r:id="rId29"/>
    <p:sldId id="366" r:id="rId30"/>
    <p:sldId id="379" r:id="rId31"/>
    <p:sldId id="380" r:id="rId32"/>
    <p:sldId id="367" r:id="rId33"/>
    <p:sldId id="368" r:id="rId34"/>
    <p:sldId id="369" r:id="rId35"/>
    <p:sldId id="370" r:id="rId36"/>
    <p:sldId id="390" r:id="rId37"/>
    <p:sldId id="388" r:id="rId38"/>
    <p:sldId id="371" r:id="rId39"/>
    <p:sldId id="373" r:id="rId40"/>
    <p:sldId id="372" r:id="rId41"/>
    <p:sldId id="374" r:id="rId42"/>
    <p:sldId id="375" r:id="rId43"/>
    <p:sldId id="377" r:id="rId44"/>
    <p:sldId id="376" r:id="rId45"/>
    <p:sldId id="378" r:id="rId46"/>
    <p:sldId id="381" r:id="rId47"/>
    <p:sldId id="389" r:id="rId48"/>
    <p:sldId id="383" r:id="rId49"/>
    <p:sldId id="384" r:id="rId50"/>
    <p:sldId id="554" r:id="rId51"/>
    <p:sldId id="351" r:id="rId52"/>
    <p:sldId id="555" r:id="rId53"/>
    <p:sldId id="556" r:id="rId54"/>
    <p:sldId id="557" r:id="rId55"/>
    <p:sldId id="558" r:id="rId56"/>
    <p:sldId id="559" r:id="rId57"/>
    <p:sldId id="560" r:id="rId58"/>
    <p:sldId id="561" r:id="rId59"/>
    <p:sldId id="562" r:id="rId60"/>
    <p:sldId id="563" r:id="rId61"/>
    <p:sldId id="564" r:id="rId62"/>
    <p:sldId id="565" r:id="rId63"/>
    <p:sldId id="566" r:id="rId64"/>
    <p:sldId id="567" r:id="rId65"/>
    <p:sldId id="568" r:id="rId66"/>
    <p:sldId id="569" r:id="rId67"/>
    <p:sldId id="570" r:id="rId68"/>
    <p:sldId id="571" r:id="rId69"/>
    <p:sldId id="572" r:id="rId70"/>
    <p:sldId id="573" r:id="rId71"/>
    <p:sldId id="574" r:id="rId72"/>
    <p:sldId id="575" r:id="rId73"/>
    <p:sldId id="576" r:id="rId74"/>
    <p:sldId id="577" r:id="rId75"/>
    <p:sldId id="578" r:id="rId76"/>
    <p:sldId id="579" r:id="rId77"/>
    <p:sldId id="580" r:id="rId78"/>
    <p:sldId id="581" r:id="rId79"/>
    <p:sldId id="582" r:id="rId80"/>
    <p:sldId id="391" r:id="rId81"/>
    <p:sldId id="583" r:id="rId82"/>
    <p:sldId id="584" r:id="rId83"/>
    <p:sldId id="585" r:id="rId84"/>
    <p:sldId id="586" r:id="rId85"/>
    <p:sldId id="587" r:id="rId86"/>
    <p:sldId id="588" r:id="rId87"/>
    <p:sldId id="589" r:id="rId88"/>
    <p:sldId id="1631" r:id="rId89"/>
    <p:sldId id="1630" r:id="rId90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1CEDE-8733-465F-987F-CD4C7D145846}">
          <p14:sldIdLst>
            <p14:sldId id="463"/>
          </p14:sldIdLst>
        </p14:section>
        <p14:section name="REQUIRED SLIDES" id="{D4B04A26-677D-4F42-935A-AFC5E88D43B3}">
          <p14:sldIdLst>
            <p14:sldId id="350"/>
            <p14:sldId id="257"/>
            <p14:sldId id="258"/>
            <p14:sldId id="353"/>
            <p14:sldId id="261"/>
            <p14:sldId id="262"/>
            <p14:sldId id="263"/>
            <p14:sldId id="264"/>
            <p14:sldId id="266"/>
            <p14:sldId id="358"/>
            <p14:sldId id="267"/>
            <p14:sldId id="387"/>
            <p14:sldId id="271"/>
            <p14:sldId id="386"/>
            <p14:sldId id="359"/>
            <p14:sldId id="362"/>
            <p14:sldId id="354"/>
            <p14:sldId id="355"/>
            <p14:sldId id="356"/>
            <p14:sldId id="550"/>
            <p14:sldId id="363"/>
            <p14:sldId id="364"/>
            <p14:sldId id="365"/>
            <p14:sldId id="352"/>
            <p14:sldId id="366"/>
            <p14:sldId id="379"/>
            <p14:sldId id="380"/>
            <p14:sldId id="367"/>
            <p14:sldId id="368"/>
            <p14:sldId id="369"/>
            <p14:sldId id="370"/>
            <p14:sldId id="390"/>
            <p14:sldId id="388"/>
            <p14:sldId id="371"/>
            <p14:sldId id="373"/>
            <p14:sldId id="372"/>
            <p14:sldId id="374"/>
            <p14:sldId id="375"/>
            <p14:sldId id="377"/>
            <p14:sldId id="376"/>
            <p14:sldId id="378"/>
            <p14:sldId id="381"/>
            <p14:sldId id="389"/>
            <p14:sldId id="383"/>
            <p14:sldId id="384"/>
          </p14:sldIdLst>
        </p14:section>
        <p14:section name="REQUIRED SLIDES" id="{14739A71-E2E8-4C52-A1BF-7A08C99C0FD8}">
          <p14:sldIdLst>
            <p14:sldId id="554"/>
            <p14:sldId id="351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391"/>
            <p14:sldId id="583"/>
            <p14:sldId id="584"/>
            <p14:sldId id="585"/>
            <p14:sldId id="586"/>
            <p14:sldId id="587"/>
            <p14:sldId id="588"/>
            <p14:sldId id="589"/>
            <p14:sldId id="1631"/>
            <p14:sldId id="1630"/>
          </p14:sldIdLst>
        </p14:section>
        <p14:section name="REFERENCE SLIDES" id="{96B4C92A-1640-4944-A0B1-89EB697C95BC}">
          <p14:sldIdLst/>
        </p14:section>
        <p14:section name="REFERENCE SLIDES" id="{1BF493E7-959B-4098-9BC3-C5CDEA4CA9C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D80"/>
    <a:srgbClr val="22AFE7"/>
    <a:srgbClr val="D53F32"/>
    <a:srgbClr val="418F89"/>
    <a:srgbClr val="882483"/>
    <a:srgbClr val="8935C8"/>
    <a:srgbClr val="005087"/>
    <a:srgbClr val="336699"/>
    <a:srgbClr val="FFFFCC"/>
    <a:srgbClr val="EF8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83859" autoAdjust="0"/>
  </p:normalViewPr>
  <p:slideViewPr>
    <p:cSldViewPr>
      <p:cViewPr varScale="1">
        <p:scale>
          <a:sx n="80" d="100"/>
          <a:sy n="80" d="100"/>
        </p:scale>
        <p:origin x="72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20190"/>
            <a:ext cx="7313613" cy="4794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 algn="ctr"/>
            <a:fld id="{F403B382-5E20-4D88-A964-1D6629C87BBB}" type="slidenum">
              <a:rPr lang="en-US" smtClean="0">
                <a:latin typeface="Calibri Light" pitchFamily="34" charset="0"/>
              </a:rPr>
              <a:pPr algn="ctr"/>
              <a:t>‹#›</a:t>
            </a:fld>
            <a:endParaRPr lang="en-US" dirty="0">
              <a:latin typeface="Calibr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15400"/>
            <a:ext cx="1219200" cy="5166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482" y="152402"/>
            <a:ext cx="3170238" cy="4794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 algn="ctr"/>
            <a:endParaRPr lang="en-US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1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92703-69CB-4317-8A94-4C668805A8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7492" y="2218858"/>
            <a:ext cx="6149837" cy="666125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3: Designing and Implementing a Data Warehouse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</p:spTree>
    <p:extLst>
      <p:ext uri="{BB962C8B-B14F-4D97-AF65-F5344CB8AC3E}">
        <p14:creationId xmlns:p14="http://schemas.microsoft.com/office/powerpoint/2010/main" val="16257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hss</a:t>
            </a:r>
            <a:r>
              <a:rPr lang="en-US" dirty="0"/>
              <a:t> = high school sex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3: Designing and Implementing a Data Warehouse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118CA-D3C8-40C0-8794-C732600242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2220197"/>
            <a:ext cx="6149837" cy="666059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118CA-D3C8-40C0-8794-C732600242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2220197"/>
            <a:ext cx="6149837" cy="6660590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Show Adventure Works Dimensions</a:t>
            </a:r>
            <a:r>
              <a:rPr lang="en-US" baseline="0" dirty="0"/>
              <a:t> so they can see</a:t>
            </a:r>
          </a:p>
          <a:p>
            <a:pPr eaLnBrk="1" hangingPunct="1"/>
            <a:r>
              <a:rPr lang="en-US" baseline="0" dirty="0"/>
              <a:t>	Repeated data</a:t>
            </a:r>
          </a:p>
          <a:p>
            <a:pPr eaLnBrk="1" hangingPunct="1"/>
            <a:r>
              <a:rPr lang="en-US" baseline="0" dirty="0"/>
              <a:t>	Imagine Hierarchies</a:t>
            </a:r>
          </a:p>
          <a:p>
            <a:pPr eaLnBrk="1" hangingPunct="1"/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3: Designing and Implementing a Data Warehouse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</p:spTree>
    <p:extLst>
      <p:ext uri="{BB962C8B-B14F-4D97-AF65-F5344CB8AC3E}">
        <p14:creationId xmlns:p14="http://schemas.microsoft.com/office/powerpoint/2010/main" val="395475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118CA-D3C8-40C0-8794-C732600242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2220197"/>
            <a:ext cx="6149837" cy="666059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3: Designing and Implementing a Data Warehouse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</p:spTree>
    <p:extLst>
      <p:ext uri="{BB962C8B-B14F-4D97-AF65-F5344CB8AC3E}">
        <p14:creationId xmlns:p14="http://schemas.microsoft.com/office/powerpoint/2010/main" val="272160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118CA-D3C8-40C0-8794-C732600242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2220197"/>
            <a:ext cx="6149837" cy="666059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3: Designing and Implementing a Data Warehouse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</p:spTree>
    <p:extLst>
      <p:ext uri="{BB962C8B-B14F-4D97-AF65-F5344CB8AC3E}">
        <p14:creationId xmlns:p14="http://schemas.microsoft.com/office/powerpoint/2010/main" val="132597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118CA-D3C8-40C0-8794-C7326002425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2148591"/>
            <a:ext cx="6149837" cy="673152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7: </a:t>
            </a:r>
            <a:r>
              <a:rPr lang="en-GB" dirty="0"/>
              <a:t>Implementing an Incremental ETL Process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</p:spTree>
    <p:extLst>
      <p:ext uri="{BB962C8B-B14F-4D97-AF65-F5344CB8AC3E}">
        <p14:creationId xmlns:p14="http://schemas.microsoft.com/office/powerpoint/2010/main" val="395302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118CA-D3C8-40C0-8794-C732600242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8850" y="265113"/>
            <a:ext cx="8777288" cy="49387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2148591"/>
            <a:ext cx="6149837" cy="673152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3: Designing and Implementing a Data Warehouse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10777A</a:t>
            </a:r>
          </a:p>
        </p:txBody>
      </p:sp>
    </p:spTree>
    <p:extLst>
      <p:ext uri="{BB962C8B-B14F-4D97-AF65-F5344CB8AC3E}">
        <p14:creationId xmlns:p14="http://schemas.microsoft.com/office/powerpoint/2010/main" val="411822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qlpass.org/Events/24HoursofPASS.aspx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hyperlink" Target="http://www.sqlpass.org/PASSChapters/VirtualChapters.aspx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sqlpass.org/PASSChapters.aspx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sqlsaturday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400050"/>
            <a:ext cx="7772400" cy="1885950"/>
          </a:xfrm>
          <a:noFill/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343150"/>
            <a:ext cx="6400800" cy="97155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5850"/>
            <a:ext cx="3162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78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04D08-2A2C-DA4E-AB5E-BB8634E1D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60" r="12928"/>
          <a:stretch/>
        </p:blipFill>
        <p:spPr>
          <a:xfrm>
            <a:off x="4534125" y="200317"/>
            <a:ext cx="4416902" cy="4757362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C55A89A-6B30-E24B-BC1E-677ADED2765B}"/>
              </a:ext>
            </a:extLst>
          </p:cNvPr>
          <p:cNvSpPr/>
          <p:nvPr userDrawn="1"/>
        </p:nvSpPr>
        <p:spPr>
          <a:xfrm rot="10800000">
            <a:off x="2045152" y="181410"/>
            <a:ext cx="4894891" cy="4777739"/>
          </a:xfrm>
          <a:prstGeom prst="parallelogram">
            <a:avLst>
              <a:gd name="adj" fmla="val 174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DF904121-73BA-924C-8108-7ECE26762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11" y="3051764"/>
            <a:ext cx="5597115" cy="3905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lang="en-US" sz="2400" b="0" i="0" kern="1200" dirty="0">
                <a:solidFill>
                  <a:schemeClr val="tx1"/>
                </a:solidFill>
                <a:latin typeface="+mn-lt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</a:pPr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6E2917-6ECB-BC4E-AEA3-6CA4AC989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611" y="2324322"/>
            <a:ext cx="5597115" cy="6140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4000" b="1" i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Session title here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5562D78F-40CC-AD41-BD0E-33C79FC56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611" y="4108958"/>
            <a:ext cx="5361151" cy="3905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lang="en-US" sz="2400" b="0" i="0" kern="1200" dirty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</a:pPr>
            <a:r>
              <a:rPr lang="en-US" dirty="0"/>
              <a:t>Subtitle 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C12340-F4A9-8F4A-BEDC-51AC310E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75" b="36686"/>
          <a:stretch/>
        </p:blipFill>
        <p:spPr>
          <a:xfrm>
            <a:off x="269104" y="403820"/>
            <a:ext cx="3090561" cy="795485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8D1C74C9-555A-C742-A578-CE69FDDB62AD}"/>
              </a:ext>
            </a:extLst>
          </p:cNvPr>
          <p:cNvSpPr/>
          <p:nvPr userDrawn="1"/>
        </p:nvSpPr>
        <p:spPr>
          <a:xfrm>
            <a:off x="5723269" y="4036881"/>
            <a:ext cx="1078882" cy="462602"/>
          </a:xfrm>
          <a:custGeom>
            <a:avLst/>
            <a:gdLst>
              <a:gd name="connsiteX0" fmla="*/ 0 w 374863"/>
              <a:gd name="connsiteY0" fmla="*/ 26789 h 160734"/>
              <a:gd name="connsiteX1" fmla="*/ 26776 w 374863"/>
              <a:gd name="connsiteY1" fmla="*/ 0 h 160734"/>
              <a:gd name="connsiteX2" fmla="*/ 173375 w 374863"/>
              <a:gd name="connsiteY2" fmla="*/ 0 h 160734"/>
              <a:gd name="connsiteX3" fmla="*/ 200151 w 374863"/>
              <a:gd name="connsiteY3" fmla="*/ 26789 h 160734"/>
              <a:gd name="connsiteX4" fmla="*/ 200151 w 374863"/>
              <a:gd name="connsiteY4" fmla="*/ 26789 h 160734"/>
              <a:gd name="connsiteX5" fmla="*/ 200151 w 374863"/>
              <a:gd name="connsiteY5" fmla="*/ 59606 h 160734"/>
              <a:gd name="connsiteX6" fmla="*/ 232282 w 374863"/>
              <a:gd name="connsiteY6" fmla="*/ 91752 h 160734"/>
              <a:gd name="connsiteX7" fmla="*/ 338717 w 374863"/>
              <a:gd name="connsiteY7" fmla="*/ 91752 h 160734"/>
              <a:gd name="connsiteX8" fmla="*/ 376203 w 374863"/>
              <a:gd name="connsiteY8" fmla="*/ 129257 h 160734"/>
              <a:gd name="connsiteX9" fmla="*/ 338717 w 374863"/>
              <a:gd name="connsiteY9" fmla="*/ 166762 h 160734"/>
              <a:gd name="connsiteX10" fmla="*/ 149276 w 374863"/>
              <a:gd name="connsiteY10" fmla="*/ 166762 h 160734"/>
              <a:gd name="connsiteX11" fmla="*/ 95724 w 374863"/>
              <a:gd name="connsiteY11" fmla="*/ 113184 h 160734"/>
              <a:gd name="connsiteX12" fmla="*/ 95724 w 374863"/>
              <a:gd name="connsiteY12" fmla="*/ 85725 h 160734"/>
              <a:gd name="connsiteX13" fmla="*/ 63593 w 374863"/>
              <a:gd name="connsiteY13" fmla="*/ 53578 h 160734"/>
              <a:gd name="connsiteX14" fmla="*/ 28115 w 374863"/>
              <a:gd name="connsiteY14" fmla="*/ 53578 h 160734"/>
              <a:gd name="connsiteX15" fmla="*/ 670 w 374863"/>
              <a:gd name="connsiteY15" fmla="*/ 27459 h 160734"/>
              <a:gd name="connsiteX16" fmla="*/ 0 w 374863"/>
              <a:gd name="connsiteY16" fmla="*/ 26789 h 160734"/>
              <a:gd name="connsiteX17" fmla="*/ 0 w 374863"/>
              <a:gd name="connsiteY17" fmla="*/ 26789 h 16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4863" h="160734">
                <a:moveTo>
                  <a:pt x="0" y="26789"/>
                </a:moveTo>
                <a:cubicBezTo>
                  <a:pt x="0" y="12055"/>
                  <a:pt x="12050" y="0"/>
                  <a:pt x="26776" y="0"/>
                </a:cubicBezTo>
                <a:lnTo>
                  <a:pt x="173375" y="0"/>
                </a:lnTo>
                <a:cubicBezTo>
                  <a:pt x="188102" y="0"/>
                  <a:pt x="200151" y="12055"/>
                  <a:pt x="200151" y="26789"/>
                </a:cubicBezTo>
                <a:lnTo>
                  <a:pt x="200151" y="26789"/>
                </a:lnTo>
                <a:lnTo>
                  <a:pt x="200151" y="59606"/>
                </a:lnTo>
                <a:cubicBezTo>
                  <a:pt x="200151" y="77019"/>
                  <a:pt x="214208" y="91752"/>
                  <a:pt x="232282" y="91752"/>
                </a:cubicBezTo>
                <a:lnTo>
                  <a:pt x="338717" y="91752"/>
                </a:lnTo>
                <a:cubicBezTo>
                  <a:pt x="359468" y="91752"/>
                  <a:pt x="376203" y="108496"/>
                  <a:pt x="376203" y="129257"/>
                </a:cubicBezTo>
                <a:cubicBezTo>
                  <a:pt x="376203" y="150019"/>
                  <a:pt x="359468" y="166762"/>
                  <a:pt x="338717" y="166762"/>
                </a:cubicBezTo>
                <a:lnTo>
                  <a:pt x="149276" y="166762"/>
                </a:lnTo>
                <a:cubicBezTo>
                  <a:pt x="119823" y="166762"/>
                  <a:pt x="95724" y="142652"/>
                  <a:pt x="95724" y="113184"/>
                </a:cubicBezTo>
                <a:lnTo>
                  <a:pt x="95724" y="85725"/>
                </a:lnTo>
                <a:cubicBezTo>
                  <a:pt x="95724" y="68312"/>
                  <a:pt x="81667" y="53578"/>
                  <a:pt x="63593" y="53578"/>
                </a:cubicBezTo>
                <a:lnTo>
                  <a:pt x="28115" y="53578"/>
                </a:lnTo>
                <a:cubicBezTo>
                  <a:pt x="13388" y="53578"/>
                  <a:pt x="1339" y="42193"/>
                  <a:pt x="670" y="27459"/>
                </a:cubicBezTo>
                <a:cubicBezTo>
                  <a:pt x="0" y="28128"/>
                  <a:pt x="0" y="27459"/>
                  <a:pt x="0" y="26789"/>
                </a:cubicBezTo>
                <a:lnTo>
                  <a:pt x="0" y="2678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6000">
                <a:schemeClr val="accent2"/>
              </a:gs>
            </a:gsLst>
            <a:lin ang="2700000" scaled="0"/>
          </a:gradFill>
          <a:ln w="6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lence Cell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C1DC34-C3C7-5445-9EF1-200C57002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9" r="17900"/>
          <a:stretch/>
        </p:blipFill>
        <p:spPr>
          <a:xfrm>
            <a:off x="3930416" y="201973"/>
            <a:ext cx="5023816" cy="4758643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BF0EDDB-346E-134D-9527-00CB29377E11}"/>
              </a:ext>
            </a:extLst>
          </p:cNvPr>
          <p:cNvSpPr/>
          <p:nvPr userDrawn="1"/>
        </p:nvSpPr>
        <p:spPr>
          <a:xfrm rot="10800000">
            <a:off x="509007" y="182880"/>
            <a:ext cx="4894891" cy="4777739"/>
          </a:xfrm>
          <a:prstGeom prst="parallelogram">
            <a:avLst>
              <a:gd name="adj" fmla="val 174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44F601-D847-A649-83DF-0D1EBB83586B}"/>
              </a:ext>
            </a:extLst>
          </p:cNvPr>
          <p:cNvGrpSpPr/>
          <p:nvPr userDrawn="1"/>
        </p:nvGrpSpPr>
        <p:grpSpPr>
          <a:xfrm>
            <a:off x="422683" y="1171625"/>
            <a:ext cx="1039075" cy="1039075"/>
            <a:chOff x="425054" y="818275"/>
            <a:chExt cx="1414197" cy="14141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59D97B-E0DE-414D-983A-65EFDDAC9448}"/>
                </a:ext>
              </a:extLst>
            </p:cNvPr>
            <p:cNvSpPr/>
            <p:nvPr/>
          </p:nvSpPr>
          <p:spPr>
            <a:xfrm>
              <a:off x="425054" y="818275"/>
              <a:ext cx="1414197" cy="141419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0925DA-32A3-5240-931A-B337E84FA3EB}"/>
                </a:ext>
              </a:extLst>
            </p:cNvPr>
            <p:cNvGrpSpPr/>
            <p:nvPr/>
          </p:nvGrpSpPr>
          <p:grpSpPr>
            <a:xfrm>
              <a:off x="889416" y="1069986"/>
              <a:ext cx="484682" cy="930763"/>
              <a:chOff x="889416" y="1069986"/>
              <a:chExt cx="484682" cy="930763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9CF25D6-1F1B-9B49-850B-FB27A54F70EE}"/>
                  </a:ext>
                </a:extLst>
              </p:cNvPr>
              <p:cNvSpPr/>
              <p:nvPr/>
            </p:nvSpPr>
            <p:spPr>
              <a:xfrm>
                <a:off x="892418" y="1069986"/>
                <a:ext cx="478678" cy="930763"/>
              </a:xfrm>
              <a:prstGeom prst="round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F408751-3EDE-994F-9B8B-AF716E0E874B}"/>
                  </a:ext>
                </a:extLst>
              </p:cNvPr>
              <p:cNvCxnSpPr/>
              <p:nvPr/>
            </p:nvCxnSpPr>
            <p:spPr>
              <a:xfrm>
                <a:off x="889416" y="1893757"/>
                <a:ext cx="48468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FC77E72-0337-2140-B47C-4F9B11D712FB}"/>
                  </a:ext>
                </a:extLst>
              </p:cNvPr>
              <p:cNvCxnSpPr/>
              <p:nvPr/>
            </p:nvCxnSpPr>
            <p:spPr>
              <a:xfrm>
                <a:off x="889416" y="1179226"/>
                <a:ext cx="48468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144BEED-A4F1-D440-9A08-FBCBF1012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823" y="1129259"/>
                <a:ext cx="19986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3073FB7-0225-A44C-8F10-6B1A7862B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291" y="1938728"/>
                <a:ext cx="104933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05E43F-EE51-BC48-8BBD-30158EBA05F0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flipH="1">
              <a:off x="632158" y="1025379"/>
              <a:ext cx="999989" cy="9999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D065EA19-EE47-E341-9F69-B3215335897E}"/>
              </a:ext>
            </a:extLst>
          </p:cNvPr>
          <p:cNvSpPr txBox="1">
            <a:spLocks/>
          </p:cNvSpPr>
          <p:nvPr userDrawn="1"/>
        </p:nvSpPr>
        <p:spPr>
          <a:xfrm>
            <a:off x="291769" y="2571750"/>
            <a:ext cx="4008209" cy="1352488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Please silence cell phones</a:t>
            </a:r>
          </a:p>
        </p:txBody>
      </p:sp>
    </p:spTree>
    <p:extLst>
      <p:ext uri="{BB962C8B-B14F-4D97-AF65-F5344CB8AC3E}">
        <p14:creationId xmlns:p14="http://schemas.microsoft.com/office/powerpoint/2010/main" val="415174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ore PAS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092B34-0719-954D-BD70-F632853B275F}"/>
              </a:ext>
            </a:extLst>
          </p:cNvPr>
          <p:cNvGrpSpPr/>
          <p:nvPr userDrawn="1"/>
        </p:nvGrpSpPr>
        <p:grpSpPr>
          <a:xfrm>
            <a:off x="3153809" y="182880"/>
            <a:ext cx="5807311" cy="4777740"/>
            <a:chOff x="3153809" y="182880"/>
            <a:chExt cx="5807311" cy="4777740"/>
          </a:xfrm>
          <a:solidFill>
            <a:schemeClr val="bg2">
              <a:lumMod val="95000"/>
            </a:schemeClr>
          </a:solidFill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EC10AB2A-2CD8-8D4F-B676-A00C3E2C3F96}"/>
                </a:ext>
              </a:extLst>
            </p:cNvPr>
            <p:cNvSpPr/>
            <p:nvPr/>
          </p:nvSpPr>
          <p:spPr>
            <a:xfrm>
              <a:off x="3153809" y="182881"/>
              <a:ext cx="4894891" cy="4777739"/>
            </a:xfrm>
            <a:prstGeom prst="parallelogram">
              <a:avLst>
                <a:gd name="adj" fmla="val 174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209F51-F439-1D48-847E-86FC79FF4F94}"/>
                </a:ext>
              </a:extLst>
            </p:cNvPr>
            <p:cNvSpPr/>
            <p:nvPr/>
          </p:nvSpPr>
          <p:spPr>
            <a:xfrm flipH="1">
              <a:off x="6318988" y="182880"/>
              <a:ext cx="2642132" cy="4777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9E2A22BE-54A2-DD4C-8D71-BD02476EBACF}"/>
              </a:ext>
            </a:extLst>
          </p:cNvPr>
          <p:cNvSpPr txBox="1">
            <a:spLocks/>
          </p:cNvSpPr>
          <p:nvPr userDrawn="1"/>
        </p:nvSpPr>
        <p:spPr>
          <a:xfrm>
            <a:off x="312745" y="1805286"/>
            <a:ext cx="2883822" cy="86275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  <a:cs typeface="Segoe UI Semibold" panose="020B0502040204020203" pitchFamily="34" charset="0"/>
              </a:rPr>
              <a:t>everything PASS has to offer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45A65-674C-9845-94AC-654DF72D7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569" y="392647"/>
            <a:ext cx="1241920" cy="124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78421-44F5-894B-8ADB-34729C88B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016" y="553003"/>
            <a:ext cx="1005250" cy="100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3F339-62FC-DB43-8492-A5BE02F5B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627" y="442642"/>
            <a:ext cx="1241920" cy="1241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80530-E681-8643-88A9-D8A522E545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681" y="2892279"/>
            <a:ext cx="1241920" cy="124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DBD8D-AB01-B840-A6C8-69D148B77E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569" y="2874933"/>
            <a:ext cx="1241920" cy="1241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01307-FEF6-0542-BF6B-42FB871C4A5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472" y="3179938"/>
            <a:ext cx="772230" cy="702027"/>
          </a:xfrm>
          <a:prstGeom prst="rect">
            <a:avLst/>
          </a:prstGeom>
        </p:spPr>
      </p:pic>
      <p:sp>
        <p:nvSpPr>
          <p:cNvPr id="12" name="Rectangle 11">
            <a:hlinkClick r:id="rId8"/>
            <a:extLst>
              <a:ext uri="{FF2B5EF4-FFF2-40B4-BE49-F238E27FC236}">
                <a16:creationId xmlns:a16="http://schemas.microsoft.com/office/drawing/2014/main" id="{E1C57803-55DC-614F-AED4-976CC1A89A37}"/>
              </a:ext>
            </a:extLst>
          </p:cNvPr>
          <p:cNvSpPr/>
          <p:nvPr userDrawn="1"/>
        </p:nvSpPr>
        <p:spPr>
          <a:xfrm>
            <a:off x="4030553" y="1602678"/>
            <a:ext cx="1434176" cy="411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Free online webinar events </a:t>
            </a:r>
          </a:p>
        </p:txBody>
      </p:sp>
      <p:sp>
        <p:nvSpPr>
          <p:cNvPr id="13" name="Rectangle 12">
            <a:hlinkClick r:id="rId9"/>
            <a:extLst>
              <a:ext uri="{FF2B5EF4-FFF2-40B4-BE49-F238E27FC236}">
                <a16:creationId xmlns:a16="http://schemas.microsoft.com/office/drawing/2014/main" id="{BBFD1540-DCEF-A044-B119-2D5A3D1B85FB}"/>
              </a:ext>
            </a:extLst>
          </p:cNvPr>
          <p:cNvSpPr/>
          <p:nvPr userDrawn="1"/>
        </p:nvSpPr>
        <p:spPr>
          <a:xfrm>
            <a:off x="7288472" y="1602678"/>
            <a:ext cx="1560231" cy="411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Free 1-day local training events</a:t>
            </a:r>
            <a:endParaRPr lang="en-US" sz="1200" b="1" i="0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4" name="Rectangle 13">
            <a:hlinkClick r:id="rId10"/>
            <a:extLst>
              <a:ext uri="{FF2B5EF4-FFF2-40B4-BE49-F238E27FC236}">
                <a16:creationId xmlns:a16="http://schemas.microsoft.com/office/drawing/2014/main" id="{F6129F24-4FB5-C94C-A658-3D0261ECC267}"/>
              </a:ext>
            </a:extLst>
          </p:cNvPr>
          <p:cNvSpPr/>
          <p:nvPr userDrawn="1"/>
        </p:nvSpPr>
        <p:spPr>
          <a:xfrm>
            <a:off x="5671080" y="1602678"/>
            <a:ext cx="1558898" cy="411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Local user groups around the world</a:t>
            </a:r>
            <a:endParaRPr lang="en-US" sz="1200" b="1" i="0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5" name="Rectangle 14">
            <a:hlinkClick r:id="rId11"/>
            <a:extLst>
              <a:ext uri="{FF2B5EF4-FFF2-40B4-BE49-F238E27FC236}">
                <a16:creationId xmlns:a16="http://schemas.microsoft.com/office/drawing/2014/main" id="{CC1EC64C-827D-9F4C-8558-11E8DA8A1F63}"/>
              </a:ext>
            </a:extLst>
          </p:cNvPr>
          <p:cNvSpPr/>
          <p:nvPr userDrawn="1"/>
        </p:nvSpPr>
        <p:spPr>
          <a:xfrm>
            <a:off x="3965179" y="4082268"/>
            <a:ext cx="1564924" cy="411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Online special interest user groups </a:t>
            </a:r>
          </a:p>
        </p:txBody>
      </p:sp>
      <p:sp>
        <p:nvSpPr>
          <p:cNvPr id="16" name="Rectangle 15">
            <a:hlinkClick r:id="rId10"/>
            <a:extLst>
              <a:ext uri="{FF2B5EF4-FFF2-40B4-BE49-F238E27FC236}">
                <a16:creationId xmlns:a16="http://schemas.microsoft.com/office/drawing/2014/main" id="{0B4DA287-E94F-F345-9CE3-2271C22DC88A}"/>
              </a:ext>
            </a:extLst>
          </p:cNvPr>
          <p:cNvSpPr/>
          <p:nvPr userDrawn="1"/>
        </p:nvSpPr>
        <p:spPr>
          <a:xfrm>
            <a:off x="5736736" y="4082268"/>
            <a:ext cx="1427587" cy="411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Business analytics training </a:t>
            </a:r>
          </a:p>
        </p:txBody>
      </p:sp>
      <p:sp>
        <p:nvSpPr>
          <p:cNvPr id="17" name="Rectangle 16">
            <a:hlinkClick r:id="rId10"/>
            <a:extLst>
              <a:ext uri="{FF2B5EF4-FFF2-40B4-BE49-F238E27FC236}">
                <a16:creationId xmlns:a16="http://schemas.microsoft.com/office/drawing/2014/main" id="{D290D108-3A7F-4B4C-9067-AF2BED016EB2}"/>
              </a:ext>
            </a:extLst>
          </p:cNvPr>
          <p:cNvSpPr/>
          <p:nvPr userDrawn="1"/>
        </p:nvSpPr>
        <p:spPr>
          <a:xfrm>
            <a:off x="7354794" y="4082268"/>
            <a:ext cx="1427587" cy="411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Get involved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33E44-1B81-1B40-AAF3-13C3C5D94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279249" y="2571750"/>
            <a:ext cx="4175453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735AAC2-8ACD-A84B-9157-E20A43FE1B95}"/>
              </a:ext>
            </a:extLst>
          </p:cNvPr>
          <p:cNvSpPr/>
          <p:nvPr userDrawn="1"/>
        </p:nvSpPr>
        <p:spPr>
          <a:xfrm>
            <a:off x="326070" y="3053703"/>
            <a:ext cx="282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b="1" spc="20" dirty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Free Online Resources 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000" b="1" spc="20" dirty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Newsletters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000" b="1" spc="20" dirty="0" err="1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PASS.org</a:t>
            </a:r>
            <a:endParaRPr lang="en-US" sz="2000" b="1" spc="20" dirty="0">
              <a:solidFill>
                <a:schemeClr val="accent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515B887-3AA3-7F4F-8AA4-A29A22448E66}"/>
              </a:ext>
            </a:extLst>
          </p:cNvPr>
          <p:cNvSpPr txBox="1">
            <a:spLocks/>
          </p:cNvSpPr>
          <p:nvPr userDrawn="1"/>
        </p:nvSpPr>
        <p:spPr>
          <a:xfrm>
            <a:off x="291769" y="1209324"/>
            <a:ext cx="2821288" cy="69921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193660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282442C-BE09-DB46-99F0-F415A3B2793A}"/>
              </a:ext>
            </a:extLst>
          </p:cNvPr>
          <p:cNvGrpSpPr/>
          <p:nvPr userDrawn="1"/>
        </p:nvGrpSpPr>
        <p:grpSpPr>
          <a:xfrm>
            <a:off x="1902459" y="182880"/>
            <a:ext cx="7058661" cy="4777740"/>
            <a:chOff x="3153809" y="182880"/>
            <a:chExt cx="7058661" cy="4777740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4F7E35A-5865-724F-A4DB-B5398C9A9264}"/>
                </a:ext>
              </a:extLst>
            </p:cNvPr>
            <p:cNvSpPr/>
            <p:nvPr/>
          </p:nvSpPr>
          <p:spPr>
            <a:xfrm>
              <a:off x="3153809" y="182881"/>
              <a:ext cx="4894891" cy="4777739"/>
            </a:xfrm>
            <a:prstGeom prst="parallelogram">
              <a:avLst>
                <a:gd name="adj" fmla="val 174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6D6DE4-01A7-9D45-BACE-FE599BCDC8AE}"/>
                </a:ext>
              </a:extLst>
            </p:cNvPr>
            <p:cNvSpPr/>
            <p:nvPr/>
          </p:nvSpPr>
          <p:spPr>
            <a:xfrm flipH="1">
              <a:off x="6318988" y="182880"/>
              <a:ext cx="3893482" cy="4777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A68C171-B55D-6042-A362-393751A53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744" y="437936"/>
            <a:ext cx="2131099" cy="960878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4A4F44-F1FB-FC4A-B23B-359AF4D18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570" y="715437"/>
            <a:ext cx="5497512" cy="390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rabicPeriod"/>
              <a:defRPr lang="en-US" sz="24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-45720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6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C8B4-3532-8649-B0E2-C7EDDB2F6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745" y="437936"/>
            <a:ext cx="8481212" cy="614029"/>
          </a:xfrm>
          <a:prstGeom prst="rect">
            <a:avLst/>
          </a:prstGeom>
        </p:spPr>
        <p:txBody>
          <a:bodyPr anchor="t"/>
          <a:lstStyle>
            <a:lvl1pPr>
              <a:defRPr sz="36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B1DCCF-44AE-4447-A5D2-2B31454F7C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744" y="2577200"/>
            <a:ext cx="8481212" cy="2009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lang="en-US" sz="2400" b="0" i="0" kern="1200" dirty="0">
                <a:solidFill>
                  <a:schemeClr val="tx1"/>
                </a:solidFill>
                <a:latin typeface="+mn-lt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convallis in </a:t>
            </a:r>
            <a:r>
              <a:rPr lang="en-US" dirty="0" err="1"/>
              <a:t>enim</a:t>
            </a:r>
            <a:r>
              <a:rPr lang="en-US" dirty="0"/>
              <a:t> non </a:t>
            </a:r>
            <a:r>
              <a:rPr lang="en-US" dirty="0" err="1"/>
              <a:t>consectetur</a:t>
            </a:r>
            <a:r>
              <a:rPr lang="en-US" dirty="0"/>
              <a:t>. 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C0070D56-F030-5B4B-8ACF-425C6C41A3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44" y="2088170"/>
            <a:ext cx="8481211" cy="390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lang="en-US" sz="2400" b="1" i="0" kern="1200" dirty="0">
                <a:solidFill>
                  <a:schemeClr val="accent2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</a:pPr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8781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7515B887-3AA3-7F4F-8AA4-A29A22448E66}"/>
              </a:ext>
            </a:extLst>
          </p:cNvPr>
          <p:cNvSpPr txBox="1">
            <a:spLocks/>
          </p:cNvSpPr>
          <p:nvPr userDrawn="1"/>
        </p:nvSpPr>
        <p:spPr>
          <a:xfrm>
            <a:off x="291769" y="1238584"/>
            <a:ext cx="3419348" cy="69921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Session</a:t>
            </a:r>
            <a:br>
              <a:rPr lang="en-US" sz="40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40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Evaluations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B14AB4-4262-C54B-885F-1B61E258B589}"/>
              </a:ext>
            </a:extLst>
          </p:cNvPr>
          <p:cNvGrpSpPr/>
          <p:nvPr userDrawn="1"/>
        </p:nvGrpSpPr>
        <p:grpSpPr>
          <a:xfrm>
            <a:off x="3153809" y="182880"/>
            <a:ext cx="5807311" cy="4777740"/>
            <a:chOff x="3153809" y="182880"/>
            <a:chExt cx="5807311" cy="477774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A1F61C5D-41E9-D740-BAB6-DA7A08B6A889}"/>
                </a:ext>
              </a:extLst>
            </p:cNvPr>
            <p:cNvSpPr/>
            <p:nvPr/>
          </p:nvSpPr>
          <p:spPr>
            <a:xfrm>
              <a:off x="3153809" y="182881"/>
              <a:ext cx="4894891" cy="4777739"/>
            </a:xfrm>
            <a:prstGeom prst="parallelogram">
              <a:avLst>
                <a:gd name="adj" fmla="val 1741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87A85B-41B3-E344-8802-F4917AC11A73}"/>
                </a:ext>
              </a:extLst>
            </p:cNvPr>
            <p:cNvSpPr/>
            <p:nvPr/>
          </p:nvSpPr>
          <p:spPr>
            <a:xfrm flipH="1">
              <a:off x="6318988" y="182880"/>
              <a:ext cx="2642132" cy="4777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023FFCC5-4FB1-0646-89EC-D046651CD125}"/>
              </a:ext>
            </a:extLst>
          </p:cNvPr>
          <p:cNvSpPr/>
          <p:nvPr userDrawn="1"/>
        </p:nvSpPr>
        <p:spPr>
          <a:xfrm rot="10800000">
            <a:off x="3654125" y="893039"/>
            <a:ext cx="1010517" cy="751776"/>
          </a:xfrm>
          <a:custGeom>
            <a:avLst/>
            <a:gdLst>
              <a:gd name="connsiteX0" fmla="*/ 404317 w 522131"/>
              <a:gd name="connsiteY0" fmla="*/ 245120 h 388441"/>
              <a:gd name="connsiteX1" fmla="*/ 370847 w 522131"/>
              <a:gd name="connsiteY1" fmla="*/ 245120 h 388441"/>
              <a:gd name="connsiteX2" fmla="*/ 370847 w 522131"/>
              <a:gd name="connsiteY2" fmla="*/ 245120 h 388441"/>
              <a:gd name="connsiteX3" fmla="*/ 361476 w 522131"/>
              <a:gd name="connsiteY3" fmla="*/ 245120 h 388441"/>
              <a:gd name="connsiteX4" fmla="*/ 322651 w 522131"/>
              <a:gd name="connsiteY4" fmla="*/ 283964 h 388441"/>
              <a:gd name="connsiteX5" fmla="*/ 322651 w 522131"/>
              <a:gd name="connsiteY5" fmla="*/ 283964 h 388441"/>
              <a:gd name="connsiteX6" fmla="*/ 360137 w 522131"/>
              <a:gd name="connsiteY6" fmla="*/ 322808 h 388441"/>
              <a:gd name="connsiteX7" fmla="*/ 360137 w 522131"/>
              <a:gd name="connsiteY7" fmla="*/ 322808 h 388441"/>
              <a:gd name="connsiteX8" fmla="*/ 360806 w 522131"/>
              <a:gd name="connsiteY8" fmla="*/ 322808 h 388441"/>
              <a:gd name="connsiteX9" fmla="*/ 361476 w 522131"/>
              <a:gd name="connsiteY9" fmla="*/ 322808 h 388441"/>
              <a:gd name="connsiteX10" fmla="*/ 487992 w 522131"/>
              <a:gd name="connsiteY10" fmla="*/ 322808 h 388441"/>
              <a:gd name="connsiteX11" fmla="*/ 522801 w 522131"/>
              <a:gd name="connsiteY11" fmla="*/ 358304 h 388441"/>
              <a:gd name="connsiteX12" fmla="*/ 522801 w 522131"/>
              <a:gd name="connsiteY12" fmla="*/ 358304 h 388441"/>
              <a:gd name="connsiteX13" fmla="*/ 486654 w 522131"/>
              <a:gd name="connsiteY13" fmla="*/ 394469 h 388441"/>
              <a:gd name="connsiteX14" fmla="*/ 202828 w 522131"/>
              <a:gd name="connsiteY14" fmla="*/ 394469 h 388441"/>
              <a:gd name="connsiteX15" fmla="*/ 166680 w 522131"/>
              <a:gd name="connsiteY15" fmla="*/ 358304 h 388441"/>
              <a:gd name="connsiteX16" fmla="*/ 166680 w 522131"/>
              <a:gd name="connsiteY16" fmla="*/ 358304 h 388441"/>
              <a:gd name="connsiteX17" fmla="*/ 201489 w 522131"/>
              <a:gd name="connsiteY17" fmla="*/ 322808 h 388441"/>
              <a:gd name="connsiteX18" fmla="*/ 213538 w 522131"/>
              <a:gd name="connsiteY18" fmla="*/ 322808 h 388441"/>
              <a:gd name="connsiteX19" fmla="*/ 214208 w 522131"/>
              <a:gd name="connsiteY19" fmla="*/ 322808 h 388441"/>
              <a:gd name="connsiteX20" fmla="*/ 215547 w 522131"/>
              <a:gd name="connsiteY20" fmla="*/ 322808 h 388441"/>
              <a:gd name="connsiteX21" fmla="*/ 215547 w 522131"/>
              <a:gd name="connsiteY21" fmla="*/ 322808 h 388441"/>
              <a:gd name="connsiteX22" fmla="*/ 252364 w 522131"/>
              <a:gd name="connsiteY22" fmla="*/ 283964 h 388441"/>
              <a:gd name="connsiteX23" fmla="*/ 252364 w 522131"/>
              <a:gd name="connsiteY23" fmla="*/ 283964 h 388441"/>
              <a:gd name="connsiteX24" fmla="*/ 213538 w 522131"/>
              <a:gd name="connsiteY24" fmla="*/ 245120 h 388441"/>
              <a:gd name="connsiteX25" fmla="*/ 203497 w 522131"/>
              <a:gd name="connsiteY25" fmla="*/ 245120 h 388441"/>
              <a:gd name="connsiteX26" fmla="*/ 203497 w 522131"/>
              <a:gd name="connsiteY26" fmla="*/ 245120 h 388441"/>
              <a:gd name="connsiteX27" fmla="*/ 160656 w 522131"/>
              <a:gd name="connsiteY27" fmla="*/ 245120 h 388441"/>
              <a:gd name="connsiteX28" fmla="*/ 141913 w 522131"/>
              <a:gd name="connsiteY28" fmla="*/ 245120 h 388441"/>
              <a:gd name="connsiteX29" fmla="*/ 45519 w 522131"/>
              <a:gd name="connsiteY29" fmla="*/ 245120 h 388441"/>
              <a:gd name="connsiteX30" fmla="*/ 0 w 522131"/>
              <a:gd name="connsiteY30" fmla="*/ 199578 h 388441"/>
              <a:gd name="connsiteX31" fmla="*/ 45519 w 522131"/>
              <a:gd name="connsiteY31" fmla="*/ 154037 h 388441"/>
              <a:gd name="connsiteX32" fmla="*/ 140574 w 522131"/>
              <a:gd name="connsiteY32" fmla="*/ 154037 h 388441"/>
              <a:gd name="connsiteX33" fmla="*/ 159986 w 522131"/>
              <a:gd name="connsiteY33" fmla="*/ 154037 h 388441"/>
              <a:gd name="connsiteX34" fmla="*/ 176052 w 522131"/>
              <a:gd name="connsiteY34" fmla="*/ 154037 h 388441"/>
              <a:gd name="connsiteX35" fmla="*/ 217555 w 522131"/>
              <a:gd name="connsiteY35" fmla="*/ 112514 h 388441"/>
              <a:gd name="connsiteX36" fmla="*/ 176721 w 522131"/>
              <a:gd name="connsiteY36" fmla="*/ 72330 h 388441"/>
              <a:gd name="connsiteX37" fmla="*/ 145929 w 522131"/>
              <a:gd name="connsiteY37" fmla="*/ 72330 h 388441"/>
              <a:gd name="connsiteX38" fmla="*/ 109782 w 522131"/>
              <a:gd name="connsiteY38" fmla="*/ 36165 h 388441"/>
              <a:gd name="connsiteX39" fmla="*/ 145929 w 522131"/>
              <a:gd name="connsiteY39" fmla="*/ 0 h 388441"/>
              <a:gd name="connsiteX40" fmla="*/ 392938 w 522131"/>
              <a:gd name="connsiteY40" fmla="*/ 0 h 388441"/>
              <a:gd name="connsiteX41" fmla="*/ 429755 w 522131"/>
              <a:gd name="connsiteY41" fmla="*/ 36835 h 388441"/>
              <a:gd name="connsiteX42" fmla="*/ 393607 w 522131"/>
              <a:gd name="connsiteY42" fmla="*/ 71661 h 388441"/>
              <a:gd name="connsiteX43" fmla="*/ 374864 w 522131"/>
              <a:gd name="connsiteY43" fmla="*/ 71661 h 388441"/>
              <a:gd name="connsiteX44" fmla="*/ 333361 w 522131"/>
              <a:gd name="connsiteY44" fmla="*/ 113184 h 388441"/>
              <a:gd name="connsiteX45" fmla="*/ 333361 w 522131"/>
              <a:gd name="connsiteY45" fmla="*/ 118541 h 388441"/>
              <a:gd name="connsiteX46" fmla="*/ 368839 w 522131"/>
              <a:gd name="connsiteY46" fmla="*/ 154037 h 388441"/>
              <a:gd name="connsiteX47" fmla="*/ 402309 w 522131"/>
              <a:gd name="connsiteY47" fmla="*/ 154037 h 388441"/>
              <a:gd name="connsiteX48" fmla="*/ 447828 w 522131"/>
              <a:gd name="connsiteY48" fmla="*/ 199578 h 388441"/>
              <a:gd name="connsiteX49" fmla="*/ 404317 w 522131"/>
              <a:gd name="connsiteY49" fmla="*/ 245120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2131" h="388441">
                <a:moveTo>
                  <a:pt x="404317" y="245120"/>
                </a:moveTo>
                <a:lnTo>
                  <a:pt x="370847" y="245120"/>
                </a:lnTo>
                <a:cubicBezTo>
                  <a:pt x="370847" y="245120"/>
                  <a:pt x="370847" y="245120"/>
                  <a:pt x="370847" y="245120"/>
                </a:cubicBezTo>
                <a:lnTo>
                  <a:pt x="361476" y="245120"/>
                </a:lnTo>
                <a:cubicBezTo>
                  <a:pt x="340055" y="245120"/>
                  <a:pt x="322651" y="262533"/>
                  <a:pt x="322651" y="283964"/>
                </a:cubicBezTo>
                <a:lnTo>
                  <a:pt x="322651" y="283964"/>
                </a:lnTo>
                <a:cubicBezTo>
                  <a:pt x="322651" y="304726"/>
                  <a:pt x="339386" y="322138"/>
                  <a:pt x="360137" y="322808"/>
                </a:cubicBezTo>
                <a:lnTo>
                  <a:pt x="360137" y="322808"/>
                </a:lnTo>
                <a:lnTo>
                  <a:pt x="360806" y="322808"/>
                </a:lnTo>
                <a:cubicBezTo>
                  <a:pt x="360806" y="322808"/>
                  <a:pt x="361476" y="322808"/>
                  <a:pt x="361476" y="322808"/>
                </a:cubicBezTo>
                <a:lnTo>
                  <a:pt x="487992" y="322808"/>
                </a:lnTo>
                <a:cubicBezTo>
                  <a:pt x="507405" y="323478"/>
                  <a:pt x="522801" y="338881"/>
                  <a:pt x="522801" y="358304"/>
                </a:cubicBezTo>
                <a:lnTo>
                  <a:pt x="522801" y="358304"/>
                </a:lnTo>
                <a:cubicBezTo>
                  <a:pt x="522801" y="378396"/>
                  <a:pt x="506736" y="394469"/>
                  <a:pt x="486654" y="394469"/>
                </a:cubicBezTo>
                <a:lnTo>
                  <a:pt x="202828" y="394469"/>
                </a:lnTo>
                <a:cubicBezTo>
                  <a:pt x="182746" y="394469"/>
                  <a:pt x="166680" y="378396"/>
                  <a:pt x="166680" y="358304"/>
                </a:cubicBezTo>
                <a:lnTo>
                  <a:pt x="166680" y="358304"/>
                </a:lnTo>
                <a:cubicBezTo>
                  <a:pt x="166680" y="338881"/>
                  <a:pt x="182077" y="322808"/>
                  <a:pt x="201489" y="322808"/>
                </a:cubicBezTo>
                <a:lnTo>
                  <a:pt x="213538" y="322808"/>
                </a:lnTo>
                <a:cubicBezTo>
                  <a:pt x="213538" y="322808"/>
                  <a:pt x="214208" y="322808"/>
                  <a:pt x="214208" y="322808"/>
                </a:cubicBezTo>
                <a:lnTo>
                  <a:pt x="215547" y="322808"/>
                </a:lnTo>
                <a:lnTo>
                  <a:pt x="215547" y="322808"/>
                </a:lnTo>
                <a:cubicBezTo>
                  <a:pt x="235629" y="321469"/>
                  <a:pt x="252364" y="304726"/>
                  <a:pt x="252364" y="283964"/>
                </a:cubicBezTo>
                <a:lnTo>
                  <a:pt x="252364" y="283964"/>
                </a:lnTo>
                <a:cubicBezTo>
                  <a:pt x="252364" y="262533"/>
                  <a:pt x="234959" y="245120"/>
                  <a:pt x="213538" y="245120"/>
                </a:cubicBezTo>
                <a:lnTo>
                  <a:pt x="203497" y="245120"/>
                </a:lnTo>
                <a:cubicBezTo>
                  <a:pt x="203497" y="245120"/>
                  <a:pt x="203497" y="245120"/>
                  <a:pt x="203497" y="245120"/>
                </a:cubicBezTo>
                <a:lnTo>
                  <a:pt x="160656" y="245120"/>
                </a:lnTo>
                <a:lnTo>
                  <a:pt x="141913" y="245120"/>
                </a:lnTo>
                <a:lnTo>
                  <a:pt x="45519" y="245120"/>
                </a:lnTo>
                <a:cubicBezTo>
                  <a:pt x="20082" y="245120"/>
                  <a:pt x="0" y="224358"/>
                  <a:pt x="0" y="199578"/>
                </a:cubicBezTo>
                <a:cubicBezTo>
                  <a:pt x="0" y="174129"/>
                  <a:pt x="20751" y="154037"/>
                  <a:pt x="45519" y="154037"/>
                </a:cubicBezTo>
                <a:lnTo>
                  <a:pt x="140574" y="154037"/>
                </a:lnTo>
                <a:lnTo>
                  <a:pt x="159986" y="154037"/>
                </a:lnTo>
                <a:lnTo>
                  <a:pt x="176052" y="154037"/>
                </a:lnTo>
                <a:cubicBezTo>
                  <a:pt x="198812" y="154037"/>
                  <a:pt x="218224" y="135285"/>
                  <a:pt x="217555" y="112514"/>
                </a:cubicBezTo>
                <a:cubicBezTo>
                  <a:pt x="216885" y="90413"/>
                  <a:pt x="198812" y="72330"/>
                  <a:pt x="176721" y="72330"/>
                </a:cubicBezTo>
                <a:lnTo>
                  <a:pt x="145929" y="72330"/>
                </a:lnTo>
                <a:cubicBezTo>
                  <a:pt x="125847" y="72330"/>
                  <a:pt x="109782" y="56257"/>
                  <a:pt x="109782" y="36165"/>
                </a:cubicBezTo>
                <a:cubicBezTo>
                  <a:pt x="109782" y="16073"/>
                  <a:pt x="125847" y="0"/>
                  <a:pt x="145929" y="0"/>
                </a:cubicBezTo>
                <a:lnTo>
                  <a:pt x="392938" y="0"/>
                </a:lnTo>
                <a:cubicBezTo>
                  <a:pt x="413020" y="0"/>
                  <a:pt x="429755" y="16743"/>
                  <a:pt x="429755" y="36835"/>
                </a:cubicBezTo>
                <a:cubicBezTo>
                  <a:pt x="429085" y="56257"/>
                  <a:pt x="413689" y="71661"/>
                  <a:pt x="393607" y="71661"/>
                </a:cubicBezTo>
                <a:lnTo>
                  <a:pt x="374864" y="71661"/>
                </a:lnTo>
                <a:cubicBezTo>
                  <a:pt x="352104" y="71661"/>
                  <a:pt x="333361" y="90413"/>
                  <a:pt x="333361" y="113184"/>
                </a:cubicBezTo>
                <a:lnTo>
                  <a:pt x="333361" y="118541"/>
                </a:lnTo>
                <a:cubicBezTo>
                  <a:pt x="333361" y="137964"/>
                  <a:pt x="349427" y="154037"/>
                  <a:pt x="368839" y="154037"/>
                </a:cubicBezTo>
                <a:lnTo>
                  <a:pt x="402309" y="154037"/>
                </a:lnTo>
                <a:cubicBezTo>
                  <a:pt x="427746" y="154037"/>
                  <a:pt x="447828" y="174798"/>
                  <a:pt x="447828" y="199578"/>
                </a:cubicBezTo>
                <a:cubicBezTo>
                  <a:pt x="450506" y="224358"/>
                  <a:pt x="429755" y="245120"/>
                  <a:pt x="404317" y="2451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5000">
                <a:schemeClr val="accent2"/>
              </a:gs>
            </a:gsLst>
            <a:lin ang="2700000" scaled="0"/>
          </a:gradFill>
          <a:ln w="6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D20110-1473-6A47-B35B-32EA8334DAE1}"/>
              </a:ext>
            </a:extLst>
          </p:cNvPr>
          <p:cNvSpPr/>
          <p:nvPr userDrawn="1"/>
        </p:nvSpPr>
        <p:spPr>
          <a:xfrm>
            <a:off x="300218" y="3042004"/>
            <a:ext cx="3006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spc="20" dirty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Submit by 5pm Friday, November 15th to </a:t>
            </a:r>
            <a:br>
              <a:rPr lang="en-US" sz="2000" b="1" spc="20" dirty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US" sz="2000" b="1" spc="20" dirty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win prizes.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FC9049-52E3-BA41-B830-21D000C5A89A}"/>
              </a:ext>
            </a:extLst>
          </p:cNvPr>
          <p:cNvSpPr/>
          <p:nvPr userDrawn="1"/>
        </p:nvSpPr>
        <p:spPr>
          <a:xfrm>
            <a:off x="4860469" y="2912854"/>
            <a:ext cx="3642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2"/>
                </a:solidFill>
              </a:rPr>
              <a:t>Download the </a:t>
            </a:r>
            <a:r>
              <a:rPr lang="en-US" sz="1800" dirty="0" err="1">
                <a:solidFill>
                  <a:schemeClr val="bg2"/>
                </a:solidFill>
              </a:rPr>
              <a:t>GuideBook</a:t>
            </a:r>
            <a:r>
              <a:rPr lang="en-US" sz="1800" dirty="0">
                <a:solidFill>
                  <a:schemeClr val="bg2"/>
                </a:solidFill>
              </a:rPr>
              <a:t> App and search: PASS Summit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C9677B-236E-8F4B-85A2-65EE9335594D}"/>
              </a:ext>
            </a:extLst>
          </p:cNvPr>
          <p:cNvSpPr/>
          <p:nvPr userDrawn="1"/>
        </p:nvSpPr>
        <p:spPr>
          <a:xfrm>
            <a:off x="4860469" y="3766084"/>
            <a:ext cx="3698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2"/>
                </a:solidFill>
              </a:rPr>
              <a:t>Follow the QR code link on session signage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CE00E9-A76C-2142-B7EB-628A8902C8A0}"/>
              </a:ext>
            </a:extLst>
          </p:cNvPr>
          <p:cNvSpPr/>
          <p:nvPr userDrawn="1"/>
        </p:nvSpPr>
        <p:spPr>
          <a:xfrm>
            <a:off x="4860469" y="2187788"/>
            <a:ext cx="2877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2"/>
                </a:solidFill>
              </a:rPr>
              <a:t>Go to PASSsummit.com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31BBEC-67B0-504C-AD37-BEFC12D70FC5}"/>
              </a:ext>
            </a:extLst>
          </p:cNvPr>
          <p:cNvGrpSpPr/>
          <p:nvPr userDrawn="1"/>
        </p:nvGrpSpPr>
        <p:grpSpPr>
          <a:xfrm>
            <a:off x="4174398" y="2084423"/>
            <a:ext cx="573141" cy="573141"/>
            <a:chOff x="3933410" y="1933595"/>
            <a:chExt cx="573141" cy="5731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E04198-69A2-AB47-92F5-30CE191EAA5A}"/>
                </a:ext>
              </a:extLst>
            </p:cNvPr>
            <p:cNvSpPr/>
            <p:nvPr/>
          </p:nvSpPr>
          <p:spPr>
            <a:xfrm>
              <a:off x="3933410" y="1933595"/>
              <a:ext cx="573141" cy="57314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hape 2683">
              <a:extLst>
                <a:ext uri="{FF2B5EF4-FFF2-40B4-BE49-F238E27FC236}">
                  <a16:creationId xmlns:a16="http://schemas.microsoft.com/office/drawing/2014/main" id="{76C8D58D-132E-2848-82B3-EA99238DAFF0}"/>
                </a:ext>
              </a:extLst>
            </p:cNvPr>
            <p:cNvSpPr/>
            <p:nvPr/>
          </p:nvSpPr>
          <p:spPr>
            <a:xfrm>
              <a:off x="4127945" y="2060689"/>
              <a:ext cx="235922" cy="32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8" extrusionOk="0">
                  <a:moveTo>
                    <a:pt x="13441" y="9294"/>
                  </a:moveTo>
                  <a:lnTo>
                    <a:pt x="13441" y="9784"/>
                  </a:lnTo>
                  <a:lnTo>
                    <a:pt x="1344" y="9784"/>
                  </a:lnTo>
                  <a:lnTo>
                    <a:pt x="1344" y="9294"/>
                  </a:lnTo>
                  <a:cubicBezTo>
                    <a:pt x="1344" y="7028"/>
                    <a:pt x="3696" y="5163"/>
                    <a:pt x="6720" y="4919"/>
                  </a:cubicBezTo>
                  <a:lnTo>
                    <a:pt x="6720" y="9784"/>
                  </a:lnTo>
                  <a:lnTo>
                    <a:pt x="8065" y="9784"/>
                  </a:lnTo>
                  <a:lnTo>
                    <a:pt x="8065" y="4919"/>
                  </a:lnTo>
                  <a:cubicBezTo>
                    <a:pt x="11089" y="5163"/>
                    <a:pt x="13441" y="7028"/>
                    <a:pt x="13441" y="9294"/>
                  </a:cubicBezTo>
                  <a:moveTo>
                    <a:pt x="13441" y="16145"/>
                  </a:moveTo>
                  <a:cubicBezTo>
                    <a:pt x="13441" y="18578"/>
                    <a:pt x="10733" y="20549"/>
                    <a:pt x="7393" y="20549"/>
                  </a:cubicBezTo>
                  <a:cubicBezTo>
                    <a:pt x="4052" y="20549"/>
                    <a:pt x="1344" y="18578"/>
                    <a:pt x="1344" y="16145"/>
                  </a:cubicBezTo>
                  <a:lnTo>
                    <a:pt x="1344" y="10762"/>
                  </a:lnTo>
                  <a:lnTo>
                    <a:pt x="13441" y="10762"/>
                  </a:lnTo>
                  <a:cubicBezTo>
                    <a:pt x="13441" y="10762"/>
                    <a:pt x="13441" y="16145"/>
                    <a:pt x="13441" y="16145"/>
                  </a:cubicBezTo>
                  <a:close/>
                  <a:moveTo>
                    <a:pt x="21134" y="48"/>
                  </a:moveTo>
                  <a:cubicBezTo>
                    <a:pt x="20801" y="-72"/>
                    <a:pt x="20436" y="41"/>
                    <a:pt x="20232" y="268"/>
                  </a:cubicBezTo>
                  <a:cubicBezTo>
                    <a:pt x="18723" y="1944"/>
                    <a:pt x="16716" y="3504"/>
                    <a:pt x="13069" y="2006"/>
                  </a:cubicBezTo>
                  <a:cubicBezTo>
                    <a:pt x="10993" y="1153"/>
                    <a:pt x="9603" y="1431"/>
                    <a:pt x="8642" y="1862"/>
                  </a:cubicBezTo>
                  <a:cubicBezTo>
                    <a:pt x="7655" y="2307"/>
                    <a:pt x="6969" y="3089"/>
                    <a:pt x="6778" y="3935"/>
                  </a:cubicBezTo>
                  <a:cubicBezTo>
                    <a:pt x="2984" y="4162"/>
                    <a:pt x="0" y="6473"/>
                    <a:pt x="0" y="9294"/>
                  </a:cubicBezTo>
                  <a:lnTo>
                    <a:pt x="0" y="16145"/>
                  </a:lnTo>
                  <a:cubicBezTo>
                    <a:pt x="0" y="19118"/>
                    <a:pt x="3310" y="21528"/>
                    <a:pt x="7393" y="21528"/>
                  </a:cubicBezTo>
                  <a:cubicBezTo>
                    <a:pt x="11475" y="21528"/>
                    <a:pt x="14785" y="19118"/>
                    <a:pt x="14785" y="16145"/>
                  </a:cubicBezTo>
                  <a:lnTo>
                    <a:pt x="14785" y="9294"/>
                  </a:lnTo>
                  <a:cubicBezTo>
                    <a:pt x="14785" y="6507"/>
                    <a:pt x="11875" y="4215"/>
                    <a:pt x="8146" y="3940"/>
                  </a:cubicBezTo>
                  <a:cubicBezTo>
                    <a:pt x="8301" y="3479"/>
                    <a:pt x="8690" y="2991"/>
                    <a:pt x="9348" y="2695"/>
                  </a:cubicBezTo>
                  <a:cubicBezTo>
                    <a:pt x="10308" y="2263"/>
                    <a:pt x="10946" y="2328"/>
                    <a:pt x="12468" y="2882"/>
                  </a:cubicBezTo>
                  <a:cubicBezTo>
                    <a:pt x="15022" y="3811"/>
                    <a:pt x="16657" y="3572"/>
                    <a:pt x="17947" y="3206"/>
                  </a:cubicBezTo>
                  <a:cubicBezTo>
                    <a:pt x="19526" y="2759"/>
                    <a:pt x="20650" y="1847"/>
                    <a:pt x="21434" y="705"/>
                  </a:cubicBezTo>
                  <a:cubicBezTo>
                    <a:pt x="21600" y="463"/>
                    <a:pt x="21466" y="170"/>
                    <a:pt x="21134" y="48"/>
                  </a:cubicBezTo>
                  <a:moveTo>
                    <a:pt x="7393" y="18592"/>
                  </a:moveTo>
                  <a:cubicBezTo>
                    <a:pt x="8134" y="18592"/>
                    <a:pt x="8737" y="18153"/>
                    <a:pt x="8737" y="17613"/>
                  </a:cubicBezTo>
                  <a:cubicBezTo>
                    <a:pt x="8737" y="17073"/>
                    <a:pt x="8134" y="16635"/>
                    <a:pt x="7393" y="16635"/>
                  </a:cubicBezTo>
                  <a:cubicBezTo>
                    <a:pt x="6650" y="16635"/>
                    <a:pt x="6048" y="17073"/>
                    <a:pt x="6048" y="17613"/>
                  </a:cubicBezTo>
                  <a:cubicBezTo>
                    <a:pt x="6048" y="18153"/>
                    <a:pt x="6650" y="18592"/>
                    <a:pt x="7393" y="18592"/>
                  </a:cubicBezTo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67A487-0371-EA48-8506-C81E63DF8C5B}"/>
              </a:ext>
            </a:extLst>
          </p:cNvPr>
          <p:cNvGrpSpPr/>
          <p:nvPr userDrawn="1"/>
        </p:nvGrpSpPr>
        <p:grpSpPr>
          <a:xfrm>
            <a:off x="4174398" y="2970583"/>
            <a:ext cx="573141" cy="573141"/>
            <a:chOff x="3933410" y="2669656"/>
            <a:chExt cx="573141" cy="57314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7120D1-AB88-354F-AE5B-804BE69390F6}"/>
                </a:ext>
              </a:extLst>
            </p:cNvPr>
            <p:cNvSpPr/>
            <p:nvPr/>
          </p:nvSpPr>
          <p:spPr>
            <a:xfrm>
              <a:off x="3933410" y="2669656"/>
              <a:ext cx="573141" cy="57314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hape 2847">
              <a:extLst>
                <a:ext uri="{FF2B5EF4-FFF2-40B4-BE49-F238E27FC236}">
                  <a16:creationId xmlns:a16="http://schemas.microsoft.com/office/drawing/2014/main" id="{7624E5C2-42FF-2A46-9DEC-5559F03536A9}"/>
                </a:ext>
              </a:extLst>
            </p:cNvPr>
            <p:cNvSpPr/>
            <p:nvPr/>
          </p:nvSpPr>
          <p:spPr>
            <a:xfrm>
              <a:off x="4077267" y="2820968"/>
              <a:ext cx="283471" cy="28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84A1F6-DD42-0B43-8505-FDB877FA78BF}"/>
              </a:ext>
            </a:extLst>
          </p:cNvPr>
          <p:cNvGrpSpPr/>
          <p:nvPr userDrawn="1"/>
        </p:nvGrpSpPr>
        <p:grpSpPr>
          <a:xfrm>
            <a:off x="4174398" y="3820168"/>
            <a:ext cx="573141" cy="573141"/>
            <a:chOff x="3933410" y="3421996"/>
            <a:chExt cx="573141" cy="5731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D6F350-EAC1-FF42-9C91-3C8D12AFAD81}"/>
                </a:ext>
              </a:extLst>
            </p:cNvPr>
            <p:cNvSpPr/>
            <p:nvPr/>
          </p:nvSpPr>
          <p:spPr>
            <a:xfrm>
              <a:off x="3933410" y="3421996"/>
              <a:ext cx="573141" cy="573141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hape 2643">
              <a:extLst>
                <a:ext uri="{FF2B5EF4-FFF2-40B4-BE49-F238E27FC236}">
                  <a16:creationId xmlns:a16="http://schemas.microsoft.com/office/drawing/2014/main" id="{A2A5F5A0-F625-9243-9E3F-8F65E1FAB1A3}"/>
                </a:ext>
              </a:extLst>
            </p:cNvPr>
            <p:cNvSpPr/>
            <p:nvPr/>
          </p:nvSpPr>
          <p:spPr>
            <a:xfrm>
              <a:off x="4138105" y="3552995"/>
              <a:ext cx="167157" cy="30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EB58C0D-06AA-5749-A1E0-A4E1CA8E78C9}"/>
              </a:ext>
            </a:extLst>
          </p:cNvPr>
          <p:cNvSpPr/>
          <p:nvPr userDrawn="1"/>
        </p:nvSpPr>
        <p:spPr>
          <a:xfrm>
            <a:off x="4159384" y="1268927"/>
            <a:ext cx="2399002" cy="2996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>
                <a:solidFill>
                  <a:schemeClr val="bg2"/>
                </a:solidFill>
              </a:rPr>
              <a:t>3 WAYS TO ACCESS</a:t>
            </a:r>
          </a:p>
        </p:txBody>
      </p:sp>
    </p:spTree>
    <p:extLst>
      <p:ext uri="{BB962C8B-B14F-4D97-AF65-F5344CB8AC3E}">
        <p14:creationId xmlns:p14="http://schemas.microsoft.com/office/powerpoint/2010/main" val="139237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189310" y="1001741"/>
            <a:ext cx="8761809" cy="36274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89AEEA-C1DC-7347-9875-A61BF916A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63" r="8255"/>
          <a:stretch/>
        </p:blipFill>
        <p:spPr>
          <a:xfrm>
            <a:off x="190672" y="207332"/>
            <a:ext cx="4230705" cy="4749685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ABC0C80B-D5C8-FC41-BE96-8B1AA31E1F83}"/>
              </a:ext>
            </a:extLst>
          </p:cNvPr>
          <p:cNvSpPr/>
          <p:nvPr userDrawn="1"/>
        </p:nvSpPr>
        <p:spPr>
          <a:xfrm rot="10800000">
            <a:off x="3558901" y="182880"/>
            <a:ext cx="4894891" cy="4777739"/>
          </a:xfrm>
          <a:prstGeom prst="parallelogram">
            <a:avLst>
              <a:gd name="adj" fmla="val 174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DDE83C1-61E6-1F46-909E-79B7EDAB7409}"/>
              </a:ext>
            </a:extLst>
          </p:cNvPr>
          <p:cNvSpPr txBox="1">
            <a:spLocks/>
          </p:cNvSpPr>
          <p:nvPr userDrawn="1"/>
        </p:nvSpPr>
        <p:spPr>
          <a:xfrm>
            <a:off x="4572239" y="1128474"/>
            <a:ext cx="4008209" cy="64711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Thank You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0461544-606A-244A-ABDF-8321447D6B26}"/>
              </a:ext>
            </a:extLst>
          </p:cNvPr>
          <p:cNvSpPr/>
          <p:nvPr userDrawn="1"/>
        </p:nvSpPr>
        <p:spPr>
          <a:xfrm>
            <a:off x="3356496" y="2524099"/>
            <a:ext cx="973310" cy="724096"/>
          </a:xfrm>
          <a:custGeom>
            <a:avLst/>
            <a:gdLst>
              <a:gd name="connsiteX0" fmla="*/ 404317 w 522131"/>
              <a:gd name="connsiteY0" fmla="*/ 245120 h 388441"/>
              <a:gd name="connsiteX1" fmla="*/ 370847 w 522131"/>
              <a:gd name="connsiteY1" fmla="*/ 245120 h 388441"/>
              <a:gd name="connsiteX2" fmla="*/ 370847 w 522131"/>
              <a:gd name="connsiteY2" fmla="*/ 245120 h 388441"/>
              <a:gd name="connsiteX3" fmla="*/ 361476 w 522131"/>
              <a:gd name="connsiteY3" fmla="*/ 245120 h 388441"/>
              <a:gd name="connsiteX4" fmla="*/ 322651 w 522131"/>
              <a:gd name="connsiteY4" fmla="*/ 283964 h 388441"/>
              <a:gd name="connsiteX5" fmla="*/ 322651 w 522131"/>
              <a:gd name="connsiteY5" fmla="*/ 283964 h 388441"/>
              <a:gd name="connsiteX6" fmla="*/ 360137 w 522131"/>
              <a:gd name="connsiteY6" fmla="*/ 322808 h 388441"/>
              <a:gd name="connsiteX7" fmla="*/ 360137 w 522131"/>
              <a:gd name="connsiteY7" fmla="*/ 322808 h 388441"/>
              <a:gd name="connsiteX8" fmla="*/ 360806 w 522131"/>
              <a:gd name="connsiteY8" fmla="*/ 322808 h 388441"/>
              <a:gd name="connsiteX9" fmla="*/ 361476 w 522131"/>
              <a:gd name="connsiteY9" fmla="*/ 322808 h 388441"/>
              <a:gd name="connsiteX10" fmla="*/ 487992 w 522131"/>
              <a:gd name="connsiteY10" fmla="*/ 322808 h 388441"/>
              <a:gd name="connsiteX11" fmla="*/ 522801 w 522131"/>
              <a:gd name="connsiteY11" fmla="*/ 358304 h 388441"/>
              <a:gd name="connsiteX12" fmla="*/ 522801 w 522131"/>
              <a:gd name="connsiteY12" fmla="*/ 358304 h 388441"/>
              <a:gd name="connsiteX13" fmla="*/ 486654 w 522131"/>
              <a:gd name="connsiteY13" fmla="*/ 394469 h 388441"/>
              <a:gd name="connsiteX14" fmla="*/ 202828 w 522131"/>
              <a:gd name="connsiteY14" fmla="*/ 394469 h 388441"/>
              <a:gd name="connsiteX15" fmla="*/ 166680 w 522131"/>
              <a:gd name="connsiteY15" fmla="*/ 358304 h 388441"/>
              <a:gd name="connsiteX16" fmla="*/ 166680 w 522131"/>
              <a:gd name="connsiteY16" fmla="*/ 358304 h 388441"/>
              <a:gd name="connsiteX17" fmla="*/ 201489 w 522131"/>
              <a:gd name="connsiteY17" fmla="*/ 322808 h 388441"/>
              <a:gd name="connsiteX18" fmla="*/ 213538 w 522131"/>
              <a:gd name="connsiteY18" fmla="*/ 322808 h 388441"/>
              <a:gd name="connsiteX19" fmla="*/ 214208 w 522131"/>
              <a:gd name="connsiteY19" fmla="*/ 322808 h 388441"/>
              <a:gd name="connsiteX20" fmla="*/ 215547 w 522131"/>
              <a:gd name="connsiteY20" fmla="*/ 322808 h 388441"/>
              <a:gd name="connsiteX21" fmla="*/ 215547 w 522131"/>
              <a:gd name="connsiteY21" fmla="*/ 322808 h 388441"/>
              <a:gd name="connsiteX22" fmla="*/ 252364 w 522131"/>
              <a:gd name="connsiteY22" fmla="*/ 283964 h 388441"/>
              <a:gd name="connsiteX23" fmla="*/ 252364 w 522131"/>
              <a:gd name="connsiteY23" fmla="*/ 283964 h 388441"/>
              <a:gd name="connsiteX24" fmla="*/ 213538 w 522131"/>
              <a:gd name="connsiteY24" fmla="*/ 245120 h 388441"/>
              <a:gd name="connsiteX25" fmla="*/ 203497 w 522131"/>
              <a:gd name="connsiteY25" fmla="*/ 245120 h 388441"/>
              <a:gd name="connsiteX26" fmla="*/ 203497 w 522131"/>
              <a:gd name="connsiteY26" fmla="*/ 245120 h 388441"/>
              <a:gd name="connsiteX27" fmla="*/ 160656 w 522131"/>
              <a:gd name="connsiteY27" fmla="*/ 245120 h 388441"/>
              <a:gd name="connsiteX28" fmla="*/ 141913 w 522131"/>
              <a:gd name="connsiteY28" fmla="*/ 245120 h 388441"/>
              <a:gd name="connsiteX29" fmla="*/ 45519 w 522131"/>
              <a:gd name="connsiteY29" fmla="*/ 245120 h 388441"/>
              <a:gd name="connsiteX30" fmla="*/ 0 w 522131"/>
              <a:gd name="connsiteY30" fmla="*/ 199578 h 388441"/>
              <a:gd name="connsiteX31" fmla="*/ 45519 w 522131"/>
              <a:gd name="connsiteY31" fmla="*/ 154037 h 388441"/>
              <a:gd name="connsiteX32" fmla="*/ 140574 w 522131"/>
              <a:gd name="connsiteY32" fmla="*/ 154037 h 388441"/>
              <a:gd name="connsiteX33" fmla="*/ 159986 w 522131"/>
              <a:gd name="connsiteY33" fmla="*/ 154037 h 388441"/>
              <a:gd name="connsiteX34" fmla="*/ 176052 w 522131"/>
              <a:gd name="connsiteY34" fmla="*/ 154037 h 388441"/>
              <a:gd name="connsiteX35" fmla="*/ 217555 w 522131"/>
              <a:gd name="connsiteY35" fmla="*/ 112514 h 388441"/>
              <a:gd name="connsiteX36" fmla="*/ 176721 w 522131"/>
              <a:gd name="connsiteY36" fmla="*/ 72330 h 388441"/>
              <a:gd name="connsiteX37" fmla="*/ 145929 w 522131"/>
              <a:gd name="connsiteY37" fmla="*/ 72330 h 388441"/>
              <a:gd name="connsiteX38" fmla="*/ 109782 w 522131"/>
              <a:gd name="connsiteY38" fmla="*/ 36165 h 388441"/>
              <a:gd name="connsiteX39" fmla="*/ 145929 w 522131"/>
              <a:gd name="connsiteY39" fmla="*/ 0 h 388441"/>
              <a:gd name="connsiteX40" fmla="*/ 392938 w 522131"/>
              <a:gd name="connsiteY40" fmla="*/ 0 h 388441"/>
              <a:gd name="connsiteX41" fmla="*/ 429755 w 522131"/>
              <a:gd name="connsiteY41" fmla="*/ 36835 h 388441"/>
              <a:gd name="connsiteX42" fmla="*/ 393607 w 522131"/>
              <a:gd name="connsiteY42" fmla="*/ 71661 h 388441"/>
              <a:gd name="connsiteX43" fmla="*/ 374864 w 522131"/>
              <a:gd name="connsiteY43" fmla="*/ 71661 h 388441"/>
              <a:gd name="connsiteX44" fmla="*/ 333361 w 522131"/>
              <a:gd name="connsiteY44" fmla="*/ 113184 h 388441"/>
              <a:gd name="connsiteX45" fmla="*/ 333361 w 522131"/>
              <a:gd name="connsiteY45" fmla="*/ 118541 h 388441"/>
              <a:gd name="connsiteX46" fmla="*/ 368839 w 522131"/>
              <a:gd name="connsiteY46" fmla="*/ 154037 h 388441"/>
              <a:gd name="connsiteX47" fmla="*/ 402309 w 522131"/>
              <a:gd name="connsiteY47" fmla="*/ 154037 h 388441"/>
              <a:gd name="connsiteX48" fmla="*/ 447828 w 522131"/>
              <a:gd name="connsiteY48" fmla="*/ 199578 h 388441"/>
              <a:gd name="connsiteX49" fmla="*/ 404317 w 522131"/>
              <a:gd name="connsiteY49" fmla="*/ 245120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2131" h="388441">
                <a:moveTo>
                  <a:pt x="404317" y="245120"/>
                </a:moveTo>
                <a:lnTo>
                  <a:pt x="370847" y="245120"/>
                </a:lnTo>
                <a:cubicBezTo>
                  <a:pt x="370847" y="245120"/>
                  <a:pt x="370847" y="245120"/>
                  <a:pt x="370847" y="245120"/>
                </a:cubicBezTo>
                <a:lnTo>
                  <a:pt x="361476" y="245120"/>
                </a:lnTo>
                <a:cubicBezTo>
                  <a:pt x="340055" y="245120"/>
                  <a:pt x="322651" y="262533"/>
                  <a:pt x="322651" y="283964"/>
                </a:cubicBezTo>
                <a:lnTo>
                  <a:pt x="322651" y="283964"/>
                </a:lnTo>
                <a:cubicBezTo>
                  <a:pt x="322651" y="304726"/>
                  <a:pt x="339386" y="322138"/>
                  <a:pt x="360137" y="322808"/>
                </a:cubicBezTo>
                <a:lnTo>
                  <a:pt x="360137" y="322808"/>
                </a:lnTo>
                <a:lnTo>
                  <a:pt x="360806" y="322808"/>
                </a:lnTo>
                <a:cubicBezTo>
                  <a:pt x="360806" y="322808"/>
                  <a:pt x="361476" y="322808"/>
                  <a:pt x="361476" y="322808"/>
                </a:cubicBezTo>
                <a:lnTo>
                  <a:pt x="487992" y="322808"/>
                </a:lnTo>
                <a:cubicBezTo>
                  <a:pt x="507405" y="323478"/>
                  <a:pt x="522801" y="338881"/>
                  <a:pt x="522801" y="358304"/>
                </a:cubicBezTo>
                <a:lnTo>
                  <a:pt x="522801" y="358304"/>
                </a:lnTo>
                <a:cubicBezTo>
                  <a:pt x="522801" y="378396"/>
                  <a:pt x="506736" y="394469"/>
                  <a:pt x="486654" y="394469"/>
                </a:cubicBezTo>
                <a:lnTo>
                  <a:pt x="202828" y="394469"/>
                </a:lnTo>
                <a:cubicBezTo>
                  <a:pt x="182746" y="394469"/>
                  <a:pt x="166680" y="378396"/>
                  <a:pt x="166680" y="358304"/>
                </a:cubicBezTo>
                <a:lnTo>
                  <a:pt x="166680" y="358304"/>
                </a:lnTo>
                <a:cubicBezTo>
                  <a:pt x="166680" y="338881"/>
                  <a:pt x="182077" y="322808"/>
                  <a:pt x="201489" y="322808"/>
                </a:cubicBezTo>
                <a:lnTo>
                  <a:pt x="213538" y="322808"/>
                </a:lnTo>
                <a:cubicBezTo>
                  <a:pt x="213538" y="322808"/>
                  <a:pt x="214208" y="322808"/>
                  <a:pt x="214208" y="322808"/>
                </a:cubicBezTo>
                <a:lnTo>
                  <a:pt x="215547" y="322808"/>
                </a:lnTo>
                <a:lnTo>
                  <a:pt x="215547" y="322808"/>
                </a:lnTo>
                <a:cubicBezTo>
                  <a:pt x="235629" y="321469"/>
                  <a:pt x="252364" y="304726"/>
                  <a:pt x="252364" y="283964"/>
                </a:cubicBezTo>
                <a:lnTo>
                  <a:pt x="252364" y="283964"/>
                </a:lnTo>
                <a:cubicBezTo>
                  <a:pt x="252364" y="262533"/>
                  <a:pt x="234959" y="245120"/>
                  <a:pt x="213538" y="245120"/>
                </a:cubicBezTo>
                <a:lnTo>
                  <a:pt x="203497" y="245120"/>
                </a:lnTo>
                <a:cubicBezTo>
                  <a:pt x="203497" y="245120"/>
                  <a:pt x="203497" y="245120"/>
                  <a:pt x="203497" y="245120"/>
                </a:cubicBezTo>
                <a:lnTo>
                  <a:pt x="160656" y="245120"/>
                </a:lnTo>
                <a:lnTo>
                  <a:pt x="141913" y="245120"/>
                </a:lnTo>
                <a:lnTo>
                  <a:pt x="45519" y="245120"/>
                </a:lnTo>
                <a:cubicBezTo>
                  <a:pt x="20082" y="245120"/>
                  <a:pt x="0" y="224358"/>
                  <a:pt x="0" y="199578"/>
                </a:cubicBezTo>
                <a:cubicBezTo>
                  <a:pt x="0" y="174129"/>
                  <a:pt x="20751" y="154037"/>
                  <a:pt x="45519" y="154037"/>
                </a:cubicBezTo>
                <a:lnTo>
                  <a:pt x="140574" y="154037"/>
                </a:lnTo>
                <a:lnTo>
                  <a:pt x="159986" y="154037"/>
                </a:lnTo>
                <a:lnTo>
                  <a:pt x="176052" y="154037"/>
                </a:lnTo>
                <a:cubicBezTo>
                  <a:pt x="198812" y="154037"/>
                  <a:pt x="218224" y="135285"/>
                  <a:pt x="217555" y="112514"/>
                </a:cubicBezTo>
                <a:cubicBezTo>
                  <a:pt x="216885" y="90413"/>
                  <a:pt x="198812" y="72330"/>
                  <a:pt x="176721" y="72330"/>
                </a:cubicBezTo>
                <a:lnTo>
                  <a:pt x="145929" y="72330"/>
                </a:lnTo>
                <a:cubicBezTo>
                  <a:pt x="125847" y="72330"/>
                  <a:pt x="109782" y="56257"/>
                  <a:pt x="109782" y="36165"/>
                </a:cubicBezTo>
                <a:cubicBezTo>
                  <a:pt x="109782" y="16073"/>
                  <a:pt x="125847" y="0"/>
                  <a:pt x="145929" y="0"/>
                </a:cubicBezTo>
                <a:lnTo>
                  <a:pt x="392938" y="0"/>
                </a:lnTo>
                <a:cubicBezTo>
                  <a:pt x="413020" y="0"/>
                  <a:pt x="429755" y="16743"/>
                  <a:pt x="429755" y="36835"/>
                </a:cubicBezTo>
                <a:cubicBezTo>
                  <a:pt x="429085" y="56257"/>
                  <a:pt x="413689" y="71661"/>
                  <a:pt x="393607" y="71661"/>
                </a:cubicBezTo>
                <a:lnTo>
                  <a:pt x="374864" y="71661"/>
                </a:lnTo>
                <a:cubicBezTo>
                  <a:pt x="352104" y="71661"/>
                  <a:pt x="333361" y="90413"/>
                  <a:pt x="333361" y="113184"/>
                </a:cubicBezTo>
                <a:lnTo>
                  <a:pt x="333361" y="118541"/>
                </a:lnTo>
                <a:cubicBezTo>
                  <a:pt x="333361" y="137964"/>
                  <a:pt x="349427" y="154037"/>
                  <a:pt x="368839" y="154037"/>
                </a:cubicBezTo>
                <a:lnTo>
                  <a:pt x="402309" y="154037"/>
                </a:lnTo>
                <a:cubicBezTo>
                  <a:pt x="427746" y="154037"/>
                  <a:pt x="447828" y="174798"/>
                  <a:pt x="447828" y="199578"/>
                </a:cubicBezTo>
                <a:cubicBezTo>
                  <a:pt x="450506" y="224358"/>
                  <a:pt x="429755" y="245120"/>
                  <a:pt x="404317" y="2451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5000">
                <a:schemeClr val="accent2"/>
              </a:gs>
            </a:gsLst>
            <a:lin ang="2700000" scaled="0"/>
          </a:gradFill>
          <a:ln w="6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36A321-17C7-474F-B3F1-22DB5CE33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726" y="2530222"/>
            <a:ext cx="3976024" cy="5970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Speaker name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A4A374F-35E8-2046-A804-C655B503D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1641" y="3321487"/>
            <a:ext cx="3598807" cy="1068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yourhandle</a:t>
            </a:r>
            <a:endParaRPr lang="en-US" dirty="0"/>
          </a:p>
          <a:p>
            <a:pPr lvl="0"/>
            <a:r>
              <a:rPr lang="en-US" dirty="0" err="1"/>
              <a:t>youremail</a:t>
            </a:r>
            <a:r>
              <a:rPr lang="en-US" dirty="0"/>
              <a:t>@.com</a:t>
            </a:r>
          </a:p>
        </p:txBody>
      </p:sp>
    </p:spTree>
    <p:extLst>
      <p:ext uri="{BB962C8B-B14F-4D97-AF65-F5344CB8AC3E}">
        <p14:creationId xmlns:p14="http://schemas.microsoft.com/office/powerpoint/2010/main" val="3541259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4C2DC2A-7AD3-6F4B-9793-4D46F9B9B04A}"/>
              </a:ext>
            </a:extLst>
          </p:cNvPr>
          <p:cNvGrpSpPr/>
          <p:nvPr userDrawn="1"/>
        </p:nvGrpSpPr>
        <p:grpSpPr>
          <a:xfrm>
            <a:off x="4572000" y="182880"/>
            <a:ext cx="4389120" cy="4777740"/>
            <a:chOff x="4572000" y="182880"/>
            <a:chExt cx="4389120" cy="4777740"/>
          </a:xfrm>
          <a:solidFill>
            <a:schemeClr val="bg2">
              <a:lumMod val="95000"/>
            </a:schemeClr>
          </a:solidFill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5719CD6-287E-7D46-B37C-232F9862A08E}"/>
                </a:ext>
              </a:extLst>
            </p:cNvPr>
            <p:cNvSpPr/>
            <p:nvPr/>
          </p:nvSpPr>
          <p:spPr>
            <a:xfrm>
              <a:off x="4572000" y="182881"/>
              <a:ext cx="3762704" cy="4777739"/>
            </a:xfrm>
            <a:prstGeom prst="parallelogram">
              <a:avLst>
                <a:gd name="adj" fmla="val 217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866752-5609-3E49-AD8F-EEFDD00C0097}"/>
                </a:ext>
              </a:extLst>
            </p:cNvPr>
            <p:cNvSpPr/>
            <p:nvPr/>
          </p:nvSpPr>
          <p:spPr>
            <a:xfrm flipH="1">
              <a:off x="6318988" y="182880"/>
              <a:ext cx="2642132" cy="4777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71758-2E52-4942-A1B8-B4035CEF86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0838" y="385763"/>
            <a:ext cx="1443037" cy="1443037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YOUR PHOTO HERE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D2AFCB0-B95D-F84C-91FE-5AA4A5FE4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69" y="2005872"/>
            <a:ext cx="4083892" cy="4474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4914BB13-04BF-404C-AA9E-28E69E1D6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69" y="2555550"/>
            <a:ext cx="4077744" cy="774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 i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242CE12-E6F8-964F-9232-CEBB0225A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103" y="3598578"/>
            <a:ext cx="3651410" cy="1068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yourname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yourhandle</a:t>
            </a:r>
            <a:endParaRPr lang="en-US" dirty="0"/>
          </a:p>
          <a:p>
            <a:pPr lvl="0"/>
            <a:r>
              <a:rPr lang="en-US" dirty="0" err="1"/>
              <a:t>yourname</a:t>
            </a:r>
            <a:endParaRPr lang="en-US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4C9BAD48-11ED-1C45-8E0B-00EE221E2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9481" y="2750956"/>
            <a:ext cx="2998926" cy="180685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lang="en-US" sz="24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spcAft>
                <a:spcPts val="3200"/>
              </a:spcAft>
              <a:defRPr/>
            </a:pPr>
            <a:r>
              <a:rPr lang="en-US" dirty="0"/>
              <a:t>Click to edit Master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E3F1CDDB-E2E2-5E44-A257-9D44C51E2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9481" y="585656"/>
            <a:ext cx="2998926" cy="180685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lang="en-US" sz="24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spcAft>
                <a:spcPts val="3200"/>
              </a:spcAft>
              <a:defRPr/>
            </a:pPr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7577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2362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22715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2744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1717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4238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74668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292894"/>
            <a:ext cx="8229600" cy="57150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10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4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>
    <p:fade/>
  </p:transition>
  <p:hf hdr="0" ftr="0" dt="0"/>
  <p:txStyles>
    <p:titleStyle>
      <a:lvl1pPr marL="0" indent="0" algn="ctr" defTabSz="-13873163" rtl="0" eaLnBrk="1" fontAlgn="base" hangingPunct="1">
        <a:spcBef>
          <a:spcPct val="0"/>
        </a:spcBef>
        <a:spcAft>
          <a:spcPct val="0"/>
        </a:spcAft>
        <a:defRPr lang="en-US" sz="2900" b="1" dirty="0" smtClean="0">
          <a:solidFill>
            <a:schemeClr val="accent2"/>
          </a:solidFill>
          <a:latin typeface="Calibri"/>
          <a:ea typeface="+mj-ea"/>
          <a:cs typeface="Segoe UI" pitchFamily="34" charset="0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900"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7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5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3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5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liance.net/" TargetMode="External"/><Relationship Id="rId2" Type="http://schemas.openxmlformats.org/officeDocument/2006/relationships/hyperlink" Target="https://www.youtube.com/user/IkeEllisData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ikeellis.com/" TargetMode="External"/><Relationship Id="rId4" Type="http://schemas.openxmlformats.org/officeDocument/2006/relationships/hyperlink" Target="http://www.craftingbyte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0050"/>
            <a:ext cx="8305800" cy="1543050"/>
          </a:xfrm>
        </p:spPr>
        <p:txBody>
          <a:bodyPr/>
          <a:lstStyle/>
          <a:p>
            <a:br>
              <a:rPr lang="en-US" sz="3600" dirty="0">
                <a:solidFill>
                  <a:srgbClr val="133D80"/>
                </a:solidFill>
              </a:rPr>
            </a:br>
            <a:r>
              <a:rPr lang="en-US" sz="3600" dirty="0"/>
              <a:t>Data Modeling Trends for 2019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00250"/>
            <a:ext cx="6400800" cy="971550"/>
          </a:xfrm>
        </p:spPr>
        <p:txBody>
          <a:bodyPr/>
          <a:lstStyle/>
          <a:p>
            <a:r>
              <a:rPr lang="en-US" dirty="0"/>
              <a:t>Ike Ellis</a:t>
            </a:r>
          </a:p>
          <a:p>
            <a:r>
              <a:rPr lang="en-US" dirty="0"/>
              <a:t>@</a:t>
            </a:r>
            <a:r>
              <a:rPr lang="en-US" dirty="0" err="1"/>
              <a:t>ike_ellis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36"/>
            <a:ext cx="9144000" cy="5715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considerations for fact tables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12" y="510571"/>
            <a:ext cx="4345035" cy="4399359"/>
          </a:xfrm>
        </p:spPr>
        <p:txBody>
          <a:bodyPr>
            <a:normAutofit/>
          </a:bodyPr>
          <a:lstStyle/>
          <a:p>
            <a:r>
              <a:rPr lang="en-US" dirty="0"/>
              <a:t>grain:</a:t>
            </a:r>
          </a:p>
          <a:p>
            <a:pPr lvl="1"/>
            <a:r>
              <a:rPr lang="en-US" sz="1050" dirty="0"/>
              <a:t>use the lowest level of detail that relates to all dimensions</a:t>
            </a:r>
          </a:p>
          <a:p>
            <a:pPr lvl="1"/>
            <a:r>
              <a:rPr lang="en-US" sz="1050" dirty="0"/>
              <a:t>create multiple fact tables if multiple grains are required</a:t>
            </a:r>
          </a:p>
          <a:p>
            <a:r>
              <a:rPr lang="en-US" dirty="0"/>
              <a:t>keys:</a:t>
            </a:r>
          </a:p>
          <a:p>
            <a:pPr lvl="1"/>
            <a:r>
              <a:rPr lang="en-US" sz="1050" dirty="0"/>
              <a:t>the primary key is usually a composite key that includes dimension foreign keys</a:t>
            </a:r>
          </a:p>
          <a:p>
            <a:r>
              <a:rPr lang="en-US" dirty="0"/>
              <a:t>measures:</a:t>
            </a:r>
          </a:p>
          <a:p>
            <a:pPr lvl="1"/>
            <a:r>
              <a:rPr lang="en-US" sz="1050" i="1" dirty="0"/>
              <a:t>additive</a:t>
            </a:r>
            <a:r>
              <a:rPr lang="en-US" sz="1050" dirty="0"/>
              <a:t>: Measures that can be aggregated across all dimensions</a:t>
            </a:r>
          </a:p>
          <a:p>
            <a:pPr lvl="1"/>
            <a:r>
              <a:rPr lang="en-US" sz="1050" i="1" dirty="0"/>
              <a:t>nonadditive</a:t>
            </a:r>
            <a:r>
              <a:rPr lang="en-US" sz="1050" dirty="0"/>
              <a:t>: Measures that cannot be aggregated</a:t>
            </a:r>
          </a:p>
          <a:p>
            <a:pPr lvl="1"/>
            <a:r>
              <a:rPr lang="en-US" sz="1050" i="1" dirty="0"/>
              <a:t>semi-additive</a:t>
            </a:r>
            <a:r>
              <a:rPr lang="en-US" sz="1050" dirty="0"/>
              <a:t>: Measures that can be aggregated across some dimensions, but not others</a:t>
            </a:r>
          </a:p>
          <a:p>
            <a:r>
              <a:rPr lang="en-US" dirty="0"/>
              <a:t>degenerate dimensions:</a:t>
            </a:r>
          </a:p>
          <a:p>
            <a:pPr lvl="1"/>
            <a:r>
              <a:rPr lang="en-US" sz="1050" dirty="0"/>
              <a:t>dimensions in the fact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7143" y="902964"/>
            <a:ext cx="1032655" cy="1892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u="sng" dirty="0"/>
              <a:t>FactOrders</a:t>
            </a:r>
          </a:p>
          <a:p>
            <a:r>
              <a:rPr lang="en-US" sz="900" dirty="0"/>
              <a:t>CustomerKey</a:t>
            </a:r>
          </a:p>
          <a:p>
            <a:r>
              <a:rPr lang="en-US" sz="900" dirty="0"/>
              <a:t>SalesPersonKey</a:t>
            </a:r>
          </a:p>
          <a:p>
            <a:r>
              <a:rPr lang="en-US" sz="900" dirty="0"/>
              <a:t>ProductKey</a:t>
            </a:r>
          </a:p>
          <a:p>
            <a:r>
              <a:rPr lang="en-US" sz="900" dirty="0"/>
              <a:t>Timekey</a:t>
            </a:r>
          </a:p>
          <a:p>
            <a:r>
              <a:rPr lang="en-US" sz="900" dirty="0"/>
              <a:t>OrderNo</a:t>
            </a:r>
          </a:p>
          <a:p>
            <a:r>
              <a:rPr lang="en-US" sz="900" dirty="0"/>
              <a:t>LineItemNo</a:t>
            </a:r>
          </a:p>
          <a:p>
            <a:r>
              <a:rPr lang="en-US" sz="900" dirty="0"/>
              <a:t>PaymentMethod</a:t>
            </a:r>
          </a:p>
          <a:p>
            <a:r>
              <a:rPr lang="en-US" sz="900" dirty="0"/>
              <a:t>Quantity</a:t>
            </a:r>
          </a:p>
          <a:p>
            <a:r>
              <a:rPr lang="en-US" sz="900" dirty="0"/>
              <a:t>Revenue</a:t>
            </a:r>
          </a:p>
          <a:p>
            <a:r>
              <a:rPr lang="en-US" sz="900" dirty="0"/>
              <a:t>Cost</a:t>
            </a:r>
          </a:p>
          <a:p>
            <a:r>
              <a:rPr lang="en-US" sz="900" dirty="0"/>
              <a:t>Profit</a:t>
            </a:r>
          </a:p>
          <a:p>
            <a:r>
              <a:rPr lang="en-US" sz="900" dirty="0"/>
              <a:t>Margin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2665" y="3601259"/>
            <a:ext cx="1394934" cy="10618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u="sng" dirty="0"/>
              <a:t>FactAccountTransaction</a:t>
            </a:r>
          </a:p>
          <a:p>
            <a:r>
              <a:rPr lang="en-US" sz="900" dirty="0"/>
              <a:t>CustomerKey</a:t>
            </a:r>
          </a:p>
          <a:p>
            <a:r>
              <a:rPr lang="en-US" sz="900" dirty="0"/>
              <a:t>BranchKey</a:t>
            </a:r>
          </a:p>
          <a:p>
            <a:r>
              <a:rPr lang="en-US" sz="900" dirty="0"/>
              <a:t>AccountTypeKey</a:t>
            </a:r>
          </a:p>
          <a:p>
            <a:r>
              <a:rPr lang="en-US" sz="900" dirty="0"/>
              <a:t>AccountNo</a:t>
            </a:r>
          </a:p>
          <a:p>
            <a:r>
              <a:rPr lang="en-US" sz="900" dirty="0"/>
              <a:t>CreditDebitAmount</a:t>
            </a:r>
          </a:p>
          <a:p>
            <a:r>
              <a:rPr lang="en-US" sz="900" dirty="0"/>
              <a:t>AccountBalance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7981" y="2098772"/>
            <a:ext cx="671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Additive</a:t>
            </a:r>
          </a:p>
        </p:txBody>
      </p:sp>
      <p:cxnSp>
        <p:nvCxnSpPr>
          <p:cNvPr id="8" name="Elbow Connector 7"/>
          <p:cNvCxnSpPr>
            <a:stCxn id="7" idx="3"/>
            <a:endCxn id="10" idx="1"/>
          </p:cNvCxnSpPr>
          <p:nvPr/>
        </p:nvCxnSpPr>
        <p:spPr bwMode="auto">
          <a:xfrm>
            <a:off x="5739960" y="2225730"/>
            <a:ext cx="477979" cy="76750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 bwMode="auto">
          <a:xfrm>
            <a:off x="6217939" y="2081143"/>
            <a:ext cx="153080" cy="442673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981" y="2518745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Nonadditive</a:t>
            </a:r>
          </a:p>
        </p:txBody>
      </p:sp>
      <p:cxnSp>
        <p:nvCxnSpPr>
          <p:cNvPr id="13" name="Elbow Connector 12"/>
          <p:cNvCxnSpPr/>
          <p:nvPr/>
        </p:nvCxnSpPr>
        <p:spPr bwMode="auto">
          <a:xfrm flipV="1">
            <a:off x="6009584" y="2646407"/>
            <a:ext cx="423873" cy="1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4627" y="3116777"/>
            <a:ext cx="998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Semi-additive</a:t>
            </a:r>
          </a:p>
        </p:txBody>
      </p:sp>
      <p:cxnSp>
        <p:nvCxnSpPr>
          <p:cNvPr id="17" name="Elbow Connector 16"/>
          <p:cNvCxnSpPr>
            <a:stCxn id="16" idx="2"/>
            <a:endCxn id="18" idx="1"/>
          </p:cNvCxnSpPr>
          <p:nvPr/>
        </p:nvCxnSpPr>
        <p:spPr bwMode="auto">
          <a:xfrm rot="16200000" flipH="1">
            <a:off x="4979562" y="3825254"/>
            <a:ext cx="1161425" cy="252302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686425" y="4434146"/>
            <a:ext cx="973591" cy="1959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latin typeface="Verdana" pitchFamily="34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>
            <a:off x="6228148" y="1681112"/>
            <a:ext cx="153080" cy="339549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8332" y="1653874"/>
            <a:ext cx="9848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Degenerate Dimensions</a:t>
            </a:r>
          </a:p>
        </p:txBody>
      </p:sp>
      <p:cxnSp>
        <p:nvCxnSpPr>
          <p:cNvPr id="26" name="Elbow Connector 25"/>
          <p:cNvCxnSpPr>
            <a:stCxn id="25" idx="3"/>
            <a:endCxn id="24" idx="1"/>
          </p:cNvCxnSpPr>
          <p:nvPr/>
        </p:nvCxnSpPr>
        <p:spPr bwMode="auto">
          <a:xfrm flipV="1">
            <a:off x="5903153" y="1850887"/>
            <a:ext cx="324995" cy="1073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6940" y="902964"/>
            <a:ext cx="1272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Grain =</a:t>
            </a:r>
          </a:p>
          <a:p>
            <a:r>
              <a:rPr lang="en-US" sz="1050" dirty="0"/>
              <a:t>Order Line Item</a:t>
            </a:r>
          </a:p>
        </p:txBody>
      </p:sp>
    </p:spTree>
    <p:extLst>
      <p:ext uri="{BB962C8B-B14F-4D97-AF65-F5344CB8AC3E}">
        <p14:creationId xmlns:p14="http://schemas.microsoft.com/office/powerpoint/2010/main" val="21685623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340F-1249-4DA2-BC32-EBCC2B19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139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reasons to make a star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92A1-2E30-4365-8993-B1D50357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3466"/>
            <a:ext cx="8305800" cy="463668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easy to use and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version of the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easy to create aggregations by single passing over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much smaller table count (12 – 25 tables)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faster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place to feed cubes (either azure analysis services or power bi shared datasets)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supported by many business intelligence tools (excel pivot tables, power bi, tableau,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always say: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“you can either start out by making a star schema, or you can one day wish you did.  those are the two choices”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03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64" y="0"/>
            <a:ext cx="9089335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snowflake schemas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288" y="735711"/>
            <a:ext cx="2802339" cy="3982764"/>
          </a:xfrm>
        </p:spPr>
        <p:txBody>
          <a:bodyPr>
            <a:normAutofit/>
          </a:bodyPr>
          <a:lstStyle/>
          <a:p>
            <a:r>
              <a:rPr lang="en-US" dirty="0"/>
              <a:t>consider when:</a:t>
            </a:r>
          </a:p>
          <a:p>
            <a:pPr lvl="1"/>
            <a:r>
              <a:rPr lang="en-US" sz="1200" dirty="0"/>
              <a:t>a subdimension can be shared between multiple dimensions</a:t>
            </a:r>
          </a:p>
          <a:p>
            <a:pPr lvl="1"/>
            <a:r>
              <a:rPr lang="en-GB" sz="1200" dirty="0"/>
              <a:t>a hierarchy exists, and the dimension table contains a small subset of data that may be changed frequently</a:t>
            </a:r>
            <a:endParaRPr lang="en-US" sz="1200" dirty="0"/>
          </a:p>
          <a:p>
            <a:pPr lvl="1"/>
            <a:r>
              <a:rPr lang="en-US" sz="1200" dirty="0"/>
              <a:t>a sparse dimension has several different subtypes</a:t>
            </a:r>
          </a:p>
          <a:p>
            <a:pPr lvl="1"/>
            <a:r>
              <a:rPr lang="en-US" sz="1200" dirty="0"/>
              <a:t>multiple fact tables of varying grain reference different levels in the dimension hierarchy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108334" y="735711"/>
            <a:ext cx="1332818" cy="669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>
                <a:latin typeface="Verdana" pitchFamily="34" charset="0"/>
              </a:rPr>
              <a:t>DimSalesPerson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SalesPersonKey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SalesPersonName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StoreKey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18736" y="4085867"/>
            <a:ext cx="1242572" cy="721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DimProduct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ProductLineKey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SupplierKey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666132" y="2926845"/>
            <a:ext cx="1232937" cy="730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DimCustomer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CustomerKey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CustomerName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GeographyKey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1886" y="1760215"/>
            <a:ext cx="112402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u="sng" dirty="0"/>
              <a:t>FactOrders</a:t>
            </a:r>
          </a:p>
          <a:p>
            <a:r>
              <a:rPr lang="en-US" sz="900" dirty="0"/>
              <a:t>CustomerKey</a:t>
            </a:r>
          </a:p>
          <a:p>
            <a:r>
              <a:rPr lang="en-US" sz="900" dirty="0"/>
              <a:t>SalesPersonKey</a:t>
            </a:r>
          </a:p>
          <a:p>
            <a:r>
              <a:rPr lang="en-US" sz="900" dirty="0"/>
              <a:t>ProductKey</a:t>
            </a:r>
          </a:p>
          <a:p>
            <a:r>
              <a:rPr lang="en-US" sz="900" dirty="0"/>
              <a:t>ShippingAgentKey</a:t>
            </a:r>
          </a:p>
          <a:p>
            <a:r>
              <a:rPr lang="en-US" sz="900" dirty="0"/>
              <a:t>TimeKey</a:t>
            </a:r>
          </a:p>
          <a:p>
            <a:r>
              <a:rPr lang="en-US" sz="900" dirty="0"/>
              <a:t>OrderNo</a:t>
            </a:r>
          </a:p>
          <a:p>
            <a:r>
              <a:rPr lang="en-US" sz="900" dirty="0"/>
              <a:t>LineItemNo</a:t>
            </a:r>
          </a:p>
          <a:p>
            <a:r>
              <a:rPr lang="en-US" sz="900" dirty="0"/>
              <a:t>Quantity</a:t>
            </a:r>
          </a:p>
          <a:p>
            <a:r>
              <a:rPr lang="en-US" sz="900" dirty="0"/>
              <a:t>Revenue</a:t>
            </a:r>
          </a:p>
          <a:p>
            <a:r>
              <a:rPr lang="en-US" sz="900" dirty="0"/>
              <a:t>Cost</a:t>
            </a:r>
          </a:p>
          <a:p>
            <a:r>
              <a:rPr lang="en-US" sz="900" dirty="0"/>
              <a:t>Profit</a:t>
            </a:r>
          </a:p>
        </p:txBody>
      </p:sp>
      <p:cxnSp>
        <p:nvCxnSpPr>
          <p:cNvPr id="9" name="Elbow Connector 8"/>
          <p:cNvCxnSpPr>
            <a:stCxn id="5" idx="2"/>
            <a:endCxn id="8" idx="0"/>
          </p:cNvCxnSpPr>
          <p:nvPr/>
        </p:nvCxnSpPr>
        <p:spPr bwMode="auto">
          <a:xfrm rot="5400000">
            <a:off x="5551956" y="1537428"/>
            <a:ext cx="354730" cy="9084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0"/>
            <a:endCxn id="8" idx="2"/>
          </p:cNvCxnSpPr>
          <p:nvPr/>
        </p:nvCxnSpPr>
        <p:spPr bwMode="auto">
          <a:xfrm rot="5400000" flipH="1" flipV="1">
            <a:off x="5276297" y="3678266"/>
            <a:ext cx="571326" cy="24387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3"/>
            <a:endCxn id="8" idx="1"/>
          </p:cNvCxnSpPr>
          <p:nvPr/>
        </p:nvCxnSpPr>
        <p:spPr bwMode="auto">
          <a:xfrm flipV="1">
            <a:off x="4899069" y="2637378"/>
            <a:ext cx="222817" cy="65476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6624863" y="1405367"/>
            <a:ext cx="123293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DimDate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DateKey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Year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Quarter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Month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Day</a:t>
            </a:r>
          </a:p>
        </p:txBody>
      </p:sp>
      <p:cxnSp>
        <p:nvCxnSpPr>
          <p:cNvPr id="13" name="Elbow Connector 12"/>
          <p:cNvCxnSpPr>
            <a:stCxn id="12" idx="1"/>
            <a:endCxn id="8" idx="3"/>
          </p:cNvCxnSpPr>
          <p:nvPr/>
        </p:nvCxnSpPr>
        <p:spPr bwMode="auto">
          <a:xfrm rot="10800000" flipV="1">
            <a:off x="6245913" y="1862566"/>
            <a:ext cx="378951" cy="7748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407411" y="3142674"/>
            <a:ext cx="1521744" cy="721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DimShippingAgent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ShippingAgentKey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ShippingAgentName</a:t>
            </a:r>
          </a:p>
        </p:txBody>
      </p:sp>
      <p:cxnSp>
        <p:nvCxnSpPr>
          <p:cNvPr id="15" name="Elbow Connector 14"/>
          <p:cNvCxnSpPr>
            <a:endCxn id="14" idx="0"/>
          </p:cNvCxnSpPr>
          <p:nvPr/>
        </p:nvCxnSpPr>
        <p:spPr bwMode="auto">
          <a:xfrm>
            <a:off x="6311326" y="2711016"/>
            <a:ext cx="856957" cy="431658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 bwMode="auto">
          <a:xfrm>
            <a:off x="3350126" y="3890145"/>
            <a:ext cx="1358930" cy="5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DimProductLine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ProductLineKey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ProductLineName</a:t>
            </a:r>
          </a:p>
        </p:txBody>
      </p:sp>
      <p:cxnSp>
        <p:nvCxnSpPr>
          <p:cNvPr id="80" name="Elbow Connector 79"/>
          <p:cNvCxnSpPr>
            <a:stCxn id="78" idx="2"/>
            <a:endCxn id="6" idx="1"/>
          </p:cNvCxnSpPr>
          <p:nvPr/>
        </p:nvCxnSpPr>
        <p:spPr bwMode="auto">
          <a:xfrm rot="5400000" flipH="1" flipV="1">
            <a:off x="4405750" y="4070467"/>
            <a:ext cx="36826" cy="789145"/>
          </a:xfrm>
          <a:prstGeom prst="bentConnector4">
            <a:avLst>
              <a:gd name="adj1" fmla="val -465571"/>
              <a:gd name="adj2" fmla="val 930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 bwMode="auto">
          <a:xfrm>
            <a:off x="3234169" y="2091577"/>
            <a:ext cx="1358930" cy="5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DimGeography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GeographyKey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City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Region</a:t>
            </a:r>
          </a:p>
        </p:txBody>
      </p:sp>
      <p:cxnSp>
        <p:nvCxnSpPr>
          <p:cNvPr id="86" name="Elbow Connector 85"/>
          <p:cNvCxnSpPr>
            <a:stCxn id="83" idx="2"/>
            <a:endCxn id="7" idx="0"/>
          </p:cNvCxnSpPr>
          <p:nvPr/>
        </p:nvCxnSpPr>
        <p:spPr bwMode="auto">
          <a:xfrm rot="16200000" flipH="1">
            <a:off x="3977137" y="2621382"/>
            <a:ext cx="241961" cy="36896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10" idx="3"/>
            <a:endCxn id="5" idx="1"/>
          </p:cNvCxnSpPr>
          <p:nvPr/>
        </p:nvCxnSpPr>
        <p:spPr bwMode="auto">
          <a:xfrm flipV="1">
            <a:off x="4962067" y="1070598"/>
            <a:ext cx="146267" cy="3589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 bwMode="auto">
          <a:xfrm>
            <a:off x="6268117" y="4100842"/>
            <a:ext cx="1358930" cy="5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DimSupplier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SupplierKey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SupplierName</a:t>
            </a:r>
          </a:p>
        </p:txBody>
      </p:sp>
      <p:cxnSp>
        <p:nvCxnSpPr>
          <p:cNvPr id="99" name="Elbow Connector 98"/>
          <p:cNvCxnSpPr>
            <a:stCxn id="6" idx="3"/>
            <a:endCxn id="98" idx="1"/>
          </p:cNvCxnSpPr>
          <p:nvPr/>
        </p:nvCxnSpPr>
        <p:spPr bwMode="auto">
          <a:xfrm flipV="1">
            <a:off x="6061308" y="4397497"/>
            <a:ext cx="206809" cy="4913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 bwMode="auto">
          <a:xfrm>
            <a:off x="3603136" y="1132844"/>
            <a:ext cx="1358930" cy="5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DimStore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StoreKey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StoreName</a:t>
            </a:r>
          </a:p>
          <a:p>
            <a:pPr eaLnBrk="0" hangingPunct="0"/>
            <a:r>
              <a:rPr lang="en-US" sz="900" dirty="0"/>
              <a:t>GeographyKey</a:t>
            </a:r>
          </a:p>
        </p:txBody>
      </p:sp>
      <p:cxnSp>
        <p:nvCxnSpPr>
          <p:cNvPr id="112" name="Elbow Connector 111"/>
          <p:cNvCxnSpPr>
            <a:stCxn id="83" idx="0"/>
            <a:endCxn id="110" idx="2"/>
          </p:cNvCxnSpPr>
          <p:nvPr/>
        </p:nvCxnSpPr>
        <p:spPr bwMode="auto">
          <a:xfrm rot="5400000" flipH="1" flipV="1">
            <a:off x="3915405" y="1724381"/>
            <a:ext cx="365426" cy="36896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" name="Rectangle 3"/>
          <p:cNvSpPr txBox="1">
            <a:spLocks noChangeArrowheads="1"/>
          </p:cNvSpPr>
          <p:nvPr/>
        </p:nvSpPr>
        <p:spPr bwMode="auto">
          <a:xfrm>
            <a:off x="211953" y="453256"/>
            <a:ext cx="3395793" cy="3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69863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54075" indent="-173038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bg2"/>
              </a:buClr>
              <a:buSzPct val="8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4125" indent="-165100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Font typeface="Segoe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0" dirty="0"/>
              <a:t>normalized dimension tables</a:t>
            </a:r>
            <a:endParaRPr lang="en-US" sz="1200" dirty="0"/>
          </a:p>
          <a:p>
            <a:pPr lvl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19055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56" y="-29140"/>
            <a:ext cx="9070144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slowly changing dimensions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56" y="418591"/>
            <a:ext cx="6265854" cy="4457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types of change to a dimension member:</a:t>
            </a:r>
          </a:p>
          <a:p>
            <a:pPr lvl="1"/>
            <a:r>
              <a:rPr lang="en-US" dirty="0"/>
              <a:t>type 1: Changing attributes are updated in the dimension record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type 2: Historical attribute changes result in a new record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/>
            <a:r>
              <a:rPr lang="en-US" sz="1575" dirty="0"/>
              <a:t>type 3: The original and current values of historical attributes are stored in the dimension record (rarely used)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9212" y="1173899"/>
          <a:ext cx="2858984" cy="38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AltKey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101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5551234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99085" y="1149793"/>
          <a:ext cx="2929981" cy="38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AltKey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101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5554321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3102679" y="1150521"/>
            <a:ext cx="445040" cy="488815"/>
          </a:xfrm>
          <a:prstGeom prst="rightArrow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212" y="2490366"/>
          <a:ext cx="3382399" cy="38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AltKey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Current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101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5551234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True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8905" y="2463011"/>
          <a:ext cx="3606554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6462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AltKey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Current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101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5551234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False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5551234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Seattle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True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946967" y="2440268"/>
            <a:ext cx="445040" cy="488815"/>
          </a:xfrm>
          <a:prstGeom prst="rightArrow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latin typeface="Verdan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42555" y="4577279"/>
          <a:ext cx="4764975" cy="38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AltKey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OriginalCity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CurrentCity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Effective</a:t>
                      </a:r>
                      <a:r>
                        <a:rPr lang="en-US" sz="800" baseline="0" dirty="0"/>
                        <a:t>Date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101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5551234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Seattle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6/7/11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4164" y="3863340"/>
          <a:ext cx="4718947" cy="38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AltKey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OriginalCity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CurrentCity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Effective</a:t>
                      </a:r>
                      <a:r>
                        <a:rPr lang="en-US" sz="800" baseline="0" dirty="0"/>
                        <a:t>Date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US" sz="800" dirty="0"/>
                        <a:t>101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5551234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New York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1/1/00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2698464" y="4567549"/>
            <a:ext cx="445040" cy="488815"/>
          </a:xfrm>
          <a:prstGeom prst="rightArrow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latin typeface="Verdan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02679" y="3802700"/>
            <a:ext cx="1714500" cy="5098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5926550" y="4522285"/>
            <a:ext cx="2082655" cy="534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18895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partitioning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5" y="469624"/>
            <a:ext cx="5172268" cy="4114800"/>
          </a:xfrm>
        </p:spPr>
        <p:txBody>
          <a:bodyPr>
            <a:normAutofit/>
          </a:bodyPr>
          <a:lstStyle/>
          <a:p>
            <a:r>
              <a:rPr lang="en-US" dirty="0"/>
              <a:t>partition large fact tables:</a:t>
            </a:r>
          </a:p>
          <a:p>
            <a:pPr lvl="1"/>
            <a:r>
              <a:rPr lang="en-US" dirty="0"/>
              <a:t>typically on a date key</a:t>
            </a:r>
          </a:p>
          <a:p>
            <a:r>
              <a:rPr lang="en-US" dirty="0"/>
              <a:t>gain from several benefits:</a:t>
            </a:r>
          </a:p>
          <a:p>
            <a:pPr lvl="1"/>
            <a:r>
              <a:rPr lang="en-US" dirty="0"/>
              <a:t>improved query performance through partitioned table parallelism</a:t>
            </a:r>
          </a:p>
          <a:p>
            <a:pPr lvl="1"/>
            <a:r>
              <a:rPr lang="en-US" dirty="0"/>
              <a:t>faster data loading and deletion</a:t>
            </a:r>
          </a:p>
          <a:p>
            <a:pPr lvl="1"/>
            <a:r>
              <a:rPr lang="en-US" dirty="0"/>
              <a:t>improved index manageability</a:t>
            </a:r>
          </a:p>
          <a:p>
            <a:pPr lvl="1"/>
            <a:r>
              <a:rPr lang="en-US" dirty="0"/>
              <a:t>increased backup and restore flexibility</a:t>
            </a:r>
          </a:p>
          <a:p>
            <a:r>
              <a:rPr lang="en-US" dirty="0"/>
              <a:t>use partition-aligned indexed views:</a:t>
            </a:r>
          </a:p>
          <a:p>
            <a:pPr lvl="1"/>
            <a:r>
              <a:rPr lang="en-US" dirty="0"/>
              <a:t>indexed views or summary aggregates are aligned with table partitions</a:t>
            </a:r>
          </a:p>
        </p:txBody>
      </p:sp>
      <p:pic>
        <p:nvPicPr>
          <p:cNvPr id="8" name="Picture 2" descr="E:\Work Graphics\MSL Graphics\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18" y="1238820"/>
            <a:ext cx="1028495" cy="11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Work Graphics\MSL Graphics\Reco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7" y="2951388"/>
            <a:ext cx="987271" cy="10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Work Graphics\MSL Graphics\Reco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51" y="2951388"/>
            <a:ext cx="987271" cy="10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Work Graphics\MSL Graphics\Reco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64" y="2951387"/>
            <a:ext cx="987271" cy="10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5597225" y="2357435"/>
            <a:ext cx="428625" cy="5939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6130352" y="2375806"/>
            <a:ext cx="428625" cy="5939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663479" y="2394177"/>
            <a:ext cx="428625" cy="5939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3153" y="403295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Pre-Jan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06" y="4032951"/>
            <a:ext cx="647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Jan–Jun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7186" y="4034068"/>
            <a:ext cx="6367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Jul–Dec</a:t>
            </a:r>
          </a:p>
        </p:txBody>
      </p:sp>
    </p:spTree>
    <p:extLst>
      <p:ext uri="{BB962C8B-B14F-4D97-AF65-F5344CB8AC3E}">
        <p14:creationId xmlns:p14="http://schemas.microsoft.com/office/powerpoint/2010/main" val="15515772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D54B-4AE6-49C0-A31B-3FE26556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do we store aggregations?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8C0C2-198C-45CC-B35B-66F7517A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9444"/>
            <a:ext cx="8001000" cy="4744055"/>
          </a:xfrm>
          <a:solidFill>
            <a:srgbClr val="133D8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power bi shared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azure analysis services tabular cubes (</a:t>
            </a:r>
            <a:r>
              <a:rPr lang="en-US" dirty="0" err="1">
                <a:solidFill>
                  <a:schemeClr val="bg1"/>
                </a:solidFill>
              </a:rPr>
              <a:t>dax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aggregation tables made by </a:t>
            </a:r>
            <a:r>
              <a:rPr lang="en-US" dirty="0" err="1">
                <a:solidFill>
                  <a:schemeClr val="bg1"/>
                </a:solidFill>
              </a:rPr>
              <a:t>elt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 err="1">
                <a:solidFill>
                  <a:schemeClr val="bg1"/>
                </a:solidFill>
              </a:rPr>
              <a:t>etl</a:t>
            </a:r>
            <a:r>
              <a:rPr lang="en-US" dirty="0">
                <a:solidFill>
                  <a:schemeClr val="bg1"/>
                </a:solidFill>
              </a:rPr>
              <a:t> processes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could be aggregation files stored in the file system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columnstore</a:t>
            </a:r>
            <a:r>
              <a:rPr lang="en-US" dirty="0">
                <a:solidFill>
                  <a:schemeClr val="bg1"/>
                </a:solidFill>
              </a:rPr>
              <a:t> indexing can make this method very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Why are we doing this?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 that aggregations and calculations are consolidated and consistent with one another and trustworthy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are your opinions on which is better?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they should be consistent</a:t>
            </a:r>
          </a:p>
        </p:txBody>
      </p:sp>
    </p:spTree>
    <p:extLst>
      <p:ext uri="{BB962C8B-B14F-4D97-AF65-F5344CB8AC3E}">
        <p14:creationId xmlns:p14="http://schemas.microsoft.com/office/powerpoint/2010/main" val="31168052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AC00-9C7E-4FD9-B76A-F31059BF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enterprise data architecture (</a:t>
            </a:r>
            <a:r>
              <a:rPr lang="en-US" dirty="0" err="1">
                <a:solidFill>
                  <a:schemeClr val="tx1"/>
                </a:solidFill>
              </a:rPr>
              <a:t>eda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386A50F6-EEF2-490E-85E0-F57F0B0E37F4}"/>
              </a:ext>
            </a:extLst>
          </p:cNvPr>
          <p:cNvSpPr/>
          <p:nvPr/>
        </p:nvSpPr>
        <p:spPr>
          <a:xfrm>
            <a:off x="137604" y="1349405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9920135A-EFAB-4B70-BBDE-72CCCC79C42E}"/>
              </a:ext>
            </a:extLst>
          </p:cNvPr>
          <p:cNvSpPr/>
          <p:nvPr/>
        </p:nvSpPr>
        <p:spPr>
          <a:xfrm>
            <a:off x="1834718" y="2385133"/>
            <a:ext cx="961747" cy="6140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staging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BCB108EF-C664-413F-8C01-8C0250EE65AA}"/>
              </a:ext>
            </a:extLst>
          </p:cNvPr>
          <p:cNvSpPr/>
          <p:nvPr/>
        </p:nvSpPr>
        <p:spPr>
          <a:xfrm>
            <a:off x="3519997" y="2052221"/>
            <a:ext cx="1652726" cy="1210323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5D8F9E50-A1B7-472F-B42F-5B73C40E6D2B}"/>
              </a:ext>
            </a:extLst>
          </p:cNvPr>
          <p:cNvSpPr/>
          <p:nvPr/>
        </p:nvSpPr>
        <p:spPr>
          <a:xfrm>
            <a:off x="5819313" y="2052220"/>
            <a:ext cx="1595024" cy="115705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3F319FC-1706-49EB-BBE2-360F0FFC3EBD}"/>
              </a:ext>
            </a:extLst>
          </p:cNvPr>
          <p:cNvSpPr/>
          <p:nvPr/>
        </p:nvSpPr>
        <p:spPr>
          <a:xfrm>
            <a:off x="7458720" y="2426649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ED71FF-316F-4AEB-9803-3982D0137410}"/>
              </a:ext>
            </a:extLst>
          </p:cNvPr>
          <p:cNvSpPr/>
          <p:nvPr/>
        </p:nvSpPr>
        <p:spPr>
          <a:xfrm>
            <a:off x="2854172" y="247556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B45B4F9-ACBA-4316-949F-655AEFF6488E}"/>
              </a:ext>
            </a:extLst>
          </p:cNvPr>
          <p:cNvSpPr/>
          <p:nvPr/>
        </p:nvSpPr>
        <p:spPr>
          <a:xfrm>
            <a:off x="5182339" y="252495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7D4D598-FCF6-4A6F-8CD2-675AC2796BB1}"/>
              </a:ext>
            </a:extLst>
          </p:cNvPr>
          <p:cNvSpPr/>
          <p:nvPr/>
        </p:nvSpPr>
        <p:spPr>
          <a:xfrm>
            <a:off x="1124510" y="250453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1026" name="Picture 2" descr="Image result for analysis services cube icon">
            <a:extLst>
              <a:ext uri="{FF2B5EF4-FFF2-40B4-BE49-F238E27FC236}">
                <a16:creationId xmlns:a16="http://schemas.microsoft.com/office/drawing/2014/main" id="{CF75A93C-8758-4D3B-9E4B-CCE98CBA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2088047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wer bi icon">
            <a:extLst>
              <a:ext uri="{FF2B5EF4-FFF2-40B4-BE49-F238E27FC236}">
                <a16:creationId xmlns:a16="http://schemas.microsoft.com/office/drawing/2014/main" id="{22BB91F6-2EC9-4F05-90AB-83B247FE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11" y="3700509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7708E6-92A8-4EB8-B2CA-B343F6D77F2C}"/>
              </a:ext>
            </a:extLst>
          </p:cNvPr>
          <p:cNvSpPr txBox="1"/>
          <p:nvPr/>
        </p:nvSpPr>
        <p:spPr>
          <a:xfrm>
            <a:off x="8051311" y="305595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and/or</a:t>
            </a: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29CC4552-2856-4A04-9F0B-668DA6F1686C}"/>
              </a:ext>
            </a:extLst>
          </p:cNvPr>
          <p:cNvSpPr/>
          <p:nvPr/>
        </p:nvSpPr>
        <p:spPr>
          <a:xfrm>
            <a:off x="137604" y="214748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1A8D9E86-DE52-432A-9D01-34089D4A23E6}"/>
              </a:ext>
            </a:extLst>
          </p:cNvPr>
          <p:cNvSpPr/>
          <p:nvPr/>
        </p:nvSpPr>
        <p:spPr>
          <a:xfrm>
            <a:off x="114847" y="296695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AC8D7D9F-23B5-448C-A2DA-587055A5F82D}"/>
              </a:ext>
            </a:extLst>
          </p:cNvPr>
          <p:cNvSpPr/>
          <p:nvPr/>
        </p:nvSpPr>
        <p:spPr>
          <a:xfrm>
            <a:off x="114847" y="3763902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9735733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F95B-EDEB-46EE-A561-663B0193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weaknesses</a:t>
            </a:r>
          </a:p>
        </p:txBody>
      </p:sp>
      <p:pic>
        <p:nvPicPr>
          <p:cNvPr id="2050" name="Picture 2" descr="Image result for weakness">
            <a:extLst>
              <a:ext uri="{FF2B5EF4-FFF2-40B4-BE49-F238E27FC236}">
                <a16:creationId xmlns:a16="http://schemas.microsoft.com/office/drawing/2014/main" id="{0DF933C8-742A-4B81-B224-43C8CD5E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52" y="836235"/>
            <a:ext cx="5971516" cy="37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61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DFB9-CD63-4579-B832-D7296297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weakness #1:  let’s add a single column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407A89BD-C60D-49FD-8597-FAB47A07867A}"/>
              </a:ext>
            </a:extLst>
          </p:cNvPr>
          <p:cNvSpPr/>
          <p:nvPr/>
        </p:nvSpPr>
        <p:spPr>
          <a:xfrm>
            <a:off x="137604" y="1349405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740FAC79-33A5-4D7E-92D3-A346BBE5E525}"/>
              </a:ext>
            </a:extLst>
          </p:cNvPr>
          <p:cNvSpPr/>
          <p:nvPr/>
        </p:nvSpPr>
        <p:spPr>
          <a:xfrm>
            <a:off x="1834718" y="2385133"/>
            <a:ext cx="961747" cy="6140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staging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8A4555D3-B38B-4C2C-AEC5-8F9DB11ED511}"/>
              </a:ext>
            </a:extLst>
          </p:cNvPr>
          <p:cNvSpPr/>
          <p:nvPr/>
        </p:nvSpPr>
        <p:spPr>
          <a:xfrm>
            <a:off x="3519997" y="2052221"/>
            <a:ext cx="1652726" cy="1210323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247F2064-E56D-47E9-8099-6E11E727ABAC}"/>
              </a:ext>
            </a:extLst>
          </p:cNvPr>
          <p:cNvSpPr/>
          <p:nvPr/>
        </p:nvSpPr>
        <p:spPr>
          <a:xfrm>
            <a:off x="5819313" y="2052220"/>
            <a:ext cx="1595024" cy="115705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3A4475-7A12-4A78-8428-C4A360E3EF73}"/>
              </a:ext>
            </a:extLst>
          </p:cNvPr>
          <p:cNvSpPr/>
          <p:nvPr/>
        </p:nvSpPr>
        <p:spPr>
          <a:xfrm>
            <a:off x="7458720" y="2426649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6E2CCB-A216-4305-8EE3-C669FC1E5B05}"/>
              </a:ext>
            </a:extLst>
          </p:cNvPr>
          <p:cNvSpPr/>
          <p:nvPr/>
        </p:nvSpPr>
        <p:spPr>
          <a:xfrm>
            <a:off x="2854172" y="247556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F3A4A41-AD59-41C1-810A-F883960D88BB}"/>
              </a:ext>
            </a:extLst>
          </p:cNvPr>
          <p:cNvSpPr/>
          <p:nvPr/>
        </p:nvSpPr>
        <p:spPr>
          <a:xfrm>
            <a:off x="5182339" y="252495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D91BD8-643D-4008-B143-81EA7856CC0C}"/>
              </a:ext>
            </a:extLst>
          </p:cNvPr>
          <p:cNvSpPr/>
          <p:nvPr/>
        </p:nvSpPr>
        <p:spPr>
          <a:xfrm>
            <a:off x="1124510" y="250453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13" name="Picture 2" descr="Image result for analysis services cube icon">
            <a:extLst>
              <a:ext uri="{FF2B5EF4-FFF2-40B4-BE49-F238E27FC236}">
                <a16:creationId xmlns:a16="http://schemas.microsoft.com/office/drawing/2014/main" id="{DB58CB0E-B7C4-4B92-9E89-948D3D6A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2088047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power bi icon">
            <a:extLst>
              <a:ext uri="{FF2B5EF4-FFF2-40B4-BE49-F238E27FC236}">
                <a16:creationId xmlns:a16="http://schemas.microsoft.com/office/drawing/2014/main" id="{E9AB9097-1603-4D50-BDB7-EE5A3CD3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11" y="3700509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3BD67-CBB2-46B8-B376-DF9B47040FE3}"/>
              </a:ext>
            </a:extLst>
          </p:cNvPr>
          <p:cNvSpPr txBox="1"/>
          <p:nvPr/>
        </p:nvSpPr>
        <p:spPr>
          <a:xfrm>
            <a:off x="8051311" y="305595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and/or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A1A6C8C2-78B1-4CA6-84D4-B5FAD265FD6E}"/>
              </a:ext>
            </a:extLst>
          </p:cNvPr>
          <p:cNvSpPr/>
          <p:nvPr/>
        </p:nvSpPr>
        <p:spPr>
          <a:xfrm>
            <a:off x="137604" y="214748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2F70C251-4A9B-4077-86C6-04D13493B70D}"/>
              </a:ext>
            </a:extLst>
          </p:cNvPr>
          <p:cNvSpPr/>
          <p:nvPr/>
        </p:nvSpPr>
        <p:spPr>
          <a:xfrm>
            <a:off x="114847" y="296695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A6488841-2EC0-4FED-8185-46248B8FEC2E}"/>
              </a:ext>
            </a:extLst>
          </p:cNvPr>
          <p:cNvSpPr/>
          <p:nvPr/>
        </p:nvSpPr>
        <p:spPr>
          <a:xfrm>
            <a:off x="114847" y="3763902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048B4D7-9EA6-4DFD-84B6-84EA938F24DB}"/>
              </a:ext>
            </a:extLst>
          </p:cNvPr>
          <p:cNvSpPr/>
          <p:nvPr/>
        </p:nvSpPr>
        <p:spPr>
          <a:xfrm>
            <a:off x="1270250" y="1927898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250CF23-2694-4B44-9D88-0648FEBB9950}"/>
              </a:ext>
            </a:extLst>
          </p:cNvPr>
          <p:cNvSpPr/>
          <p:nvPr/>
        </p:nvSpPr>
        <p:spPr>
          <a:xfrm>
            <a:off x="2160446" y="1754714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D862203-7437-4694-99CE-774BD91B26F1}"/>
              </a:ext>
            </a:extLst>
          </p:cNvPr>
          <p:cNvSpPr/>
          <p:nvPr/>
        </p:nvSpPr>
        <p:spPr>
          <a:xfrm>
            <a:off x="2901360" y="1922456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35B343C-2CF1-43B9-91D8-118E1AF633D9}"/>
              </a:ext>
            </a:extLst>
          </p:cNvPr>
          <p:cNvSpPr/>
          <p:nvPr/>
        </p:nvSpPr>
        <p:spPr>
          <a:xfrm>
            <a:off x="4179696" y="1379332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DE105DC-2096-4752-8586-D1E4A8161A47}"/>
              </a:ext>
            </a:extLst>
          </p:cNvPr>
          <p:cNvSpPr/>
          <p:nvPr/>
        </p:nvSpPr>
        <p:spPr>
          <a:xfrm>
            <a:off x="5324546" y="1922456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EDDC90E-FAF5-4D90-A681-5BB53BACE560}"/>
              </a:ext>
            </a:extLst>
          </p:cNvPr>
          <p:cNvSpPr/>
          <p:nvPr/>
        </p:nvSpPr>
        <p:spPr>
          <a:xfrm>
            <a:off x="6302732" y="1480881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27E7440-C916-4615-A489-8AEF7675E6EF}"/>
              </a:ext>
            </a:extLst>
          </p:cNvPr>
          <p:cNvSpPr/>
          <p:nvPr/>
        </p:nvSpPr>
        <p:spPr>
          <a:xfrm>
            <a:off x="7566160" y="1870589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8D92094-9E20-4A5F-9EE6-BFD32668860E}"/>
              </a:ext>
            </a:extLst>
          </p:cNvPr>
          <p:cNvSpPr/>
          <p:nvPr/>
        </p:nvSpPr>
        <p:spPr>
          <a:xfrm>
            <a:off x="8387595" y="1615387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5CD704C6-9AD4-4AFD-8083-1977316C68AE}"/>
              </a:ext>
            </a:extLst>
          </p:cNvPr>
          <p:cNvSpPr/>
          <p:nvPr/>
        </p:nvSpPr>
        <p:spPr>
          <a:xfrm rot="16200000">
            <a:off x="7624968" y="3829640"/>
            <a:ext cx="333328" cy="54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37EF70-9A99-406D-9C75-1BCC6A6930C0}"/>
              </a:ext>
            </a:extLst>
          </p:cNvPr>
          <p:cNvSpPr txBox="1"/>
          <p:nvPr/>
        </p:nvSpPr>
        <p:spPr>
          <a:xfrm>
            <a:off x="3679120" y="3677555"/>
            <a:ext cx="222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x9!!!!</a:t>
            </a:r>
          </a:p>
        </p:txBody>
      </p:sp>
    </p:spTree>
    <p:extLst>
      <p:ext uri="{BB962C8B-B14F-4D97-AF65-F5344CB8AC3E}">
        <p14:creationId xmlns:p14="http://schemas.microsoft.com/office/powerpoint/2010/main" val="37626221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EA8C-9949-4A46-8822-0EAC38E9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915400" cy="38888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so many of you have decided to just go directly to the source!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E53D-B23B-408D-84E1-292C35F1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1555759-830C-4FA5-B3EB-AC749F0F3B10}"/>
              </a:ext>
            </a:extLst>
          </p:cNvPr>
          <p:cNvSpPr/>
          <p:nvPr/>
        </p:nvSpPr>
        <p:spPr>
          <a:xfrm>
            <a:off x="1196122" y="24304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5C63A3-E417-44A4-8A6F-FA387DCC3096}"/>
              </a:ext>
            </a:extLst>
          </p:cNvPr>
          <p:cNvSpPr/>
          <p:nvPr/>
        </p:nvSpPr>
        <p:spPr>
          <a:xfrm>
            <a:off x="2262540" y="25319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7" name="Picture 4" descr="Image result for power bi icon">
            <a:extLst>
              <a:ext uri="{FF2B5EF4-FFF2-40B4-BE49-F238E27FC236}">
                <a16:creationId xmlns:a16="http://schemas.microsoft.com/office/drawing/2014/main" id="{196ADD0A-ADA6-4846-9331-96BF8CE6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23957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10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54E9C66-184C-45BB-874B-A2BD2F7EB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7CDD28B-880D-224A-B5B7-220E5C3E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Ike Ellis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531B36-7C51-6941-872A-82A5567671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769" y="2478423"/>
            <a:ext cx="4077744" cy="774700"/>
          </a:xfrm>
        </p:spPr>
        <p:txBody>
          <a:bodyPr/>
          <a:lstStyle/>
          <a:p>
            <a:r>
              <a:rPr lang="en-US" dirty="0"/>
              <a:t>General Manager – Data &amp; AI Practice</a:t>
            </a:r>
            <a:br>
              <a:rPr lang="en-US" dirty="0"/>
            </a:br>
            <a:r>
              <a:rPr lang="en-US" dirty="0" err="1"/>
              <a:t>Solliance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341DD-E3D0-8A48-8284-8EF6933ED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ikeellis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ike_ellis</a:t>
            </a:r>
            <a:endParaRPr lang="en-US" dirty="0"/>
          </a:p>
          <a:p>
            <a:r>
              <a:rPr lang="en-US" dirty="0"/>
              <a:t>www.ikeellis.com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70F01EC5-F4A4-4C4C-9209-F24F0BD3C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6555" y="3068457"/>
            <a:ext cx="3751607" cy="19165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Founder of San Diego Power BI and PowerApps </a:t>
            </a:r>
            <a:r>
              <a:rPr lang="en-US" dirty="0" err="1"/>
              <a:t>UserGroup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San Diego Tech Immersion Group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71156FC7-067B-BD43-B943-9ACCD79003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76800" y="715569"/>
            <a:ext cx="4253591" cy="17377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MVP since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Author of Developing Azure Solutions, Power BI MVP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Speaker at PASS Summit, </a:t>
            </a:r>
            <a:r>
              <a:rPr lang="en-US" dirty="0" err="1"/>
              <a:t>SQLBits</a:t>
            </a:r>
            <a:r>
              <a:rPr lang="en-US" dirty="0"/>
              <a:t>, </a:t>
            </a:r>
            <a:r>
              <a:rPr lang="en-US" dirty="0" err="1"/>
              <a:t>DevIntersections</a:t>
            </a:r>
            <a:r>
              <a:rPr lang="en-US" dirty="0"/>
              <a:t>, TechEd, Craft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3183FC-E669-0348-9109-53AF35925AD7}"/>
              </a:ext>
            </a:extLst>
          </p:cNvPr>
          <p:cNvGrpSpPr/>
          <p:nvPr/>
        </p:nvGrpSpPr>
        <p:grpSpPr>
          <a:xfrm>
            <a:off x="464713" y="4026742"/>
            <a:ext cx="229600" cy="229600"/>
            <a:chOff x="470537" y="3886355"/>
            <a:chExt cx="229600" cy="2296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5681FCF-845C-174D-BBA7-B144C73A76E7}"/>
                </a:ext>
              </a:extLst>
            </p:cNvPr>
            <p:cNvSpPr/>
            <p:nvPr/>
          </p:nvSpPr>
          <p:spPr>
            <a:xfrm>
              <a:off x="470537" y="3886355"/>
              <a:ext cx="229600" cy="229600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83">
              <a:extLst>
                <a:ext uri="{FF2B5EF4-FFF2-40B4-BE49-F238E27FC236}">
                  <a16:creationId xmlns:a16="http://schemas.microsoft.com/office/drawing/2014/main" id="{E5694D88-1900-9E4D-A4C8-95F3E335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70" y="3958471"/>
              <a:ext cx="103392" cy="89503"/>
            </a:xfrm>
            <a:custGeom>
              <a:avLst/>
              <a:gdLst>
                <a:gd name="T0" fmla="*/ 458484450 w 64"/>
                <a:gd name="T1" fmla="*/ 49083328 h 56"/>
                <a:gd name="T2" fmla="*/ 408336961 w 64"/>
                <a:gd name="T3" fmla="*/ 63107136 h 56"/>
                <a:gd name="T4" fmla="*/ 444156978 w 64"/>
                <a:gd name="T5" fmla="*/ 7011904 h 56"/>
                <a:gd name="T6" fmla="*/ 386847091 w 64"/>
                <a:gd name="T7" fmla="*/ 28047616 h 56"/>
                <a:gd name="T8" fmla="*/ 386847091 w 64"/>
                <a:gd name="T9" fmla="*/ 28047616 h 56"/>
                <a:gd name="T10" fmla="*/ 315207056 w 64"/>
                <a:gd name="T11" fmla="*/ 0 h 56"/>
                <a:gd name="T12" fmla="*/ 222077151 w 64"/>
                <a:gd name="T13" fmla="*/ 98166656 h 56"/>
                <a:gd name="T14" fmla="*/ 229242225 w 64"/>
                <a:gd name="T15" fmla="*/ 119202368 h 56"/>
                <a:gd name="T16" fmla="*/ 229242225 w 64"/>
                <a:gd name="T17" fmla="*/ 119202368 h 56"/>
                <a:gd name="T18" fmla="*/ 28654944 w 64"/>
                <a:gd name="T19" fmla="*/ 21035712 h 56"/>
                <a:gd name="T20" fmla="*/ 57309887 w 64"/>
                <a:gd name="T21" fmla="*/ 147249984 h 56"/>
                <a:gd name="T22" fmla="*/ 14327472 w 64"/>
                <a:gd name="T23" fmla="*/ 140238080 h 56"/>
                <a:gd name="T24" fmla="*/ 85964831 w 64"/>
                <a:gd name="T25" fmla="*/ 238404736 h 56"/>
                <a:gd name="T26" fmla="*/ 42982415 w 64"/>
                <a:gd name="T27" fmla="*/ 238404736 h 56"/>
                <a:gd name="T28" fmla="*/ 128949923 w 64"/>
                <a:gd name="T29" fmla="*/ 308523776 h 56"/>
                <a:gd name="T30" fmla="*/ 0 w 64"/>
                <a:gd name="T31" fmla="*/ 350595200 h 56"/>
                <a:gd name="T32" fmla="*/ 150439792 w 64"/>
                <a:gd name="T33" fmla="*/ 392666624 h 56"/>
                <a:gd name="T34" fmla="*/ 415502035 w 64"/>
                <a:gd name="T35" fmla="*/ 98166656 h 56"/>
                <a:gd name="T36" fmla="*/ 415502035 w 64"/>
                <a:gd name="T37" fmla="*/ 98166656 h 56"/>
                <a:gd name="T38" fmla="*/ 415502035 w 64"/>
                <a:gd name="T39" fmla="*/ 98166656 h 56"/>
                <a:gd name="T40" fmla="*/ 415502035 w 64"/>
                <a:gd name="T41" fmla="*/ 98166656 h 56"/>
                <a:gd name="T42" fmla="*/ 458484450 w 64"/>
                <a:gd name="T43" fmla="*/ 49083328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56">
                  <a:moveTo>
                    <a:pt x="64" y="7"/>
                  </a:moveTo>
                  <a:cubicBezTo>
                    <a:pt x="63" y="7"/>
                    <a:pt x="60" y="9"/>
                    <a:pt x="57" y="9"/>
                  </a:cubicBezTo>
                  <a:cubicBezTo>
                    <a:pt x="59" y="8"/>
                    <a:pt x="61" y="4"/>
                    <a:pt x="62" y="1"/>
                  </a:cubicBezTo>
                  <a:cubicBezTo>
                    <a:pt x="60" y="3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2"/>
                    <a:pt x="48" y="0"/>
                    <a:pt x="44" y="0"/>
                  </a:cubicBezTo>
                  <a:cubicBezTo>
                    <a:pt x="37" y="0"/>
                    <a:pt x="31" y="6"/>
                    <a:pt x="31" y="14"/>
                  </a:cubicBezTo>
                  <a:cubicBezTo>
                    <a:pt x="31" y="15"/>
                    <a:pt x="31" y="16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2" y="17"/>
                    <a:pt x="10" y="12"/>
                    <a:pt x="4" y="3"/>
                  </a:cubicBezTo>
                  <a:cubicBezTo>
                    <a:pt x="0" y="10"/>
                    <a:pt x="3" y="18"/>
                    <a:pt x="8" y="21"/>
                  </a:cubicBezTo>
                  <a:cubicBezTo>
                    <a:pt x="6" y="22"/>
                    <a:pt x="3" y="21"/>
                    <a:pt x="2" y="20"/>
                  </a:cubicBezTo>
                  <a:cubicBezTo>
                    <a:pt x="2" y="25"/>
                    <a:pt x="4" y="31"/>
                    <a:pt x="12" y="34"/>
                  </a:cubicBezTo>
                  <a:cubicBezTo>
                    <a:pt x="10" y="35"/>
                    <a:pt x="8" y="34"/>
                    <a:pt x="6" y="34"/>
                  </a:cubicBezTo>
                  <a:cubicBezTo>
                    <a:pt x="7" y="38"/>
                    <a:pt x="12" y="44"/>
                    <a:pt x="18" y="44"/>
                  </a:cubicBezTo>
                  <a:cubicBezTo>
                    <a:pt x="16" y="46"/>
                    <a:pt x="9" y="51"/>
                    <a:pt x="0" y="50"/>
                  </a:cubicBezTo>
                  <a:cubicBezTo>
                    <a:pt x="6" y="54"/>
                    <a:pt x="13" y="56"/>
                    <a:pt x="21" y="56"/>
                  </a:cubicBezTo>
                  <a:cubicBezTo>
                    <a:pt x="42" y="56"/>
                    <a:pt x="58" y="37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0" y="13"/>
                    <a:pt x="62" y="10"/>
                    <a:pt x="64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253223-13E9-F846-8358-FB90A499B594}"/>
              </a:ext>
            </a:extLst>
          </p:cNvPr>
          <p:cNvGrpSpPr/>
          <p:nvPr/>
        </p:nvGrpSpPr>
        <p:grpSpPr>
          <a:xfrm>
            <a:off x="464711" y="3633330"/>
            <a:ext cx="229600" cy="229600"/>
            <a:chOff x="470535" y="3492943"/>
            <a:chExt cx="229600" cy="22960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504810-6E6B-AF4C-A5C2-CDED951E9E9F}"/>
                </a:ext>
              </a:extLst>
            </p:cNvPr>
            <p:cNvSpPr/>
            <p:nvPr/>
          </p:nvSpPr>
          <p:spPr>
            <a:xfrm>
              <a:off x="470535" y="3492943"/>
              <a:ext cx="229600" cy="229600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1216">
              <a:extLst>
                <a:ext uri="{FF2B5EF4-FFF2-40B4-BE49-F238E27FC236}">
                  <a16:creationId xmlns:a16="http://schemas.microsoft.com/office/drawing/2014/main" id="{0681A275-BAEF-D746-876C-5517259ED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132" y="3551431"/>
              <a:ext cx="101582" cy="101580"/>
              <a:chOff x="8400256" y="3573016"/>
              <a:chExt cx="423863" cy="422275"/>
            </a:xfrm>
            <a:solidFill>
              <a:schemeClr val="bg2"/>
            </a:solidFill>
          </p:grpSpPr>
          <p:sp>
            <p:nvSpPr>
              <p:cNvPr id="52" name="Oval 315">
                <a:extLst>
                  <a:ext uri="{FF2B5EF4-FFF2-40B4-BE49-F238E27FC236}">
                    <a16:creationId xmlns:a16="http://schemas.microsoft.com/office/drawing/2014/main" id="{F48808A3-6D43-C54F-A677-FA6E802F7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256" y="3573016"/>
                <a:ext cx="103188" cy="1016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9pPr>
              </a:lstStyle>
              <a:p>
                <a:pPr eaLnBrk="1" hangingPunct="1"/>
                <a:endParaRPr lang="en-AU" altLang="x-none"/>
              </a:p>
            </p:txBody>
          </p:sp>
          <p:sp>
            <p:nvSpPr>
              <p:cNvPr id="53" name="Rectangle 316">
                <a:extLst>
                  <a:ext uri="{FF2B5EF4-FFF2-40B4-BE49-F238E27FC236}">
                    <a16:creationId xmlns:a16="http://schemas.microsoft.com/office/drawing/2014/main" id="{411C789F-B46A-8D4D-B291-86C054E5F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8194" y="3714304"/>
                <a:ext cx="87313" cy="2809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9pPr>
              </a:lstStyle>
              <a:p>
                <a:pPr eaLnBrk="1" hangingPunct="1"/>
                <a:endParaRPr lang="en-AU" altLang="x-none"/>
              </a:p>
            </p:txBody>
          </p:sp>
          <p:sp>
            <p:nvSpPr>
              <p:cNvPr id="54" name="Freeform 317">
                <a:extLst>
                  <a:ext uri="{FF2B5EF4-FFF2-40B4-BE49-F238E27FC236}">
                    <a16:creationId xmlns:a16="http://schemas.microsoft.com/office/drawing/2014/main" id="{98AD159B-734B-BD48-B052-46258F709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069" y="3706366"/>
                <a:ext cx="273050" cy="288925"/>
              </a:xfrm>
              <a:custGeom>
                <a:avLst/>
                <a:gdLst>
                  <a:gd name="T0" fmla="*/ 232890753 w 196"/>
                  <a:gd name="T1" fmla="*/ 0 h 207"/>
                  <a:gd name="T2" fmla="*/ 118386679 w 196"/>
                  <a:gd name="T3" fmla="*/ 62342199 h 207"/>
                  <a:gd name="T4" fmla="*/ 116446073 w 196"/>
                  <a:gd name="T5" fmla="*/ 62342199 h 207"/>
                  <a:gd name="T6" fmla="*/ 116446073 w 196"/>
                  <a:gd name="T7" fmla="*/ 9741099 h 207"/>
                  <a:gd name="T8" fmla="*/ 0 w 196"/>
                  <a:gd name="T9" fmla="*/ 9741099 h 207"/>
                  <a:gd name="T10" fmla="*/ 0 w 196"/>
                  <a:gd name="T11" fmla="*/ 403273699 h 207"/>
                  <a:gd name="T12" fmla="*/ 122267889 w 196"/>
                  <a:gd name="T13" fmla="*/ 403273699 h 207"/>
                  <a:gd name="T14" fmla="*/ 122267889 w 196"/>
                  <a:gd name="T15" fmla="*/ 208455898 h 207"/>
                  <a:gd name="T16" fmla="*/ 194075860 w 196"/>
                  <a:gd name="T17" fmla="*/ 107150698 h 207"/>
                  <a:gd name="T18" fmla="*/ 258121409 w 196"/>
                  <a:gd name="T19" fmla="*/ 212351500 h 207"/>
                  <a:gd name="T20" fmla="*/ 258121409 w 196"/>
                  <a:gd name="T21" fmla="*/ 403273699 h 207"/>
                  <a:gd name="T22" fmla="*/ 380389298 w 196"/>
                  <a:gd name="T23" fmla="*/ 403273699 h 207"/>
                  <a:gd name="T24" fmla="*/ 380389298 w 196"/>
                  <a:gd name="T25" fmla="*/ 187025200 h 207"/>
                  <a:gd name="T26" fmla="*/ 232890753 w 196"/>
                  <a:gd name="T27" fmla="*/ 0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6" h="207">
                    <a:moveTo>
                      <a:pt x="120" y="0"/>
                    </a:moveTo>
                    <a:cubicBezTo>
                      <a:pt x="90" y="0"/>
                      <a:pt x="69" y="16"/>
                      <a:pt x="61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81"/>
                      <a:pt x="68" y="55"/>
                      <a:pt x="100" y="55"/>
                    </a:cubicBezTo>
                    <a:cubicBezTo>
                      <a:pt x="133" y="55"/>
                      <a:pt x="133" y="85"/>
                      <a:pt x="133" y="109"/>
                    </a:cubicBezTo>
                    <a:cubicBezTo>
                      <a:pt x="133" y="207"/>
                      <a:pt x="133" y="207"/>
                      <a:pt x="133" y="207"/>
                    </a:cubicBezTo>
                    <a:cubicBezTo>
                      <a:pt x="196" y="207"/>
                      <a:pt x="196" y="207"/>
                      <a:pt x="196" y="207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96" y="42"/>
                      <a:pt x="184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5D441A-76EC-F842-9DF7-75714A4311C4}"/>
              </a:ext>
            </a:extLst>
          </p:cNvPr>
          <p:cNvCxnSpPr>
            <a:cxnSpLocks/>
          </p:cNvCxnSpPr>
          <p:nvPr/>
        </p:nvCxnSpPr>
        <p:spPr>
          <a:xfrm flipH="1">
            <a:off x="5599797" y="2680688"/>
            <a:ext cx="3038365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3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9E6F-645B-4036-A0FF-5969AEF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mayhem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17052018-E016-45A7-9B2C-6418D2FF8541}"/>
              </a:ext>
            </a:extLst>
          </p:cNvPr>
          <p:cNvSpPr/>
          <p:nvPr/>
        </p:nvSpPr>
        <p:spPr>
          <a:xfrm>
            <a:off x="515291" y="939595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19FF2F-CD62-4E4E-9739-38670D4AA379}"/>
              </a:ext>
            </a:extLst>
          </p:cNvPr>
          <p:cNvSpPr/>
          <p:nvPr/>
        </p:nvSpPr>
        <p:spPr>
          <a:xfrm>
            <a:off x="1581709" y="1041124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7" name="Picture 4" descr="Image result for power bi icon">
            <a:extLst>
              <a:ext uri="{FF2B5EF4-FFF2-40B4-BE49-F238E27FC236}">
                <a16:creationId xmlns:a16="http://schemas.microsoft.com/office/drawing/2014/main" id="{5F69CB8B-73FF-4990-8360-289D0E54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62" y="904831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DD5C10BE-3BBA-4E43-99A5-39B7932E630B}"/>
              </a:ext>
            </a:extLst>
          </p:cNvPr>
          <p:cNvSpPr/>
          <p:nvPr/>
        </p:nvSpPr>
        <p:spPr>
          <a:xfrm>
            <a:off x="515291" y="1908879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420191-3BBB-4AE1-8706-30051780BF23}"/>
              </a:ext>
            </a:extLst>
          </p:cNvPr>
          <p:cNvSpPr/>
          <p:nvPr/>
        </p:nvSpPr>
        <p:spPr>
          <a:xfrm>
            <a:off x="1581709" y="2010408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13" name="Picture 4" descr="Image result for power bi icon">
            <a:extLst>
              <a:ext uri="{FF2B5EF4-FFF2-40B4-BE49-F238E27FC236}">
                <a16:creationId xmlns:a16="http://schemas.microsoft.com/office/drawing/2014/main" id="{F4EDF806-4D98-4C08-B101-44471CF1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62" y="1874115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2E71B6BA-B805-484A-8807-2758DC770F38}"/>
              </a:ext>
            </a:extLst>
          </p:cNvPr>
          <p:cNvSpPr/>
          <p:nvPr/>
        </p:nvSpPr>
        <p:spPr>
          <a:xfrm>
            <a:off x="1196122" y="24304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E4C9B6-7A01-4851-95E9-0B18714BA529}"/>
              </a:ext>
            </a:extLst>
          </p:cNvPr>
          <p:cNvSpPr/>
          <p:nvPr/>
        </p:nvSpPr>
        <p:spPr>
          <a:xfrm>
            <a:off x="2262540" y="25319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16" name="Picture 4" descr="Image result for power bi icon">
            <a:extLst>
              <a:ext uri="{FF2B5EF4-FFF2-40B4-BE49-F238E27FC236}">
                <a16:creationId xmlns:a16="http://schemas.microsoft.com/office/drawing/2014/main" id="{EBB1D742-4CD6-4530-8855-FA9D82C8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23957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7DAB8A19-088F-486E-AF70-2AB073422C40}"/>
              </a:ext>
            </a:extLst>
          </p:cNvPr>
          <p:cNvSpPr/>
          <p:nvPr/>
        </p:nvSpPr>
        <p:spPr>
          <a:xfrm>
            <a:off x="1348522" y="25828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66E5A4C-05DF-40B4-83E9-5D5A9C9288B2}"/>
              </a:ext>
            </a:extLst>
          </p:cNvPr>
          <p:cNvSpPr/>
          <p:nvPr/>
        </p:nvSpPr>
        <p:spPr>
          <a:xfrm>
            <a:off x="2414940" y="26843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19" name="Picture 4" descr="Image result for power bi icon">
            <a:extLst>
              <a:ext uri="{FF2B5EF4-FFF2-40B4-BE49-F238E27FC236}">
                <a16:creationId xmlns:a16="http://schemas.microsoft.com/office/drawing/2014/main" id="{BFEDD91B-CA80-440D-99FA-5B054F3A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93" y="25481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BA261FFC-E0D9-4574-B236-620F1C308697}"/>
              </a:ext>
            </a:extLst>
          </p:cNvPr>
          <p:cNvSpPr/>
          <p:nvPr/>
        </p:nvSpPr>
        <p:spPr>
          <a:xfrm>
            <a:off x="1500922" y="27352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C51F33D-FCFB-46D6-964A-9FFE80238FAD}"/>
              </a:ext>
            </a:extLst>
          </p:cNvPr>
          <p:cNvSpPr/>
          <p:nvPr/>
        </p:nvSpPr>
        <p:spPr>
          <a:xfrm>
            <a:off x="2567340" y="28367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22" name="Picture 4" descr="Image result for power bi icon">
            <a:extLst>
              <a:ext uri="{FF2B5EF4-FFF2-40B4-BE49-F238E27FC236}">
                <a16:creationId xmlns:a16="http://schemas.microsoft.com/office/drawing/2014/main" id="{25280FD2-631E-4D70-97C6-1B782EF7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93" y="27005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02FC8E08-085B-4C76-A2FC-272572AAB0D9}"/>
              </a:ext>
            </a:extLst>
          </p:cNvPr>
          <p:cNvSpPr/>
          <p:nvPr/>
        </p:nvSpPr>
        <p:spPr>
          <a:xfrm>
            <a:off x="1653322" y="28876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9FEA23E-3544-46CB-9853-6CBDDFB9A651}"/>
              </a:ext>
            </a:extLst>
          </p:cNvPr>
          <p:cNvSpPr/>
          <p:nvPr/>
        </p:nvSpPr>
        <p:spPr>
          <a:xfrm>
            <a:off x="2719740" y="29891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25" name="Picture 4" descr="Image result for power bi icon">
            <a:extLst>
              <a:ext uri="{FF2B5EF4-FFF2-40B4-BE49-F238E27FC236}">
                <a16:creationId xmlns:a16="http://schemas.microsoft.com/office/drawing/2014/main" id="{4460B391-C7A1-4CC4-BDDA-E8F118B4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93" y="28529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EFE1457F-44BC-4F7E-8AC4-B1377B316C72}"/>
              </a:ext>
            </a:extLst>
          </p:cNvPr>
          <p:cNvSpPr/>
          <p:nvPr/>
        </p:nvSpPr>
        <p:spPr>
          <a:xfrm>
            <a:off x="1805722" y="30400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2C49C37-5FCF-45E9-818A-B071C9F5F131}"/>
              </a:ext>
            </a:extLst>
          </p:cNvPr>
          <p:cNvSpPr/>
          <p:nvPr/>
        </p:nvSpPr>
        <p:spPr>
          <a:xfrm>
            <a:off x="2872140" y="31415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28" name="Picture 4" descr="Image result for power bi icon">
            <a:extLst>
              <a:ext uri="{FF2B5EF4-FFF2-40B4-BE49-F238E27FC236}">
                <a16:creationId xmlns:a16="http://schemas.microsoft.com/office/drawing/2014/main" id="{13F6FEEF-E526-4559-A7EE-ABD0904A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93" y="30053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35D95E59-BD89-41CB-8457-D9636887F919}"/>
              </a:ext>
            </a:extLst>
          </p:cNvPr>
          <p:cNvSpPr/>
          <p:nvPr/>
        </p:nvSpPr>
        <p:spPr>
          <a:xfrm>
            <a:off x="1958122" y="31924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194FEF2-3BB2-47E4-9564-5E7D443F4D85}"/>
              </a:ext>
            </a:extLst>
          </p:cNvPr>
          <p:cNvSpPr/>
          <p:nvPr/>
        </p:nvSpPr>
        <p:spPr>
          <a:xfrm>
            <a:off x="3024540" y="32939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31" name="Picture 4" descr="Image result for power bi icon">
            <a:extLst>
              <a:ext uri="{FF2B5EF4-FFF2-40B4-BE49-F238E27FC236}">
                <a16:creationId xmlns:a16="http://schemas.microsoft.com/office/drawing/2014/main" id="{EE29A673-518B-4F06-84E4-40BEA8EDC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93" y="31577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lowchart: Magnetic Disk 31">
            <a:extLst>
              <a:ext uri="{FF2B5EF4-FFF2-40B4-BE49-F238E27FC236}">
                <a16:creationId xmlns:a16="http://schemas.microsoft.com/office/drawing/2014/main" id="{39123BA8-B48B-4C18-9E2B-0F8E56090F6D}"/>
              </a:ext>
            </a:extLst>
          </p:cNvPr>
          <p:cNvSpPr/>
          <p:nvPr/>
        </p:nvSpPr>
        <p:spPr>
          <a:xfrm>
            <a:off x="2110522" y="33448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E0D4864-7DD0-4C37-97D3-F95FDF5DFEBA}"/>
              </a:ext>
            </a:extLst>
          </p:cNvPr>
          <p:cNvSpPr/>
          <p:nvPr/>
        </p:nvSpPr>
        <p:spPr>
          <a:xfrm>
            <a:off x="3176940" y="34463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34" name="Picture 4" descr="Image result for power bi icon">
            <a:extLst>
              <a:ext uri="{FF2B5EF4-FFF2-40B4-BE49-F238E27FC236}">
                <a16:creationId xmlns:a16="http://schemas.microsoft.com/office/drawing/2014/main" id="{1A492B25-4675-4720-A89B-26FFDDA3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93" y="33101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01AD89E4-6C68-443C-AFD2-EFF64DC32541}"/>
              </a:ext>
            </a:extLst>
          </p:cNvPr>
          <p:cNvSpPr/>
          <p:nvPr/>
        </p:nvSpPr>
        <p:spPr>
          <a:xfrm>
            <a:off x="2262922" y="34972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23F09B9-8322-4B98-8CB5-EEA47B049663}"/>
              </a:ext>
            </a:extLst>
          </p:cNvPr>
          <p:cNvSpPr/>
          <p:nvPr/>
        </p:nvSpPr>
        <p:spPr>
          <a:xfrm>
            <a:off x="3329340" y="35987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37" name="Picture 4" descr="Image result for power bi icon">
            <a:extLst>
              <a:ext uri="{FF2B5EF4-FFF2-40B4-BE49-F238E27FC236}">
                <a16:creationId xmlns:a16="http://schemas.microsoft.com/office/drawing/2014/main" id="{77F0EFDA-4461-43D6-8010-A46048C2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93" y="34625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lowchart: Magnetic Disk 37">
            <a:extLst>
              <a:ext uri="{FF2B5EF4-FFF2-40B4-BE49-F238E27FC236}">
                <a16:creationId xmlns:a16="http://schemas.microsoft.com/office/drawing/2014/main" id="{F2092562-90A9-49E3-A6E1-CDB63A8B731F}"/>
              </a:ext>
            </a:extLst>
          </p:cNvPr>
          <p:cNvSpPr/>
          <p:nvPr/>
        </p:nvSpPr>
        <p:spPr>
          <a:xfrm>
            <a:off x="2415322" y="36496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3FD797A4-9CA5-452C-A950-89B3BF04B1BA}"/>
              </a:ext>
            </a:extLst>
          </p:cNvPr>
          <p:cNvSpPr/>
          <p:nvPr/>
        </p:nvSpPr>
        <p:spPr>
          <a:xfrm>
            <a:off x="3481740" y="37511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40" name="Picture 4" descr="Image result for power bi icon">
            <a:extLst>
              <a:ext uri="{FF2B5EF4-FFF2-40B4-BE49-F238E27FC236}">
                <a16:creationId xmlns:a16="http://schemas.microsoft.com/office/drawing/2014/main" id="{429FCCAE-3A90-4F53-BC6C-60A49C29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93" y="36149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D2819A40-EFF4-4E98-899E-42884E29FF75}"/>
              </a:ext>
            </a:extLst>
          </p:cNvPr>
          <p:cNvSpPr/>
          <p:nvPr/>
        </p:nvSpPr>
        <p:spPr>
          <a:xfrm>
            <a:off x="2567722" y="38020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D71B393-12FD-48CA-BAA5-BFD9C70BD18B}"/>
              </a:ext>
            </a:extLst>
          </p:cNvPr>
          <p:cNvSpPr/>
          <p:nvPr/>
        </p:nvSpPr>
        <p:spPr>
          <a:xfrm>
            <a:off x="3634140" y="39035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43" name="Picture 4" descr="Image result for power bi icon">
            <a:extLst>
              <a:ext uri="{FF2B5EF4-FFF2-40B4-BE49-F238E27FC236}">
                <a16:creationId xmlns:a16="http://schemas.microsoft.com/office/drawing/2014/main" id="{759BCF3F-BD50-4C4E-BF0A-810C8EF8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93" y="37673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C7BD740E-8D8D-4E30-A50F-7BD5EC05001F}"/>
              </a:ext>
            </a:extLst>
          </p:cNvPr>
          <p:cNvSpPr/>
          <p:nvPr/>
        </p:nvSpPr>
        <p:spPr>
          <a:xfrm>
            <a:off x="2720122" y="39544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AB28BBF-7570-4F17-8E4B-5FCE8A4167F0}"/>
              </a:ext>
            </a:extLst>
          </p:cNvPr>
          <p:cNvSpPr/>
          <p:nvPr/>
        </p:nvSpPr>
        <p:spPr>
          <a:xfrm>
            <a:off x="3786540" y="40559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46" name="Picture 4" descr="Image result for power bi icon">
            <a:extLst>
              <a:ext uri="{FF2B5EF4-FFF2-40B4-BE49-F238E27FC236}">
                <a16:creationId xmlns:a16="http://schemas.microsoft.com/office/drawing/2014/main" id="{2E4E89FF-8AEB-43B7-BC52-6D9A0304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93" y="39197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lowchart: Magnetic Disk 46">
            <a:extLst>
              <a:ext uri="{FF2B5EF4-FFF2-40B4-BE49-F238E27FC236}">
                <a16:creationId xmlns:a16="http://schemas.microsoft.com/office/drawing/2014/main" id="{2F19836B-420F-403E-87D5-F8D327987316}"/>
              </a:ext>
            </a:extLst>
          </p:cNvPr>
          <p:cNvSpPr/>
          <p:nvPr/>
        </p:nvSpPr>
        <p:spPr>
          <a:xfrm>
            <a:off x="2872522" y="410686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D75C214A-DB91-4154-BACF-FECD9CDBA4C6}"/>
              </a:ext>
            </a:extLst>
          </p:cNvPr>
          <p:cNvSpPr/>
          <p:nvPr/>
        </p:nvSpPr>
        <p:spPr>
          <a:xfrm>
            <a:off x="3938940" y="4208393"/>
            <a:ext cx="1802564" cy="614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query</a:t>
            </a:r>
          </a:p>
        </p:txBody>
      </p:sp>
      <p:pic>
        <p:nvPicPr>
          <p:cNvPr id="49" name="Picture 4" descr="Image result for power bi icon">
            <a:extLst>
              <a:ext uri="{FF2B5EF4-FFF2-40B4-BE49-F238E27FC236}">
                <a16:creationId xmlns:a16="http://schemas.microsoft.com/office/drawing/2014/main" id="{C114966E-3AD8-4C9A-86C3-8FDFCF27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93" y="4072100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AAD1EF4-BC3D-43BC-B6F3-E644432B6B58}"/>
              </a:ext>
            </a:extLst>
          </p:cNvPr>
          <p:cNvSpPr txBox="1"/>
          <p:nvPr/>
        </p:nvSpPr>
        <p:spPr>
          <a:xfrm>
            <a:off x="4809527" y="625878"/>
            <a:ext cx="4275175" cy="151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spread business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something changes, you have to change a ton of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repeatedly cleaning the same data</a:t>
            </a:r>
          </a:p>
        </p:txBody>
      </p:sp>
    </p:spTree>
    <p:extLst>
      <p:ext uri="{BB962C8B-B14F-4D97-AF65-F5344CB8AC3E}">
        <p14:creationId xmlns:p14="http://schemas.microsoft.com/office/powerpoint/2010/main" val="18140153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A1F9-040E-4D16-8AA8-2082801E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i’ve</a:t>
            </a:r>
            <a:r>
              <a:rPr lang="en-US" dirty="0">
                <a:solidFill>
                  <a:schemeClr val="tx1"/>
                </a:solidFill>
              </a:rPr>
              <a:t> seen these data models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5C34A7-FA7C-4513-889E-9CC29C2F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09" y="409999"/>
            <a:ext cx="5964981" cy="47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69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E8DE-8E2C-4F94-8E58-A5E6894F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weakness #2:  </a:t>
            </a:r>
            <a:r>
              <a:rPr lang="en-US" dirty="0" err="1">
                <a:solidFill>
                  <a:schemeClr val="tx1"/>
                </a:solidFill>
              </a:rPr>
              <a:t>sql</a:t>
            </a:r>
            <a:r>
              <a:rPr lang="en-US" dirty="0">
                <a:solidFill>
                  <a:schemeClr val="tx1"/>
                </a:solidFill>
              </a:rPr>
              <a:t> server for staging/</a:t>
            </a:r>
            <a:r>
              <a:rPr lang="en-US" dirty="0" err="1">
                <a:solidFill>
                  <a:schemeClr val="tx1"/>
                </a:solidFill>
              </a:rPr>
              <a:t>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FC1CF-11A4-4E08-9D51-1575B1D0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9444"/>
            <a:ext cx="8610600" cy="4686906"/>
          </a:xfrm>
          <a:solidFill>
            <a:srgbClr val="133D8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sql</a:t>
            </a:r>
            <a:r>
              <a:rPr lang="en-US" dirty="0">
                <a:solidFill>
                  <a:schemeClr val="bg1"/>
                </a:solidFill>
              </a:rPr>
              <a:t> actually writes data multiple times on the insert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write for the log (traverse the log structure)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and then writing for the disk subsystem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write to </a:t>
            </a:r>
            <a:r>
              <a:rPr lang="en-US" dirty="0" err="1">
                <a:solidFill>
                  <a:schemeClr val="bg1"/>
                </a:solidFill>
              </a:rPr>
              <a:t>mdf</a:t>
            </a:r>
            <a:endParaRPr lang="en-US" dirty="0">
              <a:solidFill>
                <a:schemeClr val="bg1"/>
              </a:solidFill>
            </a:endParaRP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and then writing for the disk subsystem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writing to maintain indexing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and then writing for the disk subsystem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sql</a:t>
            </a:r>
            <a:r>
              <a:rPr lang="en-US" dirty="0">
                <a:solidFill>
                  <a:schemeClr val="bg1"/>
                </a:solidFill>
              </a:rPr>
              <a:t> is strongly consistent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write isn’t successful until all the tables and indexes represent the consistent write and all the triggers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sql</a:t>
            </a:r>
            <a:r>
              <a:rPr lang="en-US" dirty="0">
                <a:solidFill>
                  <a:schemeClr val="bg1"/>
                </a:solidFill>
              </a:rPr>
              <a:t> is expensive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get charged based on the amount of cores you use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82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F1B0-1382-431D-8C2B-773D0DC0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209550"/>
            <a:ext cx="9027471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weakness #3: great big data warehouses are very difficult to change and maintain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9B3-5B7A-4B72-AABD-ED4270CF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tables need to be consistent with one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historical data makes queries slow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historical data makes </a:t>
            </a:r>
            <a:r>
              <a:rPr lang="en-US" dirty="0" err="1"/>
              <a:t>dws</a:t>
            </a:r>
            <a:r>
              <a:rPr lang="en-US" dirty="0"/>
              <a:t> hard to backup and restore and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indexes take too long to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 and other environments are too difficult to spin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database environments are too hard to use in development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keeping track of </a:t>
            </a:r>
            <a:r>
              <a:rPr lang="en-US" dirty="0" err="1"/>
              <a:t>pii</a:t>
            </a:r>
            <a:r>
              <a:rPr lang="en-US" dirty="0"/>
              <a:t> and sensitive information is very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automated tests is very difficult</a:t>
            </a:r>
          </a:p>
        </p:txBody>
      </p:sp>
    </p:spTree>
    <p:extLst>
      <p:ext uri="{BB962C8B-B14F-4D97-AF65-F5344CB8AC3E}">
        <p14:creationId xmlns:p14="http://schemas.microsoft.com/office/powerpoint/2010/main" val="21319435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731B-6AF4-49A6-B26C-1970F8CC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51" y="129850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weakness #4: very difficult to move this to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5EB9-065E-4D02-B57B-6ED7879B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564486"/>
            <a:ext cx="8901413" cy="4579013"/>
          </a:xfrm>
          <a:solidFill>
            <a:srgbClr val="133D8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Cloud you pay for four things, all wrapped up differently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CPU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Memory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expensive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CPU/compute!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you have a big data warehouse, you often need a lot of memory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but this is anchored to the CPU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Big things in the cloud are a lot more expensive then a lot of small things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the big things cheap, and the small things expensive so you have  lot of knobs to turn</a:t>
            </a:r>
          </a:p>
        </p:txBody>
      </p:sp>
      <p:pic>
        <p:nvPicPr>
          <p:cNvPr id="3074" name="Picture 2" descr="Image result for cockpit">
            <a:extLst>
              <a:ext uri="{FF2B5EF4-FFF2-40B4-BE49-F238E27FC236}">
                <a16:creationId xmlns:a16="http://schemas.microsoft.com/office/drawing/2014/main" id="{8873C5A1-38E2-420A-A52E-4823E390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7750"/>
            <a:ext cx="338666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54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AEB8-C9DF-4AA4-BC23-B9184548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33350"/>
            <a:ext cx="8901412" cy="40633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common business complaints about analytic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7B89D-EAAA-4593-986D-2460DF5DA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“they don't change as quickly as we'd like”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“they said they'd work for all departments, but it seems like they only work for finance and sales”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/>
              <a:t>hr</a:t>
            </a:r>
            <a:r>
              <a:rPr lang="en-US" sz="1600" dirty="0"/>
              <a:t>, it, and supporting departments never get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“the data is unreliable”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“this report is far different than this other report”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“every time </a:t>
            </a:r>
            <a:r>
              <a:rPr lang="en-US" sz="2000" dirty="0" err="1"/>
              <a:t>i</a:t>
            </a:r>
            <a:r>
              <a:rPr lang="en-US" sz="2000" dirty="0"/>
              <a:t> ask for something new, it takes six weeks and by then the opportunity has passed”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“the cubes have outdated references to business concepts”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/>
              <a:t>outdated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3913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1635-122C-4E8B-BB53-5D9076AE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these problems are actually caused by the business</a:t>
            </a:r>
          </a:p>
        </p:txBody>
      </p:sp>
      <p:pic>
        <p:nvPicPr>
          <p:cNvPr id="4098" name="Picture 2" descr="Image result for scales">
            <a:extLst>
              <a:ext uri="{FF2B5EF4-FFF2-40B4-BE49-F238E27FC236}">
                <a16:creationId xmlns:a16="http://schemas.microsoft.com/office/drawing/2014/main" id="{ED99BC4E-13F3-45FE-96DB-0564AFB1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3" y="1103243"/>
            <a:ext cx="3791571" cy="32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7C175-445D-4D52-B59E-159419A2EEEB}"/>
              </a:ext>
            </a:extLst>
          </p:cNvPr>
          <p:cNvSpPr txBox="1"/>
          <p:nvPr/>
        </p:nvSpPr>
        <p:spPr>
          <a:xfrm>
            <a:off x="2131943" y="3225248"/>
            <a:ext cx="16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FD0C1-2D92-4574-A788-6661B3CD043E}"/>
              </a:ext>
            </a:extLst>
          </p:cNvPr>
          <p:cNvSpPr txBox="1"/>
          <p:nvPr/>
        </p:nvSpPr>
        <p:spPr>
          <a:xfrm>
            <a:off x="5012635" y="3670925"/>
            <a:ext cx="16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B9828-654A-46DE-876E-16B1E05035D0}"/>
              </a:ext>
            </a:extLst>
          </p:cNvPr>
          <p:cNvSpPr txBox="1"/>
          <p:nvPr/>
        </p:nvSpPr>
        <p:spPr>
          <a:xfrm>
            <a:off x="6480313" y="969065"/>
            <a:ext cx="2042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only takes 4 – 16 hours to make a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E4185-8FAB-4EC4-B705-430362D61100}"/>
              </a:ext>
            </a:extLst>
          </p:cNvPr>
          <p:cNvSpPr txBox="1"/>
          <p:nvPr/>
        </p:nvSpPr>
        <p:spPr>
          <a:xfrm>
            <a:off x="188948" y="2117252"/>
            <a:ext cx="1401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making it consistent and reliable that takes so long</a:t>
            </a:r>
          </a:p>
        </p:txBody>
      </p:sp>
    </p:spTree>
    <p:extLst>
      <p:ext uri="{BB962C8B-B14F-4D97-AF65-F5344CB8AC3E}">
        <p14:creationId xmlns:p14="http://schemas.microsoft.com/office/powerpoint/2010/main" val="17088487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A6AD-2CE1-4ECB-A6EA-F748235D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7490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business worships at the alter of consistency</a:t>
            </a:r>
          </a:p>
        </p:txBody>
      </p:sp>
      <p:pic>
        <p:nvPicPr>
          <p:cNvPr id="1026" name="Picture 2" descr="Image result for worship at the pagan altar roman temple">
            <a:extLst>
              <a:ext uri="{FF2B5EF4-FFF2-40B4-BE49-F238E27FC236}">
                <a16:creationId xmlns:a16="http://schemas.microsoft.com/office/drawing/2014/main" id="{8C9E8017-40CE-4FBD-946D-E1443BD2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9" y="558018"/>
            <a:ext cx="5763707" cy="43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707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650D-0A5D-4346-92D6-CB53E9CD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three types of consistency that cause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BB6D-8944-4186-8BCB-3FADE0A1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consistency: does the report match what the report is saying?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consistency: does the report match every other 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historical consistency: does the report match itself from years past?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the first one is mandatory, but the remaining two can cause a lot of problems and a lot of headache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how can the business change key metrics and then maintain consistency in the future?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/>
              <a:t>do we change the past?</a:t>
            </a:r>
          </a:p>
          <a:p>
            <a:pPr marL="1028700" lvl="2" indent="-285750">
              <a:buFont typeface="Arial" panose="020B0604020202020204" pitchFamily="34" charset="0"/>
              <a:buChar char="•"/>
            </a:pPr>
            <a:r>
              <a:rPr lang="en-US" dirty="0"/>
              <a:t>do we keep the past, but then have two different versions of the metric, the report, the cube?</a:t>
            </a:r>
          </a:p>
        </p:txBody>
      </p:sp>
    </p:spTree>
    <p:extLst>
      <p:ext uri="{BB962C8B-B14F-4D97-AF65-F5344CB8AC3E}">
        <p14:creationId xmlns:p14="http://schemas.microsoft.com/office/powerpoint/2010/main" val="41472640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FAA-EFE8-4240-9888-79786FD2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boat ownership</a:t>
            </a:r>
          </a:p>
        </p:txBody>
      </p:sp>
      <p:pic>
        <p:nvPicPr>
          <p:cNvPr id="5122" name="Picture 2" descr="Image result for boat ownership">
            <a:extLst>
              <a:ext uri="{FF2B5EF4-FFF2-40B4-BE49-F238E27FC236}">
                <a16:creationId xmlns:a16="http://schemas.microsoft.com/office/drawing/2014/main" id="{586E2678-467E-4137-974B-50911DCF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38" y="1068456"/>
            <a:ext cx="4517335" cy="33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807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77" y="-68468"/>
            <a:ext cx="8940923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076" y="483307"/>
            <a:ext cx="8562745" cy="44555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we are today: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physical storage design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logical data schema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we are headed: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data lakes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lambdas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iot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 to data modeling from the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 with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positioning with the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56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E37E10B-08CC-4071-BE41-3532899A55F0}"/>
              </a:ext>
            </a:extLst>
          </p:cNvPr>
          <p:cNvSpPr txBox="1">
            <a:spLocks/>
          </p:cNvSpPr>
          <p:nvPr/>
        </p:nvSpPr>
        <p:spPr>
          <a:xfrm>
            <a:off x="2071633" y="1016676"/>
            <a:ext cx="8219661" cy="43852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alert for things like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reporting to wall street, auditors,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reporting to upper management, 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tactical reporting to other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analysis, machine learning, 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lineage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brokerage between transactional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historical data, archiving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78CD4-2747-4B45-9317-0D33EF93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 separation of concerns in the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8669-3B40-4F81-BABD-71D8C587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7250"/>
            <a:ext cx="8229600" cy="3711850"/>
          </a:xfrm>
        </p:spPr>
        <p:txBody>
          <a:bodyPr/>
          <a:lstStyle/>
          <a:p>
            <a:r>
              <a:rPr lang="en-US" dirty="0"/>
              <a:t>trying to make a star schema do everything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041A12E0-54C2-4D5D-9E35-981B050C7A6E}"/>
              </a:ext>
            </a:extLst>
          </p:cNvPr>
          <p:cNvSpPr/>
          <p:nvPr/>
        </p:nvSpPr>
        <p:spPr>
          <a:xfrm>
            <a:off x="137604" y="1349405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A80DD6AF-E85E-4CA7-8814-323BF012306B}"/>
              </a:ext>
            </a:extLst>
          </p:cNvPr>
          <p:cNvSpPr/>
          <p:nvPr/>
        </p:nvSpPr>
        <p:spPr>
          <a:xfrm>
            <a:off x="1834718" y="2385133"/>
            <a:ext cx="961747" cy="6140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staging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0D719C0C-BE37-46AD-B477-1F8BA332E136}"/>
              </a:ext>
            </a:extLst>
          </p:cNvPr>
          <p:cNvSpPr/>
          <p:nvPr/>
        </p:nvSpPr>
        <p:spPr>
          <a:xfrm>
            <a:off x="3519997" y="2052221"/>
            <a:ext cx="1652726" cy="1210323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7153F706-7290-4D83-B019-3DE0A965F7C9}"/>
              </a:ext>
            </a:extLst>
          </p:cNvPr>
          <p:cNvSpPr/>
          <p:nvPr/>
        </p:nvSpPr>
        <p:spPr>
          <a:xfrm>
            <a:off x="5819313" y="2052220"/>
            <a:ext cx="1595024" cy="115705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666D7A7-5435-427D-8923-B013A4EC3BC3}"/>
              </a:ext>
            </a:extLst>
          </p:cNvPr>
          <p:cNvSpPr/>
          <p:nvPr/>
        </p:nvSpPr>
        <p:spPr>
          <a:xfrm>
            <a:off x="7458720" y="2426649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B306580-7847-442D-8157-B967FD4D4E7F}"/>
              </a:ext>
            </a:extLst>
          </p:cNvPr>
          <p:cNvSpPr/>
          <p:nvPr/>
        </p:nvSpPr>
        <p:spPr>
          <a:xfrm>
            <a:off x="2854172" y="247556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653BA9F-AB2D-459C-8578-61EC8EC6DD38}"/>
              </a:ext>
            </a:extLst>
          </p:cNvPr>
          <p:cNvSpPr/>
          <p:nvPr/>
        </p:nvSpPr>
        <p:spPr>
          <a:xfrm>
            <a:off x="5182339" y="252495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CEEA03-6A20-4266-945D-487687B3017A}"/>
              </a:ext>
            </a:extLst>
          </p:cNvPr>
          <p:cNvSpPr/>
          <p:nvPr/>
        </p:nvSpPr>
        <p:spPr>
          <a:xfrm>
            <a:off x="1124510" y="250453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12" name="Picture 2" descr="Image result for analysis services cube icon">
            <a:extLst>
              <a:ext uri="{FF2B5EF4-FFF2-40B4-BE49-F238E27FC236}">
                <a16:creationId xmlns:a16="http://schemas.microsoft.com/office/drawing/2014/main" id="{7D378751-BD13-4629-BE92-F3B4BFF6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2088047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35052F-C325-4B13-BA5C-4B9DD4E62535}"/>
              </a:ext>
            </a:extLst>
          </p:cNvPr>
          <p:cNvSpPr txBox="1"/>
          <p:nvPr/>
        </p:nvSpPr>
        <p:spPr>
          <a:xfrm>
            <a:off x="8051311" y="305595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and/or</a:t>
            </a: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270C680E-C9B6-4ADA-9371-823F5A8F74EB}"/>
              </a:ext>
            </a:extLst>
          </p:cNvPr>
          <p:cNvSpPr/>
          <p:nvPr/>
        </p:nvSpPr>
        <p:spPr>
          <a:xfrm>
            <a:off x="137604" y="214748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952418F3-BB6F-4D99-A30F-1E272100AD19}"/>
              </a:ext>
            </a:extLst>
          </p:cNvPr>
          <p:cNvSpPr/>
          <p:nvPr/>
        </p:nvSpPr>
        <p:spPr>
          <a:xfrm>
            <a:off x="114847" y="296695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A91C912-3390-4DD7-90E1-2BA39D3D8164}"/>
              </a:ext>
            </a:extLst>
          </p:cNvPr>
          <p:cNvSpPr/>
          <p:nvPr/>
        </p:nvSpPr>
        <p:spPr>
          <a:xfrm>
            <a:off x="114847" y="3763902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462025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51E7-04E6-45FC-AA6C-3FD4AF3D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latency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7006C35A-9B37-47D9-B7F2-65619BF26AF6}"/>
              </a:ext>
            </a:extLst>
          </p:cNvPr>
          <p:cNvSpPr/>
          <p:nvPr/>
        </p:nvSpPr>
        <p:spPr>
          <a:xfrm>
            <a:off x="1834718" y="2385133"/>
            <a:ext cx="961747" cy="6140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staging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36E4B152-CDC5-4556-B121-E83C264FC46A}"/>
              </a:ext>
            </a:extLst>
          </p:cNvPr>
          <p:cNvSpPr/>
          <p:nvPr/>
        </p:nvSpPr>
        <p:spPr>
          <a:xfrm>
            <a:off x="3519997" y="2052221"/>
            <a:ext cx="1652726" cy="1210323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E6BEFC62-DD29-4B1E-A308-035079C28CFC}"/>
              </a:ext>
            </a:extLst>
          </p:cNvPr>
          <p:cNvSpPr/>
          <p:nvPr/>
        </p:nvSpPr>
        <p:spPr>
          <a:xfrm>
            <a:off x="5819313" y="2052220"/>
            <a:ext cx="1595024" cy="115705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8CD22C7-ADED-44AE-A498-746EC20F3058}"/>
              </a:ext>
            </a:extLst>
          </p:cNvPr>
          <p:cNvSpPr/>
          <p:nvPr/>
        </p:nvSpPr>
        <p:spPr>
          <a:xfrm>
            <a:off x="7458720" y="2426649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0C2021-55F3-4CBB-AD25-DEC0C7C02379}"/>
              </a:ext>
            </a:extLst>
          </p:cNvPr>
          <p:cNvSpPr/>
          <p:nvPr/>
        </p:nvSpPr>
        <p:spPr>
          <a:xfrm>
            <a:off x="2854172" y="247556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C965BD-0AA1-4766-92AD-F0F44C05C6DA}"/>
              </a:ext>
            </a:extLst>
          </p:cNvPr>
          <p:cNvSpPr/>
          <p:nvPr/>
        </p:nvSpPr>
        <p:spPr>
          <a:xfrm>
            <a:off x="5182339" y="252495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8810FC-E223-457C-8166-C3BD988BF654}"/>
              </a:ext>
            </a:extLst>
          </p:cNvPr>
          <p:cNvSpPr/>
          <p:nvPr/>
        </p:nvSpPr>
        <p:spPr>
          <a:xfrm>
            <a:off x="1124510" y="250453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12" name="Picture 2" descr="Image result for analysis services cube icon">
            <a:extLst>
              <a:ext uri="{FF2B5EF4-FFF2-40B4-BE49-F238E27FC236}">
                <a16:creationId xmlns:a16="http://schemas.microsoft.com/office/drawing/2014/main" id="{AFB0A597-56BF-48B8-8902-F8276F3F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2088047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0ADC705B-1D0A-4FBA-ACAE-D5806F2373C4}"/>
              </a:ext>
            </a:extLst>
          </p:cNvPr>
          <p:cNvSpPr/>
          <p:nvPr/>
        </p:nvSpPr>
        <p:spPr>
          <a:xfrm>
            <a:off x="129337" y="2376811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057E34-F4CB-4028-86DE-1F8E5E3A2E9D}"/>
              </a:ext>
            </a:extLst>
          </p:cNvPr>
          <p:cNvSpPr/>
          <p:nvPr/>
        </p:nvSpPr>
        <p:spPr>
          <a:xfrm>
            <a:off x="347870" y="1247361"/>
            <a:ext cx="8537713" cy="6791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movement takes a long time</a:t>
            </a:r>
          </a:p>
        </p:txBody>
      </p:sp>
    </p:spTree>
    <p:extLst>
      <p:ext uri="{BB962C8B-B14F-4D97-AF65-F5344CB8AC3E}">
        <p14:creationId xmlns:p14="http://schemas.microsoft.com/office/powerpoint/2010/main" val="133745266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F1E5-E65D-445B-803B-419B7AC1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don’t be afraid of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675D-23F4-40F6-A22D-7BED290AD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are fast!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are flexible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new files can have a new data structure without changing the old data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only write the data through one data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can be indexed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storage is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can have high data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can be unstructured or non-relational</a:t>
            </a:r>
          </a:p>
        </p:txBody>
      </p:sp>
    </p:spTree>
    <p:extLst>
      <p:ext uri="{BB962C8B-B14F-4D97-AF65-F5344CB8AC3E}">
        <p14:creationId xmlns:p14="http://schemas.microsoft.com/office/powerpoint/2010/main" val="27631985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986B-004A-41BB-BFF1-D97922AE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parquet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A7CB-4898-4D62-B86D-53EFEFD10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Organizing by column allows for better compression,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The space savings are very noticeable at the scale of a Hadoop cluster.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I/O will be reduced as we can efficiently scan only a subset of the columns while reading the data.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compression also reduces the bandwidth required to read the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Splittable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Horizontally scalable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88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4F47-14E0-4260-B9D2-429406E1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the cloud small things are scalable and change-able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8155-E6DD-45A0-B723-3951EA40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want a lot of small things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want to avoid compute charges for historical data, snapshotting, and archival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2607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6A7A-A293-46B5-8C17-94F49F2D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5966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physical idea of a data lake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0F153C2F-6B1A-44AE-978E-F74B1002BD25}"/>
              </a:ext>
            </a:extLst>
          </p:cNvPr>
          <p:cNvSpPr/>
          <p:nvPr/>
        </p:nvSpPr>
        <p:spPr>
          <a:xfrm>
            <a:off x="6152320" y="601108"/>
            <a:ext cx="1117555" cy="98915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mart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B9AD9DC-8078-47B2-8F5E-30373B6E0866}"/>
              </a:ext>
            </a:extLst>
          </p:cNvPr>
          <p:cNvSpPr/>
          <p:nvPr/>
        </p:nvSpPr>
        <p:spPr>
          <a:xfrm>
            <a:off x="7458720" y="2426649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83DCB2-67C5-47ED-B99B-5C360BFEA351}"/>
              </a:ext>
            </a:extLst>
          </p:cNvPr>
          <p:cNvSpPr/>
          <p:nvPr/>
        </p:nvSpPr>
        <p:spPr>
          <a:xfrm>
            <a:off x="2854172" y="247556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734850-C52B-42FD-983E-027D89F6D65B}"/>
              </a:ext>
            </a:extLst>
          </p:cNvPr>
          <p:cNvSpPr/>
          <p:nvPr/>
        </p:nvSpPr>
        <p:spPr>
          <a:xfrm>
            <a:off x="5182339" y="252495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52EBA39-747C-4853-B682-D0AC82E728CD}"/>
              </a:ext>
            </a:extLst>
          </p:cNvPr>
          <p:cNvSpPr/>
          <p:nvPr/>
        </p:nvSpPr>
        <p:spPr>
          <a:xfrm>
            <a:off x="1124510" y="250453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11" name="Picture 2" descr="Image result for analysis services cube icon">
            <a:extLst>
              <a:ext uri="{FF2B5EF4-FFF2-40B4-BE49-F238E27FC236}">
                <a16:creationId xmlns:a16="http://schemas.microsoft.com/office/drawing/2014/main" id="{6B5EDD0E-B2D4-48E2-8938-A1EE64F7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93" y="2504537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BFB68ABD-1E8F-4686-A3AD-55CAD76DF6EA}"/>
              </a:ext>
            </a:extLst>
          </p:cNvPr>
          <p:cNvSpPr/>
          <p:nvPr/>
        </p:nvSpPr>
        <p:spPr>
          <a:xfrm>
            <a:off x="84824" y="2336365"/>
            <a:ext cx="885535" cy="809391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pic>
        <p:nvPicPr>
          <p:cNvPr id="6146" name="Picture 2" descr="Image result for azure blob storage">
            <a:extLst>
              <a:ext uri="{FF2B5EF4-FFF2-40B4-BE49-F238E27FC236}">
                <a16:creationId xmlns:a16="http://schemas.microsoft.com/office/drawing/2014/main" id="{58B493D1-BB15-4982-AE3E-AC2582B5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1" y="2263892"/>
            <a:ext cx="1013537" cy="10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azure blob storage">
            <a:extLst>
              <a:ext uri="{FF2B5EF4-FFF2-40B4-BE49-F238E27FC236}">
                <a16:creationId xmlns:a16="http://schemas.microsoft.com/office/drawing/2014/main" id="{5845B1EC-62B2-4955-9823-D1736F27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05" y="2195740"/>
            <a:ext cx="1148590" cy="11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A5F686-A601-41C8-BB64-A435BAC9C3A0}"/>
              </a:ext>
            </a:extLst>
          </p:cNvPr>
          <p:cNvSpPr txBox="1"/>
          <p:nvPr/>
        </p:nvSpPr>
        <p:spPr>
          <a:xfrm>
            <a:off x="1851393" y="1859841"/>
            <a:ext cx="110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F86D4-E5EC-4126-A7F9-E59B0213DDA9}"/>
              </a:ext>
            </a:extLst>
          </p:cNvPr>
          <p:cNvSpPr txBox="1"/>
          <p:nvPr/>
        </p:nvSpPr>
        <p:spPr>
          <a:xfrm>
            <a:off x="4010528" y="1839063"/>
            <a:ext cx="110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ods</a:t>
            </a:r>
            <a:endParaRPr lang="en-US" dirty="0"/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39FBCEE2-37BE-4D48-9369-483DA15AE855}"/>
              </a:ext>
            </a:extLst>
          </p:cNvPr>
          <p:cNvSpPr/>
          <p:nvPr/>
        </p:nvSpPr>
        <p:spPr>
          <a:xfrm>
            <a:off x="6152320" y="1780881"/>
            <a:ext cx="1117555" cy="98915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mart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841405FA-660B-421B-BC00-B52B4963BDC2}"/>
              </a:ext>
            </a:extLst>
          </p:cNvPr>
          <p:cNvSpPr/>
          <p:nvPr/>
        </p:nvSpPr>
        <p:spPr>
          <a:xfrm>
            <a:off x="6139808" y="2957645"/>
            <a:ext cx="1117555" cy="98915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mart</a:t>
            </a:r>
          </a:p>
        </p:txBody>
      </p:sp>
      <p:pic>
        <p:nvPicPr>
          <p:cNvPr id="20" name="Picture 4" descr="Image result for power bi icon">
            <a:extLst>
              <a:ext uri="{FF2B5EF4-FFF2-40B4-BE49-F238E27FC236}">
                <a16:creationId xmlns:a16="http://schemas.microsoft.com/office/drawing/2014/main" id="{49D34E5E-D22B-4F44-8903-DA6C5EE2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05" y="4095292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5A0679E-EE5F-425E-AA6F-9F77D33FE5DD}"/>
              </a:ext>
            </a:extLst>
          </p:cNvPr>
          <p:cNvSpPr/>
          <p:nvPr/>
        </p:nvSpPr>
        <p:spPr>
          <a:xfrm rot="1946942">
            <a:off x="923621" y="3728602"/>
            <a:ext cx="2737951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83046A-BA18-4AA6-813F-B5606D62942E}"/>
              </a:ext>
            </a:extLst>
          </p:cNvPr>
          <p:cNvSpPr/>
          <p:nvPr/>
        </p:nvSpPr>
        <p:spPr>
          <a:xfrm rot="5400000">
            <a:off x="3897235" y="3485871"/>
            <a:ext cx="665825" cy="4678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6132355-13BE-4B22-B2C1-0CC10206D6A8}"/>
              </a:ext>
            </a:extLst>
          </p:cNvPr>
          <p:cNvSpPr/>
          <p:nvPr/>
        </p:nvSpPr>
        <p:spPr>
          <a:xfrm rot="8720093" flipV="1">
            <a:off x="4646346" y="3863765"/>
            <a:ext cx="1475527" cy="5235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6C07EEF-D6B1-4831-9961-38569324DE14}"/>
              </a:ext>
            </a:extLst>
          </p:cNvPr>
          <p:cNvSpPr/>
          <p:nvPr/>
        </p:nvSpPr>
        <p:spPr>
          <a:xfrm rot="9922970" flipV="1">
            <a:off x="5530955" y="3981446"/>
            <a:ext cx="3052893" cy="5235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889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F530-D4D4-4B36-BFEF-786DA09D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9" y="13540"/>
            <a:ext cx="897855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modern data architecture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C1D9D9-2BD8-44BB-AFBC-3438188E223D}"/>
              </a:ext>
            </a:extLst>
          </p:cNvPr>
          <p:cNvGrpSpPr/>
          <p:nvPr/>
        </p:nvGrpSpPr>
        <p:grpSpPr>
          <a:xfrm>
            <a:off x="8133721" y="743868"/>
            <a:ext cx="538757" cy="755812"/>
            <a:chOff x="10720215" y="2028633"/>
            <a:chExt cx="970136" cy="12322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D9DC78-1AF1-423D-BE90-4C5B50252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8490" y="2028633"/>
              <a:ext cx="857889" cy="85604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A9FF0F-8B9F-49D3-AE87-AF837B7D0E08}"/>
                </a:ext>
              </a:extLst>
            </p:cNvPr>
            <p:cNvSpPr txBox="1"/>
            <p:nvPr/>
          </p:nvSpPr>
          <p:spPr>
            <a:xfrm>
              <a:off x="10720215" y="2891534"/>
              <a:ext cx="970136" cy="369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solidFill>
                    <a:schemeClr val="tx1"/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dirty="0"/>
                <a:t>WEB </a:t>
              </a:r>
              <a:br>
                <a:rPr lang="en-US" dirty="0"/>
              </a:br>
              <a:r>
                <a:rPr lang="en-US" dirty="0"/>
                <a:t>APPLICATIONS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70CA20-0931-45AE-B4B9-B9AA531FCABB}"/>
              </a:ext>
            </a:extLst>
          </p:cNvPr>
          <p:cNvCxnSpPr>
            <a:cxnSpLocks/>
          </p:cNvCxnSpPr>
          <p:nvPr/>
        </p:nvCxnSpPr>
        <p:spPr>
          <a:xfrm flipH="1">
            <a:off x="7937328" y="645562"/>
            <a:ext cx="39818" cy="4125221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B21560-20C9-400C-B8BA-5698D58C734B}"/>
              </a:ext>
            </a:extLst>
          </p:cNvPr>
          <p:cNvCxnSpPr>
            <a:cxnSpLocks/>
          </p:cNvCxnSpPr>
          <p:nvPr/>
        </p:nvCxnSpPr>
        <p:spPr>
          <a:xfrm>
            <a:off x="7987273" y="645562"/>
            <a:ext cx="138884" cy="0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3683D7-BEAF-449C-A131-133685FAFB3F}"/>
              </a:ext>
            </a:extLst>
          </p:cNvPr>
          <p:cNvSpPr txBox="1"/>
          <p:nvPr/>
        </p:nvSpPr>
        <p:spPr>
          <a:xfrm>
            <a:off x="7977145" y="2962527"/>
            <a:ext cx="906998" cy="2060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950973">
              <a:defRPr sz="900" kern="0">
                <a:solidFill>
                  <a:schemeClr val="tx1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DASHBOARDS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32045A-672C-49F4-B1DA-3FF15AE6E413}"/>
              </a:ext>
            </a:extLst>
          </p:cNvPr>
          <p:cNvCxnSpPr>
            <a:cxnSpLocks/>
          </p:cNvCxnSpPr>
          <p:nvPr/>
        </p:nvCxnSpPr>
        <p:spPr>
          <a:xfrm>
            <a:off x="7957237" y="4726759"/>
            <a:ext cx="138884" cy="0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B8D14C-6E12-4816-B26B-B63909D1141B}"/>
              </a:ext>
            </a:extLst>
          </p:cNvPr>
          <p:cNvCxnSpPr>
            <a:cxnSpLocks/>
          </p:cNvCxnSpPr>
          <p:nvPr/>
        </p:nvCxnSpPr>
        <p:spPr>
          <a:xfrm>
            <a:off x="7724125" y="2883541"/>
            <a:ext cx="181744" cy="0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BFC512E-31F7-4C7B-BD32-5E8D8A541DEB}"/>
              </a:ext>
            </a:extLst>
          </p:cNvPr>
          <p:cNvSpPr/>
          <p:nvPr/>
        </p:nvSpPr>
        <p:spPr>
          <a:xfrm>
            <a:off x="4446426" y="1936368"/>
            <a:ext cx="1207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0973"/>
            <a:r>
              <a:rPr lang="en-US" sz="9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AZURE DATABRICKS</a:t>
            </a:r>
          </a:p>
        </p:txBody>
      </p:sp>
      <p:pic>
        <p:nvPicPr>
          <p:cNvPr id="15" name="Picture 271">
            <a:extLst>
              <a:ext uri="{FF2B5EF4-FFF2-40B4-BE49-F238E27FC236}">
                <a16:creationId xmlns:a16="http://schemas.microsoft.com/office/drawing/2014/main" id="{74F39947-4A85-4FCC-92FB-95594051F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95" y="1343737"/>
            <a:ext cx="644873" cy="64487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695851-E86C-410B-8057-7B4F93EB28F7}"/>
              </a:ext>
            </a:extLst>
          </p:cNvPr>
          <p:cNvSpPr/>
          <p:nvPr/>
        </p:nvSpPr>
        <p:spPr bwMode="auto">
          <a:xfrm>
            <a:off x="4144789" y="1232011"/>
            <a:ext cx="2367111" cy="1024564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66347-84F6-4C70-8896-EBBE162FC732}"/>
              </a:ext>
            </a:extLst>
          </p:cNvPr>
          <p:cNvSpPr txBox="1"/>
          <p:nvPr/>
        </p:nvSpPr>
        <p:spPr>
          <a:xfrm>
            <a:off x="3813318" y="838048"/>
            <a:ext cx="2729330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PROCESSING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D5E0E6-CD0D-4568-B6BC-B382C5CA851E}"/>
              </a:ext>
            </a:extLst>
          </p:cNvPr>
          <p:cNvSpPr/>
          <p:nvPr/>
        </p:nvSpPr>
        <p:spPr bwMode="auto">
          <a:xfrm>
            <a:off x="6753580" y="599089"/>
            <a:ext cx="1159280" cy="431516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76E73-8A82-472D-82F4-C8CAC8EB9E92}"/>
              </a:ext>
            </a:extLst>
          </p:cNvPr>
          <p:cNvSpPr txBox="1"/>
          <p:nvPr/>
        </p:nvSpPr>
        <p:spPr>
          <a:xfrm>
            <a:off x="6621643" y="561261"/>
            <a:ext cx="1284225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SERVING </a:t>
            </a:r>
            <a:b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A13742-7660-4632-8A8D-6E0338D3D902}"/>
              </a:ext>
            </a:extLst>
          </p:cNvPr>
          <p:cNvSpPr txBox="1"/>
          <p:nvPr/>
        </p:nvSpPr>
        <p:spPr>
          <a:xfrm>
            <a:off x="6811994" y="1630889"/>
            <a:ext cx="828078" cy="538793"/>
          </a:xfrm>
          <a:prstGeom prst="rect">
            <a:avLst/>
          </a:prstGeom>
          <a:noFill/>
        </p:spPr>
        <p:txBody>
          <a:bodyPr wrap="square" lIns="91440" tIns="143347" rIns="91440" bIns="143347" rtlCol="0">
            <a:spAutoFit/>
          </a:bodyPr>
          <a:lstStyle>
            <a:defPPr>
              <a:defRPr lang="en-US"/>
            </a:defPPr>
            <a:lvl1pPr defTabSz="913781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 sz="1125" kern="0" spc="-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SQL DB / SQL Server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29337A-6F40-4230-AAF7-128EF11815DA}"/>
              </a:ext>
            </a:extLst>
          </p:cNvPr>
          <p:cNvGrpSpPr>
            <a:grpSpLocks noChangeAspect="1"/>
          </p:cNvGrpSpPr>
          <p:nvPr/>
        </p:nvGrpSpPr>
        <p:grpSpPr>
          <a:xfrm>
            <a:off x="7064008" y="1194183"/>
            <a:ext cx="345403" cy="457390"/>
            <a:chOff x="6372224" y="3082295"/>
            <a:chExt cx="1533525" cy="203073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ABDEEE-E992-440B-9408-8FAB6E371B7E}"/>
                </a:ext>
              </a:extLst>
            </p:cNvPr>
            <p:cNvSpPr/>
            <p:nvPr/>
          </p:nvSpPr>
          <p:spPr>
            <a:xfrm>
              <a:off x="6372224" y="3360425"/>
              <a:ext cx="761999" cy="1752602"/>
            </a:xfrm>
            <a:custGeom>
              <a:avLst/>
              <a:gdLst/>
              <a:ahLst/>
              <a:cxnLst/>
              <a:rect l="0" t="0" r="0" b="0"/>
              <a:pathLst>
                <a:path w="762000" h="1752600">
                  <a:moveTo>
                    <a:pt x="0" y="0"/>
                  </a:moveTo>
                  <a:lnTo>
                    <a:pt x="0" y="1480185"/>
                  </a:lnTo>
                  <a:cubicBezTo>
                    <a:pt x="0" y="1632585"/>
                    <a:pt x="344805" y="1758315"/>
                    <a:pt x="768668" y="1758315"/>
                  </a:cubicBezTo>
                  <a:lnTo>
                    <a:pt x="7686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9C6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5CA096-87E5-419C-AB3F-A665122625EC}"/>
                </a:ext>
              </a:extLst>
            </p:cNvPr>
            <p:cNvSpPr/>
            <p:nvPr/>
          </p:nvSpPr>
          <p:spPr>
            <a:xfrm>
              <a:off x="7129464" y="3360425"/>
              <a:ext cx="771526" cy="1752602"/>
            </a:xfrm>
            <a:custGeom>
              <a:avLst/>
              <a:gdLst/>
              <a:ahLst/>
              <a:cxnLst/>
              <a:rect l="0" t="0" r="0" b="0"/>
              <a:pathLst>
                <a:path w="771525" h="1752600">
                  <a:moveTo>
                    <a:pt x="0" y="1759268"/>
                  </a:moveTo>
                  <a:lnTo>
                    <a:pt x="11430" y="1759268"/>
                  </a:lnTo>
                  <a:cubicBezTo>
                    <a:pt x="436245" y="1759268"/>
                    <a:pt x="780097" y="1633537"/>
                    <a:pt x="780097" y="1481137"/>
                  </a:cubicBezTo>
                  <a:lnTo>
                    <a:pt x="780097" y="0"/>
                  </a:lnTo>
                  <a:lnTo>
                    <a:pt x="0" y="0"/>
                  </a:lnTo>
                  <a:lnTo>
                    <a:pt x="0" y="1759268"/>
                  </a:lnTo>
                  <a:close/>
                </a:path>
              </a:pathLst>
            </a:custGeom>
            <a:solidFill>
              <a:srgbClr val="5AB4D9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A9E5D5-3F90-474D-BEB7-186AE868EE12}"/>
                </a:ext>
              </a:extLst>
            </p:cNvPr>
            <p:cNvSpPr/>
            <p:nvPr/>
          </p:nvSpPr>
          <p:spPr>
            <a:xfrm>
              <a:off x="6372224" y="3082295"/>
              <a:ext cx="1533525" cy="552451"/>
            </a:xfrm>
            <a:custGeom>
              <a:avLst/>
              <a:gdLst/>
              <a:ahLst/>
              <a:cxnLst/>
              <a:rect l="0" t="0" r="0" b="0"/>
              <a:pathLst>
                <a:path w="1533525" h="552450">
                  <a:moveTo>
                    <a:pt x="1537335" y="278130"/>
                  </a:moveTo>
                  <a:cubicBezTo>
                    <a:pt x="1537335" y="430530"/>
                    <a:pt x="1192530" y="556260"/>
                    <a:pt x="768668" y="556260"/>
                  </a:cubicBezTo>
                  <a:cubicBezTo>
                    <a:pt x="344805" y="556260"/>
                    <a:pt x="0" y="431482"/>
                    <a:pt x="0" y="278130"/>
                  </a:cubicBezTo>
                  <a:cubicBezTo>
                    <a:pt x="0" y="124777"/>
                    <a:pt x="344805" y="0"/>
                    <a:pt x="768668" y="0"/>
                  </a:cubicBezTo>
                  <a:cubicBezTo>
                    <a:pt x="1192530" y="0"/>
                    <a:pt x="1537335" y="122872"/>
                    <a:pt x="1537335" y="27813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4ED0F8-86B1-4C65-816F-FCAA5068574D}"/>
                </a:ext>
              </a:extLst>
            </p:cNvPr>
            <p:cNvSpPr/>
            <p:nvPr/>
          </p:nvSpPr>
          <p:spPr>
            <a:xfrm>
              <a:off x="6529389" y="3159446"/>
              <a:ext cx="1219201" cy="361951"/>
            </a:xfrm>
            <a:custGeom>
              <a:avLst/>
              <a:gdLst/>
              <a:ahLst/>
              <a:cxnLst/>
              <a:rect l="0" t="0" r="0" b="0"/>
              <a:pathLst>
                <a:path w="1219200" h="361950">
                  <a:moveTo>
                    <a:pt x="1223010" y="184785"/>
                  </a:moveTo>
                  <a:cubicBezTo>
                    <a:pt x="1223010" y="284798"/>
                    <a:pt x="949643" y="369570"/>
                    <a:pt x="611505" y="369570"/>
                  </a:cubicBezTo>
                  <a:cubicBezTo>
                    <a:pt x="273368" y="369570"/>
                    <a:pt x="0" y="287655"/>
                    <a:pt x="0" y="184785"/>
                  </a:cubicBezTo>
                  <a:cubicBezTo>
                    <a:pt x="0" y="84773"/>
                    <a:pt x="273368" y="0"/>
                    <a:pt x="611505" y="0"/>
                  </a:cubicBezTo>
                  <a:cubicBezTo>
                    <a:pt x="949643" y="0"/>
                    <a:pt x="1223010" y="82867"/>
                    <a:pt x="1223010" y="184785"/>
                  </a:cubicBezTo>
                </a:path>
              </a:pathLst>
            </a:custGeom>
            <a:solidFill>
              <a:srgbClr val="7FBB42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FD83D9-A473-486C-BB2C-F607C6A0140F}"/>
                </a:ext>
              </a:extLst>
            </p:cNvPr>
            <p:cNvSpPr/>
            <p:nvPr/>
          </p:nvSpPr>
          <p:spPr>
            <a:xfrm>
              <a:off x="6529389" y="3160397"/>
              <a:ext cx="1219201" cy="295278"/>
            </a:xfrm>
            <a:custGeom>
              <a:avLst/>
              <a:gdLst/>
              <a:ahLst/>
              <a:cxnLst/>
              <a:rect l="0" t="0" r="0" b="0"/>
              <a:pathLst>
                <a:path w="1219200" h="295275">
                  <a:moveTo>
                    <a:pt x="1095375" y="296227"/>
                  </a:moveTo>
                  <a:cubicBezTo>
                    <a:pt x="1175385" y="263842"/>
                    <a:pt x="1223010" y="225742"/>
                    <a:pt x="1223010" y="184785"/>
                  </a:cubicBezTo>
                  <a:cubicBezTo>
                    <a:pt x="1223010" y="84772"/>
                    <a:pt x="949643" y="0"/>
                    <a:pt x="611505" y="0"/>
                  </a:cubicBezTo>
                  <a:cubicBezTo>
                    <a:pt x="273368" y="0"/>
                    <a:pt x="0" y="81915"/>
                    <a:pt x="0" y="184785"/>
                  </a:cubicBezTo>
                  <a:cubicBezTo>
                    <a:pt x="0" y="228600"/>
                    <a:pt x="47625" y="266700"/>
                    <a:pt x="127635" y="296227"/>
                  </a:cubicBezTo>
                  <a:cubicBezTo>
                    <a:pt x="239078" y="252413"/>
                    <a:pt x="415290" y="225742"/>
                    <a:pt x="611505" y="225742"/>
                  </a:cubicBezTo>
                  <a:cubicBezTo>
                    <a:pt x="807720" y="222885"/>
                    <a:pt x="982980" y="252413"/>
                    <a:pt x="1095375" y="296227"/>
                  </a:cubicBezTo>
                </a:path>
              </a:pathLst>
            </a:custGeom>
            <a:solidFill>
              <a:srgbClr val="B8D433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F6A832-AF17-4BE8-A757-72954B8AE3E6}"/>
                </a:ext>
              </a:extLst>
            </p:cNvPr>
            <p:cNvSpPr/>
            <p:nvPr/>
          </p:nvSpPr>
          <p:spPr>
            <a:xfrm>
              <a:off x="6557965" y="3962405"/>
              <a:ext cx="314324" cy="476251"/>
            </a:xfrm>
            <a:custGeom>
              <a:avLst/>
              <a:gdLst/>
              <a:ahLst/>
              <a:cxnLst/>
              <a:rect l="0" t="0" r="0" b="0"/>
              <a:pathLst>
                <a:path w="314325" h="476250">
                  <a:moveTo>
                    <a:pt x="5715" y="459105"/>
                  </a:moveTo>
                  <a:lnTo>
                    <a:pt x="5715" y="354330"/>
                  </a:lnTo>
                  <a:cubicBezTo>
                    <a:pt x="23813" y="370522"/>
                    <a:pt x="44767" y="381953"/>
                    <a:pt x="67628" y="390525"/>
                  </a:cubicBezTo>
                  <a:cubicBezTo>
                    <a:pt x="90488" y="397193"/>
                    <a:pt x="113347" y="401955"/>
                    <a:pt x="133350" y="401955"/>
                  </a:cubicBezTo>
                  <a:cubicBezTo>
                    <a:pt x="146685" y="401955"/>
                    <a:pt x="158115" y="400050"/>
                    <a:pt x="167640" y="397193"/>
                  </a:cubicBezTo>
                  <a:cubicBezTo>
                    <a:pt x="177165" y="395288"/>
                    <a:pt x="185738" y="392430"/>
                    <a:pt x="192405" y="387668"/>
                  </a:cubicBezTo>
                  <a:cubicBezTo>
                    <a:pt x="199072" y="382905"/>
                    <a:pt x="203835" y="378143"/>
                    <a:pt x="205740" y="371475"/>
                  </a:cubicBezTo>
                  <a:cubicBezTo>
                    <a:pt x="207645" y="364807"/>
                    <a:pt x="210503" y="360045"/>
                    <a:pt x="210503" y="353378"/>
                  </a:cubicBezTo>
                  <a:cubicBezTo>
                    <a:pt x="210503" y="343853"/>
                    <a:pt x="208597" y="335280"/>
                    <a:pt x="203835" y="328613"/>
                  </a:cubicBezTo>
                  <a:cubicBezTo>
                    <a:pt x="199072" y="321945"/>
                    <a:pt x="192405" y="315278"/>
                    <a:pt x="182880" y="307657"/>
                  </a:cubicBezTo>
                  <a:cubicBezTo>
                    <a:pt x="173355" y="300990"/>
                    <a:pt x="161925" y="296228"/>
                    <a:pt x="150495" y="289560"/>
                  </a:cubicBezTo>
                  <a:cubicBezTo>
                    <a:pt x="139065" y="284797"/>
                    <a:pt x="125730" y="278130"/>
                    <a:pt x="109538" y="271463"/>
                  </a:cubicBezTo>
                  <a:cubicBezTo>
                    <a:pt x="73343" y="255270"/>
                    <a:pt x="45720" y="237172"/>
                    <a:pt x="27622" y="217170"/>
                  </a:cubicBezTo>
                  <a:cubicBezTo>
                    <a:pt x="9525" y="194310"/>
                    <a:pt x="0" y="169545"/>
                    <a:pt x="0" y="137160"/>
                  </a:cubicBezTo>
                  <a:cubicBezTo>
                    <a:pt x="0" y="112395"/>
                    <a:pt x="4763" y="91440"/>
                    <a:pt x="13335" y="75247"/>
                  </a:cubicBezTo>
                  <a:cubicBezTo>
                    <a:pt x="22860" y="57150"/>
                    <a:pt x="36195" y="42863"/>
                    <a:pt x="52388" y="31432"/>
                  </a:cubicBezTo>
                  <a:cubicBezTo>
                    <a:pt x="68580" y="20003"/>
                    <a:pt x="88582" y="10478"/>
                    <a:pt x="111443" y="6668"/>
                  </a:cubicBezTo>
                  <a:cubicBezTo>
                    <a:pt x="134303" y="1905"/>
                    <a:pt x="157163" y="0"/>
                    <a:pt x="181928" y="0"/>
                  </a:cubicBezTo>
                  <a:cubicBezTo>
                    <a:pt x="206693" y="0"/>
                    <a:pt x="227647" y="1905"/>
                    <a:pt x="245745" y="4763"/>
                  </a:cubicBezTo>
                  <a:cubicBezTo>
                    <a:pt x="263843" y="6668"/>
                    <a:pt x="281940" y="11430"/>
                    <a:pt x="298132" y="18097"/>
                  </a:cubicBezTo>
                  <a:lnTo>
                    <a:pt x="298132" y="116205"/>
                  </a:lnTo>
                  <a:cubicBezTo>
                    <a:pt x="291465" y="111443"/>
                    <a:pt x="281940" y="106680"/>
                    <a:pt x="273368" y="102870"/>
                  </a:cubicBezTo>
                  <a:cubicBezTo>
                    <a:pt x="264795" y="99060"/>
                    <a:pt x="255270" y="96203"/>
                    <a:pt x="245745" y="93345"/>
                  </a:cubicBezTo>
                  <a:cubicBezTo>
                    <a:pt x="236220" y="91440"/>
                    <a:pt x="224790" y="88582"/>
                    <a:pt x="216218" y="86678"/>
                  </a:cubicBezTo>
                  <a:cubicBezTo>
                    <a:pt x="206693" y="84772"/>
                    <a:pt x="198120" y="84772"/>
                    <a:pt x="188595" y="84772"/>
                  </a:cubicBezTo>
                  <a:cubicBezTo>
                    <a:pt x="177165" y="84772"/>
                    <a:pt x="165735" y="84772"/>
                    <a:pt x="156210" y="86678"/>
                  </a:cubicBezTo>
                  <a:cubicBezTo>
                    <a:pt x="146685" y="88582"/>
                    <a:pt x="138113" y="91440"/>
                    <a:pt x="131445" y="96203"/>
                  </a:cubicBezTo>
                  <a:cubicBezTo>
                    <a:pt x="124778" y="100965"/>
                    <a:pt x="120015" y="105728"/>
                    <a:pt x="115253" y="109538"/>
                  </a:cubicBezTo>
                  <a:cubicBezTo>
                    <a:pt x="110490" y="116205"/>
                    <a:pt x="110490" y="120968"/>
                    <a:pt x="110490" y="127635"/>
                  </a:cubicBezTo>
                  <a:cubicBezTo>
                    <a:pt x="110490" y="134303"/>
                    <a:pt x="112395" y="140970"/>
                    <a:pt x="117157" y="148590"/>
                  </a:cubicBezTo>
                  <a:cubicBezTo>
                    <a:pt x="121920" y="155257"/>
                    <a:pt x="126682" y="160020"/>
                    <a:pt x="135255" y="166688"/>
                  </a:cubicBezTo>
                  <a:cubicBezTo>
                    <a:pt x="141922" y="171450"/>
                    <a:pt x="151447" y="178118"/>
                    <a:pt x="162878" y="182880"/>
                  </a:cubicBezTo>
                  <a:cubicBezTo>
                    <a:pt x="174307" y="187643"/>
                    <a:pt x="185738" y="194310"/>
                    <a:pt x="199072" y="199072"/>
                  </a:cubicBezTo>
                  <a:cubicBezTo>
                    <a:pt x="217170" y="205740"/>
                    <a:pt x="235268" y="215265"/>
                    <a:pt x="249555" y="223838"/>
                  </a:cubicBezTo>
                  <a:cubicBezTo>
                    <a:pt x="265747" y="233363"/>
                    <a:pt x="277178" y="241935"/>
                    <a:pt x="288607" y="253365"/>
                  </a:cubicBezTo>
                  <a:cubicBezTo>
                    <a:pt x="300038" y="264795"/>
                    <a:pt x="306705" y="276225"/>
                    <a:pt x="313372" y="292418"/>
                  </a:cubicBezTo>
                  <a:cubicBezTo>
                    <a:pt x="318135" y="305753"/>
                    <a:pt x="322897" y="321945"/>
                    <a:pt x="322897" y="342900"/>
                  </a:cubicBezTo>
                  <a:cubicBezTo>
                    <a:pt x="322897" y="367665"/>
                    <a:pt x="318135" y="390525"/>
                    <a:pt x="309563" y="408622"/>
                  </a:cubicBezTo>
                  <a:cubicBezTo>
                    <a:pt x="300038" y="426720"/>
                    <a:pt x="286703" y="441007"/>
                    <a:pt x="268605" y="452438"/>
                  </a:cubicBezTo>
                  <a:cubicBezTo>
                    <a:pt x="252413" y="463868"/>
                    <a:pt x="232410" y="470535"/>
                    <a:pt x="209550" y="475297"/>
                  </a:cubicBezTo>
                  <a:cubicBezTo>
                    <a:pt x="186690" y="480060"/>
                    <a:pt x="163830" y="481965"/>
                    <a:pt x="139065" y="481965"/>
                  </a:cubicBezTo>
                  <a:cubicBezTo>
                    <a:pt x="114300" y="481965"/>
                    <a:pt x="88582" y="480060"/>
                    <a:pt x="65722" y="475297"/>
                  </a:cubicBezTo>
                  <a:cubicBezTo>
                    <a:pt x="41910" y="475297"/>
                    <a:pt x="21908" y="467678"/>
                    <a:pt x="5715" y="4591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D7E4C0A-F07F-4440-B1D9-4DE33D4BA2F1}"/>
                </a:ext>
              </a:extLst>
            </p:cNvPr>
            <p:cNvSpPr/>
            <p:nvPr/>
          </p:nvSpPr>
          <p:spPr>
            <a:xfrm>
              <a:off x="6926578" y="3965251"/>
              <a:ext cx="495297" cy="533400"/>
            </a:xfrm>
            <a:custGeom>
              <a:avLst/>
              <a:gdLst/>
              <a:ahLst/>
              <a:cxnLst/>
              <a:rect l="0" t="0" r="0" b="0"/>
              <a:pathLst>
                <a:path w="495300" h="533400">
                  <a:moveTo>
                    <a:pt x="227647" y="483870"/>
                  </a:moveTo>
                  <a:cubicBezTo>
                    <a:pt x="161925" y="483870"/>
                    <a:pt x="106680" y="461010"/>
                    <a:pt x="63817" y="418148"/>
                  </a:cubicBezTo>
                  <a:cubicBezTo>
                    <a:pt x="22860" y="374333"/>
                    <a:pt x="0" y="318135"/>
                    <a:pt x="0" y="246698"/>
                  </a:cubicBezTo>
                  <a:cubicBezTo>
                    <a:pt x="0" y="173355"/>
                    <a:pt x="20955" y="114300"/>
                    <a:pt x="63817" y="68580"/>
                  </a:cubicBezTo>
                  <a:cubicBezTo>
                    <a:pt x="107632" y="22860"/>
                    <a:pt x="161925" y="0"/>
                    <a:pt x="232410" y="0"/>
                  </a:cubicBezTo>
                  <a:cubicBezTo>
                    <a:pt x="298132" y="0"/>
                    <a:pt x="353377" y="22860"/>
                    <a:pt x="394335" y="65723"/>
                  </a:cubicBezTo>
                  <a:cubicBezTo>
                    <a:pt x="435292" y="108585"/>
                    <a:pt x="456247" y="165735"/>
                    <a:pt x="456247" y="239078"/>
                  </a:cubicBezTo>
                  <a:cubicBezTo>
                    <a:pt x="456247" y="312420"/>
                    <a:pt x="435292" y="371475"/>
                    <a:pt x="392430" y="417195"/>
                  </a:cubicBezTo>
                  <a:cubicBezTo>
                    <a:pt x="390525" y="419100"/>
                    <a:pt x="390525" y="419100"/>
                    <a:pt x="387667" y="421958"/>
                  </a:cubicBezTo>
                  <a:cubicBezTo>
                    <a:pt x="385763" y="423863"/>
                    <a:pt x="385763" y="423863"/>
                    <a:pt x="382905" y="426720"/>
                  </a:cubicBezTo>
                  <a:lnTo>
                    <a:pt x="501967" y="541020"/>
                  </a:lnTo>
                  <a:lnTo>
                    <a:pt x="353377" y="541020"/>
                  </a:lnTo>
                  <a:lnTo>
                    <a:pt x="291465" y="477203"/>
                  </a:lnTo>
                  <a:cubicBezTo>
                    <a:pt x="276225" y="481013"/>
                    <a:pt x="253365" y="483870"/>
                    <a:pt x="227647" y="483870"/>
                  </a:cubicBezTo>
                  <a:close/>
                  <a:moveTo>
                    <a:pt x="232410" y="91440"/>
                  </a:moveTo>
                  <a:cubicBezTo>
                    <a:pt x="196215" y="91440"/>
                    <a:pt x="166688" y="104775"/>
                    <a:pt x="143827" y="132398"/>
                  </a:cubicBezTo>
                  <a:cubicBezTo>
                    <a:pt x="120967" y="160020"/>
                    <a:pt x="111442" y="196215"/>
                    <a:pt x="111442" y="241935"/>
                  </a:cubicBezTo>
                  <a:cubicBezTo>
                    <a:pt x="111442" y="287655"/>
                    <a:pt x="122872" y="323850"/>
                    <a:pt x="143827" y="351473"/>
                  </a:cubicBezTo>
                  <a:cubicBezTo>
                    <a:pt x="166688" y="379095"/>
                    <a:pt x="194310" y="392430"/>
                    <a:pt x="228600" y="392430"/>
                  </a:cubicBezTo>
                  <a:cubicBezTo>
                    <a:pt x="264795" y="392430"/>
                    <a:pt x="292417" y="379095"/>
                    <a:pt x="315277" y="353378"/>
                  </a:cubicBezTo>
                  <a:cubicBezTo>
                    <a:pt x="336232" y="325755"/>
                    <a:pt x="347663" y="289560"/>
                    <a:pt x="347663" y="243840"/>
                  </a:cubicBezTo>
                  <a:cubicBezTo>
                    <a:pt x="347663" y="196215"/>
                    <a:pt x="336232" y="157163"/>
                    <a:pt x="315277" y="129540"/>
                  </a:cubicBezTo>
                  <a:cubicBezTo>
                    <a:pt x="296227" y="104775"/>
                    <a:pt x="268605" y="91440"/>
                    <a:pt x="232410" y="9144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8A5CAC-AE87-4ECB-90E2-6A57826F1E44}"/>
                </a:ext>
              </a:extLst>
            </p:cNvPr>
            <p:cNvSpPr/>
            <p:nvPr/>
          </p:nvSpPr>
          <p:spPr>
            <a:xfrm>
              <a:off x="7462834" y="3971927"/>
              <a:ext cx="276224" cy="466724"/>
            </a:xfrm>
            <a:custGeom>
              <a:avLst/>
              <a:gdLst/>
              <a:ahLst/>
              <a:cxnLst/>
              <a:rect l="0" t="0" r="0" b="0"/>
              <a:pathLst>
                <a:path w="276225" h="466725">
                  <a:moveTo>
                    <a:pt x="278130" y="467678"/>
                  </a:moveTo>
                  <a:lnTo>
                    <a:pt x="0" y="467678"/>
                  </a:lnTo>
                  <a:lnTo>
                    <a:pt x="0" y="0"/>
                  </a:lnTo>
                  <a:lnTo>
                    <a:pt x="104775" y="0"/>
                  </a:lnTo>
                  <a:lnTo>
                    <a:pt x="104775" y="381000"/>
                  </a:lnTo>
                  <a:lnTo>
                    <a:pt x="278130" y="381000"/>
                  </a:lnTo>
                  <a:lnTo>
                    <a:pt x="278130" y="467678"/>
                  </a:lnTo>
                  <a:lnTo>
                    <a:pt x="278130" y="46767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4249A3B-FB77-49E7-86EF-79AB55A82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81" y="2130757"/>
            <a:ext cx="476476" cy="4764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5F04728-D871-496B-B182-0C9D0D872ADC}"/>
              </a:ext>
            </a:extLst>
          </p:cNvPr>
          <p:cNvSpPr txBox="1"/>
          <p:nvPr/>
        </p:nvSpPr>
        <p:spPr>
          <a:xfrm>
            <a:off x="6829174" y="2549598"/>
            <a:ext cx="828078" cy="414143"/>
          </a:xfrm>
          <a:prstGeom prst="rect">
            <a:avLst/>
          </a:prstGeom>
          <a:noFill/>
        </p:spPr>
        <p:txBody>
          <a:bodyPr wrap="square" lIns="91440" tIns="143347" rIns="91440" bIns="143347" rtlCol="0">
            <a:spAutoFit/>
          </a:bodyPr>
          <a:lstStyle>
            <a:defPPr>
              <a:defRPr lang="en-US"/>
            </a:defPPr>
            <a:lvl1pPr defTabSz="913781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 sz="1125" kern="0" spc="-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SQL DW </a:t>
            </a:r>
          </a:p>
        </p:txBody>
      </p:sp>
      <p:pic>
        <p:nvPicPr>
          <p:cNvPr id="32" name="Picture 56">
            <a:extLst>
              <a:ext uri="{FF2B5EF4-FFF2-40B4-BE49-F238E27FC236}">
                <a16:creationId xmlns:a16="http://schemas.microsoft.com/office/drawing/2014/main" id="{DBDE8A32-808D-44B1-95FF-8C91A31FD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0353" y="2861012"/>
            <a:ext cx="496515" cy="3838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C0EDA00-B115-4F21-B5E6-CA7C0A0EA33D}"/>
              </a:ext>
            </a:extLst>
          </p:cNvPr>
          <p:cNvSpPr txBox="1"/>
          <p:nvPr/>
        </p:nvSpPr>
        <p:spPr>
          <a:xfrm>
            <a:off x="6819476" y="3264631"/>
            <a:ext cx="828078" cy="663442"/>
          </a:xfrm>
          <a:prstGeom prst="rect">
            <a:avLst/>
          </a:prstGeom>
          <a:noFill/>
        </p:spPr>
        <p:txBody>
          <a:bodyPr wrap="square" lIns="91440" tIns="143347" rIns="91440" bIns="143347" rtlCol="0">
            <a:spAutoFit/>
          </a:bodyPr>
          <a:lstStyle>
            <a:defPPr>
              <a:defRPr lang="en-US"/>
            </a:defPPr>
            <a:lvl1pPr defTabSz="913781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 sz="1125" kern="0" spc="-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ANALYSIS SERVICES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85E2B7-3CD6-4B02-A991-FD2A9D2D65D5}"/>
              </a:ext>
            </a:extLst>
          </p:cNvPr>
          <p:cNvGrpSpPr/>
          <p:nvPr/>
        </p:nvGrpSpPr>
        <p:grpSpPr>
          <a:xfrm>
            <a:off x="796033" y="620162"/>
            <a:ext cx="2712746" cy="1446628"/>
            <a:chOff x="2603799" y="2927753"/>
            <a:chExt cx="2820086" cy="16205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3F050E-CA0F-43E9-83D6-8CBC2A94B826}"/>
                </a:ext>
              </a:extLst>
            </p:cNvPr>
            <p:cNvSpPr txBox="1"/>
            <p:nvPr/>
          </p:nvSpPr>
          <p:spPr>
            <a:xfrm>
              <a:off x="3692689" y="4134567"/>
              <a:ext cx="1368136" cy="4137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algn="ctr"/>
              <a:r>
                <a:rPr lang="en-US" dirty="0"/>
                <a:t>DATA LAKE STORE/</a:t>
              </a:r>
            </a:p>
            <a:p>
              <a:pPr algn="ctr"/>
              <a:r>
                <a:rPr lang="en-US" dirty="0"/>
                <a:t>Azure Blob Storage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40699B0-2014-475F-A068-F4A110D41EAC}"/>
                </a:ext>
              </a:extLst>
            </p:cNvPr>
            <p:cNvSpPr/>
            <p:nvPr/>
          </p:nvSpPr>
          <p:spPr bwMode="auto">
            <a:xfrm>
              <a:off x="3480784" y="3344756"/>
              <a:ext cx="1839231" cy="1152144"/>
            </a:xfrm>
            <a:prstGeom prst="roundRect">
              <a:avLst/>
            </a:prstGeom>
            <a:noFill/>
            <a:ln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2F7632-04E8-484F-9B99-C7A3C30AB4F0}"/>
                </a:ext>
              </a:extLst>
            </p:cNvPr>
            <p:cNvSpPr txBox="1"/>
            <p:nvPr/>
          </p:nvSpPr>
          <p:spPr>
            <a:xfrm>
              <a:off x="2603799" y="2927753"/>
              <a:ext cx="2820086" cy="54819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 LONG TERM STORAGE</a:t>
              </a:r>
            </a:p>
          </p:txBody>
        </p:sp>
        <p:pic>
          <p:nvPicPr>
            <p:cNvPr id="38" name="Picture 40">
              <a:extLst>
                <a:ext uri="{FF2B5EF4-FFF2-40B4-BE49-F238E27FC236}">
                  <a16:creationId xmlns:a16="http://schemas.microsoft.com/office/drawing/2014/main" id="{FA07E61A-5E29-4B3B-BAE0-237E63A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48515" y="3360710"/>
              <a:ext cx="806555" cy="806556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5E27B7B-170D-4CA7-8E82-039999934A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8544" y="3805959"/>
              <a:ext cx="276549" cy="125560"/>
              <a:chOff x="6557965" y="3962405"/>
              <a:chExt cx="1181093" cy="536246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3D10B13-02F0-4B4C-8300-CD826E6A52A5}"/>
                  </a:ext>
                </a:extLst>
              </p:cNvPr>
              <p:cNvSpPr/>
              <p:nvPr/>
            </p:nvSpPr>
            <p:spPr>
              <a:xfrm>
                <a:off x="6557965" y="3962405"/>
                <a:ext cx="314324" cy="476251"/>
              </a:xfrm>
              <a:custGeom>
                <a:avLst/>
                <a:gdLst/>
                <a:ahLst/>
                <a:cxnLst/>
                <a:rect l="0" t="0" r="0" b="0"/>
                <a:pathLst>
                  <a:path w="314325" h="476250">
                    <a:moveTo>
                      <a:pt x="5715" y="459105"/>
                    </a:moveTo>
                    <a:lnTo>
                      <a:pt x="5715" y="354330"/>
                    </a:lnTo>
                    <a:cubicBezTo>
                      <a:pt x="23813" y="370522"/>
                      <a:pt x="44767" y="381953"/>
                      <a:pt x="67628" y="390525"/>
                    </a:cubicBezTo>
                    <a:cubicBezTo>
                      <a:pt x="90488" y="397193"/>
                      <a:pt x="113347" y="401955"/>
                      <a:pt x="133350" y="401955"/>
                    </a:cubicBezTo>
                    <a:cubicBezTo>
                      <a:pt x="146685" y="401955"/>
                      <a:pt x="158115" y="400050"/>
                      <a:pt x="167640" y="397193"/>
                    </a:cubicBezTo>
                    <a:cubicBezTo>
                      <a:pt x="177165" y="395288"/>
                      <a:pt x="185738" y="392430"/>
                      <a:pt x="192405" y="387668"/>
                    </a:cubicBezTo>
                    <a:cubicBezTo>
                      <a:pt x="199072" y="382905"/>
                      <a:pt x="203835" y="378143"/>
                      <a:pt x="205740" y="371475"/>
                    </a:cubicBezTo>
                    <a:cubicBezTo>
                      <a:pt x="207645" y="364807"/>
                      <a:pt x="210503" y="360045"/>
                      <a:pt x="210503" y="353378"/>
                    </a:cubicBezTo>
                    <a:cubicBezTo>
                      <a:pt x="210503" y="343853"/>
                      <a:pt x="208597" y="335280"/>
                      <a:pt x="203835" y="328613"/>
                    </a:cubicBezTo>
                    <a:cubicBezTo>
                      <a:pt x="199072" y="321945"/>
                      <a:pt x="192405" y="315278"/>
                      <a:pt x="182880" y="307657"/>
                    </a:cubicBezTo>
                    <a:cubicBezTo>
                      <a:pt x="173355" y="300990"/>
                      <a:pt x="161925" y="296228"/>
                      <a:pt x="150495" y="289560"/>
                    </a:cubicBezTo>
                    <a:cubicBezTo>
                      <a:pt x="139065" y="284797"/>
                      <a:pt x="125730" y="278130"/>
                      <a:pt x="109538" y="271463"/>
                    </a:cubicBezTo>
                    <a:cubicBezTo>
                      <a:pt x="73343" y="255270"/>
                      <a:pt x="45720" y="237172"/>
                      <a:pt x="27622" y="217170"/>
                    </a:cubicBezTo>
                    <a:cubicBezTo>
                      <a:pt x="9525" y="194310"/>
                      <a:pt x="0" y="169545"/>
                      <a:pt x="0" y="137160"/>
                    </a:cubicBezTo>
                    <a:cubicBezTo>
                      <a:pt x="0" y="112395"/>
                      <a:pt x="4763" y="91440"/>
                      <a:pt x="13335" y="75247"/>
                    </a:cubicBezTo>
                    <a:cubicBezTo>
                      <a:pt x="22860" y="57150"/>
                      <a:pt x="36195" y="42863"/>
                      <a:pt x="52388" y="31432"/>
                    </a:cubicBezTo>
                    <a:cubicBezTo>
                      <a:pt x="68580" y="20003"/>
                      <a:pt x="88582" y="10478"/>
                      <a:pt x="111443" y="6668"/>
                    </a:cubicBezTo>
                    <a:cubicBezTo>
                      <a:pt x="134303" y="1905"/>
                      <a:pt x="157163" y="0"/>
                      <a:pt x="181928" y="0"/>
                    </a:cubicBezTo>
                    <a:cubicBezTo>
                      <a:pt x="206693" y="0"/>
                      <a:pt x="227647" y="1905"/>
                      <a:pt x="245745" y="4763"/>
                    </a:cubicBezTo>
                    <a:cubicBezTo>
                      <a:pt x="263843" y="6668"/>
                      <a:pt x="281940" y="11430"/>
                      <a:pt x="298132" y="18097"/>
                    </a:cubicBezTo>
                    <a:lnTo>
                      <a:pt x="298132" y="116205"/>
                    </a:lnTo>
                    <a:cubicBezTo>
                      <a:pt x="291465" y="111443"/>
                      <a:pt x="281940" y="106680"/>
                      <a:pt x="273368" y="102870"/>
                    </a:cubicBezTo>
                    <a:cubicBezTo>
                      <a:pt x="264795" y="99060"/>
                      <a:pt x="255270" y="96203"/>
                      <a:pt x="245745" y="93345"/>
                    </a:cubicBezTo>
                    <a:cubicBezTo>
                      <a:pt x="236220" y="91440"/>
                      <a:pt x="224790" y="88582"/>
                      <a:pt x="216218" y="86678"/>
                    </a:cubicBezTo>
                    <a:cubicBezTo>
                      <a:pt x="206693" y="84772"/>
                      <a:pt x="198120" y="84772"/>
                      <a:pt x="188595" y="84772"/>
                    </a:cubicBezTo>
                    <a:cubicBezTo>
                      <a:pt x="177165" y="84772"/>
                      <a:pt x="165735" y="84772"/>
                      <a:pt x="156210" y="86678"/>
                    </a:cubicBezTo>
                    <a:cubicBezTo>
                      <a:pt x="146685" y="88582"/>
                      <a:pt x="138113" y="91440"/>
                      <a:pt x="131445" y="96203"/>
                    </a:cubicBezTo>
                    <a:cubicBezTo>
                      <a:pt x="124778" y="100965"/>
                      <a:pt x="120015" y="105728"/>
                      <a:pt x="115253" y="109538"/>
                    </a:cubicBezTo>
                    <a:cubicBezTo>
                      <a:pt x="110490" y="116205"/>
                      <a:pt x="110490" y="120968"/>
                      <a:pt x="110490" y="127635"/>
                    </a:cubicBezTo>
                    <a:cubicBezTo>
                      <a:pt x="110490" y="134303"/>
                      <a:pt x="112395" y="140970"/>
                      <a:pt x="117157" y="148590"/>
                    </a:cubicBezTo>
                    <a:cubicBezTo>
                      <a:pt x="121920" y="155257"/>
                      <a:pt x="126682" y="160020"/>
                      <a:pt x="135255" y="166688"/>
                    </a:cubicBezTo>
                    <a:cubicBezTo>
                      <a:pt x="141922" y="171450"/>
                      <a:pt x="151447" y="178118"/>
                      <a:pt x="162878" y="182880"/>
                    </a:cubicBezTo>
                    <a:cubicBezTo>
                      <a:pt x="174307" y="187643"/>
                      <a:pt x="185738" y="194310"/>
                      <a:pt x="199072" y="199072"/>
                    </a:cubicBezTo>
                    <a:cubicBezTo>
                      <a:pt x="217170" y="205740"/>
                      <a:pt x="235268" y="215265"/>
                      <a:pt x="249555" y="223838"/>
                    </a:cubicBezTo>
                    <a:cubicBezTo>
                      <a:pt x="265747" y="233363"/>
                      <a:pt x="277178" y="241935"/>
                      <a:pt x="288607" y="253365"/>
                    </a:cubicBezTo>
                    <a:cubicBezTo>
                      <a:pt x="300038" y="264795"/>
                      <a:pt x="306705" y="276225"/>
                      <a:pt x="313372" y="292418"/>
                    </a:cubicBezTo>
                    <a:cubicBezTo>
                      <a:pt x="318135" y="305753"/>
                      <a:pt x="322897" y="321945"/>
                      <a:pt x="322897" y="342900"/>
                    </a:cubicBezTo>
                    <a:cubicBezTo>
                      <a:pt x="322897" y="367665"/>
                      <a:pt x="318135" y="390525"/>
                      <a:pt x="309563" y="408622"/>
                    </a:cubicBezTo>
                    <a:cubicBezTo>
                      <a:pt x="300038" y="426720"/>
                      <a:pt x="286703" y="441007"/>
                      <a:pt x="268605" y="452438"/>
                    </a:cubicBezTo>
                    <a:cubicBezTo>
                      <a:pt x="252413" y="463868"/>
                      <a:pt x="232410" y="470535"/>
                      <a:pt x="209550" y="475297"/>
                    </a:cubicBezTo>
                    <a:cubicBezTo>
                      <a:pt x="186690" y="480060"/>
                      <a:pt x="163830" y="481965"/>
                      <a:pt x="139065" y="481965"/>
                    </a:cubicBezTo>
                    <a:cubicBezTo>
                      <a:pt x="114300" y="481965"/>
                      <a:pt x="88582" y="480060"/>
                      <a:pt x="65722" y="475297"/>
                    </a:cubicBezTo>
                    <a:cubicBezTo>
                      <a:pt x="41910" y="475297"/>
                      <a:pt x="21908" y="467678"/>
                      <a:pt x="5715" y="459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229D2DF-0D6F-4C48-8C2B-A81A689C707F}"/>
                  </a:ext>
                </a:extLst>
              </p:cNvPr>
              <p:cNvSpPr/>
              <p:nvPr/>
            </p:nvSpPr>
            <p:spPr>
              <a:xfrm>
                <a:off x="6926578" y="3965251"/>
                <a:ext cx="495297" cy="533400"/>
              </a:xfrm>
              <a:custGeom>
                <a:avLst/>
                <a:gdLst/>
                <a:ahLst/>
                <a:cxnLst/>
                <a:rect l="0" t="0" r="0" b="0"/>
                <a:pathLst>
                  <a:path w="495300" h="533400">
                    <a:moveTo>
                      <a:pt x="227647" y="483870"/>
                    </a:moveTo>
                    <a:cubicBezTo>
                      <a:pt x="161925" y="483870"/>
                      <a:pt x="106680" y="461010"/>
                      <a:pt x="63817" y="418148"/>
                    </a:cubicBezTo>
                    <a:cubicBezTo>
                      <a:pt x="22860" y="374333"/>
                      <a:pt x="0" y="318135"/>
                      <a:pt x="0" y="246698"/>
                    </a:cubicBezTo>
                    <a:cubicBezTo>
                      <a:pt x="0" y="173355"/>
                      <a:pt x="20955" y="114300"/>
                      <a:pt x="63817" y="68580"/>
                    </a:cubicBezTo>
                    <a:cubicBezTo>
                      <a:pt x="107632" y="22860"/>
                      <a:pt x="161925" y="0"/>
                      <a:pt x="232410" y="0"/>
                    </a:cubicBezTo>
                    <a:cubicBezTo>
                      <a:pt x="298132" y="0"/>
                      <a:pt x="353377" y="22860"/>
                      <a:pt x="394335" y="65723"/>
                    </a:cubicBezTo>
                    <a:cubicBezTo>
                      <a:pt x="435292" y="108585"/>
                      <a:pt x="456247" y="165735"/>
                      <a:pt x="456247" y="239078"/>
                    </a:cubicBezTo>
                    <a:cubicBezTo>
                      <a:pt x="456247" y="312420"/>
                      <a:pt x="435292" y="371475"/>
                      <a:pt x="392430" y="417195"/>
                    </a:cubicBezTo>
                    <a:cubicBezTo>
                      <a:pt x="390525" y="419100"/>
                      <a:pt x="390525" y="419100"/>
                      <a:pt x="387667" y="421958"/>
                    </a:cubicBezTo>
                    <a:cubicBezTo>
                      <a:pt x="385763" y="423863"/>
                      <a:pt x="385763" y="423863"/>
                      <a:pt x="382905" y="426720"/>
                    </a:cubicBezTo>
                    <a:lnTo>
                      <a:pt x="501967" y="541020"/>
                    </a:lnTo>
                    <a:lnTo>
                      <a:pt x="353377" y="541020"/>
                    </a:lnTo>
                    <a:lnTo>
                      <a:pt x="291465" y="477203"/>
                    </a:lnTo>
                    <a:cubicBezTo>
                      <a:pt x="276225" y="481013"/>
                      <a:pt x="253365" y="483870"/>
                      <a:pt x="227647" y="483870"/>
                    </a:cubicBezTo>
                    <a:close/>
                    <a:moveTo>
                      <a:pt x="232410" y="91440"/>
                    </a:moveTo>
                    <a:cubicBezTo>
                      <a:pt x="196215" y="91440"/>
                      <a:pt x="166688" y="104775"/>
                      <a:pt x="143827" y="132398"/>
                    </a:cubicBezTo>
                    <a:cubicBezTo>
                      <a:pt x="120967" y="160020"/>
                      <a:pt x="111442" y="196215"/>
                      <a:pt x="111442" y="241935"/>
                    </a:cubicBezTo>
                    <a:cubicBezTo>
                      <a:pt x="111442" y="287655"/>
                      <a:pt x="122872" y="323850"/>
                      <a:pt x="143827" y="351473"/>
                    </a:cubicBezTo>
                    <a:cubicBezTo>
                      <a:pt x="166688" y="379095"/>
                      <a:pt x="194310" y="392430"/>
                      <a:pt x="228600" y="392430"/>
                    </a:cubicBezTo>
                    <a:cubicBezTo>
                      <a:pt x="264795" y="392430"/>
                      <a:pt x="292417" y="379095"/>
                      <a:pt x="315277" y="353378"/>
                    </a:cubicBezTo>
                    <a:cubicBezTo>
                      <a:pt x="336232" y="325755"/>
                      <a:pt x="347663" y="289560"/>
                      <a:pt x="347663" y="243840"/>
                    </a:cubicBezTo>
                    <a:cubicBezTo>
                      <a:pt x="347663" y="196215"/>
                      <a:pt x="336232" y="157163"/>
                      <a:pt x="315277" y="129540"/>
                    </a:cubicBezTo>
                    <a:cubicBezTo>
                      <a:pt x="296227" y="104775"/>
                      <a:pt x="268605" y="91440"/>
                      <a:pt x="232410" y="91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34930F6-B0CF-4628-BFA1-EB1425BF0128}"/>
                  </a:ext>
                </a:extLst>
              </p:cNvPr>
              <p:cNvSpPr/>
              <p:nvPr/>
            </p:nvSpPr>
            <p:spPr>
              <a:xfrm>
                <a:off x="7462834" y="3971927"/>
                <a:ext cx="276224" cy="466724"/>
              </a:xfrm>
              <a:custGeom>
                <a:avLst/>
                <a:gdLst/>
                <a:ahLst/>
                <a:cxnLst/>
                <a:rect l="0" t="0" r="0" b="0"/>
                <a:pathLst>
                  <a:path w="276225" h="466725">
                    <a:moveTo>
                      <a:pt x="278130" y="467678"/>
                    </a:moveTo>
                    <a:lnTo>
                      <a:pt x="0" y="467678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381000"/>
                    </a:lnTo>
                    <a:lnTo>
                      <a:pt x="278130" y="381000"/>
                    </a:lnTo>
                    <a:lnTo>
                      <a:pt x="278130" y="467678"/>
                    </a:lnTo>
                    <a:lnTo>
                      <a:pt x="278130" y="4676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953C537-0C3D-47DF-8CDF-E51FA74D08AF}"/>
              </a:ext>
            </a:extLst>
          </p:cNvPr>
          <p:cNvSpPr txBox="1"/>
          <p:nvPr/>
        </p:nvSpPr>
        <p:spPr>
          <a:xfrm>
            <a:off x="3771212" y="3518881"/>
            <a:ext cx="1944220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ORCHESTRATION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D29D65-315E-4EAD-AF73-4F702BBE2B72}"/>
              </a:ext>
            </a:extLst>
          </p:cNvPr>
          <p:cNvGrpSpPr/>
          <p:nvPr/>
        </p:nvGrpSpPr>
        <p:grpSpPr>
          <a:xfrm>
            <a:off x="3001778" y="2683278"/>
            <a:ext cx="811540" cy="815009"/>
            <a:chOff x="3972059" y="5174060"/>
            <a:chExt cx="843652" cy="9129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45CBA5-0727-4E30-B550-A1656A03DE87}"/>
                </a:ext>
              </a:extLst>
            </p:cNvPr>
            <p:cNvSpPr txBox="1"/>
            <p:nvPr/>
          </p:nvSpPr>
          <p:spPr>
            <a:xfrm>
              <a:off x="3972059" y="5717722"/>
              <a:ext cx="84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algn="ctr"/>
              <a:r>
                <a:rPr lang="en-US" dirty="0"/>
                <a:t>DATA FACTORY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E18D8C9-8B6F-4DCB-A136-FDC2D081F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51" y="5174060"/>
              <a:ext cx="475488" cy="475488"/>
            </a:xfrm>
            <a:prstGeom prst="rect">
              <a:avLst/>
            </a:prstGeom>
          </p:spPr>
        </p:pic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126AA2B-3717-4801-B85F-EE35C2D78AD9}"/>
              </a:ext>
            </a:extLst>
          </p:cNvPr>
          <p:cNvSpPr/>
          <p:nvPr/>
        </p:nvSpPr>
        <p:spPr bwMode="auto">
          <a:xfrm>
            <a:off x="2653413" y="2576537"/>
            <a:ext cx="3241912" cy="1028493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88C397-15C6-40E4-AFD6-FEADB9635763}"/>
              </a:ext>
            </a:extLst>
          </p:cNvPr>
          <p:cNvSpPr/>
          <p:nvPr/>
        </p:nvSpPr>
        <p:spPr>
          <a:xfrm>
            <a:off x="3906410" y="2627807"/>
            <a:ext cx="1809022" cy="247385"/>
          </a:xfrm>
          <a:prstGeom prst="rect">
            <a:avLst/>
          </a:prstGeom>
          <a:solidFill>
            <a:srgbClr val="59B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Mapping Dataflows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F6D37C-6E3A-4C41-92ED-845C00498732}"/>
              </a:ext>
            </a:extLst>
          </p:cNvPr>
          <p:cNvSpPr/>
          <p:nvPr/>
        </p:nvSpPr>
        <p:spPr>
          <a:xfrm>
            <a:off x="3911407" y="3263203"/>
            <a:ext cx="1809022" cy="247385"/>
          </a:xfrm>
          <a:prstGeom prst="rect">
            <a:avLst/>
          </a:prstGeom>
          <a:solidFill>
            <a:srgbClr val="38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Pipelines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EDFD3A-248C-4A1A-91E8-A669BDD66DFF}"/>
              </a:ext>
            </a:extLst>
          </p:cNvPr>
          <p:cNvSpPr/>
          <p:nvPr/>
        </p:nvSpPr>
        <p:spPr>
          <a:xfrm>
            <a:off x="3906410" y="2926462"/>
            <a:ext cx="1809022" cy="247385"/>
          </a:xfrm>
          <a:prstGeom prst="rect">
            <a:avLst/>
          </a:prstGeom>
          <a:solidFill>
            <a:srgbClr val="59B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SSIS Packages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BEEC33C-BE87-4B67-8D67-D5B0BC7BD30A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408863" y="1503661"/>
            <a:ext cx="619950" cy="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7ED59B4-57DA-46C9-86FD-4AAA3F87DF7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511900" y="1744293"/>
            <a:ext cx="226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6485A12F-4792-4783-80DB-83E239769960}"/>
              </a:ext>
            </a:extLst>
          </p:cNvPr>
          <p:cNvCxnSpPr>
            <a:cxnSpLocks/>
            <a:stCxn id="53" idx="1"/>
          </p:cNvCxnSpPr>
          <p:nvPr/>
        </p:nvCxnSpPr>
        <p:spPr>
          <a:xfrm rot="10800000" flipH="1">
            <a:off x="2653413" y="2036530"/>
            <a:ext cx="327768" cy="1054255"/>
          </a:xfrm>
          <a:prstGeom prst="bentConnector4">
            <a:avLst>
              <a:gd name="adj1" fmla="val -69744"/>
              <a:gd name="adj2" fmla="val 743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3709C60-0989-4953-BD94-24B4A2C42EC3}"/>
              </a:ext>
            </a:extLst>
          </p:cNvPr>
          <p:cNvSpPr txBox="1"/>
          <p:nvPr/>
        </p:nvSpPr>
        <p:spPr>
          <a:xfrm>
            <a:off x="718772" y="2640365"/>
            <a:ext cx="164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Triggered &amp; Scheduled Pipelines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D87DAE1-0E94-4C25-A308-0A8FCB4418AB}"/>
              </a:ext>
            </a:extLst>
          </p:cNvPr>
          <p:cNvSpPr/>
          <p:nvPr/>
        </p:nvSpPr>
        <p:spPr>
          <a:xfrm>
            <a:off x="5347591" y="1365934"/>
            <a:ext cx="958911" cy="247385"/>
          </a:xfrm>
          <a:prstGeom prst="rect">
            <a:avLst/>
          </a:prstGeom>
          <a:solidFill>
            <a:srgbClr val="F05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ETL Logic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1902B-E79F-4BA8-902E-5A9DC392ED60}"/>
              </a:ext>
            </a:extLst>
          </p:cNvPr>
          <p:cNvSpPr/>
          <p:nvPr/>
        </p:nvSpPr>
        <p:spPr>
          <a:xfrm>
            <a:off x="5361452" y="1717029"/>
            <a:ext cx="958912" cy="247385"/>
          </a:xfrm>
          <a:prstGeom prst="rect">
            <a:avLst/>
          </a:prstGeom>
          <a:solidFill>
            <a:srgbClr val="F05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Calculations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9372688-7C75-4FDB-81DE-E38A5A48E853}"/>
              </a:ext>
            </a:extLst>
          </p:cNvPr>
          <p:cNvGrpSpPr/>
          <p:nvPr/>
        </p:nvGrpSpPr>
        <p:grpSpPr>
          <a:xfrm>
            <a:off x="6889940" y="3890592"/>
            <a:ext cx="706545" cy="836167"/>
            <a:chOff x="3078067" y="3561533"/>
            <a:chExt cx="734502" cy="93669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AD97898-0597-4397-BE22-CAD3F9BD216E}"/>
                </a:ext>
              </a:extLst>
            </p:cNvPr>
            <p:cNvSpPr txBox="1"/>
            <p:nvPr/>
          </p:nvSpPr>
          <p:spPr>
            <a:xfrm>
              <a:off x="3078067" y="4128897"/>
              <a:ext cx="7345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algn="ctr"/>
              <a:r>
                <a:rPr lang="en-US" dirty="0"/>
                <a:t>AZURE STORAGE</a:t>
              </a:r>
            </a:p>
          </p:txBody>
        </p:sp>
        <p:pic>
          <p:nvPicPr>
            <p:cNvPr id="80" name="Picture 26" descr="Image result for Azure Blob Storage icon">
              <a:extLst>
                <a:ext uri="{FF2B5EF4-FFF2-40B4-BE49-F238E27FC236}">
                  <a16:creationId xmlns:a16="http://schemas.microsoft.com/office/drawing/2014/main" id="{4765FE55-267F-47EC-9D01-70E147FA0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2250" y="3561533"/>
              <a:ext cx="475488" cy="47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58C65FD-D2D3-41C9-B662-0827EB133A3D}"/>
              </a:ext>
            </a:extLst>
          </p:cNvPr>
          <p:cNvGrpSpPr/>
          <p:nvPr/>
        </p:nvGrpSpPr>
        <p:grpSpPr>
          <a:xfrm>
            <a:off x="7944319" y="3498286"/>
            <a:ext cx="890757" cy="955348"/>
            <a:chOff x="10906078" y="4888162"/>
            <a:chExt cx="1093486" cy="137121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6A71FF7-44F3-4E5D-B742-CE6B1B871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6078" y="4888162"/>
              <a:ext cx="857889" cy="85604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62405A5-A7C0-4840-A608-1EA478C06F60}"/>
                </a:ext>
              </a:extLst>
            </p:cNvPr>
            <p:cNvSpPr txBox="1"/>
            <p:nvPr/>
          </p:nvSpPr>
          <p:spPr>
            <a:xfrm>
              <a:off x="10946379" y="5729276"/>
              <a:ext cx="1053185" cy="53010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solidFill>
                    <a:schemeClr val="tx1"/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DIRECT </a:t>
              </a:r>
            </a:p>
            <a:p>
              <a:r>
                <a:rPr lang="en-US" dirty="0"/>
                <a:t>DOWNLOAD</a:t>
              </a:r>
            </a:p>
          </p:txBody>
        </p:sp>
      </p:grp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010D0EC9-237E-4137-A4D1-D83F61B18B96}"/>
              </a:ext>
            </a:extLst>
          </p:cNvPr>
          <p:cNvCxnSpPr>
            <a:cxnSpLocks/>
          </p:cNvCxnSpPr>
          <p:nvPr/>
        </p:nvCxnSpPr>
        <p:spPr>
          <a:xfrm>
            <a:off x="5977883" y="3044741"/>
            <a:ext cx="712023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7F59240D-C670-41F4-83EA-818498DAD6C5}"/>
              </a:ext>
            </a:extLst>
          </p:cNvPr>
          <p:cNvSpPr/>
          <p:nvPr/>
        </p:nvSpPr>
        <p:spPr>
          <a:xfrm>
            <a:off x="914972" y="1180078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91" name="Flowchart: Magnetic Disk 90">
            <a:extLst>
              <a:ext uri="{FF2B5EF4-FFF2-40B4-BE49-F238E27FC236}">
                <a16:creationId xmlns:a16="http://schemas.microsoft.com/office/drawing/2014/main" id="{386F9A8E-6DE0-4F14-8092-B61C0840CBCB}"/>
              </a:ext>
            </a:extLst>
          </p:cNvPr>
          <p:cNvSpPr/>
          <p:nvPr/>
        </p:nvSpPr>
        <p:spPr>
          <a:xfrm>
            <a:off x="229161" y="1231981"/>
            <a:ext cx="619686" cy="38889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source</a:t>
            </a:r>
          </a:p>
        </p:txBody>
      </p:sp>
      <p:pic>
        <p:nvPicPr>
          <p:cNvPr id="100" name="Picture 4" descr="Image result for power bi icon">
            <a:extLst>
              <a:ext uri="{FF2B5EF4-FFF2-40B4-BE49-F238E27FC236}">
                <a16:creationId xmlns:a16="http://schemas.microsoft.com/office/drawing/2014/main" id="{76FEE118-06DD-44CF-B0F9-14CA7736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88" y="2200342"/>
            <a:ext cx="698512" cy="6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091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23CD-BA9A-45D6-A74E-91D9F627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285750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 to this list:  these should be separate parts of a single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6932E4-205B-4F33-A98F-C9C991C78270}"/>
              </a:ext>
            </a:extLst>
          </p:cNvPr>
          <p:cNvSpPr txBox="1">
            <a:spLocks/>
          </p:cNvSpPr>
          <p:nvPr/>
        </p:nvSpPr>
        <p:spPr>
          <a:xfrm>
            <a:off x="1752600" y="1047750"/>
            <a:ext cx="6907660" cy="4385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5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alert for things like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reporting to wall street, auditors,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reporting to upper management, 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tactical reporting to other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analysis, machine learning, 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lineage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brokerage between transactional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historical data, archiving data</a:t>
            </a:r>
          </a:p>
        </p:txBody>
      </p:sp>
    </p:spTree>
    <p:extLst>
      <p:ext uri="{BB962C8B-B14F-4D97-AF65-F5344CB8AC3E}">
        <p14:creationId xmlns:p14="http://schemas.microsoft.com/office/powerpoint/2010/main" val="407497736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D9D1-B4D8-4D6B-AB0A-A6286E94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pitch it to the business:  consistent path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3DF53C-8501-46D0-A493-D79F38C6B682}"/>
              </a:ext>
            </a:extLst>
          </p:cNvPr>
          <p:cNvCxnSpPr>
            <a:cxnSpLocks/>
          </p:cNvCxnSpPr>
          <p:nvPr/>
        </p:nvCxnSpPr>
        <p:spPr>
          <a:xfrm flipH="1">
            <a:off x="7937328" y="645562"/>
            <a:ext cx="39818" cy="4125221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FB13F-7208-428D-8D59-1C72C27A8296}"/>
              </a:ext>
            </a:extLst>
          </p:cNvPr>
          <p:cNvCxnSpPr>
            <a:cxnSpLocks/>
          </p:cNvCxnSpPr>
          <p:nvPr/>
        </p:nvCxnSpPr>
        <p:spPr>
          <a:xfrm>
            <a:off x="7987273" y="645562"/>
            <a:ext cx="138884" cy="0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8A93F1-E7D8-4E08-BA3A-E5113BDBD319}"/>
              </a:ext>
            </a:extLst>
          </p:cNvPr>
          <p:cNvSpPr txBox="1"/>
          <p:nvPr/>
        </p:nvSpPr>
        <p:spPr>
          <a:xfrm>
            <a:off x="7977145" y="2962527"/>
            <a:ext cx="906998" cy="2060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950973">
              <a:defRPr sz="900" kern="0">
                <a:solidFill>
                  <a:schemeClr val="tx1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DASHBOARDS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35EC8-AE13-4350-98D5-BF68F6983262}"/>
              </a:ext>
            </a:extLst>
          </p:cNvPr>
          <p:cNvCxnSpPr>
            <a:cxnSpLocks/>
          </p:cNvCxnSpPr>
          <p:nvPr/>
        </p:nvCxnSpPr>
        <p:spPr>
          <a:xfrm>
            <a:off x="7957237" y="4726759"/>
            <a:ext cx="138884" cy="0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30EA58-8CFD-4937-9529-6C84AE391961}"/>
              </a:ext>
            </a:extLst>
          </p:cNvPr>
          <p:cNvCxnSpPr>
            <a:cxnSpLocks/>
          </p:cNvCxnSpPr>
          <p:nvPr/>
        </p:nvCxnSpPr>
        <p:spPr>
          <a:xfrm>
            <a:off x="7724125" y="2883541"/>
            <a:ext cx="181744" cy="0"/>
          </a:xfrm>
          <a:prstGeom prst="straightConnector1">
            <a:avLst/>
          </a:prstGeom>
          <a:ln>
            <a:solidFill>
              <a:srgbClr val="00206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8D207B-DD74-4CF0-98A3-097E5378AD56}"/>
              </a:ext>
            </a:extLst>
          </p:cNvPr>
          <p:cNvSpPr/>
          <p:nvPr/>
        </p:nvSpPr>
        <p:spPr bwMode="auto">
          <a:xfrm>
            <a:off x="6753580" y="599089"/>
            <a:ext cx="959870" cy="431516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9DE98-08C2-457D-A040-F7A285553ACD}"/>
              </a:ext>
            </a:extLst>
          </p:cNvPr>
          <p:cNvSpPr txBox="1"/>
          <p:nvPr/>
        </p:nvSpPr>
        <p:spPr>
          <a:xfrm>
            <a:off x="6621644" y="561261"/>
            <a:ext cx="1155480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SERVING </a:t>
            </a:r>
            <a:b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A7594-EE83-4702-8EB1-054308EB6F1D}"/>
              </a:ext>
            </a:extLst>
          </p:cNvPr>
          <p:cNvSpPr txBox="1"/>
          <p:nvPr/>
        </p:nvSpPr>
        <p:spPr>
          <a:xfrm>
            <a:off x="6811994" y="1630889"/>
            <a:ext cx="828078" cy="538793"/>
          </a:xfrm>
          <a:prstGeom prst="rect">
            <a:avLst/>
          </a:prstGeom>
          <a:noFill/>
        </p:spPr>
        <p:txBody>
          <a:bodyPr wrap="square" lIns="91440" tIns="143347" rIns="91440" bIns="143347" rtlCol="0">
            <a:spAutoFit/>
          </a:bodyPr>
          <a:lstStyle>
            <a:defPPr>
              <a:defRPr lang="en-US"/>
            </a:defPPr>
            <a:lvl1pPr defTabSz="913781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 sz="1125" kern="0" spc="-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SQL DB / SQL Server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1857F3-0057-4844-9190-7A4CCCC5819A}"/>
              </a:ext>
            </a:extLst>
          </p:cNvPr>
          <p:cNvGrpSpPr>
            <a:grpSpLocks noChangeAspect="1"/>
          </p:cNvGrpSpPr>
          <p:nvPr/>
        </p:nvGrpSpPr>
        <p:grpSpPr>
          <a:xfrm>
            <a:off x="7064008" y="1194183"/>
            <a:ext cx="345403" cy="457390"/>
            <a:chOff x="6372224" y="3082295"/>
            <a:chExt cx="1533525" cy="203073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8DB0DF-6F00-480A-926F-6CA3EC637F23}"/>
                </a:ext>
              </a:extLst>
            </p:cNvPr>
            <p:cNvSpPr/>
            <p:nvPr/>
          </p:nvSpPr>
          <p:spPr>
            <a:xfrm>
              <a:off x="6372224" y="3360425"/>
              <a:ext cx="761999" cy="1752602"/>
            </a:xfrm>
            <a:custGeom>
              <a:avLst/>
              <a:gdLst/>
              <a:ahLst/>
              <a:cxnLst/>
              <a:rect l="0" t="0" r="0" b="0"/>
              <a:pathLst>
                <a:path w="762000" h="1752600">
                  <a:moveTo>
                    <a:pt x="0" y="0"/>
                  </a:moveTo>
                  <a:lnTo>
                    <a:pt x="0" y="1480185"/>
                  </a:lnTo>
                  <a:cubicBezTo>
                    <a:pt x="0" y="1632585"/>
                    <a:pt x="344805" y="1758315"/>
                    <a:pt x="768668" y="1758315"/>
                  </a:cubicBezTo>
                  <a:lnTo>
                    <a:pt x="7686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9C6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BDC043B-71E6-4E73-9F70-B9C5587CC39B}"/>
                </a:ext>
              </a:extLst>
            </p:cNvPr>
            <p:cNvSpPr/>
            <p:nvPr/>
          </p:nvSpPr>
          <p:spPr>
            <a:xfrm>
              <a:off x="7129464" y="3360425"/>
              <a:ext cx="771526" cy="1752602"/>
            </a:xfrm>
            <a:custGeom>
              <a:avLst/>
              <a:gdLst/>
              <a:ahLst/>
              <a:cxnLst/>
              <a:rect l="0" t="0" r="0" b="0"/>
              <a:pathLst>
                <a:path w="771525" h="1752600">
                  <a:moveTo>
                    <a:pt x="0" y="1759268"/>
                  </a:moveTo>
                  <a:lnTo>
                    <a:pt x="11430" y="1759268"/>
                  </a:lnTo>
                  <a:cubicBezTo>
                    <a:pt x="436245" y="1759268"/>
                    <a:pt x="780097" y="1633537"/>
                    <a:pt x="780097" y="1481137"/>
                  </a:cubicBezTo>
                  <a:lnTo>
                    <a:pt x="780097" y="0"/>
                  </a:lnTo>
                  <a:lnTo>
                    <a:pt x="0" y="0"/>
                  </a:lnTo>
                  <a:lnTo>
                    <a:pt x="0" y="1759268"/>
                  </a:lnTo>
                  <a:close/>
                </a:path>
              </a:pathLst>
            </a:custGeom>
            <a:solidFill>
              <a:srgbClr val="5AB4D9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96FD9C-D1E6-47C8-ACC0-14A8C35B10F1}"/>
                </a:ext>
              </a:extLst>
            </p:cNvPr>
            <p:cNvSpPr/>
            <p:nvPr/>
          </p:nvSpPr>
          <p:spPr>
            <a:xfrm>
              <a:off x="6372224" y="3082295"/>
              <a:ext cx="1533525" cy="552451"/>
            </a:xfrm>
            <a:custGeom>
              <a:avLst/>
              <a:gdLst/>
              <a:ahLst/>
              <a:cxnLst/>
              <a:rect l="0" t="0" r="0" b="0"/>
              <a:pathLst>
                <a:path w="1533525" h="552450">
                  <a:moveTo>
                    <a:pt x="1537335" y="278130"/>
                  </a:moveTo>
                  <a:cubicBezTo>
                    <a:pt x="1537335" y="430530"/>
                    <a:pt x="1192530" y="556260"/>
                    <a:pt x="768668" y="556260"/>
                  </a:cubicBezTo>
                  <a:cubicBezTo>
                    <a:pt x="344805" y="556260"/>
                    <a:pt x="0" y="431482"/>
                    <a:pt x="0" y="278130"/>
                  </a:cubicBezTo>
                  <a:cubicBezTo>
                    <a:pt x="0" y="124777"/>
                    <a:pt x="344805" y="0"/>
                    <a:pt x="768668" y="0"/>
                  </a:cubicBezTo>
                  <a:cubicBezTo>
                    <a:pt x="1192530" y="0"/>
                    <a:pt x="1537335" y="122872"/>
                    <a:pt x="1537335" y="27813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763225-446A-4B91-ADFA-7FFD540C122F}"/>
                </a:ext>
              </a:extLst>
            </p:cNvPr>
            <p:cNvSpPr/>
            <p:nvPr/>
          </p:nvSpPr>
          <p:spPr>
            <a:xfrm>
              <a:off x="6529389" y="3159446"/>
              <a:ext cx="1219201" cy="361951"/>
            </a:xfrm>
            <a:custGeom>
              <a:avLst/>
              <a:gdLst/>
              <a:ahLst/>
              <a:cxnLst/>
              <a:rect l="0" t="0" r="0" b="0"/>
              <a:pathLst>
                <a:path w="1219200" h="361950">
                  <a:moveTo>
                    <a:pt x="1223010" y="184785"/>
                  </a:moveTo>
                  <a:cubicBezTo>
                    <a:pt x="1223010" y="284798"/>
                    <a:pt x="949643" y="369570"/>
                    <a:pt x="611505" y="369570"/>
                  </a:cubicBezTo>
                  <a:cubicBezTo>
                    <a:pt x="273368" y="369570"/>
                    <a:pt x="0" y="287655"/>
                    <a:pt x="0" y="184785"/>
                  </a:cubicBezTo>
                  <a:cubicBezTo>
                    <a:pt x="0" y="84773"/>
                    <a:pt x="273368" y="0"/>
                    <a:pt x="611505" y="0"/>
                  </a:cubicBezTo>
                  <a:cubicBezTo>
                    <a:pt x="949643" y="0"/>
                    <a:pt x="1223010" y="82867"/>
                    <a:pt x="1223010" y="184785"/>
                  </a:cubicBezTo>
                </a:path>
              </a:pathLst>
            </a:custGeom>
            <a:solidFill>
              <a:srgbClr val="7FBB42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689665-C461-4855-8D37-174C0F4C362E}"/>
                </a:ext>
              </a:extLst>
            </p:cNvPr>
            <p:cNvSpPr/>
            <p:nvPr/>
          </p:nvSpPr>
          <p:spPr>
            <a:xfrm>
              <a:off x="6529389" y="3160397"/>
              <a:ext cx="1219201" cy="295278"/>
            </a:xfrm>
            <a:custGeom>
              <a:avLst/>
              <a:gdLst/>
              <a:ahLst/>
              <a:cxnLst/>
              <a:rect l="0" t="0" r="0" b="0"/>
              <a:pathLst>
                <a:path w="1219200" h="295275">
                  <a:moveTo>
                    <a:pt x="1095375" y="296227"/>
                  </a:moveTo>
                  <a:cubicBezTo>
                    <a:pt x="1175385" y="263842"/>
                    <a:pt x="1223010" y="225742"/>
                    <a:pt x="1223010" y="184785"/>
                  </a:cubicBezTo>
                  <a:cubicBezTo>
                    <a:pt x="1223010" y="84772"/>
                    <a:pt x="949643" y="0"/>
                    <a:pt x="611505" y="0"/>
                  </a:cubicBezTo>
                  <a:cubicBezTo>
                    <a:pt x="273368" y="0"/>
                    <a:pt x="0" y="81915"/>
                    <a:pt x="0" y="184785"/>
                  </a:cubicBezTo>
                  <a:cubicBezTo>
                    <a:pt x="0" y="228600"/>
                    <a:pt x="47625" y="266700"/>
                    <a:pt x="127635" y="296227"/>
                  </a:cubicBezTo>
                  <a:cubicBezTo>
                    <a:pt x="239078" y="252413"/>
                    <a:pt x="415290" y="225742"/>
                    <a:pt x="611505" y="225742"/>
                  </a:cubicBezTo>
                  <a:cubicBezTo>
                    <a:pt x="807720" y="222885"/>
                    <a:pt x="982980" y="252413"/>
                    <a:pt x="1095375" y="296227"/>
                  </a:cubicBezTo>
                </a:path>
              </a:pathLst>
            </a:custGeom>
            <a:solidFill>
              <a:srgbClr val="B8D433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5D4600-5303-4BE2-B3D7-9EB996EE7B5D}"/>
                </a:ext>
              </a:extLst>
            </p:cNvPr>
            <p:cNvSpPr/>
            <p:nvPr/>
          </p:nvSpPr>
          <p:spPr>
            <a:xfrm>
              <a:off x="6557965" y="3962405"/>
              <a:ext cx="314324" cy="476251"/>
            </a:xfrm>
            <a:custGeom>
              <a:avLst/>
              <a:gdLst/>
              <a:ahLst/>
              <a:cxnLst/>
              <a:rect l="0" t="0" r="0" b="0"/>
              <a:pathLst>
                <a:path w="314325" h="476250">
                  <a:moveTo>
                    <a:pt x="5715" y="459105"/>
                  </a:moveTo>
                  <a:lnTo>
                    <a:pt x="5715" y="354330"/>
                  </a:lnTo>
                  <a:cubicBezTo>
                    <a:pt x="23813" y="370522"/>
                    <a:pt x="44767" y="381953"/>
                    <a:pt x="67628" y="390525"/>
                  </a:cubicBezTo>
                  <a:cubicBezTo>
                    <a:pt x="90488" y="397193"/>
                    <a:pt x="113347" y="401955"/>
                    <a:pt x="133350" y="401955"/>
                  </a:cubicBezTo>
                  <a:cubicBezTo>
                    <a:pt x="146685" y="401955"/>
                    <a:pt x="158115" y="400050"/>
                    <a:pt x="167640" y="397193"/>
                  </a:cubicBezTo>
                  <a:cubicBezTo>
                    <a:pt x="177165" y="395288"/>
                    <a:pt x="185738" y="392430"/>
                    <a:pt x="192405" y="387668"/>
                  </a:cubicBezTo>
                  <a:cubicBezTo>
                    <a:pt x="199072" y="382905"/>
                    <a:pt x="203835" y="378143"/>
                    <a:pt x="205740" y="371475"/>
                  </a:cubicBezTo>
                  <a:cubicBezTo>
                    <a:pt x="207645" y="364807"/>
                    <a:pt x="210503" y="360045"/>
                    <a:pt x="210503" y="353378"/>
                  </a:cubicBezTo>
                  <a:cubicBezTo>
                    <a:pt x="210503" y="343853"/>
                    <a:pt x="208597" y="335280"/>
                    <a:pt x="203835" y="328613"/>
                  </a:cubicBezTo>
                  <a:cubicBezTo>
                    <a:pt x="199072" y="321945"/>
                    <a:pt x="192405" y="315278"/>
                    <a:pt x="182880" y="307657"/>
                  </a:cubicBezTo>
                  <a:cubicBezTo>
                    <a:pt x="173355" y="300990"/>
                    <a:pt x="161925" y="296228"/>
                    <a:pt x="150495" y="289560"/>
                  </a:cubicBezTo>
                  <a:cubicBezTo>
                    <a:pt x="139065" y="284797"/>
                    <a:pt x="125730" y="278130"/>
                    <a:pt x="109538" y="271463"/>
                  </a:cubicBezTo>
                  <a:cubicBezTo>
                    <a:pt x="73343" y="255270"/>
                    <a:pt x="45720" y="237172"/>
                    <a:pt x="27622" y="217170"/>
                  </a:cubicBezTo>
                  <a:cubicBezTo>
                    <a:pt x="9525" y="194310"/>
                    <a:pt x="0" y="169545"/>
                    <a:pt x="0" y="137160"/>
                  </a:cubicBezTo>
                  <a:cubicBezTo>
                    <a:pt x="0" y="112395"/>
                    <a:pt x="4763" y="91440"/>
                    <a:pt x="13335" y="75247"/>
                  </a:cubicBezTo>
                  <a:cubicBezTo>
                    <a:pt x="22860" y="57150"/>
                    <a:pt x="36195" y="42863"/>
                    <a:pt x="52388" y="31432"/>
                  </a:cubicBezTo>
                  <a:cubicBezTo>
                    <a:pt x="68580" y="20003"/>
                    <a:pt x="88582" y="10478"/>
                    <a:pt x="111443" y="6668"/>
                  </a:cubicBezTo>
                  <a:cubicBezTo>
                    <a:pt x="134303" y="1905"/>
                    <a:pt x="157163" y="0"/>
                    <a:pt x="181928" y="0"/>
                  </a:cubicBezTo>
                  <a:cubicBezTo>
                    <a:pt x="206693" y="0"/>
                    <a:pt x="227647" y="1905"/>
                    <a:pt x="245745" y="4763"/>
                  </a:cubicBezTo>
                  <a:cubicBezTo>
                    <a:pt x="263843" y="6668"/>
                    <a:pt x="281940" y="11430"/>
                    <a:pt x="298132" y="18097"/>
                  </a:cubicBezTo>
                  <a:lnTo>
                    <a:pt x="298132" y="116205"/>
                  </a:lnTo>
                  <a:cubicBezTo>
                    <a:pt x="291465" y="111443"/>
                    <a:pt x="281940" y="106680"/>
                    <a:pt x="273368" y="102870"/>
                  </a:cubicBezTo>
                  <a:cubicBezTo>
                    <a:pt x="264795" y="99060"/>
                    <a:pt x="255270" y="96203"/>
                    <a:pt x="245745" y="93345"/>
                  </a:cubicBezTo>
                  <a:cubicBezTo>
                    <a:pt x="236220" y="91440"/>
                    <a:pt x="224790" y="88582"/>
                    <a:pt x="216218" y="86678"/>
                  </a:cubicBezTo>
                  <a:cubicBezTo>
                    <a:pt x="206693" y="84772"/>
                    <a:pt x="198120" y="84772"/>
                    <a:pt x="188595" y="84772"/>
                  </a:cubicBezTo>
                  <a:cubicBezTo>
                    <a:pt x="177165" y="84772"/>
                    <a:pt x="165735" y="84772"/>
                    <a:pt x="156210" y="86678"/>
                  </a:cubicBezTo>
                  <a:cubicBezTo>
                    <a:pt x="146685" y="88582"/>
                    <a:pt x="138113" y="91440"/>
                    <a:pt x="131445" y="96203"/>
                  </a:cubicBezTo>
                  <a:cubicBezTo>
                    <a:pt x="124778" y="100965"/>
                    <a:pt x="120015" y="105728"/>
                    <a:pt x="115253" y="109538"/>
                  </a:cubicBezTo>
                  <a:cubicBezTo>
                    <a:pt x="110490" y="116205"/>
                    <a:pt x="110490" y="120968"/>
                    <a:pt x="110490" y="127635"/>
                  </a:cubicBezTo>
                  <a:cubicBezTo>
                    <a:pt x="110490" y="134303"/>
                    <a:pt x="112395" y="140970"/>
                    <a:pt x="117157" y="148590"/>
                  </a:cubicBezTo>
                  <a:cubicBezTo>
                    <a:pt x="121920" y="155257"/>
                    <a:pt x="126682" y="160020"/>
                    <a:pt x="135255" y="166688"/>
                  </a:cubicBezTo>
                  <a:cubicBezTo>
                    <a:pt x="141922" y="171450"/>
                    <a:pt x="151447" y="178118"/>
                    <a:pt x="162878" y="182880"/>
                  </a:cubicBezTo>
                  <a:cubicBezTo>
                    <a:pt x="174307" y="187643"/>
                    <a:pt x="185738" y="194310"/>
                    <a:pt x="199072" y="199072"/>
                  </a:cubicBezTo>
                  <a:cubicBezTo>
                    <a:pt x="217170" y="205740"/>
                    <a:pt x="235268" y="215265"/>
                    <a:pt x="249555" y="223838"/>
                  </a:cubicBezTo>
                  <a:cubicBezTo>
                    <a:pt x="265747" y="233363"/>
                    <a:pt x="277178" y="241935"/>
                    <a:pt x="288607" y="253365"/>
                  </a:cubicBezTo>
                  <a:cubicBezTo>
                    <a:pt x="300038" y="264795"/>
                    <a:pt x="306705" y="276225"/>
                    <a:pt x="313372" y="292418"/>
                  </a:cubicBezTo>
                  <a:cubicBezTo>
                    <a:pt x="318135" y="305753"/>
                    <a:pt x="322897" y="321945"/>
                    <a:pt x="322897" y="342900"/>
                  </a:cubicBezTo>
                  <a:cubicBezTo>
                    <a:pt x="322897" y="367665"/>
                    <a:pt x="318135" y="390525"/>
                    <a:pt x="309563" y="408622"/>
                  </a:cubicBezTo>
                  <a:cubicBezTo>
                    <a:pt x="300038" y="426720"/>
                    <a:pt x="286703" y="441007"/>
                    <a:pt x="268605" y="452438"/>
                  </a:cubicBezTo>
                  <a:cubicBezTo>
                    <a:pt x="252413" y="463868"/>
                    <a:pt x="232410" y="470535"/>
                    <a:pt x="209550" y="475297"/>
                  </a:cubicBezTo>
                  <a:cubicBezTo>
                    <a:pt x="186690" y="480060"/>
                    <a:pt x="163830" y="481965"/>
                    <a:pt x="139065" y="481965"/>
                  </a:cubicBezTo>
                  <a:cubicBezTo>
                    <a:pt x="114300" y="481965"/>
                    <a:pt x="88582" y="480060"/>
                    <a:pt x="65722" y="475297"/>
                  </a:cubicBezTo>
                  <a:cubicBezTo>
                    <a:pt x="41910" y="475297"/>
                    <a:pt x="21908" y="467678"/>
                    <a:pt x="5715" y="45910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8BF729-A71E-49AC-BCF5-CDC73ACE89F5}"/>
                </a:ext>
              </a:extLst>
            </p:cNvPr>
            <p:cNvSpPr/>
            <p:nvPr/>
          </p:nvSpPr>
          <p:spPr>
            <a:xfrm>
              <a:off x="6926578" y="3965251"/>
              <a:ext cx="495297" cy="533400"/>
            </a:xfrm>
            <a:custGeom>
              <a:avLst/>
              <a:gdLst/>
              <a:ahLst/>
              <a:cxnLst/>
              <a:rect l="0" t="0" r="0" b="0"/>
              <a:pathLst>
                <a:path w="495300" h="533400">
                  <a:moveTo>
                    <a:pt x="227647" y="483870"/>
                  </a:moveTo>
                  <a:cubicBezTo>
                    <a:pt x="161925" y="483870"/>
                    <a:pt x="106680" y="461010"/>
                    <a:pt x="63817" y="418148"/>
                  </a:cubicBezTo>
                  <a:cubicBezTo>
                    <a:pt x="22860" y="374333"/>
                    <a:pt x="0" y="318135"/>
                    <a:pt x="0" y="246698"/>
                  </a:cubicBezTo>
                  <a:cubicBezTo>
                    <a:pt x="0" y="173355"/>
                    <a:pt x="20955" y="114300"/>
                    <a:pt x="63817" y="68580"/>
                  </a:cubicBezTo>
                  <a:cubicBezTo>
                    <a:pt x="107632" y="22860"/>
                    <a:pt x="161925" y="0"/>
                    <a:pt x="232410" y="0"/>
                  </a:cubicBezTo>
                  <a:cubicBezTo>
                    <a:pt x="298132" y="0"/>
                    <a:pt x="353377" y="22860"/>
                    <a:pt x="394335" y="65723"/>
                  </a:cubicBezTo>
                  <a:cubicBezTo>
                    <a:pt x="435292" y="108585"/>
                    <a:pt x="456247" y="165735"/>
                    <a:pt x="456247" y="239078"/>
                  </a:cubicBezTo>
                  <a:cubicBezTo>
                    <a:pt x="456247" y="312420"/>
                    <a:pt x="435292" y="371475"/>
                    <a:pt x="392430" y="417195"/>
                  </a:cubicBezTo>
                  <a:cubicBezTo>
                    <a:pt x="390525" y="419100"/>
                    <a:pt x="390525" y="419100"/>
                    <a:pt x="387667" y="421958"/>
                  </a:cubicBezTo>
                  <a:cubicBezTo>
                    <a:pt x="385763" y="423863"/>
                    <a:pt x="385763" y="423863"/>
                    <a:pt x="382905" y="426720"/>
                  </a:cubicBezTo>
                  <a:lnTo>
                    <a:pt x="501967" y="541020"/>
                  </a:lnTo>
                  <a:lnTo>
                    <a:pt x="353377" y="541020"/>
                  </a:lnTo>
                  <a:lnTo>
                    <a:pt x="291465" y="477203"/>
                  </a:lnTo>
                  <a:cubicBezTo>
                    <a:pt x="276225" y="481013"/>
                    <a:pt x="253365" y="483870"/>
                    <a:pt x="227647" y="483870"/>
                  </a:cubicBezTo>
                  <a:close/>
                  <a:moveTo>
                    <a:pt x="232410" y="91440"/>
                  </a:moveTo>
                  <a:cubicBezTo>
                    <a:pt x="196215" y="91440"/>
                    <a:pt x="166688" y="104775"/>
                    <a:pt x="143827" y="132398"/>
                  </a:cubicBezTo>
                  <a:cubicBezTo>
                    <a:pt x="120967" y="160020"/>
                    <a:pt x="111442" y="196215"/>
                    <a:pt x="111442" y="241935"/>
                  </a:cubicBezTo>
                  <a:cubicBezTo>
                    <a:pt x="111442" y="287655"/>
                    <a:pt x="122872" y="323850"/>
                    <a:pt x="143827" y="351473"/>
                  </a:cubicBezTo>
                  <a:cubicBezTo>
                    <a:pt x="166688" y="379095"/>
                    <a:pt x="194310" y="392430"/>
                    <a:pt x="228600" y="392430"/>
                  </a:cubicBezTo>
                  <a:cubicBezTo>
                    <a:pt x="264795" y="392430"/>
                    <a:pt x="292417" y="379095"/>
                    <a:pt x="315277" y="353378"/>
                  </a:cubicBezTo>
                  <a:cubicBezTo>
                    <a:pt x="336232" y="325755"/>
                    <a:pt x="347663" y="289560"/>
                    <a:pt x="347663" y="243840"/>
                  </a:cubicBezTo>
                  <a:cubicBezTo>
                    <a:pt x="347663" y="196215"/>
                    <a:pt x="336232" y="157163"/>
                    <a:pt x="315277" y="129540"/>
                  </a:cubicBezTo>
                  <a:cubicBezTo>
                    <a:pt x="296227" y="104775"/>
                    <a:pt x="268605" y="91440"/>
                    <a:pt x="232410" y="9144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75A955-5D7F-4F20-A7A0-829873320C11}"/>
                </a:ext>
              </a:extLst>
            </p:cNvPr>
            <p:cNvSpPr/>
            <p:nvPr/>
          </p:nvSpPr>
          <p:spPr>
            <a:xfrm>
              <a:off x="7462834" y="3971927"/>
              <a:ext cx="276224" cy="466724"/>
            </a:xfrm>
            <a:custGeom>
              <a:avLst/>
              <a:gdLst/>
              <a:ahLst/>
              <a:cxnLst/>
              <a:rect l="0" t="0" r="0" b="0"/>
              <a:pathLst>
                <a:path w="276225" h="466725">
                  <a:moveTo>
                    <a:pt x="278130" y="467678"/>
                  </a:moveTo>
                  <a:lnTo>
                    <a:pt x="0" y="467678"/>
                  </a:lnTo>
                  <a:lnTo>
                    <a:pt x="0" y="0"/>
                  </a:lnTo>
                  <a:lnTo>
                    <a:pt x="104775" y="0"/>
                  </a:lnTo>
                  <a:lnTo>
                    <a:pt x="104775" y="381000"/>
                  </a:lnTo>
                  <a:lnTo>
                    <a:pt x="278130" y="381000"/>
                  </a:lnTo>
                  <a:lnTo>
                    <a:pt x="278130" y="467678"/>
                  </a:lnTo>
                  <a:lnTo>
                    <a:pt x="278130" y="46767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sz="1836"/>
            </a:p>
          </p:txBody>
        </p:sp>
      </p:grpSp>
      <p:pic>
        <p:nvPicPr>
          <p:cNvPr id="30" name="Picture 56">
            <a:extLst>
              <a:ext uri="{FF2B5EF4-FFF2-40B4-BE49-F238E27FC236}">
                <a16:creationId xmlns:a16="http://schemas.microsoft.com/office/drawing/2014/main" id="{5971D829-EE79-439B-AD61-CE1CA5969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353" y="2861012"/>
            <a:ext cx="496515" cy="3838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606E12-5A51-408B-9DBC-102C9BB1F328}"/>
              </a:ext>
            </a:extLst>
          </p:cNvPr>
          <p:cNvSpPr txBox="1"/>
          <p:nvPr/>
        </p:nvSpPr>
        <p:spPr>
          <a:xfrm>
            <a:off x="6819476" y="3264631"/>
            <a:ext cx="828078" cy="663442"/>
          </a:xfrm>
          <a:prstGeom prst="rect">
            <a:avLst/>
          </a:prstGeom>
          <a:noFill/>
        </p:spPr>
        <p:txBody>
          <a:bodyPr wrap="square" lIns="91440" tIns="143347" rIns="91440" bIns="143347" rtlCol="0">
            <a:spAutoFit/>
          </a:bodyPr>
          <a:lstStyle>
            <a:defPPr>
              <a:defRPr lang="en-US"/>
            </a:defPPr>
            <a:lvl1pPr defTabSz="913781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 sz="1125" kern="0" spc="-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ANALYSIS SERVICES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4E17E6-2113-4525-A3FC-27B33EA5E174}"/>
              </a:ext>
            </a:extLst>
          </p:cNvPr>
          <p:cNvGrpSpPr/>
          <p:nvPr/>
        </p:nvGrpSpPr>
        <p:grpSpPr>
          <a:xfrm>
            <a:off x="796033" y="620162"/>
            <a:ext cx="2712746" cy="1446628"/>
            <a:chOff x="2603799" y="2927753"/>
            <a:chExt cx="2820086" cy="16205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EC54D1-49D9-4E81-AD66-477B092274DF}"/>
                </a:ext>
              </a:extLst>
            </p:cNvPr>
            <p:cNvSpPr txBox="1"/>
            <p:nvPr/>
          </p:nvSpPr>
          <p:spPr>
            <a:xfrm>
              <a:off x="3692689" y="4134567"/>
              <a:ext cx="1368136" cy="4137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algn="ctr"/>
              <a:r>
                <a:rPr lang="en-US" dirty="0"/>
                <a:t>DATA LAKE STORE/</a:t>
              </a:r>
            </a:p>
            <a:p>
              <a:pPr algn="ctr"/>
              <a:r>
                <a:rPr lang="en-US" dirty="0"/>
                <a:t>Azure Blob Storage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002CAC-20F4-4673-A7CC-C645130CBA3F}"/>
                </a:ext>
              </a:extLst>
            </p:cNvPr>
            <p:cNvSpPr/>
            <p:nvPr/>
          </p:nvSpPr>
          <p:spPr bwMode="auto">
            <a:xfrm>
              <a:off x="3480784" y="3344756"/>
              <a:ext cx="1839231" cy="1152144"/>
            </a:xfrm>
            <a:prstGeom prst="roundRect">
              <a:avLst/>
            </a:prstGeom>
            <a:noFill/>
            <a:ln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7492E2-1796-4AA3-B3EB-7257AA4051A2}"/>
                </a:ext>
              </a:extLst>
            </p:cNvPr>
            <p:cNvSpPr txBox="1"/>
            <p:nvPr/>
          </p:nvSpPr>
          <p:spPr>
            <a:xfrm>
              <a:off x="2603799" y="2927753"/>
              <a:ext cx="2820086" cy="54819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 LONG TERM STORAGE</a:t>
              </a:r>
            </a:p>
          </p:txBody>
        </p:sp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BEAF904C-A866-42B3-B473-D9D20718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48515" y="3360710"/>
              <a:ext cx="806555" cy="806556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B2D673-D330-4A03-8206-305F96863C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8544" y="3805959"/>
              <a:ext cx="276549" cy="125560"/>
              <a:chOff x="6557965" y="3962405"/>
              <a:chExt cx="1181093" cy="536246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C4D64AE-D598-4A63-9015-2E1EC1C84BE3}"/>
                  </a:ext>
                </a:extLst>
              </p:cNvPr>
              <p:cNvSpPr/>
              <p:nvPr/>
            </p:nvSpPr>
            <p:spPr>
              <a:xfrm>
                <a:off x="6557965" y="3962405"/>
                <a:ext cx="314324" cy="476251"/>
              </a:xfrm>
              <a:custGeom>
                <a:avLst/>
                <a:gdLst/>
                <a:ahLst/>
                <a:cxnLst/>
                <a:rect l="0" t="0" r="0" b="0"/>
                <a:pathLst>
                  <a:path w="314325" h="476250">
                    <a:moveTo>
                      <a:pt x="5715" y="459105"/>
                    </a:moveTo>
                    <a:lnTo>
                      <a:pt x="5715" y="354330"/>
                    </a:lnTo>
                    <a:cubicBezTo>
                      <a:pt x="23813" y="370522"/>
                      <a:pt x="44767" y="381953"/>
                      <a:pt x="67628" y="390525"/>
                    </a:cubicBezTo>
                    <a:cubicBezTo>
                      <a:pt x="90488" y="397193"/>
                      <a:pt x="113347" y="401955"/>
                      <a:pt x="133350" y="401955"/>
                    </a:cubicBezTo>
                    <a:cubicBezTo>
                      <a:pt x="146685" y="401955"/>
                      <a:pt x="158115" y="400050"/>
                      <a:pt x="167640" y="397193"/>
                    </a:cubicBezTo>
                    <a:cubicBezTo>
                      <a:pt x="177165" y="395288"/>
                      <a:pt x="185738" y="392430"/>
                      <a:pt x="192405" y="387668"/>
                    </a:cubicBezTo>
                    <a:cubicBezTo>
                      <a:pt x="199072" y="382905"/>
                      <a:pt x="203835" y="378143"/>
                      <a:pt x="205740" y="371475"/>
                    </a:cubicBezTo>
                    <a:cubicBezTo>
                      <a:pt x="207645" y="364807"/>
                      <a:pt x="210503" y="360045"/>
                      <a:pt x="210503" y="353378"/>
                    </a:cubicBezTo>
                    <a:cubicBezTo>
                      <a:pt x="210503" y="343853"/>
                      <a:pt x="208597" y="335280"/>
                      <a:pt x="203835" y="328613"/>
                    </a:cubicBezTo>
                    <a:cubicBezTo>
                      <a:pt x="199072" y="321945"/>
                      <a:pt x="192405" y="315278"/>
                      <a:pt x="182880" y="307657"/>
                    </a:cubicBezTo>
                    <a:cubicBezTo>
                      <a:pt x="173355" y="300990"/>
                      <a:pt x="161925" y="296228"/>
                      <a:pt x="150495" y="289560"/>
                    </a:cubicBezTo>
                    <a:cubicBezTo>
                      <a:pt x="139065" y="284797"/>
                      <a:pt x="125730" y="278130"/>
                      <a:pt x="109538" y="271463"/>
                    </a:cubicBezTo>
                    <a:cubicBezTo>
                      <a:pt x="73343" y="255270"/>
                      <a:pt x="45720" y="237172"/>
                      <a:pt x="27622" y="217170"/>
                    </a:cubicBezTo>
                    <a:cubicBezTo>
                      <a:pt x="9525" y="194310"/>
                      <a:pt x="0" y="169545"/>
                      <a:pt x="0" y="137160"/>
                    </a:cubicBezTo>
                    <a:cubicBezTo>
                      <a:pt x="0" y="112395"/>
                      <a:pt x="4763" y="91440"/>
                      <a:pt x="13335" y="75247"/>
                    </a:cubicBezTo>
                    <a:cubicBezTo>
                      <a:pt x="22860" y="57150"/>
                      <a:pt x="36195" y="42863"/>
                      <a:pt x="52388" y="31432"/>
                    </a:cubicBezTo>
                    <a:cubicBezTo>
                      <a:pt x="68580" y="20003"/>
                      <a:pt x="88582" y="10478"/>
                      <a:pt x="111443" y="6668"/>
                    </a:cubicBezTo>
                    <a:cubicBezTo>
                      <a:pt x="134303" y="1905"/>
                      <a:pt x="157163" y="0"/>
                      <a:pt x="181928" y="0"/>
                    </a:cubicBezTo>
                    <a:cubicBezTo>
                      <a:pt x="206693" y="0"/>
                      <a:pt x="227647" y="1905"/>
                      <a:pt x="245745" y="4763"/>
                    </a:cubicBezTo>
                    <a:cubicBezTo>
                      <a:pt x="263843" y="6668"/>
                      <a:pt x="281940" y="11430"/>
                      <a:pt x="298132" y="18097"/>
                    </a:cubicBezTo>
                    <a:lnTo>
                      <a:pt x="298132" y="116205"/>
                    </a:lnTo>
                    <a:cubicBezTo>
                      <a:pt x="291465" y="111443"/>
                      <a:pt x="281940" y="106680"/>
                      <a:pt x="273368" y="102870"/>
                    </a:cubicBezTo>
                    <a:cubicBezTo>
                      <a:pt x="264795" y="99060"/>
                      <a:pt x="255270" y="96203"/>
                      <a:pt x="245745" y="93345"/>
                    </a:cubicBezTo>
                    <a:cubicBezTo>
                      <a:pt x="236220" y="91440"/>
                      <a:pt x="224790" y="88582"/>
                      <a:pt x="216218" y="86678"/>
                    </a:cubicBezTo>
                    <a:cubicBezTo>
                      <a:pt x="206693" y="84772"/>
                      <a:pt x="198120" y="84772"/>
                      <a:pt x="188595" y="84772"/>
                    </a:cubicBezTo>
                    <a:cubicBezTo>
                      <a:pt x="177165" y="84772"/>
                      <a:pt x="165735" y="84772"/>
                      <a:pt x="156210" y="86678"/>
                    </a:cubicBezTo>
                    <a:cubicBezTo>
                      <a:pt x="146685" y="88582"/>
                      <a:pt x="138113" y="91440"/>
                      <a:pt x="131445" y="96203"/>
                    </a:cubicBezTo>
                    <a:cubicBezTo>
                      <a:pt x="124778" y="100965"/>
                      <a:pt x="120015" y="105728"/>
                      <a:pt x="115253" y="109538"/>
                    </a:cubicBezTo>
                    <a:cubicBezTo>
                      <a:pt x="110490" y="116205"/>
                      <a:pt x="110490" y="120968"/>
                      <a:pt x="110490" y="127635"/>
                    </a:cubicBezTo>
                    <a:cubicBezTo>
                      <a:pt x="110490" y="134303"/>
                      <a:pt x="112395" y="140970"/>
                      <a:pt x="117157" y="148590"/>
                    </a:cubicBezTo>
                    <a:cubicBezTo>
                      <a:pt x="121920" y="155257"/>
                      <a:pt x="126682" y="160020"/>
                      <a:pt x="135255" y="166688"/>
                    </a:cubicBezTo>
                    <a:cubicBezTo>
                      <a:pt x="141922" y="171450"/>
                      <a:pt x="151447" y="178118"/>
                      <a:pt x="162878" y="182880"/>
                    </a:cubicBezTo>
                    <a:cubicBezTo>
                      <a:pt x="174307" y="187643"/>
                      <a:pt x="185738" y="194310"/>
                      <a:pt x="199072" y="199072"/>
                    </a:cubicBezTo>
                    <a:cubicBezTo>
                      <a:pt x="217170" y="205740"/>
                      <a:pt x="235268" y="215265"/>
                      <a:pt x="249555" y="223838"/>
                    </a:cubicBezTo>
                    <a:cubicBezTo>
                      <a:pt x="265747" y="233363"/>
                      <a:pt x="277178" y="241935"/>
                      <a:pt x="288607" y="253365"/>
                    </a:cubicBezTo>
                    <a:cubicBezTo>
                      <a:pt x="300038" y="264795"/>
                      <a:pt x="306705" y="276225"/>
                      <a:pt x="313372" y="292418"/>
                    </a:cubicBezTo>
                    <a:cubicBezTo>
                      <a:pt x="318135" y="305753"/>
                      <a:pt x="322897" y="321945"/>
                      <a:pt x="322897" y="342900"/>
                    </a:cubicBezTo>
                    <a:cubicBezTo>
                      <a:pt x="322897" y="367665"/>
                      <a:pt x="318135" y="390525"/>
                      <a:pt x="309563" y="408622"/>
                    </a:cubicBezTo>
                    <a:cubicBezTo>
                      <a:pt x="300038" y="426720"/>
                      <a:pt x="286703" y="441007"/>
                      <a:pt x="268605" y="452438"/>
                    </a:cubicBezTo>
                    <a:cubicBezTo>
                      <a:pt x="252413" y="463868"/>
                      <a:pt x="232410" y="470535"/>
                      <a:pt x="209550" y="475297"/>
                    </a:cubicBezTo>
                    <a:cubicBezTo>
                      <a:pt x="186690" y="480060"/>
                      <a:pt x="163830" y="481965"/>
                      <a:pt x="139065" y="481965"/>
                    </a:cubicBezTo>
                    <a:cubicBezTo>
                      <a:pt x="114300" y="481965"/>
                      <a:pt x="88582" y="480060"/>
                      <a:pt x="65722" y="475297"/>
                    </a:cubicBezTo>
                    <a:cubicBezTo>
                      <a:pt x="41910" y="475297"/>
                      <a:pt x="21908" y="467678"/>
                      <a:pt x="5715" y="459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5853D0-B306-4645-9CFB-75B948326EB9}"/>
                  </a:ext>
                </a:extLst>
              </p:cNvPr>
              <p:cNvSpPr/>
              <p:nvPr/>
            </p:nvSpPr>
            <p:spPr>
              <a:xfrm>
                <a:off x="6926578" y="3965251"/>
                <a:ext cx="495297" cy="533400"/>
              </a:xfrm>
              <a:custGeom>
                <a:avLst/>
                <a:gdLst/>
                <a:ahLst/>
                <a:cxnLst/>
                <a:rect l="0" t="0" r="0" b="0"/>
                <a:pathLst>
                  <a:path w="495300" h="533400">
                    <a:moveTo>
                      <a:pt x="227647" y="483870"/>
                    </a:moveTo>
                    <a:cubicBezTo>
                      <a:pt x="161925" y="483870"/>
                      <a:pt x="106680" y="461010"/>
                      <a:pt x="63817" y="418148"/>
                    </a:cubicBezTo>
                    <a:cubicBezTo>
                      <a:pt x="22860" y="374333"/>
                      <a:pt x="0" y="318135"/>
                      <a:pt x="0" y="246698"/>
                    </a:cubicBezTo>
                    <a:cubicBezTo>
                      <a:pt x="0" y="173355"/>
                      <a:pt x="20955" y="114300"/>
                      <a:pt x="63817" y="68580"/>
                    </a:cubicBezTo>
                    <a:cubicBezTo>
                      <a:pt x="107632" y="22860"/>
                      <a:pt x="161925" y="0"/>
                      <a:pt x="232410" y="0"/>
                    </a:cubicBezTo>
                    <a:cubicBezTo>
                      <a:pt x="298132" y="0"/>
                      <a:pt x="353377" y="22860"/>
                      <a:pt x="394335" y="65723"/>
                    </a:cubicBezTo>
                    <a:cubicBezTo>
                      <a:pt x="435292" y="108585"/>
                      <a:pt x="456247" y="165735"/>
                      <a:pt x="456247" y="239078"/>
                    </a:cubicBezTo>
                    <a:cubicBezTo>
                      <a:pt x="456247" y="312420"/>
                      <a:pt x="435292" y="371475"/>
                      <a:pt x="392430" y="417195"/>
                    </a:cubicBezTo>
                    <a:cubicBezTo>
                      <a:pt x="390525" y="419100"/>
                      <a:pt x="390525" y="419100"/>
                      <a:pt x="387667" y="421958"/>
                    </a:cubicBezTo>
                    <a:cubicBezTo>
                      <a:pt x="385763" y="423863"/>
                      <a:pt x="385763" y="423863"/>
                      <a:pt x="382905" y="426720"/>
                    </a:cubicBezTo>
                    <a:lnTo>
                      <a:pt x="501967" y="541020"/>
                    </a:lnTo>
                    <a:lnTo>
                      <a:pt x="353377" y="541020"/>
                    </a:lnTo>
                    <a:lnTo>
                      <a:pt x="291465" y="477203"/>
                    </a:lnTo>
                    <a:cubicBezTo>
                      <a:pt x="276225" y="481013"/>
                      <a:pt x="253365" y="483870"/>
                      <a:pt x="227647" y="483870"/>
                    </a:cubicBezTo>
                    <a:close/>
                    <a:moveTo>
                      <a:pt x="232410" y="91440"/>
                    </a:moveTo>
                    <a:cubicBezTo>
                      <a:pt x="196215" y="91440"/>
                      <a:pt x="166688" y="104775"/>
                      <a:pt x="143827" y="132398"/>
                    </a:cubicBezTo>
                    <a:cubicBezTo>
                      <a:pt x="120967" y="160020"/>
                      <a:pt x="111442" y="196215"/>
                      <a:pt x="111442" y="241935"/>
                    </a:cubicBezTo>
                    <a:cubicBezTo>
                      <a:pt x="111442" y="287655"/>
                      <a:pt x="122872" y="323850"/>
                      <a:pt x="143827" y="351473"/>
                    </a:cubicBezTo>
                    <a:cubicBezTo>
                      <a:pt x="166688" y="379095"/>
                      <a:pt x="194310" y="392430"/>
                      <a:pt x="228600" y="392430"/>
                    </a:cubicBezTo>
                    <a:cubicBezTo>
                      <a:pt x="264795" y="392430"/>
                      <a:pt x="292417" y="379095"/>
                      <a:pt x="315277" y="353378"/>
                    </a:cubicBezTo>
                    <a:cubicBezTo>
                      <a:pt x="336232" y="325755"/>
                      <a:pt x="347663" y="289560"/>
                      <a:pt x="347663" y="243840"/>
                    </a:cubicBezTo>
                    <a:cubicBezTo>
                      <a:pt x="347663" y="196215"/>
                      <a:pt x="336232" y="157163"/>
                      <a:pt x="315277" y="129540"/>
                    </a:cubicBezTo>
                    <a:cubicBezTo>
                      <a:pt x="296227" y="104775"/>
                      <a:pt x="268605" y="91440"/>
                      <a:pt x="232410" y="91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02D7AE6-7791-4445-B5B4-930A5CA645C3}"/>
                  </a:ext>
                </a:extLst>
              </p:cNvPr>
              <p:cNvSpPr/>
              <p:nvPr/>
            </p:nvSpPr>
            <p:spPr>
              <a:xfrm>
                <a:off x="7462834" y="3971927"/>
                <a:ext cx="276224" cy="466724"/>
              </a:xfrm>
              <a:custGeom>
                <a:avLst/>
                <a:gdLst/>
                <a:ahLst/>
                <a:cxnLst/>
                <a:rect l="0" t="0" r="0" b="0"/>
                <a:pathLst>
                  <a:path w="276225" h="466725">
                    <a:moveTo>
                      <a:pt x="278130" y="467678"/>
                    </a:moveTo>
                    <a:lnTo>
                      <a:pt x="0" y="467678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381000"/>
                    </a:lnTo>
                    <a:lnTo>
                      <a:pt x="278130" y="381000"/>
                    </a:lnTo>
                    <a:lnTo>
                      <a:pt x="278130" y="467678"/>
                    </a:lnTo>
                    <a:lnTo>
                      <a:pt x="278130" y="4676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3540E71-9D9C-4FE5-AF1B-24E0251B58B7}"/>
              </a:ext>
            </a:extLst>
          </p:cNvPr>
          <p:cNvSpPr txBox="1"/>
          <p:nvPr/>
        </p:nvSpPr>
        <p:spPr>
          <a:xfrm>
            <a:off x="3771212" y="3402628"/>
            <a:ext cx="1769225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ORCHESTRATION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85B4D1-8064-4E1A-81E0-E7F88B2511C8}"/>
              </a:ext>
            </a:extLst>
          </p:cNvPr>
          <p:cNvGrpSpPr/>
          <p:nvPr/>
        </p:nvGrpSpPr>
        <p:grpSpPr>
          <a:xfrm>
            <a:off x="3001778" y="2683278"/>
            <a:ext cx="811540" cy="815009"/>
            <a:chOff x="3972059" y="5174060"/>
            <a:chExt cx="843652" cy="9129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24E5C99-3FCE-469A-812D-8755636339B2}"/>
                </a:ext>
              </a:extLst>
            </p:cNvPr>
            <p:cNvSpPr txBox="1"/>
            <p:nvPr/>
          </p:nvSpPr>
          <p:spPr>
            <a:xfrm>
              <a:off x="3972059" y="5717722"/>
              <a:ext cx="84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algn="ctr"/>
              <a:r>
                <a:rPr lang="en-US" dirty="0"/>
                <a:t>DATA FACTORY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8BA08A6-B310-4912-9FBC-B6AA2B53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51" y="5174060"/>
              <a:ext cx="475488" cy="475488"/>
            </a:xfrm>
            <a:prstGeom prst="rect">
              <a:avLst/>
            </a:prstGeom>
          </p:spPr>
        </p:pic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8CCCD9E-D118-46C2-BEFB-4585E4C2D163}"/>
              </a:ext>
            </a:extLst>
          </p:cNvPr>
          <p:cNvSpPr/>
          <p:nvPr/>
        </p:nvSpPr>
        <p:spPr bwMode="auto">
          <a:xfrm>
            <a:off x="2653413" y="2576537"/>
            <a:ext cx="3241912" cy="1028493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B3CC94-2141-4460-A2F3-F4A472EA66E4}"/>
              </a:ext>
            </a:extLst>
          </p:cNvPr>
          <p:cNvSpPr/>
          <p:nvPr/>
        </p:nvSpPr>
        <p:spPr>
          <a:xfrm>
            <a:off x="3906410" y="2627807"/>
            <a:ext cx="1809022" cy="247385"/>
          </a:xfrm>
          <a:prstGeom prst="rect">
            <a:avLst/>
          </a:prstGeom>
          <a:solidFill>
            <a:srgbClr val="59B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Mapping Dataflows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0960AD-16DB-4D58-BC8F-948B4FB70E16}"/>
              </a:ext>
            </a:extLst>
          </p:cNvPr>
          <p:cNvSpPr/>
          <p:nvPr/>
        </p:nvSpPr>
        <p:spPr>
          <a:xfrm>
            <a:off x="3911407" y="3263203"/>
            <a:ext cx="1809022" cy="247385"/>
          </a:xfrm>
          <a:prstGeom prst="rect">
            <a:avLst/>
          </a:prstGeom>
          <a:solidFill>
            <a:srgbClr val="38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Pipelines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50AF2E-EE1A-410A-9850-965FA6763AEE}"/>
              </a:ext>
            </a:extLst>
          </p:cNvPr>
          <p:cNvSpPr/>
          <p:nvPr/>
        </p:nvSpPr>
        <p:spPr>
          <a:xfrm>
            <a:off x="3906410" y="2926462"/>
            <a:ext cx="1809022" cy="247385"/>
          </a:xfrm>
          <a:prstGeom prst="rect">
            <a:avLst/>
          </a:prstGeom>
          <a:solidFill>
            <a:srgbClr val="59B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SSIS Packages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22A3C9-7111-4CC0-AF48-8FFBE194C7F2}"/>
              </a:ext>
            </a:extLst>
          </p:cNvPr>
          <p:cNvCxnSpPr>
            <a:cxnSpLocks/>
          </p:cNvCxnSpPr>
          <p:nvPr/>
        </p:nvCxnSpPr>
        <p:spPr>
          <a:xfrm>
            <a:off x="7176640" y="2200342"/>
            <a:ext cx="0" cy="396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D209B0C-22D1-4A9F-BB2F-46F732690A30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H="1">
            <a:off x="2653413" y="2036530"/>
            <a:ext cx="327768" cy="1054255"/>
          </a:xfrm>
          <a:prstGeom prst="bentConnector4">
            <a:avLst>
              <a:gd name="adj1" fmla="val -69744"/>
              <a:gd name="adj2" fmla="val 743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835489-13B9-4FA8-BCFF-BEE701A31742}"/>
              </a:ext>
            </a:extLst>
          </p:cNvPr>
          <p:cNvSpPr txBox="1"/>
          <p:nvPr/>
        </p:nvSpPr>
        <p:spPr>
          <a:xfrm>
            <a:off x="718772" y="2640365"/>
            <a:ext cx="164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Triggered &amp; Scheduled Pipelines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C0EBDB22-9EBC-4023-BE2E-D15B4EF89556}"/>
              </a:ext>
            </a:extLst>
          </p:cNvPr>
          <p:cNvCxnSpPr>
            <a:cxnSpLocks/>
          </p:cNvCxnSpPr>
          <p:nvPr/>
        </p:nvCxnSpPr>
        <p:spPr>
          <a:xfrm>
            <a:off x="5977883" y="3044741"/>
            <a:ext cx="712023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7C9FB6BE-0A01-476E-9E61-8BC03732EF57}"/>
              </a:ext>
            </a:extLst>
          </p:cNvPr>
          <p:cNvSpPr/>
          <p:nvPr/>
        </p:nvSpPr>
        <p:spPr>
          <a:xfrm>
            <a:off x="914972" y="1180078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87AFF11F-F98C-47DC-94CD-086777143EC9}"/>
              </a:ext>
            </a:extLst>
          </p:cNvPr>
          <p:cNvSpPr/>
          <p:nvPr/>
        </p:nvSpPr>
        <p:spPr>
          <a:xfrm>
            <a:off x="229161" y="1231981"/>
            <a:ext cx="619686" cy="38889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source</a:t>
            </a:r>
          </a:p>
        </p:txBody>
      </p:sp>
      <p:pic>
        <p:nvPicPr>
          <p:cNvPr id="64" name="Picture 4" descr="Image result for power bi icon">
            <a:extLst>
              <a:ext uri="{FF2B5EF4-FFF2-40B4-BE49-F238E27FC236}">
                <a16:creationId xmlns:a16="http://schemas.microsoft.com/office/drawing/2014/main" id="{5E436F37-C6B9-42B2-B53D-77C1C0EE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88" y="2200342"/>
            <a:ext cx="698512" cy="6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891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499B-8CF8-4620-BAAE-737026D3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consistent path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BA31-6248-48DD-B26C-CCB70A92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say: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one version of the truth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all the data will be cleaned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all the data will be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total number of reports on the consistent path to less than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 them of boat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report authoring takes a long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are slow and methodical</a:t>
            </a:r>
          </a:p>
        </p:txBody>
      </p:sp>
    </p:spTree>
    <p:extLst>
      <p:ext uri="{BB962C8B-B14F-4D97-AF65-F5344CB8AC3E}">
        <p14:creationId xmlns:p14="http://schemas.microsoft.com/office/powerpoint/2010/main" val="26199222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69"/>
            <a:ext cx="8229600" cy="5715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reasons we build a data system for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35" y="564486"/>
            <a:ext cx="7528945" cy="43480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alert for things like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reporting to wall street, auditors,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reporting to upper management, 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tactical reporting to other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analysis, machine learning, 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lineage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brokerage between transactional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historical data, archiving data</a:t>
            </a:r>
          </a:p>
        </p:txBody>
      </p:sp>
    </p:spTree>
    <p:extLst>
      <p:ext uri="{BB962C8B-B14F-4D97-AF65-F5344CB8AC3E}">
        <p14:creationId xmlns:p14="http://schemas.microsoft.com/office/powerpoint/2010/main" val="20513806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113D-01F0-4D4D-9155-E7316DD5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92592-69E2-4604-BFBB-1B340D74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5" y="527246"/>
            <a:ext cx="4576689" cy="45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582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53BA-B06C-485E-8A26-85F5F6CA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pitch it to the business: alerting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1D3256-CD0E-4968-91EC-ABB725FCE617}"/>
              </a:ext>
            </a:extLst>
          </p:cNvPr>
          <p:cNvGrpSpPr/>
          <p:nvPr/>
        </p:nvGrpSpPr>
        <p:grpSpPr>
          <a:xfrm>
            <a:off x="7934938" y="908573"/>
            <a:ext cx="538757" cy="755812"/>
            <a:chOff x="10720215" y="2028633"/>
            <a:chExt cx="970136" cy="123223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4D4E461-DB94-466B-9CE8-E736426B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48490" y="2028633"/>
              <a:ext cx="857889" cy="85604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B9DCDF9-F1EB-4B07-9B66-85E5ECA38049}"/>
                </a:ext>
              </a:extLst>
            </p:cNvPr>
            <p:cNvSpPr txBox="1"/>
            <p:nvPr/>
          </p:nvSpPr>
          <p:spPr>
            <a:xfrm>
              <a:off x="10720215" y="2891534"/>
              <a:ext cx="970136" cy="369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solidFill>
                    <a:schemeClr val="tx1"/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dirty="0"/>
                <a:t>WEB </a:t>
              </a:r>
              <a:br>
                <a:rPr lang="en-US" dirty="0"/>
              </a:br>
              <a:r>
                <a:rPr lang="en-US" dirty="0"/>
                <a:t>APPLICATIONS</a:t>
              </a: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E4D589E-791E-4732-8CE1-D1316A2AC245}"/>
              </a:ext>
            </a:extLst>
          </p:cNvPr>
          <p:cNvCxnSpPr>
            <a:cxnSpLocks/>
          </p:cNvCxnSpPr>
          <p:nvPr/>
        </p:nvCxnSpPr>
        <p:spPr>
          <a:xfrm>
            <a:off x="7788490" y="810267"/>
            <a:ext cx="138884" cy="0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E12C730-4E9C-45B3-AB4E-0106DF4F2112}"/>
              </a:ext>
            </a:extLst>
          </p:cNvPr>
          <p:cNvSpPr txBox="1"/>
          <p:nvPr/>
        </p:nvSpPr>
        <p:spPr>
          <a:xfrm>
            <a:off x="7778362" y="3127232"/>
            <a:ext cx="906998" cy="2060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defTabSz="950973">
              <a:defRPr sz="900" kern="0">
                <a:solidFill>
                  <a:schemeClr val="tx1"/>
                </a:solidFill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DASHBOARDS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4734FA2-63EB-4172-938A-37AD09F6CF18}"/>
              </a:ext>
            </a:extLst>
          </p:cNvPr>
          <p:cNvCxnSpPr>
            <a:cxnSpLocks/>
          </p:cNvCxnSpPr>
          <p:nvPr/>
        </p:nvCxnSpPr>
        <p:spPr>
          <a:xfrm>
            <a:off x="7758454" y="4891464"/>
            <a:ext cx="138884" cy="0"/>
          </a:xfrm>
          <a:prstGeom prst="line">
            <a:avLst/>
          </a:prstGeom>
          <a:ln>
            <a:solidFill>
              <a:srgbClr val="00206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BDAA317-8E08-400D-86E7-7B06A66BA4F2}"/>
              </a:ext>
            </a:extLst>
          </p:cNvPr>
          <p:cNvSpPr/>
          <p:nvPr/>
        </p:nvSpPr>
        <p:spPr>
          <a:xfrm>
            <a:off x="4128978" y="1838158"/>
            <a:ext cx="1207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0973"/>
            <a:r>
              <a:rPr lang="en-US" sz="900" kern="0" dirty="0">
                <a:latin typeface="Segoe UI Semibold" panose="020B0702040204020203" pitchFamily="34" charset="0"/>
                <a:ea typeface="MS PGothic" panose="020B0600070205080204" pitchFamily="34" charset="-128"/>
                <a:cs typeface="Segoe UI Semibold" panose="020B0702040204020203" pitchFamily="34" charset="0"/>
              </a:rPr>
              <a:t>AZURE DATABRICKS</a:t>
            </a:r>
          </a:p>
        </p:txBody>
      </p:sp>
      <p:pic>
        <p:nvPicPr>
          <p:cNvPr id="76" name="Picture 271">
            <a:extLst>
              <a:ext uri="{FF2B5EF4-FFF2-40B4-BE49-F238E27FC236}">
                <a16:creationId xmlns:a16="http://schemas.microsoft.com/office/drawing/2014/main" id="{CC0FDAD9-C61D-4DC9-AE98-001AF3110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9178" y="1292278"/>
            <a:ext cx="644873" cy="644873"/>
          </a:xfrm>
          <a:prstGeom prst="rect">
            <a:avLst/>
          </a:prstGeom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46DFB22-A0A5-4E74-9AF6-6698A974E244}"/>
              </a:ext>
            </a:extLst>
          </p:cNvPr>
          <p:cNvSpPr/>
          <p:nvPr/>
        </p:nvSpPr>
        <p:spPr bwMode="auto">
          <a:xfrm>
            <a:off x="3831872" y="1180552"/>
            <a:ext cx="2367111" cy="1024564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2403AC-1B41-4C86-ABC8-AEF7C9B18675}"/>
              </a:ext>
            </a:extLst>
          </p:cNvPr>
          <p:cNvSpPr txBox="1"/>
          <p:nvPr/>
        </p:nvSpPr>
        <p:spPr>
          <a:xfrm>
            <a:off x="3368155" y="746817"/>
            <a:ext cx="2729330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PROCESSING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601D7D-158C-4CF2-8505-8D46549799CC}"/>
              </a:ext>
            </a:extLst>
          </p:cNvPr>
          <p:cNvGrpSpPr/>
          <p:nvPr/>
        </p:nvGrpSpPr>
        <p:grpSpPr>
          <a:xfrm>
            <a:off x="597250" y="784867"/>
            <a:ext cx="2712746" cy="1446628"/>
            <a:chOff x="2603799" y="2927753"/>
            <a:chExt cx="2820086" cy="162054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A85C553-865B-4D7D-AFFA-3EE20F7D2405}"/>
                </a:ext>
              </a:extLst>
            </p:cNvPr>
            <p:cNvSpPr txBox="1"/>
            <p:nvPr/>
          </p:nvSpPr>
          <p:spPr>
            <a:xfrm>
              <a:off x="3692689" y="4134567"/>
              <a:ext cx="1368136" cy="4137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</a:lstStyle>
            <a:p>
              <a:pPr algn="ctr"/>
              <a:r>
                <a:rPr lang="en-US" dirty="0"/>
                <a:t>DATA LAKE STORE/</a:t>
              </a:r>
            </a:p>
            <a:p>
              <a:pPr algn="ctr"/>
              <a:r>
                <a:rPr lang="en-US" dirty="0"/>
                <a:t>Azure Blob Storage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0157F59E-1D21-4609-AD5B-977E28D570A3}"/>
                </a:ext>
              </a:extLst>
            </p:cNvPr>
            <p:cNvSpPr/>
            <p:nvPr/>
          </p:nvSpPr>
          <p:spPr bwMode="auto">
            <a:xfrm>
              <a:off x="3480784" y="3344756"/>
              <a:ext cx="1839231" cy="1152144"/>
            </a:xfrm>
            <a:prstGeom prst="roundRect">
              <a:avLst/>
            </a:prstGeom>
            <a:noFill/>
            <a:ln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BA5EBDD-2FBB-47C1-9CEC-4F3CEB977C0C}"/>
                </a:ext>
              </a:extLst>
            </p:cNvPr>
            <p:cNvSpPr txBox="1"/>
            <p:nvPr/>
          </p:nvSpPr>
          <p:spPr>
            <a:xfrm>
              <a:off x="2603799" y="2927753"/>
              <a:ext cx="2820086" cy="54819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 LONG TERM STORAGE</a:t>
              </a:r>
            </a:p>
          </p:txBody>
        </p:sp>
        <p:pic>
          <p:nvPicPr>
            <p:cNvPr id="99" name="Picture 40">
              <a:extLst>
                <a:ext uri="{FF2B5EF4-FFF2-40B4-BE49-F238E27FC236}">
                  <a16:creationId xmlns:a16="http://schemas.microsoft.com/office/drawing/2014/main" id="{B233B64A-7DB1-4B15-B242-350D511B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515" y="3360710"/>
              <a:ext cx="806555" cy="806556"/>
            </a:xfrm>
            <a:prstGeom prst="rect">
              <a:avLst/>
            </a:prstGeom>
          </p:spPr>
        </p:pic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83B37D9-4618-44EB-89EF-20ABDC0AA4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8544" y="3805959"/>
              <a:ext cx="276549" cy="125560"/>
              <a:chOff x="6557965" y="3962405"/>
              <a:chExt cx="1181093" cy="536246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EFDBBE8-DF07-441F-A2C6-455AF6742E33}"/>
                  </a:ext>
                </a:extLst>
              </p:cNvPr>
              <p:cNvSpPr/>
              <p:nvPr/>
            </p:nvSpPr>
            <p:spPr>
              <a:xfrm>
                <a:off x="6557965" y="3962405"/>
                <a:ext cx="314324" cy="476251"/>
              </a:xfrm>
              <a:custGeom>
                <a:avLst/>
                <a:gdLst/>
                <a:ahLst/>
                <a:cxnLst/>
                <a:rect l="0" t="0" r="0" b="0"/>
                <a:pathLst>
                  <a:path w="314325" h="476250">
                    <a:moveTo>
                      <a:pt x="5715" y="459105"/>
                    </a:moveTo>
                    <a:lnTo>
                      <a:pt x="5715" y="354330"/>
                    </a:lnTo>
                    <a:cubicBezTo>
                      <a:pt x="23813" y="370522"/>
                      <a:pt x="44767" y="381953"/>
                      <a:pt x="67628" y="390525"/>
                    </a:cubicBezTo>
                    <a:cubicBezTo>
                      <a:pt x="90488" y="397193"/>
                      <a:pt x="113347" y="401955"/>
                      <a:pt x="133350" y="401955"/>
                    </a:cubicBezTo>
                    <a:cubicBezTo>
                      <a:pt x="146685" y="401955"/>
                      <a:pt x="158115" y="400050"/>
                      <a:pt x="167640" y="397193"/>
                    </a:cubicBezTo>
                    <a:cubicBezTo>
                      <a:pt x="177165" y="395288"/>
                      <a:pt x="185738" y="392430"/>
                      <a:pt x="192405" y="387668"/>
                    </a:cubicBezTo>
                    <a:cubicBezTo>
                      <a:pt x="199072" y="382905"/>
                      <a:pt x="203835" y="378143"/>
                      <a:pt x="205740" y="371475"/>
                    </a:cubicBezTo>
                    <a:cubicBezTo>
                      <a:pt x="207645" y="364807"/>
                      <a:pt x="210503" y="360045"/>
                      <a:pt x="210503" y="353378"/>
                    </a:cubicBezTo>
                    <a:cubicBezTo>
                      <a:pt x="210503" y="343853"/>
                      <a:pt x="208597" y="335280"/>
                      <a:pt x="203835" y="328613"/>
                    </a:cubicBezTo>
                    <a:cubicBezTo>
                      <a:pt x="199072" y="321945"/>
                      <a:pt x="192405" y="315278"/>
                      <a:pt x="182880" y="307657"/>
                    </a:cubicBezTo>
                    <a:cubicBezTo>
                      <a:pt x="173355" y="300990"/>
                      <a:pt x="161925" y="296228"/>
                      <a:pt x="150495" y="289560"/>
                    </a:cubicBezTo>
                    <a:cubicBezTo>
                      <a:pt x="139065" y="284797"/>
                      <a:pt x="125730" y="278130"/>
                      <a:pt x="109538" y="271463"/>
                    </a:cubicBezTo>
                    <a:cubicBezTo>
                      <a:pt x="73343" y="255270"/>
                      <a:pt x="45720" y="237172"/>
                      <a:pt x="27622" y="217170"/>
                    </a:cubicBezTo>
                    <a:cubicBezTo>
                      <a:pt x="9525" y="194310"/>
                      <a:pt x="0" y="169545"/>
                      <a:pt x="0" y="137160"/>
                    </a:cubicBezTo>
                    <a:cubicBezTo>
                      <a:pt x="0" y="112395"/>
                      <a:pt x="4763" y="91440"/>
                      <a:pt x="13335" y="75247"/>
                    </a:cubicBezTo>
                    <a:cubicBezTo>
                      <a:pt x="22860" y="57150"/>
                      <a:pt x="36195" y="42863"/>
                      <a:pt x="52388" y="31432"/>
                    </a:cubicBezTo>
                    <a:cubicBezTo>
                      <a:pt x="68580" y="20003"/>
                      <a:pt x="88582" y="10478"/>
                      <a:pt x="111443" y="6668"/>
                    </a:cubicBezTo>
                    <a:cubicBezTo>
                      <a:pt x="134303" y="1905"/>
                      <a:pt x="157163" y="0"/>
                      <a:pt x="181928" y="0"/>
                    </a:cubicBezTo>
                    <a:cubicBezTo>
                      <a:pt x="206693" y="0"/>
                      <a:pt x="227647" y="1905"/>
                      <a:pt x="245745" y="4763"/>
                    </a:cubicBezTo>
                    <a:cubicBezTo>
                      <a:pt x="263843" y="6668"/>
                      <a:pt x="281940" y="11430"/>
                      <a:pt x="298132" y="18097"/>
                    </a:cubicBezTo>
                    <a:lnTo>
                      <a:pt x="298132" y="116205"/>
                    </a:lnTo>
                    <a:cubicBezTo>
                      <a:pt x="291465" y="111443"/>
                      <a:pt x="281940" y="106680"/>
                      <a:pt x="273368" y="102870"/>
                    </a:cubicBezTo>
                    <a:cubicBezTo>
                      <a:pt x="264795" y="99060"/>
                      <a:pt x="255270" y="96203"/>
                      <a:pt x="245745" y="93345"/>
                    </a:cubicBezTo>
                    <a:cubicBezTo>
                      <a:pt x="236220" y="91440"/>
                      <a:pt x="224790" y="88582"/>
                      <a:pt x="216218" y="86678"/>
                    </a:cubicBezTo>
                    <a:cubicBezTo>
                      <a:pt x="206693" y="84772"/>
                      <a:pt x="198120" y="84772"/>
                      <a:pt x="188595" y="84772"/>
                    </a:cubicBezTo>
                    <a:cubicBezTo>
                      <a:pt x="177165" y="84772"/>
                      <a:pt x="165735" y="84772"/>
                      <a:pt x="156210" y="86678"/>
                    </a:cubicBezTo>
                    <a:cubicBezTo>
                      <a:pt x="146685" y="88582"/>
                      <a:pt x="138113" y="91440"/>
                      <a:pt x="131445" y="96203"/>
                    </a:cubicBezTo>
                    <a:cubicBezTo>
                      <a:pt x="124778" y="100965"/>
                      <a:pt x="120015" y="105728"/>
                      <a:pt x="115253" y="109538"/>
                    </a:cubicBezTo>
                    <a:cubicBezTo>
                      <a:pt x="110490" y="116205"/>
                      <a:pt x="110490" y="120968"/>
                      <a:pt x="110490" y="127635"/>
                    </a:cubicBezTo>
                    <a:cubicBezTo>
                      <a:pt x="110490" y="134303"/>
                      <a:pt x="112395" y="140970"/>
                      <a:pt x="117157" y="148590"/>
                    </a:cubicBezTo>
                    <a:cubicBezTo>
                      <a:pt x="121920" y="155257"/>
                      <a:pt x="126682" y="160020"/>
                      <a:pt x="135255" y="166688"/>
                    </a:cubicBezTo>
                    <a:cubicBezTo>
                      <a:pt x="141922" y="171450"/>
                      <a:pt x="151447" y="178118"/>
                      <a:pt x="162878" y="182880"/>
                    </a:cubicBezTo>
                    <a:cubicBezTo>
                      <a:pt x="174307" y="187643"/>
                      <a:pt x="185738" y="194310"/>
                      <a:pt x="199072" y="199072"/>
                    </a:cubicBezTo>
                    <a:cubicBezTo>
                      <a:pt x="217170" y="205740"/>
                      <a:pt x="235268" y="215265"/>
                      <a:pt x="249555" y="223838"/>
                    </a:cubicBezTo>
                    <a:cubicBezTo>
                      <a:pt x="265747" y="233363"/>
                      <a:pt x="277178" y="241935"/>
                      <a:pt x="288607" y="253365"/>
                    </a:cubicBezTo>
                    <a:cubicBezTo>
                      <a:pt x="300038" y="264795"/>
                      <a:pt x="306705" y="276225"/>
                      <a:pt x="313372" y="292418"/>
                    </a:cubicBezTo>
                    <a:cubicBezTo>
                      <a:pt x="318135" y="305753"/>
                      <a:pt x="322897" y="321945"/>
                      <a:pt x="322897" y="342900"/>
                    </a:cubicBezTo>
                    <a:cubicBezTo>
                      <a:pt x="322897" y="367665"/>
                      <a:pt x="318135" y="390525"/>
                      <a:pt x="309563" y="408622"/>
                    </a:cubicBezTo>
                    <a:cubicBezTo>
                      <a:pt x="300038" y="426720"/>
                      <a:pt x="286703" y="441007"/>
                      <a:pt x="268605" y="452438"/>
                    </a:cubicBezTo>
                    <a:cubicBezTo>
                      <a:pt x="252413" y="463868"/>
                      <a:pt x="232410" y="470535"/>
                      <a:pt x="209550" y="475297"/>
                    </a:cubicBezTo>
                    <a:cubicBezTo>
                      <a:pt x="186690" y="480060"/>
                      <a:pt x="163830" y="481965"/>
                      <a:pt x="139065" y="481965"/>
                    </a:cubicBezTo>
                    <a:cubicBezTo>
                      <a:pt x="114300" y="481965"/>
                      <a:pt x="88582" y="480060"/>
                      <a:pt x="65722" y="475297"/>
                    </a:cubicBezTo>
                    <a:cubicBezTo>
                      <a:pt x="41910" y="475297"/>
                      <a:pt x="21908" y="467678"/>
                      <a:pt x="5715" y="459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CB0F43A-758E-4667-88EA-9AA5CDE5BE88}"/>
                  </a:ext>
                </a:extLst>
              </p:cNvPr>
              <p:cNvSpPr/>
              <p:nvPr/>
            </p:nvSpPr>
            <p:spPr>
              <a:xfrm>
                <a:off x="6926578" y="3965251"/>
                <a:ext cx="495297" cy="533400"/>
              </a:xfrm>
              <a:custGeom>
                <a:avLst/>
                <a:gdLst/>
                <a:ahLst/>
                <a:cxnLst/>
                <a:rect l="0" t="0" r="0" b="0"/>
                <a:pathLst>
                  <a:path w="495300" h="533400">
                    <a:moveTo>
                      <a:pt x="227647" y="483870"/>
                    </a:moveTo>
                    <a:cubicBezTo>
                      <a:pt x="161925" y="483870"/>
                      <a:pt x="106680" y="461010"/>
                      <a:pt x="63817" y="418148"/>
                    </a:cubicBezTo>
                    <a:cubicBezTo>
                      <a:pt x="22860" y="374333"/>
                      <a:pt x="0" y="318135"/>
                      <a:pt x="0" y="246698"/>
                    </a:cubicBezTo>
                    <a:cubicBezTo>
                      <a:pt x="0" y="173355"/>
                      <a:pt x="20955" y="114300"/>
                      <a:pt x="63817" y="68580"/>
                    </a:cubicBezTo>
                    <a:cubicBezTo>
                      <a:pt x="107632" y="22860"/>
                      <a:pt x="161925" y="0"/>
                      <a:pt x="232410" y="0"/>
                    </a:cubicBezTo>
                    <a:cubicBezTo>
                      <a:pt x="298132" y="0"/>
                      <a:pt x="353377" y="22860"/>
                      <a:pt x="394335" y="65723"/>
                    </a:cubicBezTo>
                    <a:cubicBezTo>
                      <a:pt x="435292" y="108585"/>
                      <a:pt x="456247" y="165735"/>
                      <a:pt x="456247" y="239078"/>
                    </a:cubicBezTo>
                    <a:cubicBezTo>
                      <a:pt x="456247" y="312420"/>
                      <a:pt x="435292" y="371475"/>
                      <a:pt x="392430" y="417195"/>
                    </a:cubicBezTo>
                    <a:cubicBezTo>
                      <a:pt x="390525" y="419100"/>
                      <a:pt x="390525" y="419100"/>
                      <a:pt x="387667" y="421958"/>
                    </a:cubicBezTo>
                    <a:cubicBezTo>
                      <a:pt x="385763" y="423863"/>
                      <a:pt x="385763" y="423863"/>
                      <a:pt x="382905" y="426720"/>
                    </a:cubicBezTo>
                    <a:lnTo>
                      <a:pt x="501967" y="541020"/>
                    </a:lnTo>
                    <a:lnTo>
                      <a:pt x="353377" y="541020"/>
                    </a:lnTo>
                    <a:lnTo>
                      <a:pt x="291465" y="477203"/>
                    </a:lnTo>
                    <a:cubicBezTo>
                      <a:pt x="276225" y="481013"/>
                      <a:pt x="253365" y="483870"/>
                      <a:pt x="227647" y="483870"/>
                    </a:cubicBezTo>
                    <a:close/>
                    <a:moveTo>
                      <a:pt x="232410" y="91440"/>
                    </a:moveTo>
                    <a:cubicBezTo>
                      <a:pt x="196215" y="91440"/>
                      <a:pt x="166688" y="104775"/>
                      <a:pt x="143827" y="132398"/>
                    </a:cubicBezTo>
                    <a:cubicBezTo>
                      <a:pt x="120967" y="160020"/>
                      <a:pt x="111442" y="196215"/>
                      <a:pt x="111442" y="241935"/>
                    </a:cubicBezTo>
                    <a:cubicBezTo>
                      <a:pt x="111442" y="287655"/>
                      <a:pt x="122872" y="323850"/>
                      <a:pt x="143827" y="351473"/>
                    </a:cubicBezTo>
                    <a:cubicBezTo>
                      <a:pt x="166688" y="379095"/>
                      <a:pt x="194310" y="392430"/>
                      <a:pt x="228600" y="392430"/>
                    </a:cubicBezTo>
                    <a:cubicBezTo>
                      <a:pt x="264795" y="392430"/>
                      <a:pt x="292417" y="379095"/>
                      <a:pt x="315277" y="353378"/>
                    </a:cubicBezTo>
                    <a:cubicBezTo>
                      <a:pt x="336232" y="325755"/>
                      <a:pt x="347663" y="289560"/>
                      <a:pt x="347663" y="243840"/>
                    </a:cubicBezTo>
                    <a:cubicBezTo>
                      <a:pt x="347663" y="196215"/>
                      <a:pt x="336232" y="157163"/>
                      <a:pt x="315277" y="129540"/>
                    </a:cubicBezTo>
                    <a:cubicBezTo>
                      <a:pt x="296227" y="104775"/>
                      <a:pt x="268605" y="91440"/>
                      <a:pt x="232410" y="91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AFDC83F-CB75-42B8-A9C3-15F312C50463}"/>
                  </a:ext>
                </a:extLst>
              </p:cNvPr>
              <p:cNvSpPr/>
              <p:nvPr/>
            </p:nvSpPr>
            <p:spPr>
              <a:xfrm>
                <a:off x="7462834" y="3971927"/>
                <a:ext cx="276224" cy="466724"/>
              </a:xfrm>
              <a:custGeom>
                <a:avLst/>
                <a:gdLst/>
                <a:ahLst/>
                <a:cxnLst/>
                <a:rect l="0" t="0" r="0" b="0"/>
                <a:pathLst>
                  <a:path w="276225" h="466725">
                    <a:moveTo>
                      <a:pt x="278130" y="467678"/>
                    </a:moveTo>
                    <a:lnTo>
                      <a:pt x="0" y="467678"/>
                    </a:lnTo>
                    <a:lnTo>
                      <a:pt x="0" y="0"/>
                    </a:lnTo>
                    <a:lnTo>
                      <a:pt x="104775" y="0"/>
                    </a:lnTo>
                    <a:lnTo>
                      <a:pt x="104775" y="381000"/>
                    </a:lnTo>
                    <a:lnTo>
                      <a:pt x="278130" y="381000"/>
                    </a:lnTo>
                    <a:lnTo>
                      <a:pt x="278130" y="467678"/>
                    </a:lnTo>
                    <a:lnTo>
                      <a:pt x="278130" y="4676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836"/>
              </a:p>
            </p:txBody>
          </p:sp>
        </p:grp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F36EA70-F2AD-43A5-BB87-831435D07A81}"/>
              </a:ext>
            </a:extLst>
          </p:cNvPr>
          <p:cNvCxnSpPr>
            <a:cxnSpLocks/>
            <a:stCxn id="97" idx="3"/>
          </p:cNvCxnSpPr>
          <p:nvPr/>
        </p:nvCxnSpPr>
        <p:spPr>
          <a:xfrm flipV="1">
            <a:off x="3210080" y="1668366"/>
            <a:ext cx="619950" cy="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56448E-2AD2-47DA-A0D4-76A49A1E0820}"/>
              </a:ext>
            </a:extLst>
          </p:cNvPr>
          <p:cNvSpPr/>
          <p:nvPr/>
        </p:nvSpPr>
        <p:spPr>
          <a:xfrm>
            <a:off x="5034674" y="1314475"/>
            <a:ext cx="958911" cy="247385"/>
          </a:xfrm>
          <a:prstGeom prst="rect">
            <a:avLst/>
          </a:prstGeom>
          <a:solidFill>
            <a:srgbClr val="F05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ETL Logic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AEFE23D-094B-47F7-A507-DE7644F18FC8}"/>
              </a:ext>
            </a:extLst>
          </p:cNvPr>
          <p:cNvSpPr/>
          <p:nvPr/>
        </p:nvSpPr>
        <p:spPr>
          <a:xfrm>
            <a:off x="5048535" y="1665570"/>
            <a:ext cx="958912" cy="247385"/>
          </a:xfrm>
          <a:prstGeom prst="rect">
            <a:avLst/>
          </a:prstGeom>
          <a:solidFill>
            <a:srgbClr val="F05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Calculations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AEE4FF9-DAA1-4E1A-94EF-3DBE720CE994}"/>
              </a:ext>
            </a:extLst>
          </p:cNvPr>
          <p:cNvGrpSpPr/>
          <p:nvPr/>
        </p:nvGrpSpPr>
        <p:grpSpPr>
          <a:xfrm>
            <a:off x="7745536" y="3662991"/>
            <a:ext cx="890757" cy="955348"/>
            <a:chOff x="10906078" y="4888162"/>
            <a:chExt cx="1093486" cy="1371217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43E2856-BC50-44BF-8F56-F64AD5619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6078" y="4888162"/>
              <a:ext cx="857889" cy="85604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8031192-4A95-4E54-985C-1D31F93A4DCD}"/>
                </a:ext>
              </a:extLst>
            </p:cNvPr>
            <p:cNvSpPr txBox="1"/>
            <p:nvPr/>
          </p:nvSpPr>
          <p:spPr>
            <a:xfrm>
              <a:off x="10946379" y="5729276"/>
              <a:ext cx="1053185" cy="53010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defTabSz="950973">
                <a:defRPr sz="900" kern="0">
                  <a:solidFill>
                    <a:schemeClr val="tx1"/>
                  </a:solidFill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DIRECT </a:t>
              </a:r>
            </a:p>
            <a:p>
              <a:r>
                <a:rPr lang="en-US" dirty="0"/>
                <a:t>DOWNLOAD</a:t>
              </a:r>
            </a:p>
          </p:txBody>
        </p:sp>
      </p:grp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B522F554-7903-477E-88D4-9FDD96EDB8FA}"/>
              </a:ext>
            </a:extLst>
          </p:cNvPr>
          <p:cNvCxnSpPr>
            <a:cxnSpLocks/>
          </p:cNvCxnSpPr>
          <p:nvPr/>
        </p:nvCxnSpPr>
        <p:spPr>
          <a:xfrm>
            <a:off x="6306688" y="1658662"/>
            <a:ext cx="559831" cy="57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F17FC1B8-8EDE-4F55-AF8D-EF0FA8CCC7CE}"/>
              </a:ext>
            </a:extLst>
          </p:cNvPr>
          <p:cNvSpPr/>
          <p:nvPr/>
        </p:nvSpPr>
        <p:spPr>
          <a:xfrm>
            <a:off x="716189" y="134478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26" name="Flowchart: Magnetic Disk 125">
            <a:extLst>
              <a:ext uri="{FF2B5EF4-FFF2-40B4-BE49-F238E27FC236}">
                <a16:creationId xmlns:a16="http://schemas.microsoft.com/office/drawing/2014/main" id="{6934BBD3-2F57-45A2-9113-64F554A073ED}"/>
              </a:ext>
            </a:extLst>
          </p:cNvPr>
          <p:cNvSpPr/>
          <p:nvPr/>
        </p:nvSpPr>
        <p:spPr>
          <a:xfrm>
            <a:off x="30378" y="1396686"/>
            <a:ext cx="619686" cy="38889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source</a:t>
            </a:r>
          </a:p>
        </p:txBody>
      </p:sp>
      <p:pic>
        <p:nvPicPr>
          <p:cNvPr id="127" name="Picture 4" descr="Image result for power bi icon">
            <a:extLst>
              <a:ext uri="{FF2B5EF4-FFF2-40B4-BE49-F238E27FC236}">
                <a16:creationId xmlns:a16="http://schemas.microsoft.com/office/drawing/2014/main" id="{AC4FDFDE-66C3-44F4-BF88-6E2271F1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05" y="2365047"/>
            <a:ext cx="698512" cy="6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F16F052-BA4C-4635-B433-93C60868A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392" y="2458835"/>
            <a:ext cx="4395938" cy="23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79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E28-288B-4EFC-B51C-3061FF6E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" y="6599"/>
            <a:ext cx="8934818" cy="38311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pitch it to the business: just-in-time reporting (flexible, inconsistent, but we don’t say that)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D7F08DB-ECDE-44E2-A238-5E7A2DF1DD4A}"/>
              </a:ext>
            </a:extLst>
          </p:cNvPr>
          <p:cNvSpPr/>
          <p:nvPr/>
        </p:nvSpPr>
        <p:spPr>
          <a:xfrm>
            <a:off x="7552505" y="2370378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438640-0604-41E3-9407-06E8AF79D2CA}"/>
              </a:ext>
            </a:extLst>
          </p:cNvPr>
          <p:cNvSpPr/>
          <p:nvPr/>
        </p:nvSpPr>
        <p:spPr>
          <a:xfrm>
            <a:off x="2947957" y="2419292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B5CAA7D-FFF3-47A0-B61D-F4271C11CFCD}"/>
              </a:ext>
            </a:extLst>
          </p:cNvPr>
          <p:cNvSpPr/>
          <p:nvPr/>
        </p:nvSpPr>
        <p:spPr>
          <a:xfrm>
            <a:off x="5276124" y="2468686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F6BEFFA-FE27-45EC-BE56-11E9A881E5D9}"/>
              </a:ext>
            </a:extLst>
          </p:cNvPr>
          <p:cNvSpPr/>
          <p:nvPr/>
        </p:nvSpPr>
        <p:spPr>
          <a:xfrm>
            <a:off x="1218295" y="2448266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9" name="Picture 2" descr="Image result for analysis services cube icon">
            <a:extLst>
              <a:ext uri="{FF2B5EF4-FFF2-40B4-BE49-F238E27FC236}">
                <a16:creationId xmlns:a16="http://schemas.microsoft.com/office/drawing/2014/main" id="{2EAB9958-B10C-49B9-914E-42D34154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78" y="2448266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7C031FC2-DD0F-4055-96AD-B9BC3C9987C5}"/>
              </a:ext>
            </a:extLst>
          </p:cNvPr>
          <p:cNvSpPr/>
          <p:nvPr/>
        </p:nvSpPr>
        <p:spPr>
          <a:xfrm>
            <a:off x="178609" y="2280094"/>
            <a:ext cx="885535" cy="809391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pic>
        <p:nvPicPr>
          <p:cNvPr id="11" name="Picture 2" descr="Image result for azure blob storage">
            <a:extLst>
              <a:ext uri="{FF2B5EF4-FFF2-40B4-BE49-F238E27FC236}">
                <a16:creationId xmlns:a16="http://schemas.microsoft.com/office/drawing/2014/main" id="{03EA4977-7E86-4984-B384-10A22687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36" y="2207621"/>
            <a:ext cx="1013537" cy="10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azure blob storage">
            <a:extLst>
              <a:ext uri="{FF2B5EF4-FFF2-40B4-BE49-F238E27FC236}">
                <a16:creationId xmlns:a16="http://schemas.microsoft.com/office/drawing/2014/main" id="{4210B011-A4AB-4BBF-9A46-BE9498EA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90" y="2139469"/>
            <a:ext cx="1148590" cy="11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9EFE4C-CABA-48AA-A9C9-D6BA6855385A}"/>
              </a:ext>
            </a:extLst>
          </p:cNvPr>
          <p:cNvSpPr txBox="1"/>
          <p:nvPr/>
        </p:nvSpPr>
        <p:spPr>
          <a:xfrm>
            <a:off x="1945178" y="1803570"/>
            <a:ext cx="110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3B36A-2B8D-4933-98F1-00196D414EC1}"/>
              </a:ext>
            </a:extLst>
          </p:cNvPr>
          <p:cNvSpPr txBox="1"/>
          <p:nvPr/>
        </p:nvSpPr>
        <p:spPr>
          <a:xfrm>
            <a:off x="4104313" y="1782792"/>
            <a:ext cx="110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ods</a:t>
            </a:r>
            <a:endParaRPr lang="en-US" dirty="0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8D7B6CD8-18C2-4669-86FB-5392B3D7C415}"/>
              </a:ext>
            </a:extLst>
          </p:cNvPr>
          <p:cNvSpPr/>
          <p:nvPr/>
        </p:nvSpPr>
        <p:spPr>
          <a:xfrm>
            <a:off x="6246105" y="1724610"/>
            <a:ext cx="1117555" cy="98915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BoD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 mart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2A4AD830-1741-4C9B-A947-4BF62FB8B79B}"/>
              </a:ext>
            </a:extLst>
          </p:cNvPr>
          <p:cNvSpPr/>
          <p:nvPr/>
        </p:nvSpPr>
        <p:spPr>
          <a:xfrm>
            <a:off x="6233593" y="2901374"/>
            <a:ext cx="1117555" cy="98915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mart</a:t>
            </a:r>
          </a:p>
        </p:txBody>
      </p:sp>
      <p:pic>
        <p:nvPicPr>
          <p:cNvPr id="17" name="Picture 4" descr="Image result for power bi icon">
            <a:extLst>
              <a:ext uri="{FF2B5EF4-FFF2-40B4-BE49-F238E27FC236}">
                <a16:creationId xmlns:a16="http://schemas.microsoft.com/office/drawing/2014/main" id="{8553D80A-5735-4C8B-9CFD-590AEB7A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90" y="4039021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283368D-2697-4BF6-B1A6-BABABDB3593B}"/>
              </a:ext>
            </a:extLst>
          </p:cNvPr>
          <p:cNvSpPr/>
          <p:nvPr/>
        </p:nvSpPr>
        <p:spPr>
          <a:xfrm rot="1946942">
            <a:off x="1017406" y="3672331"/>
            <a:ext cx="2737951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D9E8B8-DC69-43A8-844C-AEC4072D7038}"/>
              </a:ext>
            </a:extLst>
          </p:cNvPr>
          <p:cNvSpPr/>
          <p:nvPr/>
        </p:nvSpPr>
        <p:spPr>
          <a:xfrm rot="5400000">
            <a:off x="3991020" y="3429600"/>
            <a:ext cx="665825" cy="4678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86E0803-6D2B-4E85-88AB-28778B091D12}"/>
              </a:ext>
            </a:extLst>
          </p:cNvPr>
          <p:cNvSpPr/>
          <p:nvPr/>
        </p:nvSpPr>
        <p:spPr>
          <a:xfrm rot="8720093" flipV="1">
            <a:off x="4740131" y="3807494"/>
            <a:ext cx="1475527" cy="5235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313746F-33E3-4937-B7F6-4787F9884391}"/>
              </a:ext>
            </a:extLst>
          </p:cNvPr>
          <p:cNvSpPr/>
          <p:nvPr/>
        </p:nvSpPr>
        <p:spPr>
          <a:xfrm rot="9922970" flipV="1">
            <a:off x="5624740" y="3925175"/>
            <a:ext cx="3052893" cy="5235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D939C-11C7-4434-98B2-0348720E1D09}"/>
              </a:ext>
            </a:extLst>
          </p:cNvPr>
          <p:cNvSpPr txBox="1"/>
          <p:nvPr/>
        </p:nvSpPr>
        <p:spPr>
          <a:xfrm>
            <a:off x="548640" y="544837"/>
            <a:ext cx="417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in a couple of days</a:t>
            </a:r>
          </a:p>
          <a:p>
            <a:r>
              <a:rPr lang="en-US" dirty="0"/>
              <a:t>decoupled, not quite as clean, useful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CAFD4-883F-4862-B37B-E214098EE4A5}"/>
              </a:ext>
            </a:extLst>
          </p:cNvPr>
          <p:cNvSpPr txBox="1"/>
          <p:nvPr/>
        </p:nvSpPr>
        <p:spPr>
          <a:xfrm>
            <a:off x="5813777" y="541597"/>
            <a:ext cx="327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in a couple of weeks</a:t>
            </a:r>
          </a:p>
          <a:p>
            <a:r>
              <a:rPr lang="en-US" dirty="0"/>
              <a:t>coupled, clean, consistent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0C4960-6165-4BAC-80F8-864BBC98AF3B}"/>
              </a:ext>
            </a:extLst>
          </p:cNvPr>
          <p:cNvSpPr/>
          <p:nvPr/>
        </p:nvSpPr>
        <p:spPr>
          <a:xfrm>
            <a:off x="5406683" y="439291"/>
            <a:ext cx="234769" cy="4657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866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20BA-B411-4D8C-8A89-35DF7173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properly designed data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6F4F-FD7F-47F8-B94C-485252FE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8" y="399444"/>
            <a:ext cx="8658824" cy="5906106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easy to organize!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do it by folders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staging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ods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1208088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organize by source with folders</a:t>
            </a:r>
          </a:p>
          <a:p>
            <a:pPr marL="1474788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sap</a:t>
            </a:r>
          </a:p>
          <a:p>
            <a:pPr marL="1474788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salesforce</a:t>
            </a:r>
          </a:p>
          <a:p>
            <a:pPr marL="1474788" lvl="4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greatplains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1474788" lvl="4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marketingorigin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1474788" lvl="4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salesorigin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historical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snapshot</a:t>
            </a:r>
          </a:p>
          <a:p>
            <a:pPr marL="92392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design by security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adls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allows you to choose the expense of the file without changing the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uri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allows delta loads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read, analyze with a myriad of tools, including azure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databricks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power bi, excel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separation from compute so we don’t get charged for compute!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07533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3D8C-0CAB-48F6-A83C-F7F92BA1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virtualization as a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3E47-5741-4B0A-B954-A3FCE770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9443"/>
            <a:ext cx="8305800" cy="4733501"/>
          </a:xfrm>
          <a:solidFill>
            <a:srgbClr val="133D80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data stays in it’s original place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sql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server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azure blob storage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azure data lake storage gen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metadata repository is over the data where it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data can then be queried and joined in a single location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spark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sql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polybase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hive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power bi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sql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server big data clusters</a:t>
            </a:r>
          </a:p>
        </p:txBody>
      </p:sp>
    </p:spTree>
    <p:extLst>
      <p:ext uri="{BB962C8B-B14F-4D97-AF65-F5344CB8AC3E}">
        <p14:creationId xmlns:p14="http://schemas.microsoft.com/office/powerpoint/2010/main" val="92247745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570D-956D-42A0-AAB2-A38977E4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9014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design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67B58-B4AE-4351-A29E-3E3025B4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role-level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done through azure active directory (</a:t>
            </a:r>
            <a:r>
              <a:rPr lang="en-US" dirty="0" err="1"/>
              <a:t>aad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751567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B2FA-EB95-4D93-83B5-2AA89083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8252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F883-4291-4823-88FB-48E9B0DE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we still make star schemas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we still use slowly-changing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yes, we still use cubes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to understand their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be afraid of files and just in time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conflate alerting and speed with consistency</a:t>
            </a:r>
          </a:p>
        </p:txBody>
      </p:sp>
    </p:spTree>
    <p:extLst>
      <p:ext uri="{BB962C8B-B14F-4D97-AF65-F5344CB8AC3E}">
        <p14:creationId xmlns:p14="http://schemas.microsoft.com/office/powerpoint/2010/main" val="47174491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1A07-91D2-44CF-B6A4-B19D88C1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44" y="389384"/>
            <a:ext cx="2131099" cy="96087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BB4EB-CDED-41B0-AA7B-A8F90525D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of where we’ve been in data modeling</a:t>
            </a:r>
          </a:p>
          <a:p>
            <a:r>
              <a:rPr lang="en-US" dirty="0"/>
              <a:t>current priorities, state of data modeling, and design guidelines</a:t>
            </a:r>
          </a:p>
          <a:p>
            <a:r>
              <a:rPr lang="en-US" dirty="0"/>
              <a:t>practice modeling data</a:t>
            </a:r>
          </a:p>
        </p:txBody>
      </p:sp>
    </p:spTree>
    <p:extLst>
      <p:ext uri="{BB962C8B-B14F-4D97-AF65-F5344CB8AC3E}">
        <p14:creationId xmlns:p14="http://schemas.microsoft.com/office/powerpoint/2010/main" val="723060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DE9-8D90-4B18-986C-7D9363CA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8" y="122346"/>
            <a:ext cx="9017372" cy="670673"/>
          </a:xfrm>
        </p:spPr>
        <p:txBody>
          <a:bodyPr/>
          <a:lstStyle/>
          <a:p>
            <a:r>
              <a:rPr lang="en-US" sz="2800" dirty="0"/>
              <a:t>through-out this presentation, remember three things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DA60-A082-4512-8EC9-4AF2B8BFB5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035781"/>
            <a:ext cx="8481212" cy="3550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schema controls scalability (performance) and changeability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average transactional application, reads outnumber rights by 10 to 1, schema often emphasizes writes, but it should emphasis the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schema has to change for the future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change with the business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change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902042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A6C4-1337-4D45-A985-BCE48376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0"/>
            <a:ext cx="8481212" cy="614029"/>
          </a:xfrm>
        </p:spPr>
        <p:txBody>
          <a:bodyPr/>
          <a:lstStyle/>
          <a:p>
            <a:r>
              <a:rPr lang="en-US" dirty="0"/>
              <a:t>schema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9BBA7-0600-4151-8AA8-5133BE3647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288" y="938676"/>
            <a:ext cx="8925516" cy="36479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representation of a plan or theory in the form of an outline or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would you begin any major project without a plan or a theory?</a:t>
            </a:r>
          </a:p>
        </p:txBody>
      </p:sp>
    </p:spTree>
    <p:extLst>
      <p:ext uri="{BB962C8B-B14F-4D97-AF65-F5344CB8AC3E}">
        <p14:creationId xmlns:p14="http://schemas.microsoft.com/office/powerpoint/2010/main" val="101641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AC00-9C7E-4FD9-B76A-F31059BF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10555"/>
            <a:ext cx="8596612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enterprise data architecture (</a:t>
            </a:r>
            <a:r>
              <a:rPr lang="en-US" dirty="0" err="1">
                <a:solidFill>
                  <a:schemeClr val="tx1"/>
                </a:solidFill>
              </a:rPr>
              <a:t>eda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386A50F6-EEF2-490E-85E0-F57F0B0E37F4}"/>
              </a:ext>
            </a:extLst>
          </p:cNvPr>
          <p:cNvSpPr/>
          <p:nvPr/>
        </p:nvSpPr>
        <p:spPr>
          <a:xfrm>
            <a:off x="137604" y="1349405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9920135A-EFAB-4B70-BBDE-72CCCC79C42E}"/>
              </a:ext>
            </a:extLst>
          </p:cNvPr>
          <p:cNvSpPr/>
          <p:nvPr/>
        </p:nvSpPr>
        <p:spPr>
          <a:xfrm>
            <a:off x="1834718" y="2385133"/>
            <a:ext cx="961747" cy="6140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staging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BCB108EF-C664-413F-8C01-8C0250EE65AA}"/>
              </a:ext>
            </a:extLst>
          </p:cNvPr>
          <p:cNvSpPr/>
          <p:nvPr/>
        </p:nvSpPr>
        <p:spPr>
          <a:xfrm>
            <a:off x="3519997" y="2052221"/>
            <a:ext cx="1652726" cy="1210323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5D8F9E50-A1B7-472F-B42F-5B73C40E6D2B}"/>
              </a:ext>
            </a:extLst>
          </p:cNvPr>
          <p:cNvSpPr/>
          <p:nvPr/>
        </p:nvSpPr>
        <p:spPr>
          <a:xfrm>
            <a:off x="5819313" y="2052220"/>
            <a:ext cx="1595024" cy="115705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3F319FC-1706-49EB-BBE2-360F0FFC3EBD}"/>
              </a:ext>
            </a:extLst>
          </p:cNvPr>
          <p:cNvSpPr/>
          <p:nvPr/>
        </p:nvSpPr>
        <p:spPr>
          <a:xfrm>
            <a:off x="7458720" y="2426649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ED71FF-316F-4AEB-9803-3982D0137410}"/>
              </a:ext>
            </a:extLst>
          </p:cNvPr>
          <p:cNvSpPr/>
          <p:nvPr/>
        </p:nvSpPr>
        <p:spPr>
          <a:xfrm>
            <a:off x="2854172" y="2475563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B45B4F9-ACBA-4316-949F-655AEFF6488E}"/>
              </a:ext>
            </a:extLst>
          </p:cNvPr>
          <p:cNvSpPr/>
          <p:nvPr/>
        </p:nvSpPr>
        <p:spPr>
          <a:xfrm>
            <a:off x="5182339" y="252495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7D4D598-FCF6-4A6F-8CD2-675AC2796BB1}"/>
              </a:ext>
            </a:extLst>
          </p:cNvPr>
          <p:cNvSpPr/>
          <p:nvPr/>
        </p:nvSpPr>
        <p:spPr>
          <a:xfrm>
            <a:off x="1124510" y="2504537"/>
            <a:ext cx="665825" cy="5309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etl</a:t>
            </a:r>
          </a:p>
        </p:txBody>
      </p:sp>
      <p:pic>
        <p:nvPicPr>
          <p:cNvPr id="1026" name="Picture 2" descr="Image result for analysis services cube icon">
            <a:extLst>
              <a:ext uri="{FF2B5EF4-FFF2-40B4-BE49-F238E27FC236}">
                <a16:creationId xmlns:a16="http://schemas.microsoft.com/office/drawing/2014/main" id="{CF75A93C-8758-4D3B-9E4B-CCE98CBA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2088047"/>
            <a:ext cx="798017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wer bi icon">
            <a:extLst>
              <a:ext uri="{FF2B5EF4-FFF2-40B4-BE49-F238E27FC236}">
                <a16:creationId xmlns:a16="http://schemas.microsoft.com/office/drawing/2014/main" id="{22BB91F6-2EC9-4F05-90AB-83B247FE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11" y="3700509"/>
            <a:ext cx="886613" cy="8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7708E6-92A8-4EB8-B2CA-B343F6D77F2C}"/>
              </a:ext>
            </a:extLst>
          </p:cNvPr>
          <p:cNvSpPr txBox="1"/>
          <p:nvPr/>
        </p:nvSpPr>
        <p:spPr>
          <a:xfrm>
            <a:off x="8051311" y="305595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and/or</a:t>
            </a: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29CC4552-2856-4A04-9F0B-668DA6F1686C}"/>
              </a:ext>
            </a:extLst>
          </p:cNvPr>
          <p:cNvSpPr/>
          <p:nvPr/>
        </p:nvSpPr>
        <p:spPr>
          <a:xfrm>
            <a:off x="137604" y="214748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1A8D9E86-DE52-432A-9D01-34089D4A23E6}"/>
              </a:ext>
            </a:extLst>
          </p:cNvPr>
          <p:cNvSpPr/>
          <p:nvPr/>
        </p:nvSpPr>
        <p:spPr>
          <a:xfrm>
            <a:off x="114847" y="2966954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AC8D7D9F-23B5-448C-A2DA-587055A5F82D}"/>
              </a:ext>
            </a:extLst>
          </p:cNvPr>
          <p:cNvSpPr/>
          <p:nvPr/>
        </p:nvSpPr>
        <p:spPr>
          <a:xfrm>
            <a:off x="114847" y="3763902"/>
            <a:ext cx="865572" cy="679142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58238317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7C87-4682-4333-8763-1F6724FA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73" y="122346"/>
            <a:ext cx="8481212" cy="614029"/>
          </a:xfrm>
        </p:spPr>
        <p:txBody>
          <a:bodyPr/>
          <a:lstStyle/>
          <a:p>
            <a:r>
              <a:rPr lang="en-US" dirty="0"/>
              <a:t>EF Codd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1449DF-217A-46D2-B878-7F27B55A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66" y="122346"/>
            <a:ext cx="3529457" cy="50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00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5D73-2085-47D9-8AAC-47B16292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92F13-9DE9-4D9F-ADA9-D67E9F9AC3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9455" y="1144910"/>
            <a:ext cx="8481212" cy="2009430"/>
          </a:xfrm>
        </p:spPr>
        <p:txBody>
          <a:bodyPr/>
          <a:lstStyle/>
          <a:p>
            <a:endParaRPr lang="en-US" sz="1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That the data is in a database table.  The table stores information in rows and columns where one or more columns, called the primary key, uniquely identify each row.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Each column contains atomic values, and there are not repeating groups of columns.</a:t>
            </a:r>
          </a:p>
          <a:p>
            <a:r>
              <a:rPr lang="en-US" sz="1800" dirty="0"/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There is a primary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Each column only has one piece of data.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Bad Example:  Order1Date, Order2Date, Order3Date, etc.</a:t>
            </a:r>
          </a:p>
        </p:txBody>
      </p:sp>
    </p:spTree>
    <p:extLst>
      <p:ext uri="{BB962C8B-B14F-4D97-AF65-F5344CB8AC3E}">
        <p14:creationId xmlns:p14="http://schemas.microsoft.com/office/powerpoint/2010/main" val="2139865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8852-6B02-4984-87F6-2801B3E0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ECB98-4313-47A7-A5A6-03C544A514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1823" y="1509051"/>
            <a:ext cx="8481212" cy="2009430"/>
          </a:xfrm>
        </p:spPr>
        <p:txBody>
          <a:bodyPr/>
          <a:lstStyle/>
          <a:p>
            <a:pPr fontAlgn="base"/>
            <a:r>
              <a:rPr lang="en-US" dirty="0"/>
              <a:t>A table is in 2</a:t>
            </a:r>
            <a:r>
              <a:rPr lang="en-US" baseline="30000" dirty="0"/>
              <a:t>nd</a:t>
            </a:r>
            <a:r>
              <a:rPr lang="en-US" dirty="0"/>
              <a:t> Normal Form if: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table is in 1</a:t>
            </a:r>
            <a:r>
              <a:rPr lang="en-US" baseline="30000" dirty="0"/>
              <a:t>st</a:t>
            </a:r>
            <a:r>
              <a:rPr lang="en-US" dirty="0"/>
              <a:t> normal form, and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All the non-key columns are dependent on the table’s primary key.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en-US" dirty="0"/>
              <a:t>Example: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you wouldn’t put </a:t>
            </a:r>
            <a:r>
              <a:rPr lang="en-US" dirty="0" err="1"/>
              <a:t>corporateHeadquartersAddress</a:t>
            </a:r>
            <a:r>
              <a:rPr lang="en-US" dirty="0"/>
              <a:t> in the orders table.  it’s irrelevant.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51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3BCF-5720-4C58-AE91-9F8E06E7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A2069-A498-452C-ACEF-200B47E0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394" y="1355303"/>
            <a:ext cx="8481212" cy="2009430"/>
          </a:xfrm>
        </p:spPr>
        <p:txBody>
          <a:bodyPr/>
          <a:lstStyle/>
          <a:p>
            <a:pPr fontAlgn="base"/>
            <a:r>
              <a:rPr lang="en-US" dirty="0"/>
              <a:t>A table is in third normal form if: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A table is in 2nd normal form.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It contains only columns that are non-transitively dependent on the primary key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Example: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you wouldn’t put </a:t>
            </a:r>
            <a:r>
              <a:rPr lang="en-US" dirty="0" err="1"/>
              <a:t>employeeFullName</a:t>
            </a:r>
            <a:r>
              <a:rPr lang="en-US" dirty="0"/>
              <a:t> in the orders table, even though </a:t>
            </a:r>
            <a:r>
              <a:rPr lang="en-US" dirty="0" err="1"/>
              <a:t>employeeID</a:t>
            </a:r>
            <a:r>
              <a:rPr lang="en-US" dirty="0"/>
              <a:t> is in the orders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0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F4F1-A1A0-4B7A-AAC1-DCFAF129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Codd’s ideas are a bit outdated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30589-0819-4206-99F9-B80A17552E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229989"/>
            <a:ext cx="8481212" cy="3356641"/>
          </a:xfrm>
        </p:spPr>
        <p:txBody>
          <a:bodyPr/>
          <a:lstStyle/>
          <a:p>
            <a:r>
              <a:rPr lang="en-US" dirty="0"/>
              <a:t>his assumptions and priorities are not our assumptions and priorities</a:t>
            </a:r>
          </a:p>
        </p:txBody>
      </p:sp>
      <p:pic>
        <p:nvPicPr>
          <p:cNvPr id="13314" name="Picture 2" descr="Image result for scratch head">
            <a:extLst>
              <a:ext uri="{FF2B5EF4-FFF2-40B4-BE49-F238E27FC236}">
                <a16:creationId xmlns:a16="http://schemas.microsoft.com/office/drawing/2014/main" id="{4410F790-E6F6-445C-B302-CBA7A538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12" y="1784528"/>
            <a:ext cx="5729032" cy="32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91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D524-141C-4E9C-9C36-6FA7A5C2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4" y="73794"/>
            <a:ext cx="9132466" cy="614029"/>
          </a:xfrm>
        </p:spPr>
        <p:txBody>
          <a:bodyPr/>
          <a:lstStyle/>
          <a:p>
            <a:r>
              <a:rPr lang="en-US" dirty="0"/>
              <a:t>assumption: disks will always be expensive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24B17-0204-46C9-AD5F-F65C25AF06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9099" y="687823"/>
            <a:ext cx="8701503" cy="2441314"/>
          </a:xfrm>
        </p:spPr>
        <p:txBody>
          <a:bodyPr/>
          <a:lstStyle/>
          <a:p>
            <a:r>
              <a:rPr lang="en-US" dirty="0"/>
              <a:t>my first hard drive was 10MB and cost my dad $1,400 in 1984</a:t>
            </a:r>
          </a:p>
        </p:txBody>
      </p:sp>
      <p:pic>
        <p:nvPicPr>
          <p:cNvPr id="2050" name="Picture 2" descr="Original IBM computer">
            <a:extLst>
              <a:ext uri="{FF2B5EF4-FFF2-40B4-BE49-F238E27FC236}">
                <a16:creationId xmlns:a16="http://schemas.microsoft.com/office/drawing/2014/main" id="{86ADC254-E930-4EFA-973C-ED4A4393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77" y="1239055"/>
            <a:ext cx="2835122" cy="37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4B68-CEDF-4A24-8D4D-FB94D44A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08" y="122346"/>
            <a:ext cx="8481212" cy="61402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ABB69-803A-46E4-99EF-7614D2A2CD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179" y="1225830"/>
            <a:ext cx="8481212" cy="200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that we need normalization to decrease repeating data and thus decrease the overall size of the data on the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that there would be a benefit to over-normalization, </a:t>
            </a:r>
            <a:r>
              <a:rPr lang="en-US" dirty="0" err="1"/>
              <a:t>ie</a:t>
            </a:r>
            <a:r>
              <a:rPr lang="en-US" dirty="0"/>
              <a:t> a person table</a:t>
            </a:r>
          </a:p>
        </p:txBody>
      </p:sp>
    </p:spTree>
    <p:extLst>
      <p:ext uri="{BB962C8B-B14F-4D97-AF65-F5344CB8AC3E}">
        <p14:creationId xmlns:p14="http://schemas.microsoft.com/office/powerpoint/2010/main" val="997437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1D40-77FF-4371-8D96-529F35CF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" y="25242"/>
            <a:ext cx="9082108" cy="994354"/>
          </a:xfrm>
        </p:spPr>
        <p:txBody>
          <a:bodyPr/>
          <a:lstStyle/>
          <a:p>
            <a:r>
              <a:rPr lang="en-US" dirty="0"/>
              <a:t>results of over-normalization: terrible performance with joins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02AF0-7B94-4AFD-832A-A6A7F2D9A6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8025" y="1100517"/>
            <a:ext cx="8615932" cy="37627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over-normalization has several drawbacks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too many joins in a query will always have bad performance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over-normalized data models are too difficult for new developers or contractors to learn </a:t>
            </a:r>
          </a:p>
          <a:p>
            <a:pPr marL="981075" lvl="2">
              <a:buFont typeface="Arial" panose="020B0604020202020204" pitchFamily="34" charset="0"/>
              <a:buChar char="•"/>
            </a:pPr>
            <a:r>
              <a:rPr lang="en-US" dirty="0"/>
              <a:t>the total number of tables explodes on us.  300 tables per database is very common in a transactional model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over-normalization is too steep a learning curve to figure out how to delete or insert records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data has to be constantly aggregated to show results if we avoid repeating data</a:t>
            </a:r>
          </a:p>
        </p:txBody>
      </p:sp>
    </p:spTree>
    <p:extLst>
      <p:ext uri="{BB962C8B-B14F-4D97-AF65-F5344CB8AC3E}">
        <p14:creationId xmlns:p14="http://schemas.microsoft.com/office/powerpoint/2010/main" val="1160905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3E5C-7239-45C9-9FCB-790CF93F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7" y="73794"/>
            <a:ext cx="8887899" cy="614029"/>
          </a:xfrm>
        </p:spPr>
        <p:txBody>
          <a:bodyPr/>
          <a:lstStyle/>
          <a:p>
            <a:r>
              <a:rPr lang="en-US" dirty="0"/>
              <a:t>assumption: the database is the center of all applications</a:t>
            </a:r>
          </a:p>
        </p:txBody>
      </p:sp>
      <p:pic>
        <p:nvPicPr>
          <p:cNvPr id="3074" name="Picture 2" descr="Image result for database icon">
            <a:extLst>
              <a:ext uri="{FF2B5EF4-FFF2-40B4-BE49-F238E27FC236}">
                <a16:creationId xmlns:a16="http://schemas.microsoft.com/office/drawing/2014/main" id="{8493A12F-873F-48A5-BE1B-708BE4D1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54" y="2006825"/>
            <a:ext cx="2405232" cy="24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pplication icon">
            <a:extLst>
              <a:ext uri="{FF2B5EF4-FFF2-40B4-BE49-F238E27FC236}">
                <a16:creationId xmlns:a16="http://schemas.microsoft.com/office/drawing/2014/main" id="{D307DA88-CA42-4E72-B4D2-089CC383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7" y="1247754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pplication icon">
            <a:extLst>
              <a:ext uri="{FF2B5EF4-FFF2-40B4-BE49-F238E27FC236}">
                <a16:creationId xmlns:a16="http://schemas.microsoft.com/office/drawing/2014/main" id="{ACDAE5D0-0C3A-45F5-A573-D586AB77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9" y="3136675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pplication icon">
            <a:extLst>
              <a:ext uri="{FF2B5EF4-FFF2-40B4-BE49-F238E27FC236}">
                <a16:creationId xmlns:a16="http://schemas.microsoft.com/office/drawing/2014/main" id="{5CD31C4E-AF4A-4B4B-BA08-2500D044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7" y="1247754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pplication icon">
            <a:extLst>
              <a:ext uri="{FF2B5EF4-FFF2-40B4-BE49-F238E27FC236}">
                <a16:creationId xmlns:a16="http://schemas.microsoft.com/office/drawing/2014/main" id="{EF10BD6A-8BF2-4687-9907-B67E02B7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7" y="3479807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0BEFF89-735F-4B22-A711-026FA1876DA2}"/>
              </a:ext>
            </a:extLst>
          </p:cNvPr>
          <p:cNvSpPr/>
          <p:nvPr/>
        </p:nvSpPr>
        <p:spPr>
          <a:xfrm>
            <a:off x="1720191" y="2201034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6042F78-C8DD-4F37-BEBD-21E4EDC4FBB6}"/>
              </a:ext>
            </a:extLst>
          </p:cNvPr>
          <p:cNvSpPr/>
          <p:nvPr/>
        </p:nvSpPr>
        <p:spPr>
          <a:xfrm>
            <a:off x="1823615" y="3624849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3BDAB8-48DD-41BD-AC59-8356DFCD0F20}"/>
              </a:ext>
            </a:extLst>
          </p:cNvPr>
          <p:cNvSpPr/>
          <p:nvPr/>
        </p:nvSpPr>
        <p:spPr>
          <a:xfrm flipH="1">
            <a:off x="5603190" y="2006825"/>
            <a:ext cx="1577777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09D076A-D6DC-427E-B4FE-CD3D55358B23}"/>
              </a:ext>
            </a:extLst>
          </p:cNvPr>
          <p:cNvSpPr/>
          <p:nvPr/>
        </p:nvSpPr>
        <p:spPr>
          <a:xfrm flipH="1">
            <a:off x="5586376" y="3632841"/>
            <a:ext cx="1577777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8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C447-BB0A-4381-B9BC-60EE8737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CB6C-E7FE-4679-9B4F-922C833524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5" y="987229"/>
            <a:ext cx="8481212" cy="38922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application can’t release changes to the database without testing all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greatly increased the testing surface area, and delays product releases</a:t>
            </a:r>
          </a:p>
        </p:txBody>
      </p:sp>
    </p:spTree>
    <p:extLst>
      <p:ext uri="{BB962C8B-B14F-4D97-AF65-F5344CB8AC3E}">
        <p14:creationId xmlns:p14="http://schemas.microsoft.com/office/powerpoint/2010/main" val="2763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8"/>
            <a:ext cx="9143999" cy="3857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kimball</a:t>
            </a:r>
            <a:r>
              <a:rPr lang="en-US" dirty="0">
                <a:solidFill>
                  <a:schemeClr val="tx1"/>
                </a:solidFill>
              </a:rPr>
              <a:t> method: sample project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9996" y="1664851"/>
            <a:ext cx="1789420" cy="14625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2) gather requirements/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define vocabulary/</a:t>
            </a:r>
          </a:p>
          <a:p>
            <a:pPr algn="ctr"/>
            <a:r>
              <a:rPr lang="en-US" sz="1350" dirty="0" err="1">
                <a:solidFill>
                  <a:schemeClr val="tx1"/>
                </a:solidFill>
              </a:rPr>
              <a:t>wikidefinitions</a:t>
            </a:r>
            <a:r>
              <a:rPr lang="en-US" sz="135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requirements document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2150" y="1828801"/>
            <a:ext cx="16002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4) dimensional modeling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2830" y="1828801"/>
            <a:ext cx="143637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3) physical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4962" y="3809882"/>
            <a:ext cx="1785938" cy="1009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5) etl development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8320" y="4019312"/>
            <a:ext cx="194691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6) deployment/training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114925" y="2084071"/>
            <a:ext cx="571500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39415" y="2143126"/>
            <a:ext cx="571500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060507" y="4333637"/>
            <a:ext cx="1354455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286500" y="2838332"/>
            <a:ext cx="285750" cy="9715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2112645" y="3165871"/>
            <a:ext cx="285750" cy="75831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4450" y="902076"/>
            <a:ext cx="2400300" cy="198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1) find executive sponsor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929765" y="1176905"/>
            <a:ext cx="312420" cy="43669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714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2355-35D7-4DC6-959F-42C444AB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6" y="106163"/>
            <a:ext cx="8481212" cy="614029"/>
          </a:xfrm>
        </p:spPr>
        <p:txBody>
          <a:bodyPr/>
          <a:lstStyle/>
          <a:p>
            <a:r>
              <a:rPr lang="en-US" sz="2800" dirty="0"/>
              <a:t>results: database as an integration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09C68-48BF-43B2-BCF2-F9CEDBE993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784927"/>
            <a:ext cx="8678856" cy="4078386"/>
          </a:xfrm>
        </p:spPr>
        <p:txBody>
          <a:bodyPr/>
          <a:lstStyle/>
          <a:p>
            <a:r>
              <a:rPr lang="en-US" dirty="0"/>
              <a:t>application 1 uses the database to communicate to application 2</a:t>
            </a:r>
          </a:p>
        </p:txBody>
      </p:sp>
      <p:pic>
        <p:nvPicPr>
          <p:cNvPr id="5" name="Picture 2" descr="Image result for database icon">
            <a:extLst>
              <a:ext uri="{FF2B5EF4-FFF2-40B4-BE49-F238E27FC236}">
                <a16:creationId xmlns:a16="http://schemas.microsoft.com/office/drawing/2014/main" id="{BF54ECE5-F156-4601-A837-439BB8A1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01" y="2632105"/>
            <a:ext cx="2405232" cy="24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pplication icon">
            <a:extLst>
              <a:ext uri="{FF2B5EF4-FFF2-40B4-BE49-F238E27FC236}">
                <a16:creationId xmlns:a16="http://schemas.microsoft.com/office/drawing/2014/main" id="{BD4EB650-2116-4061-A5F1-90ED0A7E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4" y="1873034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pplication icon">
            <a:extLst>
              <a:ext uri="{FF2B5EF4-FFF2-40B4-BE49-F238E27FC236}">
                <a16:creationId xmlns:a16="http://schemas.microsoft.com/office/drawing/2014/main" id="{E20DD746-5EAC-49AB-96A1-71C5AE09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14" y="1873034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0F9B191-D891-4807-BACF-88F6A02C7CC2}"/>
              </a:ext>
            </a:extLst>
          </p:cNvPr>
          <p:cNvSpPr/>
          <p:nvPr/>
        </p:nvSpPr>
        <p:spPr>
          <a:xfrm>
            <a:off x="1815038" y="2826314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CF157B4-B5ED-4B76-9181-C2D51B539657}"/>
              </a:ext>
            </a:extLst>
          </p:cNvPr>
          <p:cNvSpPr/>
          <p:nvPr/>
        </p:nvSpPr>
        <p:spPr>
          <a:xfrm flipH="1">
            <a:off x="5698037" y="2632105"/>
            <a:ext cx="1577777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84D8-52A0-4F7E-868B-13D9A1F7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7" y="138530"/>
            <a:ext cx="8481212" cy="614029"/>
          </a:xfrm>
        </p:spPr>
        <p:txBody>
          <a:bodyPr/>
          <a:lstStyle/>
          <a:p>
            <a:r>
              <a:rPr lang="en-US" dirty="0"/>
              <a:t>results: database as a messaging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E8B63-2806-42F7-BFB2-AF0AFDBB70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8997" y="857756"/>
            <a:ext cx="8481212" cy="1147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application1 tells application2 what to do by using the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columns in a table that have status date tells you there might be a queue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deletes on a queue are logged operations.  takes a lot of time and locks the table between applications</a:t>
            </a:r>
          </a:p>
        </p:txBody>
      </p:sp>
      <p:pic>
        <p:nvPicPr>
          <p:cNvPr id="4098" name="Picture 2" descr="Image result for azure queue icon">
            <a:extLst>
              <a:ext uri="{FF2B5EF4-FFF2-40B4-BE49-F238E27FC236}">
                <a16:creationId xmlns:a16="http://schemas.microsoft.com/office/drawing/2014/main" id="{FA019AE9-EC81-48B8-87C4-E48D02A8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67" y="3233780"/>
            <a:ext cx="1650774" cy="16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700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3D24-802D-4BD3-BDA5-A0C5AE47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 applications affect the performance of other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8F86E-5EF5-4D4C-9F37-AFF7FC4F3E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707419"/>
            <a:ext cx="8481212" cy="2879211"/>
          </a:xfrm>
        </p:spPr>
        <p:txBody>
          <a:bodyPr/>
          <a:lstStyle/>
          <a:p>
            <a:r>
              <a:rPr lang="en-US" dirty="0"/>
              <a:t>high load on app1 is now affecting the performance of app2</a:t>
            </a:r>
          </a:p>
        </p:txBody>
      </p:sp>
      <p:pic>
        <p:nvPicPr>
          <p:cNvPr id="5" name="Picture 4" descr="Image result for application icon">
            <a:extLst>
              <a:ext uri="{FF2B5EF4-FFF2-40B4-BE49-F238E27FC236}">
                <a16:creationId xmlns:a16="http://schemas.microsoft.com/office/drawing/2014/main" id="{81A69372-AEBD-4DF9-9E15-075B82B6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2" y="2259261"/>
            <a:ext cx="2845973" cy="28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pplication icon">
            <a:extLst>
              <a:ext uri="{FF2B5EF4-FFF2-40B4-BE49-F238E27FC236}">
                <a16:creationId xmlns:a16="http://schemas.microsoft.com/office/drawing/2014/main" id="{A15598B4-D5D8-45F5-87D8-C8BA5CB6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61" y="3465585"/>
            <a:ext cx="767163" cy="7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EE64D63-F8E7-429A-B839-F164F243E060}"/>
              </a:ext>
            </a:extLst>
          </p:cNvPr>
          <p:cNvSpPr/>
          <p:nvPr/>
        </p:nvSpPr>
        <p:spPr>
          <a:xfrm>
            <a:off x="4308965" y="3465585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2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A167-37E0-48BC-A960-6AD1F473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 order to upgrade app1, you have to upgrade app2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329B9-567E-403F-B0C4-1C1E77CB1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650775"/>
            <a:ext cx="8481212" cy="2935855"/>
          </a:xfrm>
        </p:spPr>
        <p:txBody>
          <a:bodyPr/>
          <a:lstStyle/>
          <a:p>
            <a:r>
              <a:rPr lang="en-US" dirty="0"/>
              <a:t>app1 might need money and better performance.  we have to pay to upgrade app2 as a result.</a:t>
            </a:r>
          </a:p>
        </p:txBody>
      </p:sp>
    </p:spTree>
    <p:extLst>
      <p:ext uri="{BB962C8B-B14F-4D97-AF65-F5344CB8AC3E}">
        <p14:creationId xmlns:p14="http://schemas.microsoft.com/office/powerpoint/2010/main" val="3617420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3E5C-7239-45C9-9FCB-790CF93F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7" y="73794"/>
            <a:ext cx="8887899" cy="614029"/>
          </a:xfrm>
        </p:spPr>
        <p:txBody>
          <a:bodyPr/>
          <a:lstStyle/>
          <a:p>
            <a:r>
              <a:rPr lang="en-US" dirty="0"/>
              <a:t>assumption: because the database is shared, it’s best to have it be responsible for data accuracy and consistency</a:t>
            </a:r>
          </a:p>
        </p:txBody>
      </p:sp>
      <p:pic>
        <p:nvPicPr>
          <p:cNvPr id="3074" name="Picture 2" descr="Image result for database icon">
            <a:extLst>
              <a:ext uri="{FF2B5EF4-FFF2-40B4-BE49-F238E27FC236}">
                <a16:creationId xmlns:a16="http://schemas.microsoft.com/office/drawing/2014/main" id="{8493A12F-873F-48A5-BE1B-708BE4D1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54" y="2006825"/>
            <a:ext cx="2405232" cy="24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pplication icon">
            <a:extLst>
              <a:ext uri="{FF2B5EF4-FFF2-40B4-BE49-F238E27FC236}">
                <a16:creationId xmlns:a16="http://schemas.microsoft.com/office/drawing/2014/main" id="{D307DA88-CA42-4E72-B4D2-089CC383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" y="1628080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pplication icon">
            <a:extLst>
              <a:ext uri="{FF2B5EF4-FFF2-40B4-BE49-F238E27FC236}">
                <a16:creationId xmlns:a16="http://schemas.microsoft.com/office/drawing/2014/main" id="{ACDAE5D0-0C3A-45F5-A573-D586AB77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9" y="3136675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pplication icon">
            <a:extLst>
              <a:ext uri="{FF2B5EF4-FFF2-40B4-BE49-F238E27FC236}">
                <a16:creationId xmlns:a16="http://schemas.microsoft.com/office/drawing/2014/main" id="{5CD31C4E-AF4A-4B4B-BA08-2500D044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51" y="1812679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pplication icon">
            <a:extLst>
              <a:ext uri="{FF2B5EF4-FFF2-40B4-BE49-F238E27FC236}">
                <a16:creationId xmlns:a16="http://schemas.microsoft.com/office/drawing/2014/main" id="{EF10BD6A-8BF2-4687-9907-B67E02B7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7" y="3479807"/>
            <a:ext cx="1518142" cy="15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0BEFF89-735F-4B22-A711-026FA1876DA2}"/>
              </a:ext>
            </a:extLst>
          </p:cNvPr>
          <p:cNvSpPr/>
          <p:nvPr/>
        </p:nvSpPr>
        <p:spPr>
          <a:xfrm>
            <a:off x="1720191" y="2201034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6042F78-C8DD-4F37-BEBD-21E4EDC4FBB6}"/>
              </a:ext>
            </a:extLst>
          </p:cNvPr>
          <p:cNvSpPr/>
          <p:nvPr/>
        </p:nvSpPr>
        <p:spPr>
          <a:xfrm>
            <a:off x="1823615" y="3624849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3BDAB8-48DD-41BD-AC59-8356DFCD0F20}"/>
              </a:ext>
            </a:extLst>
          </p:cNvPr>
          <p:cNvSpPr/>
          <p:nvPr/>
        </p:nvSpPr>
        <p:spPr>
          <a:xfrm flipH="1">
            <a:off x="5603190" y="2006825"/>
            <a:ext cx="1577777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09D076A-D6DC-427E-B4FE-CD3D55358B23}"/>
              </a:ext>
            </a:extLst>
          </p:cNvPr>
          <p:cNvSpPr/>
          <p:nvPr/>
        </p:nvSpPr>
        <p:spPr>
          <a:xfrm flipH="1">
            <a:off x="5586376" y="3632841"/>
            <a:ext cx="1577777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B3F7C-F962-44C6-B515-A6F44CFDAA82}"/>
              </a:ext>
            </a:extLst>
          </p:cNvPr>
          <p:cNvSpPr txBox="1"/>
          <p:nvPr/>
        </p:nvSpPr>
        <p:spPr>
          <a:xfrm>
            <a:off x="1668479" y="4272004"/>
            <a:ext cx="549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is only stored one time between all applications.   the database is in charge of the data being accurate.</a:t>
            </a:r>
          </a:p>
        </p:txBody>
      </p:sp>
    </p:spTree>
    <p:extLst>
      <p:ext uri="{BB962C8B-B14F-4D97-AF65-F5344CB8AC3E}">
        <p14:creationId xmlns:p14="http://schemas.microsoft.com/office/powerpoint/2010/main" val="6235016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7418-B8DB-4C68-8A07-369BD81C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2" y="106162"/>
            <a:ext cx="8481212" cy="614029"/>
          </a:xfrm>
        </p:spPr>
        <p:txBody>
          <a:bodyPr/>
          <a:lstStyle/>
          <a:p>
            <a:r>
              <a:rPr lang="en-US" dirty="0"/>
              <a:t>result: business logic begins to go in the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752EB-63F0-4FC9-AD7D-BAE1962559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4192" y="1428130"/>
            <a:ext cx="8481212" cy="30386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it’s the one place where business logic is guaranteed to be enforced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loads the </a:t>
            </a:r>
            <a:r>
              <a:rPr lang="en-US" dirty="0" err="1"/>
              <a:t>cpu</a:t>
            </a:r>
            <a:r>
              <a:rPr lang="en-US" dirty="0"/>
              <a:t> of the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hurts </a:t>
            </a:r>
            <a:r>
              <a:rPr lang="en-US" dirty="0" err="1"/>
              <a:t>sql</a:t>
            </a:r>
            <a:r>
              <a:rPr lang="en-US" dirty="0"/>
              <a:t> server licensing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hurts database 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incentivizes the use of stored procedures and triggers to consolidate business logic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both things are difficult to test, difficult to refactor, difficult to read</a:t>
            </a:r>
          </a:p>
        </p:txBody>
      </p:sp>
    </p:spTree>
    <p:extLst>
      <p:ext uri="{BB962C8B-B14F-4D97-AF65-F5344CB8AC3E}">
        <p14:creationId xmlns:p14="http://schemas.microsoft.com/office/powerpoint/2010/main" val="649534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CE3273-724A-48DD-B83A-4845AC3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8" y="73624"/>
            <a:ext cx="9057832" cy="840776"/>
          </a:xfrm>
        </p:spPr>
        <p:txBody>
          <a:bodyPr/>
          <a:lstStyle/>
          <a:p>
            <a:r>
              <a:rPr lang="en-US" dirty="0"/>
              <a:t>NOW LET’S TALK ABOUT CURRENT DESIGN PRIORITIES (CDP)</a:t>
            </a:r>
          </a:p>
        </p:txBody>
      </p:sp>
      <p:pic>
        <p:nvPicPr>
          <p:cNvPr id="14338" name="Picture 2" descr="Image result for checklist cartoon">
            <a:extLst>
              <a:ext uri="{FF2B5EF4-FFF2-40B4-BE49-F238E27FC236}">
                <a16:creationId xmlns:a16="http://schemas.microsoft.com/office/drawing/2014/main" id="{3A990D83-24F2-4A0B-B510-A3868FF4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06" y="1485394"/>
            <a:ext cx="3136422" cy="35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25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DE2D-DE1C-4045-8526-54F28E12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6" y="0"/>
            <a:ext cx="9001188" cy="1181437"/>
          </a:xfrm>
        </p:spPr>
        <p:txBody>
          <a:bodyPr/>
          <a:lstStyle/>
          <a:p>
            <a:r>
              <a:rPr lang="en-US" dirty="0"/>
              <a:t>cdp#1: the data needs to be consistent and high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B34F3-6CEE-4F5D-8B24-3E88C61659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796432"/>
            <a:ext cx="8481212" cy="27901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the correct data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 for nulls when the value is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data is wrong, create a correction plan and fix the bug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automated tests around data quality</a:t>
            </a:r>
          </a:p>
        </p:txBody>
      </p:sp>
    </p:spTree>
    <p:extLst>
      <p:ext uri="{BB962C8B-B14F-4D97-AF65-F5344CB8AC3E}">
        <p14:creationId xmlns:p14="http://schemas.microsoft.com/office/powerpoint/2010/main" val="15142695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FB83-87D9-427C-9E8F-3AB0792F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2" y="98070"/>
            <a:ext cx="8960728" cy="614029"/>
          </a:xfrm>
        </p:spPr>
        <p:txBody>
          <a:bodyPr/>
          <a:lstStyle/>
          <a:p>
            <a:r>
              <a:rPr lang="en-US" dirty="0" err="1"/>
              <a:t>cdp</a:t>
            </a:r>
            <a:r>
              <a:rPr lang="en-US" dirty="0"/>
              <a:t> #2:  schema should be able to change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CAB29-9E43-451F-8023-18A60D566B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043873"/>
            <a:ext cx="8481212" cy="3542757"/>
          </a:xfrm>
        </p:spPr>
        <p:txBody>
          <a:bodyPr/>
          <a:lstStyle/>
          <a:p>
            <a:pPr marL="685800" lvl="1"/>
            <a:r>
              <a:rPr lang="en-US" dirty="0"/>
              <a:t>business is complaining that the database is not changing as fast as the business</a:t>
            </a:r>
          </a:p>
          <a:p>
            <a:pPr marL="923925" lvl="2" indent="-285750"/>
            <a:r>
              <a:rPr lang="en-US" dirty="0"/>
              <a:t>business changes taxonomy.  they change student to learner.  they change eligibility to enrollment.  if the database doesn’t change, this creates bugs, confusion, and ambiguity</a:t>
            </a:r>
          </a:p>
          <a:p>
            <a:pPr marL="628650" lvl="1" indent="-285750"/>
            <a:r>
              <a:rPr lang="en-US" dirty="0"/>
              <a:t>technology changes</a:t>
            </a:r>
          </a:p>
          <a:p>
            <a:pPr marL="923925" lvl="2" indent="-285750"/>
            <a:r>
              <a:rPr lang="en-US" dirty="0"/>
              <a:t>new index structures, new table structures, new database technology, new versions of existing technology</a:t>
            </a:r>
          </a:p>
          <a:p>
            <a:pPr marL="923925" lvl="2" indent="-285750"/>
            <a:r>
              <a:rPr lang="en-US" dirty="0"/>
              <a:t>very fast pace of change</a:t>
            </a:r>
          </a:p>
          <a:p>
            <a:pPr marL="923925" lvl="2" indent="-285750"/>
            <a:r>
              <a:rPr lang="en-US" dirty="0"/>
              <a:t>moving to the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652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2FD6-1F51-4EC8-9305-9AEBBB25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83"/>
            <a:ext cx="9144000" cy="1075206"/>
          </a:xfrm>
        </p:spPr>
        <p:txBody>
          <a:bodyPr/>
          <a:lstStyle/>
          <a:p>
            <a:r>
              <a:rPr lang="en-US" dirty="0"/>
              <a:t>cdp#2: the microservices method ~ ways to keep schema flexible</a:t>
            </a:r>
          </a:p>
        </p:txBody>
      </p:sp>
      <p:pic>
        <p:nvPicPr>
          <p:cNvPr id="5" name="Picture 2" descr="Image result for database icon">
            <a:extLst>
              <a:ext uri="{FF2B5EF4-FFF2-40B4-BE49-F238E27FC236}">
                <a16:creationId xmlns:a16="http://schemas.microsoft.com/office/drawing/2014/main" id="{4A9361E6-95B4-4D9E-96CE-60499944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6" y="1189530"/>
            <a:ext cx="2405232" cy="24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pplication icon">
            <a:extLst>
              <a:ext uri="{FF2B5EF4-FFF2-40B4-BE49-F238E27FC236}">
                <a16:creationId xmlns:a16="http://schemas.microsoft.com/office/drawing/2014/main" id="{3919D4C1-5F23-4209-9AAB-0350BA83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87" y="1718801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0D9A859-DE16-440E-815A-146A93D1AC87}"/>
              </a:ext>
            </a:extLst>
          </p:cNvPr>
          <p:cNvSpPr/>
          <p:nvPr/>
        </p:nvSpPr>
        <p:spPr>
          <a:xfrm>
            <a:off x="3807936" y="1957721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9A117-5F39-4254-8578-96B0355D8BBE}"/>
              </a:ext>
            </a:extLst>
          </p:cNvPr>
          <p:cNvSpPr txBox="1"/>
          <p:nvPr/>
        </p:nvSpPr>
        <p:spPr>
          <a:xfrm>
            <a:off x="2273862" y="3371082"/>
            <a:ext cx="5494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application to one database</a:t>
            </a:r>
          </a:p>
          <a:p>
            <a:endParaRPr lang="en-US" dirty="0"/>
          </a:p>
          <a:p>
            <a:r>
              <a:rPr lang="en-US" dirty="0"/>
              <a:t>No Excel</a:t>
            </a:r>
          </a:p>
          <a:p>
            <a:r>
              <a:rPr lang="en-US" dirty="0"/>
              <a:t>No ETL</a:t>
            </a:r>
          </a:p>
          <a:p>
            <a:r>
              <a:rPr lang="en-US" dirty="0"/>
              <a:t>No other apps</a:t>
            </a:r>
          </a:p>
          <a:p>
            <a:r>
              <a:rPr lang="en-US" dirty="0"/>
              <a:t>No SSRS, Power BI</a:t>
            </a:r>
          </a:p>
        </p:txBody>
      </p:sp>
    </p:spTree>
    <p:extLst>
      <p:ext uri="{BB962C8B-B14F-4D97-AF65-F5344CB8AC3E}">
        <p14:creationId xmlns:p14="http://schemas.microsoft.com/office/powerpoint/2010/main" val="279047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150"/>
            <a:ext cx="9144000" cy="5143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enterprise bus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457200"/>
            <a:ext cx="6662057" cy="44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294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B93C-F5BE-415F-AF66-44FF1F04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81212" cy="614029"/>
          </a:xfrm>
        </p:spPr>
        <p:txBody>
          <a:bodyPr/>
          <a:lstStyle/>
          <a:p>
            <a:r>
              <a:rPr lang="en-US" dirty="0"/>
              <a:t>cdp#2: consolidate database logic in a data tier layer</a:t>
            </a:r>
          </a:p>
        </p:txBody>
      </p:sp>
      <p:pic>
        <p:nvPicPr>
          <p:cNvPr id="5" name="Picture 2" descr="Image result for database icon">
            <a:extLst>
              <a:ext uri="{FF2B5EF4-FFF2-40B4-BE49-F238E27FC236}">
                <a16:creationId xmlns:a16="http://schemas.microsoft.com/office/drawing/2014/main" id="{F6981482-ABD0-4938-9B7F-E3BD5AD0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6" y="1189530"/>
            <a:ext cx="2405232" cy="24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pplication icon">
            <a:extLst>
              <a:ext uri="{FF2B5EF4-FFF2-40B4-BE49-F238E27FC236}">
                <a16:creationId xmlns:a16="http://schemas.microsoft.com/office/drawing/2014/main" id="{8CB78CB5-C74A-4D00-9C51-C092398B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13" y="1686432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BAD3C3E-F483-4BC4-A434-8CF4BE1D4E36}"/>
              </a:ext>
            </a:extLst>
          </p:cNvPr>
          <p:cNvSpPr/>
          <p:nvPr/>
        </p:nvSpPr>
        <p:spPr>
          <a:xfrm>
            <a:off x="4366287" y="1957721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408FB4-C4D4-47D7-9DF8-DE458143CB2D}"/>
              </a:ext>
            </a:extLst>
          </p:cNvPr>
          <p:cNvSpPr/>
          <p:nvPr/>
        </p:nvSpPr>
        <p:spPr>
          <a:xfrm>
            <a:off x="2989375" y="1812616"/>
            <a:ext cx="1129471" cy="1505119"/>
          </a:xfrm>
          <a:prstGeom prst="rect">
            <a:avLst/>
          </a:prstGeom>
          <a:solidFill>
            <a:srgbClr val="22A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tier for all data access</a:t>
            </a:r>
          </a:p>
        </p:txBody>
      </p:sp>
    </p:spTree>
    <p:extLst>
      <p:ext uri="{BB962C8B-B14F-4D97-AF65-F5344CB8AC3E}">
        <p14:creationId xmlns:p14="http://schemas.microsoft.com/office/powerpoint/2010/main" val="36733817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4E24-86D5-4010-9191-299CDBD1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" y="0"/>
            <a:ext cx="8798888" cy="614029"/>
          </a:xfrm>
        </p:spPr>
        <p:txBody>
          <a:bodyPr/>
          <a:lstStyle/>
          <a:p>
            <a:r>
              <a:rPr lang="en-US" dirty="0"/>
              <a:t>cdp#2:  use an ORM, views, </a:t>
            </a:r>
            <a:r>
              <a:rPr lang="en-US" dirty="0" err="1"/>
              <a:t>codegen</a:t>
            </a:r>
            <a:r>
              <a:rPr lang="en-US" dirty="0"/>
              <a:t>, swagger</a:t>
            </a:r>
          </a:p>
        </p:txBody>
      </p:sp>
      <p:pic>
        <p:nvPicPr>
          <p:cNvPr id="5" name="Picture 2" descr="Image result for database icon">
            <a:extLst>
              <a:ext uri="{FF2B5EF4-FFF2-40B4-BE49-F238E27FC236}">
                <a16:creationId xmlns:a16="http://schemas.microsoft.com/office/drawing/2014/main" id="{2DA4374A-AD1C-4CF9-A506-BDF39EA0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6" y="1189530"/>
            <a:ext cx="2405232" cy="24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pplication icon">
            <a:extLst>
              <a:ext uri="{FF2B5EF4-FFF2-40B4-BE49-F238E27FC236}">
                <a16:creationId xmlns:a16="http://schemas.microsoft.com/office/drawing/2014/main" id="{BF870177-4E45-4B04-BFE6-6DB326AF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13" y="1686432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67EEA67-4773-453E-A1A4-B394566080D9}"/>
              </a:ext>
            </a:extLst>
          </p:cNvPr>
          <p:cNvSpPr/>
          <p:nvPr/>
        </p:nvSpPr>
        <p:spPr>
          <a:xfrm>
            <a:off x="4366287" y="1957721"/>
            <a:ext cx="1712351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440A4-09EA-4E56-9E4E-410E84D5C744}"/>
              </a:ext>
            </a:extLst>
          </p:cNvPr>
          <p:cNvSpPr/>
          <p:nvPr/>
        </p:nvSpPr>
        <p:spPr>
          <a:xfrm>
            <a:off x="2989375" y="1812616"/>
            <a:ext cx="1129471" cy="1505119"/>
          </a:xfrm>
          <a:prstGeom prst="rect">
            <a:avLst/>
          </a:prstGeom>
          <a:solidFill>
            <a:srgbClr val="22A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tier for all data access</a:t>
            </a:r>
          </a:p>
        </p:txBody>
      </p:sp>
      <p:pic>
        <p:nvPicPr>
          <p:cNvPr id="5122" name="Picture 2" descr="Image result for entity framework">
            <a:extLst>
              <a:ext uri="{FF2B5EF4-FFF2-40B4-BE49-F238E27FC236}">
                <a16:creationId xmlns:a16="http://schemas.microsoft.com/office/drawing/2014/main" id="{43992BF2-142E-4963-9618-B827E874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85" y="3033122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19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2409-B66C-4562-BC67-9430A214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6" y="43389"/>
            <a:ext cx="8481212" cy="614029"/>
          </a:xfrm>
        </p:spPr>
        <p:txBody>
          <a:bodyPr/>
          <a:lstStyle/>
          <a:p>
            <a:r>
              <a:rPr lang="en-US" dirty="0"/>
              <a:t>cdp#2: application integration is through </a:t>
            </a:r>
            <a:r>
              <a:rPr lang="en-US" dirty="0" err="1"/>
              <a:t>apis</a:t>
            </a:r>
            <a:r>
              <a:rPr lang="en-US" dirty="0"/>
              <a:t>, messaging, and </a:t>
            </a:r>
            <a:r>
              <a:rPr lang="en-US" dirty="0" err="1"/>
              <a:t>eventing</a:t>
            </a:r>
            <a:endParaRPr lang="en-US" dirty="0"/>
          </a:p>
        </p:txBody>
      </p:sp>
      <p:pic>
        <p:nvPicPr>
          <p:cNvPr id="5" name="Picture 4" descr="Image result for application icon">
            <a:extLst>
              <a:ext uri="{FF2B5EF4-FFF2-40B4-BE49-F238E27FC236}">
                <a16:creationId xmlns:a16="http://schemas.microsoft.com/office/drawing/2014/main" id="{B91A05B2-9E46-42A6-8A92-AABC077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1" y="1718801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pplication icon">
            <a:extLst>
              <a:ext uri="{FF2B5EF4-FFF2-40B4-BE49-F238E27FC236}">
                <a16:creationId xmlns:a16="http://schemas.microsoft.com/office/drawing/2014/main" id="{664D1685-25E3-4EAC-BE6F-C21CE3CC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42" y="1718801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pplication icon">
            <a:extLst>
              <a:ext uri="{FF2B5EF4-FFF2-40B4-BE49-F238E27FC236}">
                <a16:creationId xmlns:a16="http://schemas.microsoft.com/office/drawing/2014/main" id="{B3055637-0A08-40DB-AD01-844D6BC0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05" y="3555692"/>
            <a:ext cx="1346690" cy="1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event hub">
            <a:extLst>
              <a:ext uri="{FF2B5EF4-FFF2-40B4-BE49-F238E27FC236}">
                <a16:creationId xmlns:a16="http://schemas.microsoft.com/office/drawing/2014/main" id="{094EABEC-E71F-4773-9BB1-7334180A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94" y="1820964"/>
            <a:ext cx="2739799" cy="28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551CCE1-B061-4392-BFF0-07C01D2EE68F}"/>
              </a:ext>
            </a:extLst>
          </p:cNvPr>
          <p:cNvSpPr/>
          <p:nvPr/>
        </p:nvSpPr>
        <p:spPr>
          <a:xfrm>
            <a:off x="2025712" y="1901077"/>
            <a:ext cx="952157" cy="61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5FF46E6-719A-423B-B252-1D2D9D7BAE6E}"/>
              </a:ext>
            </a:extLst>
          </p:cNvPr>
          <p:cNvSpPr/>
          <p:nvPr/>
        </p:nvSpPr>
        <p:spPr>
          <a:xfrm rot="10800000">
            <a:off x="5996518" y="2033482"/>
            <a:ext cx="988434" cy="35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E11289-05C8-4E71-B82D-86DD9675A874}"/>
              </a:ext>
            </a:extLst>
          </p:cNvPr>
          <p:cNvSpPr/>
          <p:nvPr/>
        </p:nvSpPr>
        <p:spPr>
          <a:xfrm rot="10800000">
            <a:off x="5967871" y="4049705"/>
            <a:ext cx="988434" cy="35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88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CC19-322F-4227-A5ED-A3C06D57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21" y="106162"/>
            <a:ext cx="8481212" cy="614029"/>
          </a:xfrm>
        </p:spPr>
        <p:txBody>
          <a:bodyPr/>
          <a:lstStyle/>
          <a:p>
            <a:r>
              <a:rPr lang="en-US" dirty="0" err="1"/>
              <a:t>cdp</a:t>
            </a:r>
            <a:r>
              <a:rPr lang="en-US" dirty="0"/>
              <a:t> #3: optimize for 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4929-D8B2-42F0-8B80-745BDBCEB9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003412"/>
            <a:ext cx="8481212" cy="13675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application will be judged based on read-speed, not write speed.  users expect writes to take a long time.  schema should focus on the reads</a:t>
            </a:r>
          </a:p>
        </p:txBody>
      </p:sp>
    </p:spTree>
    <p:extLst>
      <p:ext uri="{BB962C8B-B14F-4D97-AF65-F5344CB8AC3E}">
        <p14:creationId xmlns:p14="http://schemas.microsoft.com/office/powerpoint/2010/main" val="391794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E60D-F3B0-4369-B2A5-BDF34FEB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0" y="106163"/>
            <a:ext cx="8481212" cy="614029"/>
          </a:xfrm>
        </p:spPr>
        <p:txBody>
          <a:bodyPr/>
          <a:lstStyle/>
          <a:p>
            <a:r>
              <a:rPr lang="en-US" dirty="0"/>
              <a:t>cdp#3: optimize for reads </a:t>
            </a:r>
          </a:p>
        </p:txBody>
      </p:sp>
      <p:pic>
        <p:nvPicPr>
          <p:cNvPr id="9218" name="Picture 2" descr="Image result for alwayson availability groups">
            <a:extLst>
              <a:ext uri="{FF2B5EF4-FFF2-40B4-BE49-F238E27FC236}">
                <a16:creationId xmlns:a16="http://schemas.microsoft.com/office/drawing/2014/main" id="{F3C10650-086D-4DB4-B190-644C609A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10" y="1620654"/>
            <a:ext cx="5907185" cy="32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45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BD2E-0E17-4806-B3F8-D9212A03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2" y="81886"/>
            <a:ext cx="8481212" cy="614029"/>
          </a:xfrm>
        </p:spPr>
        <p:txBody>
          <a:bodyPr/>
          <a:lstStyle/>
          <a:p>
            <a:r>
              <a:rPr lang="en-US" dirty="0"/>
              <a:t>cdp#3: optimize for reads</a:t>
            </a:r>
          </a:p>
        </p:txBody>
      </p:sp>
      <p:pic>
        <p:nvPicPr>
          <p:cNvPr id="10242" name="Picture 2" descr="Image result for redis cache">
            <a:extLst>
              <a:ext uri="{FF2B5EF4-FFF2-40B4-BE49-F238E27FC236}">
                <a16:creationId xmlns:a16="http://schemas.microsoft.com/office/drawing/2014/main" id="{3FE42C37-120D-4518-B4F6-77E33E9C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76" y="1612549"/>
            <a:ext cx="3000805" cy="27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858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C43F-2353-4BE3-846A-E5CCD96F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4" y="98070"/>
            <a:ext cx="8481212" cy="614029"/>
          </a:xfrm>
        </p:spPr>
        <p:txBody>
          <a:bodyPr/>
          <a:lstStyle/>
          <a:p>
            <a:r>
              <a:rPr lang="en-US" dirty="0"/>
              <a:t>cdp#3: optimize for 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E236B-4F11-41C3-8E4B-842645B24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58167" y="1188181"/>
            <a:ext cx="3288212" cy="3550849"/>
          </a:xfrm>
        </p:spPr>
        <p:txBody>
          <a:bodyPr/>
          <a:lstStyle/>
          <a:p>
            <a:r>
              <a:rPr lang="en-US" b="1" u="sng" dirty="0"/>
              <a:t>Customers Table</a:t>
            </a:r>
          </a:p>
          <a:p>
            <a:r>
              <a:rPr lang="en-US" dirty="0" err="1"/>
              <a:t>CustomerID</a:t>
            </a:r>
            <a:endParaRPr lang="en-US" dirty="0"/>
          </a:p>
          <a:p>
            <a:r>
              <a:rPr lang="en-US" dirty="0" err="1"/>
              <a:t>CustomerName</a:t>
            </a:r>
            <a:endParaRPr lang="en-US" dirty="0"/>
          </a:p>
          <a:p>
            <a:r>
              <a:rPr lang="en-US" dirty="0"/>
              <a:t>Address</a:t>
            </a:r>
          </a:p>
          <a:p>
            <a:r>
              <a:rPr lang="en-US" u="sng" dirty="0" err="1"/>
              <a:t>TotalOrderAmount</a:t>
            </a:r>
            <a:endParaRPr lang="en-US" u="sng" dirty="0"/>
          </a:p>
          <a:p>
            <a:r>
              <a:rPr lang="en-US" u="sng" dirty="0" err="1"/>
              <a:t>AllOpenOrdersJSON</a:t>
            </a:r>
            <a:endParaRPr lang="en-US" u="sng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7A2376-9315-4B33-A832-E187AE20ADB0}"/>
              </a:ext>
            </a:extLst>
          </p:cNvPr>
          <p:cNvSpPr txBox="1">
            <a:spLocks/>
          </p:cNvSpPr>
          <p:nvPr/>
        </p:nvSpPr>
        <p:spPr>
          <a:xfrm>
            <a:off x="465144" y="1188181"/>
            <a:ext cx="2341444" cy="35508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lang="en-US" sz="2400" b="0" i="0" kern="1200" dirty="0">
                <a:solidFill>
                  <a:schemeClr val="tx1"/>
                </a:solidFill>
                <a:latin typeface="+mn-lt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800" b="0" i="0" kern="12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800" b="0" i="0" kern="12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lang="en-US" sz="1800" b="0" i="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Orders Table</a:t>
            </a:r>
          </a:p>
          <a:p>
            <a:r>
              <a:rPr lang="en-US" dirty="0" err="1"/>
              <a:t>OrderID</a:t>
            </a:r>
            <a:endParaRPr lang="en-US" dirty="0"/>
          </a:p>
          <a:p>
            <a:r>
              <a:rPr lang="en-US" dirty="0" err="1"/>
              <a:t>OrderDate</a:t>
            </a:r>
            <a:endParaRPr lang="en-US" dirty="0"/>
          </a:p>
          <a:p>
            <a:r>
              <a:rPr lang="en-US" dirty="0"/>
              <a:t>Qty</a:t>
            </a:r>
          </a:p>
          <a:p>
            <a:r>
              <a:rPr lang="en-US" dirty="0" err="1"/>
              <a:t>UnitPrice</a:t>
            </a:r>
            <a:endParaRPr lang="en-US" dirty="0"/>
          </a:p>
          <a:p>
            <a:r>
              <a:rPr lang="en-US" u="sng" dirty="0" err="1"/>
              <a:t>TotalPrice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186805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7EFF-60F1-4B25-9DA3-9D16DA78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cdp#3: reads ~ index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2568F-015D-463D-87A2-789F41E569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213805"/>
            <a:ext cx="8481212" cy="3372825"/>
          </a:xfrm>
        </p:spPr>
        <p:txBody>
          <a:bodyPr/>
          <a:lstStyle/>
          <a:p>
            <a:r>
              <a:rPr lang="en-US" u="sng" dirty="0"/>
              <a:t>Create three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CustomerOpenOrders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735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C653-7549-4868-B906-D71EA95F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6" y="98071"/>
            <a:ext cx="8481212" cy="614029"/>
          </a:xfrm>
        </p:spPr>
        <p:txBody>
          <a:bodyPr/>
          <a:lstStyle/>
          <a:p>
            <a:r>
              <a:rPr lang="en-US" dirty="0"/>
              <a:t>cdp#4: make the schema easy and discoverable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BF058-95CD-4B3D-8EEF-645A0D73F6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8536" y="1567035"/>
            <a:ext cx="8481212" cy="200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delete columns no one is 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delete tables no one is 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acronyms in naming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jargon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unnecessary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 the tables after business names</a:t>
            </a:r>
          </a:p>
        </p:txBody>
      </p:sp>
    </p:spTree>
    <p:extLst>
      <p:ext uri="{BB962C8B-B14F-4D97-AF65-F5344CB8AC3E}">
        <p14:creationId xmlns:p14="http://schemas.microsoft.com/office/powerpoint/2010/main" val="21679749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2472-0297-4D8B-97E0-2A3AFDE8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7" y="106162"/>
            <a:ext cx="8481212" cy="614029"/>
          </a:xfrm>
        </p:spPr>
        <p:txBody>
          <a:bodyPr/>
          <a:lstStyle/>
          <a:p>
            <a:r>
              <a:rPr lang="en-US" dirty="0"/>
              <a:t>cdp#5: it’s the network, not the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B91EF-CD0B-447F-AF35-DEF20FCFC0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1723" y="610202"/>
            <a:ext cx="8481212" cy="36479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network is the real problem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tough to upgrade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shared by everything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latency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hard to optimize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schema for the network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minimize round-trips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only get the columns and rows that you need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keep transactions small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it’s ok to say no to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8237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kimball</a:t>
            </a:r>
            <a:r>
              <a:rPr lang="en-US" dirty="0">
                <a:solidFill>
                  <a:schemeClr val="tx1"/>
                </a:solidFill>
              </a:rPr>
              <a:t> dimensional modeling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060" y="507586"/>
            <a:ext cx="6792058" cy="4128328"/>
          </a:xfrm>
        </p:spPr>
        <p:txBody>
          <a:bodyPr>
            <a:normAutofit/>
          </a:bodyPr>
          <a:lstStyle/>
          <a:p>
            <a:r>
              <a:rPr lang="en-US" dirty="0"/>
              <a:t>business questions focus on measures that are aggregated by business dimensions</a:t>
            </a:r>
          </a:p>
          <a:p>
            <a:r>
              <a:rPr lang="en-US" dirty="0"/>
              <a:t>measures are facts about the business (nouns and strong words)</a:t>
            </a:r>
          </a:p>
          <a:p>
            <a:r>
              <a:rPr lang="en-US" dirty="0"/>
              <a:t>dimensions are ways in which the measures can be aggregated:</a:t>
            </a:r>
          </a:p>
          <a:p>
            <a:pPr lvl="1"/>
            <a:r>
              <a:rPr lang="en-US" dirty="0"/>
              <a:t>pay attention to the “by” keyword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sz="1200" dirty="0"/>
              <a:t>sales revenue by salesperson</a:t>
            </a:r>
          </a:p>
          <a:p>
            <a:pPr lvl="2"/>
            <a:r>
              <a:rPr lang="en-US" sz="1200" dirty="0"/>
              <a:t>profit by product line</a:t>
            </a:r>
          </a:p>
          <a:p>
            <a:pPr lvl="2"/>
            <a:r>
              <a:rPr lang="en-US" sz="1200" dirty="0"/>
              <a:t>order quantity by Year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781522" y="2694964"/>
            <a:ext cx="1096055" cy="59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Verdana" pitchFamily="34" charset="0"/>
              </a:rPr>
              <a:t>Product Line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98256" y="4413981"/>
            <a:ext cx="1096055" cy="59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Verdana" pitchFamily="34" charset="0"/>
              </a:rPr>
              <a:t>Salesperson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22353" y="3135173"/>
            <a:ext cx="1096055" cy="593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Time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4663" y="3575382"/>
            <a:ext cx="696024" cy="577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dirty="0"/>
              <a:t>Quantity</a:t>
            </a:r>
          </a:p>
          <a:p>
            <a:pPr algn="ctr"/>
            <a:r>
              <a:rPr lang="en-US" sz="1050" dirty="0"/>
              <a:t>Revenue</a:t>
            </a:r>
          </a:p>
          <a:p>
            <a:pPr algn="ctr"/>
            <a:r>
              <a:rPr lang="en-US" sz="1050" dirty="0"/>
              <a:t>Profit</a:t>
            </a:r>
          </a:p>
        </p:txBody>
      </p:sp>
      <p:cxnSp>
        <p:nvCxnSpPr>
          <p:cNvPr id="11" name="Elbow Connector 10"/>
          <p:cNvCxnSpPr>
            <a:stCxn id="8" idx="2"/>
            <a:endCxn id="4" idx="0"/>
          </p:cNvCxnSpPr>
          <p:nvPr/>
        </p:nvCxnSpPr>
        <p:spPr bwMode="auto">
          <a:xfrm rot="5400000" flipH="1" flipV="1">
            <a:off x="5534656" y="3011107"/>
            <a:ext cx="153743" cy="1282294"/>
          </a:xfrm>
          <a:prstGeom prst="bentConnector5">
            <a:avLst>
              <a:gd name="adj1" fmla="val -148690"/>
              <a:gd name="adj2" fmla="val 57799"/>
              <a:gd name="adj3" fmla="val 2486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" idx="2"/>
            <a:endCxn id="4" idx="0"/>
          </p:cNvCxnSpPr>
          <p:nvPr/>
        </p:nvCxnSpPr>
        <p:spPr bwMode="auto">
          <a:xfrm rot="5400000">
            <a:off x="6647880" y="2893712"/>
            <a:ext cx="286466" cy="107687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0"/>
            <a:endCxn id="4" idx="2"/>
          </p:cNvCxnSpPr>
          <p:nvPr/>
        </p:nvCxnSpPr>
        <p:spPr bwMode="auto">
          <a:xfrm rot="5400000" flipH="1" flipV="1">
            <a:off x="5818720" y="3980027"/>
            <a:ext cx="261518" cy="60639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3791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C2DD-2C5C-4179-BE8D-E8E1551A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4" y="154714"/>
            <a:ext cx="8481212" cy="614029"/>
          </a:xfrm>
        </p:spPr>
        <p:txBody>
          <a:bodyPr/>
          <a:lstStyle/>
          <a:p>
            <a:r>
              <a:rPr lang="en-US" dirty="0"/>
              <a:t>cdp#5: optimize for network</a:t>
            </a:r>
          </a:p>
        </p:txBody>
      </p:sp>
      <p:pic>
        <p:nvPicPr>
          <p:cNvPr id="11266" name="Picture 2" descr="Image result for mobile application">
            <a:extLst>
              <a:ext uri="{FF2B5EF4-FFF2-40B4-BE49-F238E27FC236}">
                <a16:creationId xmlns:a16="http://schemas.microsoft.com/office/drawing/2014/main" id="{DC729DDA-C7C8-4A8F-8DC4-4BD73DC4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7" y="1073626"/>
            <a:ext cx="3887612" cy="21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87DD2-3998-4B55-AB41-AD4B454F44B2}"/>
              </a:ext>
            </a:extLst>
          </p:cNvPr>
          <p:cNvSpPr txBox="1"/>
          <p:nvPr/>
        </p:nvSpPr>
        <p:spPr>
          <a:xfrm>
            <a:off x="515046" y="3802618"/>
            <a:ext cx="309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carrier bandwidth</a:t>
            </a:r>
          </a:p>
        </p:txBody>
      </p:sp>
      <p:pic>
        <p:nvPicPr>
          <p:cNvPr id="11268" name="Picture 4" descr="Image result for web application">
            <a:extLst>
              <a:ext uri="{FF2B5EF4-FFF2-40B4-BE49-F238E27FC236}">
                <a16:creationId xmlns:a16="http://schemas.microsoft.com/office/drawing/2014/main" id="{704D172D-1C3A-4C31-B015-15E9380A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22" y="852023"/>
            <a:ext cx="3759634" cy="26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360AD-3022-48C6-B3D4-1F331336134F}"/>
              </a:ext>
            </a:extLst>
          </p:cNvPr>
          <p:cNvSpPr txBox="1"/>
          <p:nvPr/>
        </p:nvSpPr>
        <p:spPr>
          <a:xfrm>
            <a:off x="5053329" y="3802618"/>
            <a:ext cx="309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times and too much network affect SEO and bounce rates</a:t>
            </a:r>
          </a:p>
        </p:txBody>
      </p:sp>
    </p:spTree>
    <p:extLst>
      <p:ext uri="{BB962C8B-B14F-4D97-AF65-F5344CB8AC3E}">
        <p14:creationId xmlns:p14="http://schemas.microsoft.com/office/powerpoint/2010/main" val="21281223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C85D-E379-4539-87C3-437301D6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cdp</a:t>
            </a:r>
            <a:r>
              <a:rPr lang="en-US" dirty="0"/>
              <a:t> #5: network ~ data locality</a:t>
            </a:r>
          </a:p>
        </p:txBody>
      </p:sp>
      <p:pic>
        <p:nvPicPr>
          <p:cNvPr id="18436" name="Picture 4" descr="Image result for azure cosmosdb regions">
            <a:extLst>
              <a:ext uri="{FF2B5EF4-FFF2-40B4-BE49-F238E27FC236}">
                <a16:creationId xmlns:a16="http://schemas.microsoft.com/office/drawing/2014/main" id="{A3528493-1822-4F42-94C0-35E74D59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734"/>
            <a:ext cx="914400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771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2617-8EEA-4DE9-B5CD-FB855FF3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21" y="122347"/>
            <a:ext cx="8481212" cy="614029"/>
          </a:xfrm>
        </p:spPr>
        <p:txBody>
          <a:bodyPr/>
          <a:lstStyle/>
          <a:p>
            <a:r>
              <a:rPr lang="en-US" dirty="0" err="1"/>
              <a:t>cdp</a:t>
            </a:r>
            <a:r>
              <a:rPr lang="en-US" dirty="0"/>
              <a:t> #6: raw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EE446-36FE-4335-97F4-929C37149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140977"/>
            <a:ext cx="8481212" cy="34456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think of de-normalization as just another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proper schema can increase performance by 1,000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 joins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think of the indexing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074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A512-E8AD-408A-8F45-47D6DB2B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cdp</a:t>
            </a:r>
            <a:r>
              <a:rPr lang="en-US" dirty="0"/>
              <a:t> #7: what can we remove that isn’t 100% necessary?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B877C-ECC9-4A00-997F-BC0680BF3E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731696"/>
            <a:ext cx="8481212" cy="28549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audit trails: different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blobs: azure blob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 data: different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staging data: different database, azure blob storage</a:t>
            </a:r>
          </a:p>
        </p:txBody>
      </p:sp>
    </p:spTree>
    <p:extLst>
      <p:ext uri="{BB962C8B-B14F-4D97-AF65-F5344CB8AC3E}">
        <p14:creationId xmlns:p14="http://schemas.microsoft.com/office/powerpoint/2010/main" val="30026926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4F14-B729-43EC-8653-106552A3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cdp</a:t>
            </a:r>
            <a:r>
              <a:rPr lang="en-US" dirty="0"/>
              <a:t> #8: plan for partitioning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B9A4A-6D65-4385-83CA-6EC3B5E63A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744" y="1399922"/>
            <a:ext cx="8481212" cy="31867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a partition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partition key available in every applicable table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shouldn’t have to join to a different table to get the partition key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shouldn’t have to hunt for the partition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lookup tables small or in their own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api</a:t>
            </a:r>
            <a:r>
              <a:rPr lang="en-US" dirty="0"/>
              <a:t> for lookup with caching backend as their own domain</a:t>
            </a:r>
          </a:p>
        </p:txBody>
      </p:sp>
    </p:spTree>
    <p:extLst>
      <p:ext uri="{BB962C8B-B14F-4D97-AF65-F5344CB8AC3E}">
        <p14:creationId xmlns:p14="http://schemas.microsoft.com/office/powerpoint/2010/main" val="9200057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0A94-1BE7-4BCA-A21D-39E1FE43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cqrs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32EA4-F69D-47D3-B126-39438CFB2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59" y="1051965"/>
            <a:ext cx="8481211" cy="390525"/>
          </a:xfrm>
        </p:spPr>
        <p:txBody>
          <a:bodyPr/>
          <a:lstStyle/>
          <a:p>
            <a:r>
              <a:rPr lang="en-US" dirty="0"/>
              <a:t>command query segregation responsibility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A0D2A-A945-4CB8-A556-1616D34F63D2}"/>
              </a:ext>
            </a:extLst>
          </p:cNvPr>
          <p:cNvSpPr/>
          <p:nvPr/>
        </p:nvSpPr>
        <p:spPr>
          <a:xfrm>
            <a:off x="232474" y="1735810"/>
            <a:ext cx="1890793" cy="1201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 takes your order or request</a:t>
            </a:r>
          </a:p>
        </p:txBody>
      </p:sp>
      <p:pic>
        <p:nvPicPr>
          <p:cNvPr id="1026" name="Picture 2" descr="Image result for event hub">
            <a:extLst>
              <a:ext uri="{FF2B5EF4-FFF2-40B4-BE49-F238E27FC236}">
                <a16:creationId xmlns:a16="http://schemas.microsoft.com/office/drawing/2014/main" id="{4C9289B0-BBC9-42DA-8CFD-20ED6398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84" y="1808177"/>
            <a:ext cx="2995952" cy="11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14FB4B3-4207-480B-97CA-3E9D51FB1C42}"/>
              </a:ext>
            </a:extLst>
          </p:cNvPr>
          <p:cNvSpPr/>
          <p:nvPr/>
        </p:nvSpPr>
        <p:spPr>
          <a:xfrm>
            <a:off x="2208508" y="2138766"/>
            <a:ext cx="1146875" cy="68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publish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FC836-F2FD-4322-898A-1747A0E48925}"/>
              </a:ext>
            </a:extLst>
          </p:cNvPr>
          <p:cNvSpPr/>
          <p:nvPr/>
        </p:nvSpPr>
        <p:spPr>
          <a:xfrm>
            <a:off x="7020733" y="1738433"/>
            <a:ext cx="1890793" cy="1201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 responds to user “we’ve received your request”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2EE8924-7886-44FF-A6FF-5B91DF530A05}"/>
              </a:ext>
            </a:extLst>
          </p:cNvPr>
          <p:cNvSpPr/>
          <p:nvPr/>
        </p:nvSpPr>
        <p:spPr>
          <a:xfrm>
            <a:off x="6123566" y="2092272"/>
            <a:ext cx="897167" cy="550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4696887-2A8C-4156-A612-E734076BEE63}"/>
              </a:ext>
            </a:extLst>
          </p:cNvPr>
          <p:cNvSpPr/>
          <p:nvPr/>
        </p:nvSpPr>
        <p:spPr>
          <a:xfrm rot="5400000">
            <a:off x="4048276" y="2967927"/>
            <a:ext cx="968646" cy="68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4EE05D-06CD-458F-A287-C0EA97F9242D}"/>
              </a:ext>
            </a:extLst>
          </p:cNvPr>
          <p:cNvSpPr/>
          <p:nvPr/>
        </p:nvSpPr>
        <p:spPr>
          <a:xfrm>
            <a:off x="3084163" y="3797089"/>
            <a:ext cx="2898183" cy="13464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function takes request and transforms the data into data repo optimized for read and cache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FE0347D-0A8A-4CDC-8D6D-424DC7B87CD6}"/>
              </a:ext>
            </a:extLst>
          </p:cNvPr>
          <p:cNvSpPr/>
          <p:nvPr/>
        </p:nvSpPr>
        <p:spPr>
          <a:xfrm>
            <a:off x="6123566" y="4036363"/>
            <a:ext cx="1146875" cy="86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persist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77ACDB28-66E9-4AB7-BFCD-ADA277AF72B8}"/>
              </a:ext>
            </a:extLst>
          </p:cNvPr>
          <p:cNvSpPr/>
          <p:nvPr/>
        </p:nvSpPr>
        <p:spPr>
          <a:xfrm>
            <a:off x="7454685" y="3626020"/>
            <a:ext cx="1456841" cy="134641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data store</a:t>
            </a:r>
          </a:p>
        </p:txBody>
      </p:sp>
    </p:spTree>
    <p:extLst>
      <p:ext uri="{BB962C8B-B14F-4D97-AF65-F5344CB8AC3E}">
        <p14:creationId xmlns:p14="http://schemas.microsoft.com/office/powerpoint/2010/main" val="26371693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1C12B-D4AB-471D-A780-F1A3E44F9B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288" y="801112"/>
            <a:ext cx="8837831" cy="3828039"/>
          </a:xfrm>
        </p:spPr>
        <p:txBody>
          <a:bodyPr>
            <a:normAutofit/>
          </a:bodyPr>
          <a:lstStyle/>
          <a:p>
            <a:r>
              <a:rPr lang="en-US" dirty="0"/>
              <a:t>Ike Ellis</a:t>
            </a:r>
          </a:p>
          <a:p>
            <a:r>
              <a:rPr lang="en-US" dirty="0"/>
              <a:t>Twitter: @</a:t>
            </a:r>
            <a:r>
              <a:rPr lang="en-US" dirty="0" err="1"/>
              <a:t>ike_ellis</a:t>
            </a:r>
            <a:endParaRPr lang="en-US" dirty="0"/>
          </a:p>
          <a:p>
            <a:r>
              <a:rPr lang="en-US" dirty="0"/>
              <a:t>YouTube: </a:t>
            </a:r>
            <a:r>
              <a:rPr lang="en-US" dirty="0">
                <a:hlinkClick r:id="rId2"/>
              </a:rPr>
              <a:t>https://www.youtube.com/user/IkeEllisData</a:t>
            </a:r>
            <a:endParaRPr lang="en-US" dirty="0"/>
          </a:p>
          <a:p>
            <a:r>
              <a:rPr lang="en-US" dirty="0" err="1"/>
              <a:t>Solliance</a:t>
            </a:r>
            <a:r>
              <a:rPr lang="en-US" dirty="0"/>
              <a:t> </a:t>
            </a:r>
          </a:p>
          <a:p>
            <a:r>
              <a:rPr lang="en-US" dirty="0"/>
              <a:t>Microsoft MVP</a:t>
            </a:r>
          </a:p>
          <a:p>
            <a:r>
              <a:rPr lang="en-US" dirty="0">
                <a:hlinkClick r:id="rId3"/>
              </a:rPr>
              <a:t>www.solliance.net</a:t>
            </a:r>
            <a:endParaRPr lang="en-US" dirty="0"/>
          </a:p>
          <a:p>
            <a:r>
              <a:rPr lang="en-US" dirty="0">
                <a:hlinkClick r:id="rId4"/>
              </a:rPr>
              <a:t>www.craftingbytes.com</a:t>
            </a:r>
            <a:endParaRPr lang="en-US" dirty="0"/>
          </a:p>
          <a:p>
            <a:r>
              <a:rPr lang="en-US" dirty="0">
                <a:hlinkClick r:id="rId5"/>
              </a:rPr>
              <a:t>www.ikeellis.com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66B42-40BA-4BFC-8B2F-059EA527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Me!</a:t>
            </a:r>
          </a:p>
        </p:txBody>
      </p:sp>
    </p:spTree>
    <p:extLst>
      <p:ext uri="{BB962C8B-B14F-4D97-AF65-F5344CB8AC3E}">
        <p14:creationId xmlns:p14="http://schemas.microsoft.com/office/powerpoint/2010/main" val="24537987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8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 schemas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97" y="457200"/>
            <a:ext cx="4496103" cy="42290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related dimensions into dimension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related measures into fact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relate fact tables to dimension tables by using foreign keys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15668" y="971550"/>
            <a:ext cx="1332818" cy="87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>
                <a:latin typeface="Verdana" pitchFamily="34" charset="0"/>
              </a:rPr>
              <a:t>DimSalesPerson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SalesPersonKey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SalesPersonName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StoreName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StoreCity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Verdana" pitchFamily="34" charset="0"/>
              </a:rPr>
              <a:t>StoreRegion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495816" y="4098469"/>
            <a:ext cx="1096055" cy="721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DimProduct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ProductLine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SupplierName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956472" y="2288042"/>
            <a:ext cx="123293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DimCustomer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CustomerKey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CustomerName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City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7865" y="2192717"/>
            <a:ext cx="112402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u="sng" dirty="0"/>
              <a:t>FactOrders</a:t>
            </a:r>
          </a:p>
          <a:p>
            <a:r>
              <a:rPr lang="en-US" sz="900" dirty="0"/>
              <a:t>CustomerKey</a:t>
            </a:r>
          </a:p>
          <a:p>
            <a:r>
              <a:rPr lang="en-US" sz="900" dirty="0"/>
              <a:t>SalesPersonKey</a:t>
            </a:r>
          </a:p>
          <a:p>
            <a:r>
              <a:rPr lang="en-US" sz="900" dirty="0"/>
              <a:t>ProductKey</a:t>
            </a:r>
          </a:p>
          <a:p>
            <a:r>
              <a:rPr lang="en-US" sz="900" dirty="0"/>
              <a:t>ShippingAgentKey</a:t>
            </a:r>
          </a:p>
          <a:p>
            <a:r>
              <a:rPr lang="en-US" sz="900" dirty="0"/>
              <a:t>TimeKey</a:t>
            </a:r>
          </a:p>
          <a:p>
            <a:r>
              <a:rPr lang="en-US" sz="900" dirty="0"/>
              <a:t>OrderNo</a:t>
            </a:r>
          </a:p>
          <a:p>
            <a:r>
              <a:rPr lang="en-US" sz="900" dirty="0"/>
              <a:t>LineItemNo</a:t>
            </a:r>
          </a:p>
          <a:p>
            <a:r>
              <a:rPr lang="en-US" sz="900" dirty="0"/>
              <a:t>Quantity</a:t>
            </a:r>
          </a:p>
          <a:p>
            <a:r>
              <a:rPr lang="en-US" sz="900" dirty="0"/>
              <a:t>Revenue</a:t>
            </a:r>
          </a:p>
          <a:p>
            <a:r>
              <a:rPr lang="en-US" sz="900" dirty="0"/>
              <a:t>Cost</a:t>
            </a:r>
          </a:p>
          <a:p>
            <a:r>
              <a:rPr lang="en-US" sz="900" dirty="0"/>
              <a:t>Profit</a:t>
            </a:r>
          </a:p>
        </p:txBody>
      </p:sp>
      <p:cxnSp>
        <p:nvCxnSpPr>
          <p:cNvPr id="25" name="Elbow Connector 24"/>
          <p:cNvCxnSpPr>
            <a:stCxn id="17" idx="2"/>
            <a:endCxn id="23" idx="0"/>
          </p:cNvCxnSpPr>
          <p:nvPr/>
        </p:nvCxnSpPr>
        <p:spPr bwMode="auto">
          <a:xfrm rot="16200000" flipH="1">
            <a:off x="5811365" y="2014203"/>
            <a:ext cx="349225" cy="780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0"/>
            <a:endCxn id="23" idx="2"/>
          </p:cNvCxnSpPr>
          <p:nvPr/>
        </p:nvCxnSpPr>
        <p:spPr bwMode="auto">
          <a:xfrm rot="5400000" flipH="1" flipV="1">
            <a:off x="5441148" y="3549739"/>
            <a:ext cx="151426" cy="94603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3" idx="1"/>
          </p:cNvCxnSpPr>
          <p:nvPr/>
        </p:nvCxnSpPr>
        <p:spPr bwMode="auto">
          <a:xfrm rot="16200000" flipH="1">
            <a:off x="5153116" y="2795130"/>
            <a:ext cx="311011" cy="238487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auto">
          <a:xfrm>
            <a:off x="6771873" y="2301669"/>
            <a:ext cx="123293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DimDate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DateKey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Year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Quarter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Month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Day</a:t>
            </a:r>
          </a:p>
        </p:txBody>
      </p:sp>
      <p:cxnSp>
        <p:nvCxnSpPr>
          <p:cNvPr id="55" name="Elbow Connector 54"/>
          <p:cNvCxnSpPr>
            <a:stCxn id="54" idx="1"/>
            <a:endCxn id="23" idx="3"/>
          </p:cNvCxnSpPr>
          <p:nvPr/>
        </p:nvCxnSpPr>
        <p:spPr bwMode="auto">
          <a:xfrm rot="10800000" flipV="1">
            <a:off x="6551891" y="2758868"/>
            <a:ext cx="219982" cy="3110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 bwMode="auto">
          <a:xfrm>
            <a:off x="6257414" y="4098470"/>
            <a:ext cx="1621319" cy="721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37160" tIns="34290" rIns="13716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u="sng" dirty="0"/>
              <a:t>DimShippingAgent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ShippingAgentKey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ShippingAgentName</a:t>
            </a:r>
          </a:p>
        </p:txBody>
      </p:sp>
      <p:cxnSp>
        <p:nvCxnSpPr>
          <p:cNvPr id="62" name="Elbow Connector 61"/>
          <p:cNvCxnSpPr>
            <a:stCxn id="23" idx="2"/>
            <a:endCxn id="61" idx="0"/>
          </p:cNvCxnSpPr>
          <p:nvPr/>
        </p:nvCxnSpPr>
        <p:spPr bwMode="auto">
          <a:xfrm rot="16200000" flipH="1">
            <a:off x="6453263" y="3483658"/>
            <a:ext cx="151427" cy="107819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447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QLintersection">
  <a:themeElements>
    <a:clrScheme name="Azure + AI Conf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273573"/>
      </a:accent1>
      <a:accent2>
        <a:srgbClr val="2683C6"/>
      </a:accent2>
      <a:accent3>
        <a:srgbClr val="5586B0"/>
      </a:accent3>
      <a:accent4>
        <a:srgbClr val="77B342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5B9DCC8F7FB4A82840FBDE1FC983A" ma:contentTypeVersion="0" ma:contentTypeDescription="Create a new document." ma:contentTypeScope="" ma:versionID="ecd0916681f32cda70880b341f4a89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DEB1AF8-B785-4B22-89EC-168618F34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685463B-57CE-4CE4-B1CF-FE44EB79B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98799-B0FC-4B7A-8396-BFC34D80599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3822</Words>
  <Application>Microsoft Office PowerPoint</Application>
  <PresentationFormat>On-screen Show (16:9)</PresentationFormat>
  <Paragraphs>882</Paragraphs>
  <Slides>86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</vt:lpstr>
      <vt:lpstr>Calibri</vt:lpstr>
      <vt:lpstr>Calibri Light</vt:lpstr>
      <vt:lpstr>Cambria</vt:lpstr>
      <vt:lpstr>Gill Sans</vt:lpstr>
      <vt:lpstr>Myriad Pro</vt:lpstr>
      <vt:lpstr>Open Sans</vt:lpstr>
      <vt:lpstr>Segoe UI</vt:lpstr>
      <vt:lpstr>Segoe UI Semibold</vt:lpstr>
      <vt:lpstr>Verdana</vt:lpstr>
      <vt:lpstr>Wingdings</vt:lpstr>
      <vt:lpstr>SQLintersection</vt:lpstr>
      <vt:lpstr> Data Modeling Trends for 2019 and Beyond</vt:lpstr>
      <vt:lpstr>Ike Ellis</vt:lpstr>
      <vt:lpstr>agenda</vt:lpstr>
      <vt:lpstr>reasons we build a data system for analytics</vt:lpstr>
      <vt:lpstr>common enterprise data architecture (eda)</vt:lpstr>
      <vt:lpstr>kimball method: sample project plan</vt:lpstr>
      <vt:lpstr>enterprise bus matrix</vt:lpstr>
      <vt:lpstr>kimball dimensional modeling</vt:lpstr>
      <vt:lpstr>star schemas</vt:lpstr>
      <vt:lpstr>considerations for fact tables</vt:lpstr>
      <vt:lpstr>reasons to make a star schema</vt:lpstr>
      <vt:lpstr>snowflake schemas</vt:lpstr>
      <vt:lpstr>slowly changing dimensions</vt:lpstr>
      <vt:lpstr>partitioning</vt:lpstr>
      <vt:lpstr>where do we store aggregations?</vt:lpstr>
      <vt:lpstr>common enterprise data architecture (eda)</vt:lpstr>
      <vt:lpstr>weaknesses</vt:lpstr>
      <vt:lpstr>weakness #1:  let’s add a single column</vt:lpstr>
      <vt:lpstr>so many of you have decided to just go directly to the source!</vt:lpstr>
      <vt:lpstr>mayhem</vt:lpstr>
      <vt:lpstr>and i’ve seen these data models</vt:lpstr>
      <vt:lpstr>weakness #2:  sql server for staging/ods</vt:lpstr>
      <vt:lpstr>weakness #3: great big data warehouses are very difficult to change and maintain</vt:lpstr>
      <vt:lpstr>weakness #4: very difficult to move this to the cloud</vt:lpstr>
      <vt:lpstr>common business complaints about analytic teams</vt:lpstr>
      <vt:lpstr>these problems are actually caused by the business</vt:lpstr>
      <vt:lpstr>the business worships at the alter of consistency</vt:lpstr>
      <vt:lpstr>three types of consistency that cause overhead</vt:lpstr>
      <vt:lpstr>boat ownership</vt:lpstr>
      <vt:lpstr>no separation of concerns in the architecture</vt:lpstr>
      <vt:lpstr>data latency</vt:lpstr>
      <vt:lpstr>don’t be afraid of files</vt:lpstr>
      <vt:lpstr>parquet files</vt:lpstr>
      <vt:lpstr>in the cloud small things are scalable and change-able</vt:lpstr>
      <vt:lpstr>basic physical idea of a data lake</vt:lpstr>
      <vt:lpstr>example modern data architecture</vt:lpstr>
      <vt:lpstr>back to this list:  these should be separate parts of a single system</vt:lpstr>
      <vt:lpstr>pitch it to the business:  consistent path</vt:lpstr>
      <vt:lpstr>consistent path tips</vt:lpstr>
      <vt:lpstr>new logo</vt:lpstr>
      <vt:lpstr>pitch it to the business: alerting</vt:lpstr>
      <vt:lpstr>pitch it to the business: just-in-time reporting (flexible, inconsistent, but we don’t say that)</vt:lpstr>
      <vt:lpstr>a properly designed data lake</vt:lpstr>
      <vt:lpstr>data virtualization as a concept</vt:lpstr>
      <vt:lpstr>design security</vt:lpstr>
      <vt:lpstr>conclusion</vt:lpstr>
      <vt:lpstr>Agenda</vt:lpstr>
      <vt:lpstr>through-out this presentation, remember three things</vt:lpstr>
      <vt:lpstr>schema definition</vt:lpstr>
      <vt:lpstr>EF Codd</vt:lpstr>
      <vt:lpstr>first normal form</vt:lpstr>
      <vt:lpstr>second normal form</vt:lpstr>
      <vt:lpstr>third normal form</vt:lpstr>
      <vt:lpstr>EF Codd’s ideas are a bit outdated</vt:lpstr>
      <vt:lpstr>assumption: disks will always be expensive</vt:lpstr>
      <vt:lpstr>results</vt:lpstr>
      <vt:lpstr>results of over-normalization: terrible performance with joins</vt:lpstr>
      <vt:lpstr>assumption: the database is the center of all applications</vt:lpstr>
      <vt:lpstr>results</vt:lpstr>
      <vt:lpstr>results: database as an integration point</vt:lpstr>
      <vt:lpstr>results: database as a messaging service</vt:lpstr>
      <vt:lpstr>results:  applications affect the performance of other applications</vt:lpstr>
      <vt:lpstr>results: in order to upgrade app1, you have to upgrade app2</vt:lpstr>
      <vt:lpstr>assumption: because the database is shared, it’s best to have it be responsible for data accuracy and consistency</vt:lpstr>
      <vt:lpstr>result: business logic begins to go in the database</vt:lpstr>
      <vt:lpstr>NOW LET’S TALK ABOUT CURRENT DESIGN PRIORITIES (CDP)</vt:lpstr>
      <vt:lpstr>cdp#1: the data needs to be consistent and high quality</vt:lpstr>
      <vt:lpstr>cdp #2:  schema should be able to change</vt:lpstr>
      <vt:lpstr>cdp#2: the microservices method ~ ways to keep schema flexible</vt:lpstr>
      <vt:lpstr>cdp#2: consolidate database logic in a data tier layer</vt:lpstr>
      <vt:lpstr>cdp#2:  use an ORM, views, codegen, swagger</vt:lpstr>
      <vt:lpstr>cdp#2: application integration is through apis, messaging, and eventing</vt:lpstr>
      <vt:lpstr>cdp #3: optimize for reads</vt:lpstr>
      <vt:lpstr>cdp#3: optimize for reads </vt:lpstr>
      <vt:lpstr>cdp#3: optimize for reads</vt:lpstr>
      <vt:lpstr>cdp#3: optimize for reads</vt:lpstr>
      <vt:lpstr>cdp#3: reads ~ index table</vt:lpstr>
      <vt:lpstr>cdp#4: make the schema easy and discoverable</vt:lpstr>
      <vt:lpstr>cdp#5: it’s the network, not the disk</vt:lpstr>
      <vt:lpstr>cdp#5: optimize for network</vt:lpstr>
      <vt:lpstr>cdp #5: network ~ data locality</vt:lpstr>
      <vt:lpstr>cdp #6: raw performance</vt:lpstr>
      <vt:lpstr>cdp #7: what can we remove that isn’t 100% necessary?</vt:lpstr>
      <vt:lpstr>cdp #8: plan for partitioning</vt:lpstr>
      <vt:lpstr>cqrs</vt:lpstr>
      <vt:lpstr>Contact Me!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SQLintersection Session SQL213  Session Name</dc:title>
  <dc:subject>From raw Ajax to ASP.NET</dc:subject>
  <dc:creator>Kimberly L. Tripp</dc:creator>
  <cp:lastModifiedBy>Ike Ellis</cp:lastModifiedBy>
  <cp:revision>46</cp:revision>
  <cp:lastPrinted>2012-12-21T20:05:00Z</cp:lastPrinted>
  <dcterms:created xsi:type="dcterms:W3CDTF">2014-10-22T19:18:01Z</dcterms:created>
  <dcterms:modified xsi:type="dcterms:W3CDTF">2019-11-19T20:35:01Z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0x0101003865B9DCC8F7FB4A82840FBDE1FC983A</vt:lpwstr>
  </property>
</Properties>
</file>