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0"/>
  </p:notesMasterIdLst>
  <p:handoutMasterIdLst>
    <p:handoutMasterId r:id="rId61"/>
  </p:handoutMasterIdLst>
  <p:sldIdLst>
    <p:sldId id="463" r:id="rId5"/>
    <p:sldId id="550" r:id="rId6"/>
    <p:sldId id="551" r:id="rId7"/>
    <p:sldId id="350" r:id="rId8"/>
    <p:sldId id="552" r:id="rId9"/>
    <p:sldId id="604" r:id="rId10"/>
    <p:sldId id="553" r:id="rId11"/>
    <p:sldId id="554" r:id="rId12"/>
    <p:sldId id="555" r:id="rId13"/>
    <p:sldId id="556" r:id="rId14"/>
    <p:sldId id="557" r:id="rId15"/>
    <p:sldId id="558" r:id="rId16"/>
    <p:sldId id="559" r:id="rId17"/>
    <p:sldId id="560" r:id="rId18"/>
    <p:sldId id="561" r:id="rId19"/>
    <p:sldId id="567" r:id="rId20"/>
    <p:sldId id="568" r:id="rId21"/>
    <p:sldId id="591" r:id="rId22"/>
    <p:sldId id="569" r:id="rId23"/>
    <p:sldId id="570" r:id="rId24"/>
    <p:sldId id="571" r:id="rId25"/>
    <p:sldId id="572" r:id="rId26"/>
    <p:sldId id="573" r:id="rId27"/>
    <p:sldId id="574" r:id="rId28"/>
    <p:sldId id="575" r:id="rId29"/>
    <p:sldId id="576" r:id="rId30"/>
    <p:sldId id="577" r:id="rId31"/>
    <p:sldId id="578" r:id="rId32"/>
    <p:sldId id="579" r:id="rId33"/>
    <p:sldId id="580" r:id="rId34"/>
    <p:sldId id="581" r:id="rId35"/>
    <p:sldId id="582" r:id="rId36"/>
    <p:sldId id="583" r:id="rId37"/>
    <p:sldId id="584" r:id="rId38"/>
    <p:sldId id="602" r:id="rId39"/>
    <p:sldId id="603" r:id="rId40"/>
    <p:sldId id="585" r:id="rId41"/>
    <p:sldId id="586" r:id="rId42"/>
    <p:sldId id="587" r:id="rId43"/>
    <p:sldId id="588" r:id="rId44"/>
    <p:sldId id="589" r:id="rId45"/>
    <p:sldId id="590" r:id="rId46"/>
    <p:sldId id="562" r:id="rId47"/>
    <p:sldId id="563" r:id="rId48"/>
    <p:sldId id="564" r:id="rId49"/>
    <p:sldId id="565" r:id="rId50"/>
    <p:sldId id="566" r:id="rId51"/>
    <p:sldId id="592" r:id="rId52"/>
    <p:sldId id="593" r:id="rId53"/>
    <p:sldId id="594" r:id="rId54"/>
    <p:sldId id="596" r:id="rId55"/>
    <p:sldId id="597" r:id="rId56"/>
    <p:sldId id="601" r:id="rId57"/>
    <p:sldId id="595" r:id="rId58"/>
    <p:sldId id="546" r:id="rId59"/>
  </p:sldIdLst>
  <p:sldSz cx="9144000" cy="5143500" type="screen16x9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F1CEDE-8733-465F-987F-CD4C7D145846}">
          <p14:sldIdLst>
            <p14:sldId id="463"/>
            <p14:sldId id="550"/>
            <p14:sldId id="551"/>
            <p14:sldId id="350"/>
            <p14:sldId id="552"/>
            <p14:sldId id="604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7"/>
            <p14:sldId id="568"/>
            <p14:sldId id="591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602"/>
            <p14:sldId id="603"/>
            <p14:sldId id="585"/>
            <p14:sldId id="586"/>
            <p14:sldId id="587"/>
            <p14:sldId id="588"/>
            <p14:sldId id="589"/>
            <p14:sldId id="590"/>
            <p14:sldId id="562"/>
            <p14:sldId id="563"/>
            <p14:sldId id="564"/>
            <p14:sldId id="565"/>
            <p14:sldId id="566"/>
            <p14:sldId id="592"/>
            <p14:sldId id="593"/>
            <p14:sldId id="594"/>
            <p14:sldId id="596"/>
            <p14:sldId id="597"/>
            <p14:sldId id="601"/>
            <p14:sldId id="595"/>
            <p14:sldId id="5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3F32"/>
    <a:srgbClr val="418F89"/>
    <a:srgbClr val="133D80"/>
    <a:srgbClr val="882483"/>
    <a:srgbClr val="8935C8"/>
    <a:srgbClr val="22AFE7"/>
    <a:srgbClr val="005087"/>
    <a:srgbClr val="336699"/>
    <a:srgbClr val="FFFFCC"/>
    <a:srgbClr val="EF8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15" autoAdjust="0"/>
    <p:restoredTop sz="83859" autoAdjust="0"/>
  </p:normalViewPr>
  <p:slideViewPr>
    <p:cSldViewPr>
      <p:cViewPr varScale="1">
        <p:scale>
          <a:sx n="69" d="100"/>
          <a:sy n="69" d="100"/>
        </p:scale>
        <p:origin x="1532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08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" y="9120190"/>
            <a:ext cx="7313613" cy="479425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pPr algn="ctr"/>
            <a:fld id="{F403B382-5E20-4D88-A964-1D6629C87BBB}" type="slidenum">
              <a:rPr lang="en-US" smtClean="0">
                <a:latin typeface="Calibri Light" pitchFamily="34" charset="0"/>
              </a:rPr>
              <a:pPr algn="ctr"/>
              <a:t>‹#›</a:t>
            </a:fld>
            <a:endParaRPr lang="en-US" dirty="0">
              <a:latin typeface="Calibri Ligh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9134475"/>
            <a:ext cx="2971801" cy="0"/>
          </a:xfrm>
          <a:prstGeom prst="line">
            <a:avLst/>
          </a:prstGeom>
          <a:ln w="317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915400"/>
            <a:ext cx="1219200" cy="51661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343401" y="9134475"/>
            <a:ext cx="2971801" cy="0"/>
          </a:xfrm>
          <a:prstGeom prst="line">
            <a:avLst/>
          </a:prstGeom>
          <a:ln w="317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72482" y="152402"/>
            <a:ext cx="3170238" cy="479425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pPr algn="ctr"/>
            <a:endParaRPr lang="en-US" sz="14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41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t" anchorCtr="0" compatLnSpc="1">
            <a:prstTxWarp prst="textNoShape">
              <a:avLst/>
            </a:prstTxWarp>
          </a:bodyPr>
          <a:lstStyle>
            <a:lvl1pPr defTabSz="966537" eaLnBrk="1" hangingPunct="1">
              <a:defRPr sz="1200">
                <a:latin typeface="Calibri Light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3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t" anchorCtr="0" compatLnSpc="1">
            <a:prstTxWarp prst="textNoShape">
              <a:avLst/>
            </a:prstTxWarp>
          </a:bodyPr>
          <a:lstStyle>
            <a:lvl1pPr algn="r" defTabSz="966537" eaLnBrk="1" hangingPunct="1">
              <a:defRPr sz="1200">
                <a:latin typeface="Calibri Light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3976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40" y="4560890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9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b" anchorCtr="0" compatLnSpc="1">
            <a:prstTxWarp prst="textNoShape">
              <a:avLst/>
            </a:prstTxWarp>
          </a:bodyPr>
          <a:lstStyle>
            <a:lvl1pPr defTabSz="966537" eaLnBrk="1" hangingPunct="1">
              <a:defRPr sz="1200">
                <a:latin typeface="Calibri Light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9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6" tIns="48318" rIns="96636" bIns="48318" numCol="1" anchor="b" anchorCtr="0" compatLnSpc="1">
            <a:prstTxWarp prst="textNoShape">
              <a:avLst/>
            </a:prstTxWarp>
          </a:bodyPr>
          <a:lstStyle>
            <a:lvl1pPr algn="r" defTabSz="966537" eaLnBrk="1" hangingPunct="1">
              <a:defRPr sz="1200">
                <a:latin typeface="Calibri Light" pitchFamily="34" charset="0"/>
              </a:defRPr>
            </a:lvl1pPr>
          </a:lstStyle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99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72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50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367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584BF-6945-4E60-B2A7-1638FF8EA8EE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0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Title 32779"/>
          <p:cNvSpPr>
            <a:spLocks noGrp="1" noChangeArrowheads="1"/>
          </p:cNvSpPr>
          <p:nvPr>
            <p:ph type="ctrTitle"/>
          </p:nvPr>
        </p:nvSpPr>
        <p:spPr>
          <a:xfrm>
            <a:off x="685800" y="400050"/>
            <a:ext cx="7772400" cy="1885950"/>
          </a:xfrm>
          <a:noFill/>
        </p:spPr>
        <p:txBody>
          <a:bodyPr anchor="b"/>
          <a:lstStyle>
            <a:lvl1pPr algn="r">
              <a:defRPr sz="3200" b="1">
                <a:solidFill>
                  <a:schemeClr val="accent2"/>
                </a:solidFill>
                <a:latin typeface="Calibri Light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781" name="Subtitle 32780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343150"/>
            <a:ext cx="6400800" cy="971550"/>
          </a:xfrm>
        </p:spPr>
        <p:txBody>
          <a:bodyPr/>
          <a:lstStyle>
            <a:lvl1pPr marL="0" indent="0" algn="r">
              <a:buNone/>
              <a:defRPr b="0">
                <a:latin typeface="Calibri Light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25850"/>
            <a:ext cx="3162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3780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4C2DC2A-7AD3-6F4B-9793-4D46F9B9B04A}"/>
              </a:ext>
            </a:extLst>
          </p:cNvPr>
          <p:cNvGrpSpPr/>
          <p:nvPr userDrawn="1"/>
        </p:nvGrpSpPr>
        <p:grpSpPr>
          <a:xfrm>
            <a:off x="4572000" y="182880"/>
            <a:ext cx="4389120" cy="4777740"/>
            <a:chOff x="4572000" y="182880"/>
            <a:chExt cx="4389120" cy="4777740"/>
          </a:xfrm>
          <a:solidFill>
            <a:schemeClr val="bg2">
              <a:lumMod val="95000"/>
            </a:schemeClr>
          </a:solidFill>
        </p:grpSpPr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15719CD6-287E-7D46-B37C-232F9862A08E}"/>
                </a:ext>
              </a:extLst>
            </p:cNvPr>
            <p:cNvSpPr/>
            <p:nvPr/>
          </p:nvSpPr>
          <p:spPr>
            <a:xfrm>
              <a:off x="4572000" y="182881"/>
              <a:ext cx="3762704" cy="4777739"/>
            </a:xfrm>
            <a:prstGeom prst="parallelogram">
              <a:avLst>
                <a:gd name="adj" fmla="val 217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6866752-5609-3E49-AD8F-EEFDD00C0097}"/>
                </a:ext>
              </a:extLst>
            </p:cNvPr>
            <p:cNvSpPr/>
            <p:nvPr/>
          </p:nvSpPr>
          <p:spPr>
            <a:xfrm flipH="1">
              <a:off x="6318988" y="182880"/>
              <a:ext cx="2642132" cy="4777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971758-2E52-4942-A1B8-B4035CEF86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0838" y="385763"/>
            <a:ext cx="1443037" cy="1443037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YOUR PHOTO HERE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3D2AFCB0-B95D-F84C-91FE-5AA4A5FE4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769" y="2005872"/>
            <a:ext cx="4083892" cy="4474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4914BB13-04BF-404C-AA9E-28E69E1D6E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769" y="2555550"/>
            <a:ext cx="4077744" cy="7747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1" i="0">
                <a:solidFill>
                  <a:schemeClr val="accent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242CE12-E6F8-964F-9232-CEBB0225A8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8103" y="3598578"/>
            <a:ext cx="3651410" cy="10689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lang="en-US" sz="1800" b="0" i="0" kern="1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/</a:t>
            </a:r>
            <a:r>
              <a:rPr lang="en-US" dirty="0" err="1"/>
              <a:t>yourname</a:t>
            </a:r>
            <a:endParaRPr lang="en-US" dirty="0"/>
          </a:p>
          <a:p>
            <a:pPr lvl="0"/>
            <a:r>
              <a:rPr lang="en-US" dirty="0"/>
              <a:t>@</a:t>
            </a:r>
            <a:r>
              <a:rPr lang="en-US" dirty="0" err="1"/>
              <a:t>yourhandle</a:t>
            </a:r>
            <a:endParaRPr lang="en-US" dirty="0"/>
          </a:p>
          <a:p>
            <a:pPr lvl="0"/>
            <a:r>
              <a:rPr lang="en-US" dirty="0" err="1"/>
              <a:t>yourname</a:t>
            </a:r>
            <a:endParaRPr lang="en-US" dirty="0"/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4C9BAD48-11ED-1C45-8E0B-00EE221E26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29481" y="2750956"/>
            <a:ext cx="2998926" cy="180685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lang="en-US" sz="240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>
              <a:spcAft>
                <a:spcPts val="3200"/>
              </a:spcAft>
              <a:defRPr/>
            </a:pPr>
            <a:r>
              <a:rPr lang="en-US" dirty="0"/>
              <a:t>Click to edit Master</a:t>
            </a: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E3F1CDDB-E2E2-5E44-A257-9D44C51E2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29481" y="585656"/>
            <a:ext cx="2998926" cy="1806855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0"/>
              </a:spcBef>
              <a:defRPr lang="en-US" sz="240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>
              <a:spcAft>
                <a:spcPts val="3200"/>
              </a:spcAft>
              <a:defRPr/>
            </a:pPr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39100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 marL="0" indent="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lang="en-US" sz="2900" b="1" dirty="0">
                <a:solidFill>
                  <a:schemeClr val="accent2"/>
                </a:solidFill>
                <a:latin typeface="Calibri"/>
                <a:ea typeface="+mj-ea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20040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2100" b="1">
                <a:latin typeface="Calibri" pitchFamily="34" charset="0"/>
              </a:defRPr>
            </a:lvl1pPr>
            <a:lvl2pPr>
              <a:buClrTx/>
              <a:buFont typeface="Wingdings" pitchFamily="2" charset="2"/>
              <a:buChar char="o"/>
              <a:defRPr sz="1900" b="0">
                <a:latin typeface="Calibri Light" pitchFamily="34" charset="0"/>
              </a:defRPr>
            </a:lvl2pPr>
            <a:lvl3pPr>
              <a:buClrTx/>
              <a:buFont typeface="Wingdings" pitchFamily="2" charset="2"/>
              <a:buChar char="o"/>
              <a:defRPr sz="1700" b="0">
                <a:latin typeface="Calibri Light" pitchFamily="34" charset="0"/>
              </a:defRPr>
            </a:lvl3pPr>
            <a:lvl4pPr>
              <a:buClrTx/>
              <a:buFont typeface="Wingdings" pitchFamily="2" charset="2"/>
              <a:buChar char="o"/>
              <a:defRPr sz="1500" b="0">
                <a:latin typeface="Calibri Light" pitchFamily="34" charset="0"/>
              </a:defRPr>
            </a:lvl4pPr>
            <a:lvl5pPr>
              <a:buClrTx/>
              <a:buFont typeface="Wingdings" pitchFamily="2" charset="2"/>
              <a:buChar char="o"/>
              <a:defRPr sz="1300" b="0">
                <a:latin typeface="Calibri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62362"/>
      </p:ext>
    </p:extLst>
  </p:cSld>
  <p:clrMapOvr>
    <a:masterClrMapping/>
  </p:clrMapOvr>
  <p:transition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 rtlCol="0"/>
          <a:lstStyle>
            <a:lvl1pPr marL="0" indent="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lang="en-US" sz="2900" b="1" dirty="0">
                <a:solidFill>
                  <a:schemeClr val="accent2"/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r>
              <a:rPr lang="en-US" dirty="0"/>
              <a:t>References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20040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2100" b="1">
                <a:latin typeface="Calibri" pitchFamily="34" charset="0"/>
              </a:defRPr>
            </a:lvl1pPr>
            <a:lvl2pPr>
              <a:buClrTx/>
              <a:buFont typeface="Wingdings" pitchFamily="2" charset="2"/>
              <a:buChar char="o"/>
              <a:defRPr sz="1900" b="0">
                <a:latin typeface="Calibri Light" pitchFamily="34" charset="0"/>
              </a:defRPr>
            </a:lvl2pPr>
            <a:lvl3pPr>
              <a:buClrTx/>
              <a:buFont typeface="Wingdings" pitchFamily="2" charset="2"/>
              <a:buChar char="o"/>
              <a:defRPr sz="1700" b="0">
                <a:latin typeface="Calibri Light" pitchFamily="34" charset="0"/>
              </a:defRPr>
            </a:lvl3pPr>
            <a:lvl4pPr>
              <a:buClrTx/>
              <a:buFont typeface="Wingdings" pitchFamily="2" charset="2"/>
              <a:buChar char="o"/>
              <a:defRPr sz="1500" b="0">
                <a:latin typeface="Calibri Light" pitchFamily="34" charset="0"/>
              </a:defRPr>
            </a:lvl4pPr>
            <a:lvl5pPr>
              <a:buClrTx/>
              <a:buFont typeface="Wingdings" pitchFamily="2" charset="2"/>
              <a:buChar char="o"/>
              <a:defRPr sz="1300" b="0">
                <a:latin typeface="Calibri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3227158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22744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80035"/>
            <a:ext cx="7772400" cy="1125140"/>
          </a:xfrm>
        </p:spPr>
        <p:txBody>
          <a:bodyPr anchor="b"/>
          <a:lstStyle>
            <a:lvl1pPr marL="0" indent="0">
              <a:buNone/>
              <a:defRPr sz="210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371850"/>
            <a:ext cx="7772400" cy="5715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9317171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80035"/>
            <a:ext cx="7772400" cy="1125140"/>
          </a:xfrm>
        </p:spPr>
        <p:txBody>
          <a:bodyPr anchor="b"/>
          <a:lstStyle>
            <a:lvl1pPr marL="0" indent="0">
              <a:buNone/>
              <a:defRPr sz="2100" i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371850"/>
            <a:ext cx="7772400" cy="5715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7423829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900" b="1" dirty="0">
                <a:solidFill>
                  <a:schemeClr val="accent2"/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20040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2100" b="1">
                <a:latin typeface="Calibri" pitchFamily="34" charset="0"/>
              </a:defRPr>
            </a:lvl1pPr>
            <a:lvl2pPr>
              <a:buClrTx/>
              <a:buFont typeface="Wingdings" pitchFamily="2" charset="2"/>
              <a:buChar char="o"/>
              <a:defRPr sz="1900" b="0">
                <a:latin typeface="Calibri Light" pitchFamily="34" charset="0"/>
              </a:defRPr>
            </a:lvl2pPr>
            <a:lvl3pPr>
              <a:buClrTx/>
              <a:buFont typeface="Wingdings" pitchFamily="2" charset="2"/>
              <a:buChar char="o"/>
              <a:defRPr sz="1700" b="0">
                <a:latin typeface="Calibri Light" pitchFamily="34" charset="0"/>
              </a:defRPr>
            </a:lvl3pPr>
            <a:lvl4pPr>
              <a:buClrTx/>
              <a:buFont typeface="Wingdings" pitchFamily="2" charset="2"/>
              <a:buChar char="o"/>
              <a:defRPr sz="1500" b="0">
                <a:latin typeface="Calibri Light" pitchFamily="34" charset="0"/>
              </a:defRPr>
            </a:lvl4pPr>
            <a:lvl5pPr>
              <a:buClrTx/>
              <a:buFont typeface="Wingdings" pitchFamily="2" charset="2"/>
              <a:buChar char="o"/>
              <a:defRPr sz="1300" b="0">
                <a:latin typeface="Calibri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774668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7200" y="292894"/>
            <a:ext cx="8229600" cy="571500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Demo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20040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2100" b="1">
                <a:latin typeface="Calibri" pitchFamily="34" charset="0"/>
              </a:defRPr>
            </a:lvl1pPr>
            <a:lvl2pPr>
              <a:buClrTx/>
              <a:buFont typeface="Wingdings" pitchFamily="2" charset="2"/>
              <a:buChar char="o"/>
              <a:defRPr sz="1900" b="0">
                <a:latin typeface="Calibri Light" pitchFamily="34" charset="0"/>
              </a:defRPr>
            </a:lvl2pPr>
            <a:lvl3pPr>
              <a:buClrTx/>
              <a:buFont typeface="Wingdings" pitchFamily="2" charset="2"/>
              <a:buChar char="o"/>
              <a:defRPr sz="1700" b="0">
                <a:latin typeface="Calibri Light" pitchFamily="34" charset="0"/>
              </a:defRPr>
            </a:lvl3pPr>
            <a:lvl4pPr>
              <a:buClrTx/>
              <a:buFont typeface="Wingdings" pitchFamily="2" charset="2"/>
              <a:buChar char="o"/>
              <a:defRPr sz="1500" b="0">
                <a:latin typeface="Calibri Light" pitchFamily="34" charset="0"/>
              </a:defRPr>
            </a:lvl4pPr>
            <a:lvl5pPr>
              <a:buClrTx/>
              <a:buFont typeface="Wingdings" pitchFamily="2" charset="2"/>
              <a:buChar char="o"/>
              <a:defRPr sz="1300" b="0">
                <a:latin typeface="Calibri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1598429" cy="6868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auto">
          <a:xfrm>
            <a:off x="5867400" y="4850349"/>
            <a:ext cx="3276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© Microsoft Azure + </a:t>
            </a:r>
            <a:r>
              <a:rPr lang="en-US" sz="900" b="0" u="none">
                <a:solidFill>
                  <a:srgbClr val="000000"/>
                </a:solidFill>
                <a:latin typeface="Calibri"/>
                <a:cs typeface="Mangal" pitchFamily="18" charset="0"/>
              </a:rPr>
              <a:t>AI Conference </a:t>
            </a:r>
            <a:r>
              <a:rPr lang="en-US" sz="900" b="0" u="none" baseline="0">
                <a:solidFill>
                  <a:srgbClr val="000000"/>
                </a:solidFill>
                <a:latin typeface="Calibri"/>
                <a:cs typeface="Mangal" pitchFamily="18" charset="0"/>
              </a:rPr>
              <a:t> </a:t>
            </a:r>
            <a:r>
              <a:rPr lang="en-US" sz="900" b="0" u="none" dirty="0">
                <a:solidFill>
                  <a:srgbClr val="000000"/>
                </a:solidFill>
                <a:latin typeface="Calibri"/>
                <a:cs typeface="Mangal" pitchFamily="18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2104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8700"/>
            <a:ext cx="8229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48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/>
  </p:transition>
  <p:hf hdr="0" ftr="0" dt="0"/>
  <p:txStyles>
    <p:titleStyle>
      <a:lvl1pPr marL="0" indent="0" algn="ctr" defTabSz="-13873163" rtl="0" eaLnBrk="1" fontAlgn="base" hangingPunct="1">
        <a:spcBef>
          <a:spcPct val="0"/>
        </a:spcBef>
        <a:spcAft>
          <a:spcPct val="0"/>
        </a:spcAft>
        <a:defRPr lang="en-US" sz="2900" b="1" dirty="0" smtClean="0">
          <a:solidFill>
            <a:schemeClr val="accent2"/>
          </a:solidFill>
          <a:latin typeface="Calibri"/>
          <a:ea typeface="+mj-ea"/>
          <a:cs typeface="Segoe UI" pitchFamily="34" charset="0"/>
        </a:defRPr>
      </a:lvl1pPr>
      <a:lvl2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 pitchFamily="34" charset="0"/>
          <a:cs typeface="Segoe UI" pitchFamily="34" charset="0"/>
        </a:defRPr>
      </a:lvl2pPr>
      <a:lvl3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 pitchFamily="34" charset="0"/>
          <a:cs typeface="Segoe UI" pitchFamily="34" charset="0"/>
        </a:defRPr>
      </a:lvl3pPr>
      <a:lvl4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 pitchFamily="34" charset="0"/>
          <a:cs typeface="Segoe UI" pitchFamily="34" charset="0"/>
        </a:defRPr>
      </a:lvl4pPr>
      <a:lvl5pPr marL="342900" indent="-342900" algn="ctr" defTabSz="-138731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Myriad Pro" pitchFamily="34" charset="0"/>
          <a:cs typeface="Segoe UI" pitchFamily="34" charset="0"/>
        </a:defRPr>
      </a:lvl5pPr>
      <a:lvl6pPr marL="4572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6pPr>
      <a:lvl7pPr marL="9144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7pPr>
      <a:lvl8pPr marL="13716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8pPr>
      <a:lvl9pPr marL="1828800" algn="l" eaLnBrk="1" fontAlgn="base" hangingPunct="1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Verdana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00" b="1">
          <a:solidFill>
            <a:schemeClr val="tx1"/>
          </a:solidFill>
          <a:latin typeface="Calibri" pitchFamily="34" charset="0"/>
          <a:ea typeface="+mn-ea"/>
          <a:cs typeface="Segoe UI" pitchFamily="34" charset="0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900">
          <a:solidFill>
            <a:schemeClr val="tx1"/>
          </a:solidFill>
          <a:latin typeface="Calibri Light" pitchFamily="34" charset="0"/>
          <a:cs typeface="Segoe UI" pitchFamily="34" charset="0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700">
          <a:solidFill>
            <a:schemeClr val="tx1"/>
          </a:solidFill>
          <a:latin typeface="Calibri Light" pitchFamily="34" charset="0"/>
          <a:cs typeface="Segoe UI" pitchFamily="34" charset="0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500">
          <a:solidFill>
            <a:schemeClr val="tx1"/>
          </a:solidFill>
          <a:latin typeface="Calibri Light" pitchFamily="34" charset="0"/>
          <a:cs typeface="Segoe UI" pitchFamily="34" charset="0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o"/>
        <a:defRPr sz="1300">
          <a:solidFill>
            <a:schemeClr val="tx1"/>
          </a:solidFill>
          <a:latin typeface="Calibri Light" pitchFamily="34" charset="0"/>
          <a:cs typeface="Segoe UI" pitchFamily="34" charset="0"/>
        </a:defRPr>
      </a:lvl5pPr>
      <a:lvl6pPr marL="25146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eaLnBrk="1" fontAlgn="base" hangingPunct="1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Font typeface="Wingdings"/>
        <a:buChar char=""/>
        <a:defRPr sz="1400" b="1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1" fontAlgn="base" hangingPunct="1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codecamp.org/news/the-rise-of-the-data-engineer-91be18f1e603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00050"/>
            <a:ext cx="8077200" cy="1600200"/>
          </a:xfrm>
        </p:spPr>
        <p:txBody>
          <a:bodyPr/>
          <a:lstStyle/>
          <a:p>
            <a:r>
              <a:rPr lang="en-US" sz="3600" dirty="0">
                <a:solidFill>
                  <a:srgbClr val="133D80"/>
                </a:solidFill>
              </a:rPr>
              <a:t>A Guide to Creating Data Pipelines in Azure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000250"/>
            <a:ext cx="6400800" cy="971550"/>
          </a:xfrm>
        </p:spPr>
        <p:txBody>
          <a:bodyPr/>
          <a:lstStyle/>
          <a:p>
            <a:r>
              <a:rPr lang="en-US" dirty="0"/>
              <a:t>Ike Ellis</a:t>
            </a:r>
          </a:p>
          <a:p>
            <a:r>
              <a:rPr lang="en-US" dirty="0"/>
              <a:t>@</a:t>
            </a:r>
            <a:r>
              <a:rPr lang="en-US" dirty="0" err="1"/>
              <a:t>ike_ellis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5A5A25-C0A0-4694-B9DF-5FCBE086E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4856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637F4E-E20D-4A4E-BE60-B037C49DE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6" y="0"/>
            <a:ext cx="8835547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6CA399-7053-44AC-8761-C855DC30606B}"/>
              </a:ext>
            </a:extLst>
          </p:cNvPr>
          <p:cNvSpPr/>
          <p:nvPr/>
        </p:nvSpPr>
        <p:spPr bwMode="auto">
          <a:xfrm>
            <a:off x="8534400" y="4781550"/>
            <a:ext cx="585019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 dirty="0"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1035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B32CF8-D25D-4755-B6B4-116AE20D8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"/>
            <a:ext cx="9144000" cy="465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9195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AE2848-DF9A-4845-A46F-8F8D5F254A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644" b="-644"/>
          <a:stretch/>
        </p:blipFill>
        <p:spPr>
          <a:xfrm>
            <a:off x="24581" y="285750"/>
            <a:ext cx="9144000" cy="478564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011B26-3CED-47E2-B2A7-8E4DAEAD033D}"/>
              </a:ext>
            </a:extLst>
          </p:cNvPr>
          <p:cNvSpPr/>
          <p:nvPr/>
        </p:nvSpPr>
        <p:spPr bwMode="auto">
          <a:xfrm>
            <a:off x="8229600" y="4552950"/>
            <a:ext cx="889819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 dirty="0"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2030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9481E2-A000-4717-9150-9AE16D606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38" y="0"/>
            <a:ext cx="8169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0565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7E789D-22A6-4EB9-8FC4-12B165C94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07"/>
            <a:ext cx="9144000" cy="486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7247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6FE947-C8A3-4954-882F-7F2F296DB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94"/>
            <a:ext cx="9144000" cy="509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2060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F56DBD-E4B8-4912-86CD-7147C8EC6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36"/>
            <a:ext cx="9144000" cy="471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8221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637F4E-E20D-4A4E-BE60-B037C49DE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64320"/>
            <a:ext cx="7694373" cy="44791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6CA399-7053-44AC-8761-C855DC30606B}"/>
              </a:ext>
            </a:extLst>
          </p:cNvPr>
          <p:cNvSpPr/>
          <p:nvPr/>
        </p:nvSpPr>
        <p:spPr bwMode="auto">
          <a:xfrm>
            <a:off x="8534400" y="4781550"/>
            <a:ext cx="585019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2000" dirty="0">
              <a:latin typeface="Tekton Pro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C9DA16-7581-4F28-9AD7-D95E0415C961}"/>
              </a:ext>
            </a:extLst>
          </p:cNvPr>
          <p:cNvSpPr txBox="1"/>
          <p:nvPr/>
        </p:nvSpPr>
        <p:spPr bwMode="auto">
          <a:xfrm>
            <a:off x="76200" y="57150"/>
            <a:ext cx="5791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ekton Pro" pitchFamily="34" charset="0"/>
              </a:rPr>
              <a:t>Agility</a:t>
            </a:r>
          </a:p>
        </p:txBody>
      </p:sp>
    </p:spTree>
    <p:extLst>
      <p:ext uri="{BB962C8B-B14F-4D97-AF65-F5344CB8AC3E}">
        <p14:creationId xmlns:p14="http://schemas.microsoft.com/office/powerpoint/2010/main" val="223408818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560A76-6EC6-4A0E-B0AB-CAF1BE549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663"/>
            <a:ext cx="9144000" cy="41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25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0050"/>
            <a:ext cx="9220200" cy="1714500"/>
          </a:xfrm>
        </p:spPr>
        <p:txBody>
          <a:bodyPr/>
          <a:lstStyle/>
          <a:p>
            <a:r>
              <a:rPr lang="en-US" dirty="0">
                <a:solidFill>
                  <a:srgbClr val="133D80"/>
                </a:solidFill>
              </a:rPr>
              <a:t>Why I hate SSIS and Hope We Can Stop Discussing 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000250"/>
            <a:ext cx="6400800" cy="971550"/>
          </a:xfrm>
        </p:spPr>
        <p:txBody>
          <a:bodyPr/>
          <a:lstStyle/>
          <a:p>
            <a:r>
              <a:rPr lang="en-US" dirty="0"/>
              <a:t>Ike Ellis</a:t>
            </a:r>
          </a:p>
          <a:p>
            <a:r>
              <a:rPr lang="en-US" dirty="0"/>
              <a:t>@</a:t>
            </a:r>
            <a:r>
              <a:rPr lang="en-US" dirty="0" err="1"/>
              <a:t>ike_ellis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1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A90CBB-DA99-41AA-AD93-BF5DA1C04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01" y="0"/>
            <a:ext cx="8321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759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0D45F-E65A-4E7E-8D40-4DDF75D74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08"/>
            <a:ext cx="9144000" cy="471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2469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AC6AC0-7EAC-4998-94AC-4B451B7C8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72" y="0"/>
            <a:ext cx="82616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0524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C3631A-8294-4341-A7F5-DF0B7191A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11"/>
            <a:ext cx="9144000" cy="486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7322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FAE95D-AEFB-4962-B573-1958990B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523"/>
            <a:ext cx="9144000" cy="46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0102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9BE1C9-FD83-49F4-BE91-FB3396197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679"/>
            <a:ext cx="9144000" cy="397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7646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6EC6C4-CDAD-47E4-B247-A146FA457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32" y="0"/>
            <a:ext cx="86819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2450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5FA1AA-CE36-4B3E-898A-6490DDFF2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15" y="0"/>
            <a:ext cx="62367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4388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049F65-AEED-42A3-85CA-F2AF382B9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84" y="0"/>
            <a:ext cx="87162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8327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DFD763-4A7F-4E6F-AD9F-9E5BC1146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30" y="0"/>
            <a:ext cx="85875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3479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361950"/>
            <a:ext cx="9220200" cy="1714500"/>
          </a:xfrm>
        </p:spPr>
        <p:txBody>
          <a:bodyPr/>
          <a:lstStyle/>
          <a:p>
            <a:r>
              <a:rPr lang="en-US" dirty="0">
                <a:solidFill>
                  <a:srgbClr val="133D80"/>
                </a:solidFill>
              </a:rPr>
              <a:t>And At The End Of My Talk, So Will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000250"/>
            <a:ext cx="6400800" cy="971550"/>
          </a:xfrm>
        </p:spPr>
        <p:txBody>
          <a:bodyPr/>
          <a:lstStyle/>
          <a:p>
            <a:r>
              <a:rPr lang="en-US" dirty="0"/>
              <a:t>Ike Ellis</a:t>
            </a:r>
          </a:p>
          <a:p>
            <a:r>
              <a:rPr lang="en-US" dirty="0"/>
              <a:t>@</a:t>
            </a:r>
            <a:r>
              <a:rPr lang="en-US" dirty="0" err="1"/>
              <a:t>ike_ellis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8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262606-C8DF-4209-9478-F8E4FB997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871"/>
            <a:ext cx="9144000" cy="466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0072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0F886F-386D-4159-BC3D-1C2FA772F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69" y="0"/>
            <a:ext cx="85470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2996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2EC0C1-460B-4EA6-8EBC-8D211A2AB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097"/>
            <a:ext cx="9144000" cy="468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6063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A61409-7294-4AFB-824D-44E14B4E9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868"/>
            <a:ext cx="9144000" cy="48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68146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14ED0D-56AE-4B43-99FC-EC9CF952E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31" y="0"/>
            <a:ext cx="8625138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D5BAE9-1544-4553-B762-250172912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225"/>
            <a:ext cx="9144000" cy="483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10484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ADCE62-243F-491A-B1C3-255656D37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096"/>
            <a:ext cx="9144000" cy="487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4416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14ED0D-56AE-4B43-99FC-EC9CF952E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31" y="0"/>
            <a:ext cx="86251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3676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A8D00A-2F69-484A-80A3-D363B41F7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177"/>
            <a:ext cx="9144000" cy="488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59696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atabricks logo">
            <a:extLst>
              <a:ext uri="{FF2B5EF4-FFF2-40B4-BE49-F238E27FC236}">
                <a16:creationId xmlns:a16="http://schemas.microsoft.com/office/drawing/2014/main" id="{D60F388F-ECC4-45A3-92B6-01B761F8F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925"/>
            <a:ext cx="9144000" cy="45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388978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C552B9-CD14-461C-A282-1C96C320A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699"/>
            <a:ext cx="9144000" cy="436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124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C54E9C66-184C-45BB-874B-A2BD2F7EB1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7CDD28B-880D-224A-B5B7-220E5C3ED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Ike Ellis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531B36-7C51-6941-872A-82A5567671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769" y="2478423"/>
            <a:ext cx="4077744" cy="774700"/>
          </a:xfrm>
        </p:spPr>
        <p:txBody>
          <a:bodyPr/>
          <a:lstStyle/>
          <a:p>
            <a:r>
              <a:rPr lang="en-US" dirty="0"/>
              <a:t>General Manager – Data &amp; AI Practice</a:t>
            </a:r>
            <a:br>
              <a:rPr lang="en-US" dirty="0"/>
            </a:br>
            <a:r>
              <a:rPr lang="en-US" dirty="0" err="1"/>
              <a:t>Solliance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341DD-E3D0-8A48-8284-8EF6933ED0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ikeellis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ike_ellis</a:t>
            </a:r>
            <a:endParaRPr lang="en-US" dirty="0"/>
          </a:p>
          <a:p>
            <a:r>
              <a:rPr lang="en-US" dirty="0"/>
              <a:t>www.ikeellis.com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70F01EC5-F4A4-4C4C-9209-F24F0BD3C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86555" y="3068457"/>
            <a:ext cx="3751607" cy="19165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Founder of San Diego Power BI and PowerApps </a:t>
            </a:r>
            <a:r>
              <a:rPr lang="en-US" dirty="0" err="1"/>
              <a:t>UserGroup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San Diego Tech Immersion Group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71156FC7-067B-BD43-B943-9ACCD79003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76800" y="715569"/>
            <a:ext cx="4253591" cy="17377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MVP since 2011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Author of Developing Azure Solutions, Power BI MVP 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Speaker at PASS Summit, </a:t>
            </a:r>
            <a:r>
              <a:rPr lang="en-US" dirty="0" err="1"/>
              <a:t>SQLBits</a:t>
            </a:r>
            <a:r>
              <a:rPr lang="en-US" dirty="0"/>
              <a:t>, </a:t>
            </a:r>
            <a:r>
              <a:rPr lang="en-US" dirty="0" err="1"/>
              <a:t>DevIntersections</a:t>
            </a:r>
            <a:r>
              <a:rPr lang="en-US" dirty="0"/>
              <a:t>, TechEd, Craft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03183FC-E669-0348-9109-53AF35925AD7}"/>
              </a:ext>
            </a:extLst>
          </p:cNvPr>
          <p:cNvGrpSpPr/>
          <p:nvPr/>
        </p:nvGrpSpPr>
        <p:grpSpPr>
          <a:xfrm>
            <a:off x="464713" y="4026742"/>
            <a:ext cx="229600" cy="229600"/>
            <a:chOff x="470537" y="3886355"/>
            <a:chExt cx="229600" cy="229600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5681FCF-845C-174D-BBA7-B144C73A76E7}"/>
                </a:ext>
              </a:extLst>
            </p:cNvPr>
            <p:cNvSpPr/>
            <p:nvPr/>
          </p:nvSpPr>
          <p:spPr>
            <a:xfrm>
              <a:off x="470537" y="3886355"/>
              <a:ext cx="229600" cy="229600"/>
            </a:xfrm>
            <a:prstGeom prst="round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 383">
              <a:extLst>
                <a:ext uri="{FF2B5EF4-FFF2-40B4-BE49-F238E27FC236}">
                  <a16:creationId xmlns:a16="http://schemas.microsoft.com/office/drawing/2014/main" id="{E5694D88-1900-9E4D-A4C8-95F3E335E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770" y="3958471"/>
              <a:ext cx="103392" cy="89503"/>
            </a:xfrm>
            <a:custGeom>
              <a:avLst/>
              <a:gdLst>
                <a:gd name="T0" fmla="*/ 458484450 w 64"/>
                <a:gd name="T1" fmla="*/ 49083328 h 56"/>
                <a:gd name="T2" fmla="*/ 408336961 w 64"/>
                <a:gd name="T3" fmla="*/ 63107136 h 56"/>
                <a:gd name="T4" fmla="*/ 444156978 w 64"/>
                <a:gd name="T5" fmla="*/ 7011904 h 56"/>
                <a:gd name="T6" fmla="*/ 386847091 w 64"/>
                <a:gd name="T7" fmla="*/ 28047616 h 56"/>
                <a:gd name="T8" fmla="*/ 386847091 w 64"/>
                <a:gd name="T9" fmla="*/ 28047616 h 56"/>
                <a:gd name="T10" fmla="*/ 315207056 w 64"/>
                <a:gd name="T11" fmla="*/ 0 h 56"/>
                <a:gd name="T12" fmla="*/ 222077151 w 64"/>
                <a:gd name="T13" fmla="*/ 98166656 h 56"/>
                <a:gd name="T14" fmla="*/ 229242225 w 64"/>
                <a:gd name="T15" fmla="*/ 119202368 h 56"/>
                <a:gd name="T16" fmla="*/ 229242225 w 64"/>
                <a:gd name="T17" fmla="*/ 119202368 h 56"/>
                <a:gd name="T18" fmla="*/ 28654944 w 64"/>
                <a:gd name="T19" fmla="*/ 21035712 h 56"/>
                <a:gd name="T20" fmla="*/ 57309887 w 64"/>
                <a:gd name="T21" fmla="*/ 147249984 h 56"/>
                <a:gd name="T22" fmla="*/ 14327472 w 64"/>
                <a:gd name="T23" fmla="*/ 140238080 h 56"/>
                <a:gd name="T24" fmla="*/ 85964831 w 64"/>
                <a:gd name="T25" fmla="*/ 238404736 h 56"/>
                <a:gd name="T26" fmla="*/ 42982415 w 64"/>
                <a:gd name="T27" fmla="*/ 238404736 h 56"/>
                <a:gd name="T28" fmla="*/ 128949923 w 64"/>
                <a:gd name="T29" fmla="*/ 308523776 h 56"/>
                <a:gd name="T30" fmla="*/ 0 w 64"/>
                <a:gd name="T31" fmla="*/ 350595200 h 56"/>
                <a:gd name="T32" fmla="*/ 150439792 w 64"/>
                <a:gd name="T33" fmla="*/ 392666624 h 56"/>
                <a:gd name="T34" fmla="*/ 415502035 w 64"/>
                <a:gd name="T35" fmla="*/ 98166656 h 56"/>
                <a:gd name="T36" fmla="*/ 415502035 w 64"/>
                <a:gd name="T37" fmla="*/ 98166656 h 56"/>
                <a:gd name="T38" fmla="*/ 415502035 w 64"/>
                <a:gd name="T39" fmla="*/ 98166656 h 56"/>
                <a:gd name="T40" fmla="*/ 415502035 w 64"/>
                <a:gd name="T41" fmla="*/ 98166656 h 56"/>
                <a:gd name="T42" fmla="*/ 458484450 w 64"/>
                <a:gd name="T43" fmla="*/ 49083328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4" h="56">
                  <a:moveTo>
                    <a:pt x="64" y="7"/>
                  </a:moveTo>
                  <a:cubicBezTo>
                    <a:pt x="63" y="7"/>
                    <a:pt x="60" y="9"/>
                    <a:pt x="57" y="9"/>
                  </a:cubicBezTo>
                  <a:cubicBezTo>
                    <a:pt x="59" y="8"/>
                    <a:pt x="61" y="4"/>
                    <a:pt x="62" y="1"/>
                  </a:cubicBezTo>
                  <a:cubicBezTo>
                    <a:pt x="60" y="3"/>
                    <a:pt x="56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2" y="2"/>
                    <a:pt x="48" y="0"/>
                    <a:pt x="44" y="0"/>
                  </a:cubicBezTo>
                  <a:cubicBezTo>
                    <a:pt x="37" y="0"/>
                    <a:pt x="31" y="6"/>
                    <a:pt x="31" y="14"/>
                  </a:cubicBezTo>
                  <a:cubicBezTo>
                    <a:pt x="31" y="15"/>
                    <a:pt x="31" y="16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2" y="17"/>
                    <a:pt x="10" y="12"/>
                    <a:pt x="4" y="3"/>
                  </a:cubicBezTo>
                  <a:cubicBezTo>
                    <a:pt x="0" y="10"/>
                    <a:pt x="3" y="18"/>
                    <a:pt x="8" y="21"/>
                  </a:cubicBezTo>
                  <a:cubicBezTo>
                    <a:pt x="6" y="22"/>
                    <a:pt x="3" y="21"/>
                    <a:pt x="2" y="20"/>
                  </a:cubicBezTo>
                  <a:cubicBezTo>
                    <a:pt x="2" y="25"/>
                    <a:pt x="4" y="31"/>
                    <a:pt x="12" y="34"/>
                  </a:cubicBezTo>
                  <a:cubicBezTo>
                    <a:pt x="10" y="35"/>
                    <a:pt x="8" y="34"/>
                    <a:pt x="6" y="34"/>
                  </a:cubicBezTo>
                  <a:cubicBezTo>
                    <a:pt x="7" y="38"/>
                    <a:pt x="12" y="44"/>
                    <a:pt x="18" y="44"/>
                  </a:cubicBezTo>
                  <a:cubicBezTo>
                    <a:pt x="16" y="46"/>
                    <a:pt x="9" y="51"/>
                    <a:pt x="0" y="50"/>
                  </a:cubicBezTo>
                  <a:cubicBezTo>
                    <a:pt x="6" y="54"/>
                    <a:pt x="13" y="56"/>
                    <a:pt x="21" y="56"/>
                  </a:cubicBezTo>
                  <a:cubicBezTo>
                    <a:pt x="42" y="56"/>
                    <a:pt x="58" y="37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60" y="13"/>
                    <a:pt x="62" y="10"/>
                    <a:pt x="64" y="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4253223-13E9-F846-8358-FB90A499B594}"/>
              </a:ext>
            </a:extLst>
          </p:cNvPr>
          <p:cNvGrpSpPr/>
          <p:nvPr/>
        </p:nvGrpSpPr>
        <p:grpSpPr>
          <a:xfrm>
            <a:off x="464711" y="3633330"/>
            <a:ext cx="229600" cy="229600"/>
            <a:chOff x="470535" y="3492943"/>
            <a:chExt cx="229600" cy="229600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E504810-6E6B-AF4C-A5C2-CDED951E9E9F}"/>
                </a:ext>
              </a:extLst>
            </p:cNvPr>
            <p:cNvSpPr/>
            <p:nvPr/>
          </p:nvSpPr>
          <p:spPr>
            <a:xfrm>
              <a:off x="470535" y="3492943"/>
              <a:ext cx="229600" cy="229600"/>
            </a:xfrm>
            <a:prstGeom prst="round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1216">
              <a:extLst>
                <a:ext uri="{FF2B5EF4-FFF2-40B4-BE49-F238E27FC236}">
                  <a16:creationId xmlns:a16="http://schemas.microsoft.com/office/drawing/2014/main" id="{0681A275-BAEF-D746-876C-5517259ED1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8132" y="3551431"/>
              <a:ext cx="101582" cy="101580"/>
              <a:chOff x="8400256" y="3573016"/>
              <a:chExt cx="423863" cy="422275"/>
            </a:xfrm>
            <a:solidFill>
              <a:schemeClr val="bg2"/>
            </a:solidFill>
          </p:grpSpPr>
          <p:sp>
            <p:nvSpPr>
              <p:cNvPr id="52" name="Oval 315">
                <a:extLst>
                  <a:ext uri="{FF2B5EF4-FFF2-40B4-BE49-F238E27FC236}">
                    <a16:creationId xmlns:a16="http://schemas.microsoft.com/office/drawing/2014/main" id="{F48808A3-6D43-C54F-A677-FA6E802F7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0256" y="3573016"/>
                <a:ext cx="103188" cy="1016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</a:defRPr>
                </a:lvl9pPr>
              </a:lstStyle>
              <a:p>
                <a:pPr eaLnBrk="1" hangingPunct="1"/>
                <a:endParaRPr lang="en-AU" altLang="x-none"/>
              </a:p>
            </p:txBody>
          </p:sp>
          <p:sp>
            <p:nvSpPr>
              <p:cNvPr id="53" name="Rectangle 316">
                <a:extLst>
                  <a:ext uri="{FF2B5EF4-FFF2-40B4-BE49-F238E27FC236}">
                    <a16:creationId xmlns:a16="http://schemas.microsoft.com/office/drawing/2014/main" id="{411C789F-B46A-8D4D-B291-86C054E5F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8194" y="3714304"/>
                <a:ext cx="87313" cy="2809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</a:defRPr>
                </a:lvl9pPr>
              </a:lstStyle>
              <a:p>
                <a:pPr eaLnBrk="1" hangingPunct="1"/>
                <a:endParaRPr lang="en-AU" altLang="x-none"/>
              </a:p>
            </p:txBody>
          </p:sp>
          <p:sp>
            <p:nvSpPr>
              <p:cNvPr id="54" name="Freeform 317">
                <a:extLst>
                  <a:ext uri="{FF2B5EF4-FFF2-40B4-BE49-F238E27FC236}">
                    <a16:creationId xmlns:a16="http://schemas.microsoft.com/office/drawing/2014/main" id="{98AD159B-734B-BD48-B052-46258F709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1069" y="3706366"/>
                <a:ext cx="273050" cy="288925"/>
              </a:xfrm>
              <a:custGeom>
                <a:avLst/>
                <a:gdLst>
                  <a:gd name="T0" fmla="*/ 232890753 w 196"/>
                  <a:gd name="T1" fmla="*/ 0 h 207"/>
                  <a:gd name="T2" fmla="*/ 118386679 w 196"/>
                  <a:gd name="T3" fmla="*/ 62342199 h 207"/>
                  <a:gd name="T4" fmla="*/ 116446073 w 196"/>
                  <a:gd name="T5" fmla="*/ 62342199 h 207"/>
                  <a:gd name="T6" fmla="*/ 116446073 w 196"/>
                  <a:gd name="T7" fmla="*/ 9741099 h 207"/>
                  <a:gd name="T8" fmla="*/ 0 w 196"/>
                  <a:gd name="T9" fmla="*/ 9741099 h 207"/>
                  <a:gd name="T10" fmla="*/ 0 w 196"/>
                  <a:gd name="T11" fmla="*/ 403273699 h 207"/>
                  <a:gd name="T12" fmla="*/ 122267889 w 196"/>
                  <a:gd name="T13" fmla="*/ 403273699 h 207"/>
                  <a:gd name="T14" fmla="*/ 122267889 w 196"/>
                  <a:gd name="T15" fmla="*/ 208455898 h 207"/>
                  <a:gd name="T16" fmla="*/ 194075860 w 196"/>
                  <a:gd name="T17" fmla="*/ 107150698 h 207"/>
                  <a:gd name="T18" fmla="*/ 258121409 w 196"/>
                  <a:gd name="T19" fmla="*/ 212351500 h 207"/>
                  <a:gd name="T20" fmla="*/ 258121409 w 196"/>
                  <a:gd name="T21" fmla="*/ 403273699 h 207"/>
                  <a:gd name="T22" fmla="*/ 380389298 w 196"/>
                  <a:gd name="T23" fmla="*/ 403273699 h 207"/>
                  <a:gd name="T24" fmla="*/ 380389298 w 196"/>
                  <a:gd name="T25" fmla="*/ 187025200 h 207"/>
                  <a:gd name="T26" fmla="*/ 232890753 w 196"/>
                  <a:gd name="T27" fmla="*/ 0 h 2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6" h="207">
                    <a:moveTo>
                      <a:pt x="120" y="0"/>
                    </a:moveTo>
                    <a:cubicBezTo>
                      <a:pt x="90" y="0"/>
                      <a:pt x="69" y="16"/>
                      <a:pt x="61" y="32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63" y="207"/>
                      <a:pt x="63" y="207"/>
                      <a:pt x="63" y="207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3" y="81"/>
                      <a:pt x="68" y="55"/>
                      <a:pt x="100" y="55"/>
                    </a:cubicBezTo>
                    <a:cubicBezTo>
                      <a:pt x="133" y="55"/>
                      <a:pt x="133" y="85"/>
                      <a:pt x="133" y="109"/>
                    </a:cubicBezTo>
                    <a:cubicBezTo>
                      <a:pt x="133" y="207"/>
                      <a:pt x="133" y="207"/>
                      <a:pt x="133" y="207"/>
                    </a:cubicBezTo>
                    <a:cubicBezTo>
                      <a:pt x="196" y="207"/>
                      <a:pt x="196" y="207"/>
                      <a:pt x="196" y="207"/>
                    </a:cubicBezTo>
                    <a:cubicBezTo>
                      <a:pt x="196" y="96"/>
                      <a:pt x="196" y="96"/>
                      <a:pt x="196" y="96"/>
                    </a:cubicBezTo>
                    <a:cubicBezTo>
                      <a:pt x="196" y="42"/>
                      <a:pt x="184" y="0"/>
                      <a:pt x="1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35D441A-76EC-F842-9DF7-75714A4311C4}"/>
              </a:ext>
            </a:extLst>
          </p:cNvPr>
          <p:cNvCxnSpPr>
            <a:cxnSpLocks/>
          </p:cNvCxnSpPr>
          <p:nvPr/>
        </p:nvCxnSpPr>
        <p:spPr>
          <a:xfrm flipH="1">
            <a:off x="5599797" y="2680688"/>
            <a:ext cx="3038365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038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6CDDE5-C7EF-4671-9D2B-845B96D8F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100"/>
            <a:ext cx="9144000" cy="45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15205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C927F1-03B4-4C19-B3D9-129229265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365"/>
            <a:ext cx="9144000" cy="453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1405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926ABB-5796-496D-90BB-FCDBF4FF0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976"/>
            <a:ext cx="9144000" cy="486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78590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3D7906-C19C-43D6-B423-CC58053E9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9"/>
            <a:ext cx="9144000" cy="512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81705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A9D99E-2629-4960-9EC7-D266C79FB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85" y="0"/>
            <a:ext cx="85404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30993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3D5206-BC9F-4DC7-9A11-4A2538BD7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11" y="0"/>
            <a:ext cx="86727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43102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D2876E-1D85-4DF3-964D-D528A5847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36" y="0"/>
            <a:ext cx="87021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95367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549514-8C1B-4B85-947F-576084B0F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62"/>
            <a:ext cx="9144000" cy="512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5945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6D197A-4BE1-417C-A431-45DDD92D0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76" y="0"/>
            <a:ext cx="83864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83529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FD39DB-0BDE-4DD9-8494-C89C0997D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88"/>
            <a:ext cx="9144000" cy="467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235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9F245D-4C3E-4AFF-BA3C-850937EC5685}"/>
              </a:ext>
            </a:extLst>
          </p:cNvPr>
          <p:cNvSpPr txBox="1"/>
          <p:nvPr/>
        </p:nvSpPr>
        <p:spPr bwMode="auto">
          <a:xfrm>
            <a:off x="381000" y="1428750"/>
            <a:ext cx="8229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ekton Pro" pitchFamily="34" charset="0"/>
              </a:rPr>
              <a:t>Hey Ike!  Make sure your </a:t>
            </a:r>
            <a:r>
              <a:rPr lang="en-US" sz="4400" dirty="0" err="1">
                <a:solidFill>
                  <a:srgbClr val="002060"/>
                </a:solidFill>
                <a:latin typeface="Tekton Pro" pitchFamily="34" charset="0"/>
              </a:rPr>
              <a:t>databricks</a:t>
            </a:r>
            <a:r>
              <a:rPr lang="en-US" sz="4400" dirty="0">
                <a:solidFill>
                  <a:srgbClr val="002060"/>
                </a:solidFill>
                <a:latin typeface="Tekton Pro" pitchFamily="34" charset="0"/>
              </a:rPr>
              <a:t> clusters are pre-heated!</a:t>
            </a:r>
          </a:p>
        </p:txBody>
      </p:sp>
    </p:spTree>
    <p:extLst>
      <p:ext uri="{BB962C8B-B14F-4D97-AF65-F5344CB8AC3E}">
        <p14:creationId xmlns:p14="http://schemas.microsoft.com/office/powerpoint/2010/main" val="268042604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AC108E-9BB6-4287-B84D-F704A06F6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063"/>
            <a:ext cx="9144000" cy="47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3003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49F17B-B2FE-40B6-8E0D-33D3CA112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711"/>
            <a:ext cx="9144000" cy="484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06877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DF2513-2D10-40B9-8591-029641D4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540"/>
            <a:ext cx="9144000" cy="45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00244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DE8329-894E-429D-A1BF-B114F2E2A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826"/>
            <a:ext cx="9144000" cy="43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90849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D8B4AE-CE6C-46AC-96E4-C44D7DF75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65"/>
            <a:ext cx="9144000" cy="50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54350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1218010"/>
            <a:ext cx="7772400" cy="1125140"/>
          </a:xfrm>
        </p:spPr>
        <p:txBody>
          <a:bodyPr/>
          <a:lstStyle/>
          <a:p>
            <a:r>
              <a:rPr lang="en-US" sz="2400" i="1" dirty="0">
                <a:solidFill>
                  <a:schemeClr val="accent1"/>
                </a:solidFill>
                <a:latin typeface="+mj-lt"/>
              </a:rPr>
              <a:t>Please use </a:t>
            </a:r>
            <a:r>
              <a:rPr lang="en-US" sz="2400" i="1" dirty="0" err="1">
                <a:solidFill>
                  <a:schemeClr val="accent1"/>
                </a:solidFill>
                <a:latin typeface="+mj-lt"/>
              </a:rPr>
              <a:t>EventsXD</a:t>
            </a:r>
            <a:r>
              <a:rPr lang="en-US" sz="2400" i="1" dirty="0">
                <a:solidFill>
                  <a:schemeClr val="accent1"/>
                </a:solidFill>
                <a:latin typeface="+mj-lt"/>
              </a:rPr>
              <a:t> to fill out a session evaluation.</a:t>
            </a:r>
            <a:br>
              <a:rPr lang="en-US" sz="2400" i="1" dirty="0">
                <a:solidFill>
                  <a:schemeClr val="accent1"/>
                </a:solidFill>
                <a:latin typeface="+mj-lt"/>
              </a:rPr>
            </a:b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685800" y="2400300"/>
            <a:ext cx="77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Myriad Pro" pitchFamily="34" charset="0"/>
                <a:ea typeface="+mj-ea"/>
                <a:cs typeface="Segoe UI" pitchFamily="34" charset="0"/>
              </a:defRPr>
            </a:lvl1pPr>
            <a:lvl2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2pPr>
            <a:lvl3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3pPr>
            <a:lvl4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4pPr>
            <a:lvl5pPr marL="342900" indent="-342900" algn="ctr" defTabSz="-13873163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Myriad Pro" pitchFamily="34" charset="0"/>
                <a:cs typeface="Segoe UI" pitchFamily="34" charset="0"/>
              </a:defRPr>
            </a:lvl5pPr>
            <a:lvl6pPr marL="4572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6pPr>
            <a:lvl7pPr marL="9144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7pPr>
            <a:lvl8pPr marL="13716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8pPr>
            <a:lvl9pPr marL="1828800" algn="l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>
                    <a:alpha val="100000"/>
                  </a:schemeClr>
                </a:solidFill>
                <a:latin typeface="Verdana"/>
              </a:defRPr>
            </a:lvl9pPr>
          </a:lstStyle>
          <a:p>
            <a:pPr algn="r"/>
            <a:r>
              <a:rPr lang="en-US" sz="4800" kern="0" dirty="0">
                <a:solidFill>
                  <a:schemeClr val="accent2"/>
                </a:solidFill>
                <a:latin typeface="+mj-lt"/>
                <a:cs typeface="Mangal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0393154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5DB3F3-7E7D-41E5-BB7F-0EDF4929A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09"/>
            <a:ext cx="9144000" cy="508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4960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BB9B65-432D-4880-8E81-1A8E3C1A6F66}"/>
              </a:ext>
            </a:extLst>
          </p:cNvPr>
          <p:cNvSpPr txBox="1"/>
          <p:nvPr/>
        </p:nvSpPr>
        <p:spPr bwMode="auto">
          <a:xfrm>
            <a:off x="1333500" y="742950"/>
            <a:ext cx="647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ekton Pro" pitchFamily="34" charset="0"/>
              </a:rPr>
              <a:t>So what is data engineering?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583CC3-9BE4-4D3F-9601-5FD06C1E59AD}"/>
              </a:ext>
            </a:extLst>
          </p:cNvPr>
          <p:cNvSpPr txBox="1"/>
          <p:nvPr/>
        </p:nvSpPr>
        <p:spPr bwMode="auto">
          <a:xfrm>
            <a:off x="533400" y="2419350"/>
            <a:ext cx="7277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https://www.freecodecamp.org/news/the-rise-of-the-data-engineer-91be18f1e603/</a:t>
            </a:r>
            <a:endParaRPr lang="en-US" sz="1800" dirty="0">
              <a:solidFill>
                <a:srgbClr val="002060"/>
              </a:solidFill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4546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147DF6-512B-4BDD-9BD9-7EEADC513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52"/>
            <a:ext cx="9144000" cy="508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098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6F1CEA-4AC8-4084-9013-16C0E20C3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8" y="0"/>
            <a:ext cx="88760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0846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QLintersection">
  <a:themeElements>
    <a:clrScheme name="Azure + AI Conf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273573"/>
      </a:accent1>
      <a:accent2>
        <a:srgbClr val="2683C6"/>
      </a:accent2>
      <a:accent3>
        <a:srgbClr val="5586B0"/>
      </a:accent3>
      <a:accent4>
        <a:srgbClr val="77B342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A4D289"/>
            </a:gs>
            <a:gs pos="100000">
              <a:schemeClr val="bg1"/>
            </a:gs>
          </a:gsLst>
          <a:lin ang="5400000" scaled="1"/>
        </a:gradFill>
        <a:ln w="9525" algn="ctr">
          <a:solidFill>
            <a:schemeClr val="tx1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 anchor="ctr"/>
      <a:lstStyle>
        <a:defPPr>
          <a:defRPr sz="2000" dirty="0">
            <a:latin typeface="Tekton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4D289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anchor="ctr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600" b="1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none">
        <a:spAutoFit/>
      </a:bodyPr>
      <a:lstStyle>
        <a:defPPr>
          <a:defRPr sz="1800" dirty="0">
            <a:solidFill>
              <a:srgbClr val="002060"/>
            </a:solidFill>
            <a:latin typeface="Tekton Pro" pitchFamily="34" charset="0"/>
          </a:defRPr>
        </a:defPPr>
      </a:lstStyle>
    </a:tx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65B9DCC8F7FB4A82840FBDE1FC983A" ma:contentTypeVersion="0" ma:contentTypeDescription="Create a new document." ma:contentTypeScope="" ma:versionID="ecd0916681f32cda70880b341f4a891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685463B-57CE-4CE4-B1CF-FE44EB79BF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498799-B0FC-4B7A-8396-BFC34D805990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DEB1AF8-B785-4B22-89EC-168618F34A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158</Words>
  <Application>Microsoft Office PowerPoint</Application>
  <PresentationFormat>On-screen Show (16:9)</PresentationFormat>
  <Paragraphs>30</Paragraphs>
  <Slides>55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Arial</vt:lpstr>
      <vt:lpstr>Calibri</vt:lpstr>
      <vt:lpstr>Calibri Light</vt:lpstr>
      <vt:lpstr>Cambria</vt:lpstr>
      <vt:lpstr>Myriad Pro</vt:lpstr>
      <vt:lpstr>Open Sans</vt:lpstr>
      <vt:lpstr>Segoe UI Semibold</vt:lpstr>
      <vt:lpstr>Tekton Pro</vt:lpstr>
      <vt:lpstr>Verdana</vt:lpstr>
      <vt:lpstr>Wingdings</vt:lpstr>
      <vt:lpstr>SQLintersection</vt:lpstr>
      <vt:lpstr>A Guide to Creating Data Pipelines in Azure</vt:lpstr>
      <vt:lpstr>Why I hate SSIS and Hope We Can Stop Discussing It</vt:lpstr>
      <vt:lpstr>And At The End Of My Talk, So Will You</vt:lpstr>
      <vt:lpstr>Ike Ellis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SQLintersection Session SQL213  Session Name</dc:title>
  <dc:subject>From raw Ajax to ASP.NET</dc:subject>
  <dc:creator>Kimberly L. Tripp</dc:creator>
  <cp:lastModifiedBy>Ike Ellis</cp:lastModifiedBy>
  <cp:revision>48</cp:revision>
  <cp:lastPrinted>2012-12-21T20:05:00Z</cp:lastPrinted>
  <dcterms:created xsi:type="dcterms:W3CDTF">2014-10-22T19:18:01Z</dcterms:created>
  <dcterms:modified xsi:type="dcterms:W3CDTF">2019-11-19T20:42:33Z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0x0101003865B9DCC8F7FB4A82840FBDE1FC983A</vt:lpwstr>
  </property>
</Properties>
</file>