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89" r:id="rId2"/>
    <p:sldId id="325" r:id="rId3"/>
    <p:sldId id="1689" r:id="rId4"/>
    <p:sldId id="8387" r:id="rId5"/>
    <p:sldId id="8359" r:id="rId6"/>
    <p:sldId id="8360" r:id="rId7"/>
    <p:sldId id="8341" r:id="rId8"/>
    <p:sldId id="327" r:id="rId9"/>
    <p:sldId id="8340" r:id="rId10"/>
    <p:sldId id="8342" r:id="rId11"/>
    <p:sldId id="8390" r:id="rId12"/>
    <p:sldId id="8398" r:id="rId13"/>
    <p:sldId id="8395" r:id="rId14"/>
    <p:sldId id="8396" r:id="rId15"/>
    <p:sldId id="8350" r:id="rId16"/>
    <p:sldId id="8351" r:id="rId17"/>
    <p:sldId id="8352" r:id="rId18"/>
    <p:sldId id="381" r:id="rId19"/>
    <p:sldId id="8343" r:id="rId20"/>
    <p:sldId id="463" r:id="rId21"/>
    <p:sldId id="8353" r:id="rId22"/>
    <p:sldId id="1690" r:id="rId23"/>
    <p:sldId id="8361" r:id="rId24"/>
    <p:sldId id="489" r:id="rId25"/>
    <p:sldId id="8404" r:id="rId26"/>
    <p:sldId id="3439" r:id="rId27"/>
    <p:sldId id="343" r:id="rId28"/>
    <p:sldId id="3499" r:id="rId29"/>
    <p:sldId id="3485" r:id="rId30"/>
    <p:sldId id="3501" r:id="rId31"/>
    <p:sldId id="8366" r:id="rId32"/>
    <p:sldId id="8369" r:id="rId33"/>
    <p:sldId id="8368" r:id="rId34"/>
    <p:sldId id="8370" r:id="rId35"/>
    <p:sldId id="8362" r:id="rId36"/>
    <p:sldId id="8363" r:id="rId37"/>
    <p:sldId id="8364" r:id="rId38"/>
    <p:sldId id="8367" r:id="rId39"/>
    <p:sldId id="8371" r:id="rId40"/>
    <p:sldId id="8372" r:id="rId41"/>
    <p:sldId id="8373" r:id="rId42"/>
    <p:sldId id="8374" r:id="rId43"/>
    <p:sldId id="8375" r:id="rId44"/>
    <p:sldId id="8388" r:id="rId45"/>
    <p:sldId id="8389" r:id="rId46"/>
    <p:sldId id="276" r:id="rId47"/>
    <p:sldId id="8409" r:id="rId48"/>
    <p:sldId id="8376" r:id="rId49"/>
    <p:sldId id="8378" r:id="rId50"/>
    <p:sldId id="8411" r:id="rId51"/>
    <p:sldId id="8399" r:id="rId52"/>
    <p:sldId id="8386" r:id="rId53"/>
    <p:sldId id="8400" r:id="rId54"/>
    <p:sldId id="259" r:id="rId55"/>
    <p:sldId id="8401" r:id="rId56"/>
    <p:sldId id="8403" r:id="rId57"/>
    <p:sldId id="8380" r:id="rId58"/>
    <p:sldId id="8393" r:id="rId59"/>
    <p:sldId id="8410" r:id="rId60"/>
    <p:sldId id="8382" r:id="rId61"/>
    <p:sldId id="8394" r:id="rId62"/>
    <p:sldId id="8405" r:id="rId63"/>
    <p:sldId id="8408" r:id="rId64"/>
    <p:sldId id="8379" r:id="rId65"/>
    <p:sldId id="8406" r:id="rId66"/>
    <p:sldId id="8407" r:id="rId67"/>
    <p:sldId id="8354" r:id="rId68"/>
    <p:sldId id="8358"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ED0433C-0F42-4EA2-848D-A97FA2EBA0A7}">
          <p14:sldIdLst>
            <p14:sldId id="289"/>
            <p14:sldId id="325"/>
            <p14:sldId id="1689"/>
            <p14:sldId id="8387"/>
            <p14:sldId id="8359"/>
            <p14:sldId id="8360"/>
          </p14:sldIdLst>
        </p14:section>
        <p14:section name="Data Science Backgrounder" id="{E8BA29AD-511B-4531-B0E2-E4A333E778E1}">
          <p14:sldIdLst>
            <p14:sldId id="8341"/>
            <p14:sldId id="327"/>
            <p14:sldId id="8340"/>
            <p14:sldId id="8342"/>
            <p14:sldId id="8390"/>
            <p14:sldId id="8398"/>
            <p14:sldId id="8395"/>
            <p14:sldId id="8396"/>
            <p14:sldId id="8350"/>
            <p14:sldId id="8351"/>
            <p14:sldId id="8352"/>
          </p14:sldIdLst>
        </p14:section>
        <p14:section name="In Azure" id="{E5933024-6F20-422A-B911-149F8BB39F27}">
          <p14:sldIdLst>
            <p14:sldId id="381"/>
            <p14:sldId id="8343"/>
            <p14:sldId id="463"/>
            <p14:sldId id="8353"/>
            <p14:sldId id="1690"/>
            <p14:sldId id="8361"/>
            <p14:sldId id="489"/>
            <p14:sldId id="8404"/>
          </p14:sldIdLst>
        </p14:section>
        <p14:section name="Fundamental Concepts" id="{1D075F28-4E6E-4518-9ACB-A21D82E2BE4F}">
          <p14:sldIdLst>
            <p14:sldId id="3439"/>
            <p14:sldId id="343"/>
            <p14:sldId id="3499"/>
            <p14:sldId id="3485"/>
            <p14:sldId id="3501"/>
            <p14:sldId id="8366"/>
            <p14:sldId id="8369"/>
            <p14:sldId id="8368"/>
            <p14:sldId id="8370"/>
            <p14:sldId id="8362"/>
            <p14:sldId id="8363"/>
            <p14:sldId id="8364"/>
            <p14:sldId id="8367"/>
            <p14:sldId id="8371"/>
            <p14:sldId id="8372"/>
            <p14:sldId id="8373"/>
            <p14:sldId id="8374"/>
            <p14:sldId id="8375"/>
            <p14:sldId id="8388"/>
            <p14:sldId id="8389"/>
            <p14:sldId id="276"/>
            <p14:sldId id="8409"/>
            <p14:sldId id="8376"/>
            <p14:sldId id="8378"/>
            <p14:sldId id="8411"/>
          </p14:sldIdLst>
        </p14:section>
        <p14:section name="DNN" id="{48065787-01A2-4A41-B2E4-CD569D8C00F8}">
          <p14:sldIdLst>
            <p14:sldId id="8399"/>
            <p14:sldId id="8386"/>
            <p14:sldId id="8400"/>
            <p14:sldId id="259"/>
            <p14:sldId id="8401"/>
            <p14:sldId id="8403"/>
            <p14:sldId id="8380"/>
          </p14:sldIdLst>
        </p14:section>
        <p14:section name="CNN" id="{26FF9DA8-69F8-4F9A-A1D1-B0EC0F7756B5}">
          <p14:sldIdLst>
            <p14:sldId id="8393"/>
            <p14:sldId id="8410"/>
            <p14:sldId id="8382"/>
          </p14:sldIdLst>
        </p14:section>
        <p14:section name="RNN" id="{5FFB754C-82B1-45F0-951C-120E994F3E5F}">
          <p14:sldIdLst>
            <p14:sldId id="8394"/>
            <p14:sldId id="8405"/>
          </p14:sldIdLst>
        </p14:section>
        <p14:section name="Conclusion" id="{1B5011D8-5005-4688-9304-F0DFCA20B65A}">
          <p14:sldIdLst>
            <p14:sldId id="8408"/>
            <p14:sldId id="8379"/>
            <p14:sldId id="8406"/>
            <p14:sldId id="8407"/>
            <p14:sldId id="8354"/>
            <p14:sldId id="83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82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1" autoAdjust="0"/>
    <p:restoredTop sz="77991" autoAdjust="0"/>
  </p:normalViewPr>
  <p:slideViewPr>
    <p:cSldViewPr snapToGrid="0">
      <p:cViewPr>
        <p:scale>
          <a:sx n="91" d="100"/>
          <a:sy n="91" d="100"/>
        </p:scale>
        <p:origin x="204" y="51"/>
      </p:cViewPr>
      <p:guideLst/>
    </p:cSldViewPr>
  </p:slideViewPr>
  <p:notesTextViewPr>
    <p:cViewPr>
      <p:scale>
        <a:sx n="3" d="2"/>
        <a:sy n="3" d="2"/>
      </p:scale>
      <p:origin x="0" y="0"/>
    </p:cViewPr>
  </p:notesTextViewPr>
  <p:sorterViewPr>
    <p:cViewPr>
      <p:scale>
        <a:sx n="100" d="100"/>
        <a:sy n="100" d="100"/>
      </p:scale>
      <p:origin x="0" y="-208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8F399-A3F4-4636-AD1C-54EB2EB87A59}" type="doc">
      <dgm:prSet loTypeId="urn:microsoft.com/office/officeart/2016/7/layout/BasicLinearProcessNumbered" loCatId="process" qsTypeId="urn:microsoft.com/office/officeart/2005/8/quickstyle/simple1" qsCatId="simple" csTypeId="urn:microsoft.com/office/officeart/2005/8/colors/ColorSchemeForSuggestions" csCatId="other" phldr="1"/>
      <dgm:spPr/>
      <dgm:t>
        <a:bodyPr/>
        <a:lstStyle/>
        <a:p>
          <a:endParaRPr lang="en-US"/>
        </a:p>
      </dgm:t>
    </dgm:pt>
    <dgm:pt modelId="{B603E79F-D42E-472D-8716-0EEFB5B2CA18}">
      <dgm:prSet/>
      <dgm:spPr/>
      <dgm:t>
        <a:bodyPr/>
        <a:lstStyle/>
        <a:p>
          <a:r>
            <a:rPr lang="en-US" dirty="0"/>
            <a:t>AI refers to scenarios where a machine mimics the </a:t>
          </a:r>
          <a:r>
            <a:rPr lang="en-US" b="1" dirty="0"/>
            <a:t>cognitive functions</a:t>
          </a:r>
          <a:r>
            <a:rPr lang="en-US" dirty="0"/>
            <a:t> associated with human minds, such as learning and problem solving. </a:t>
          </a:r>
        </a:p>
      </dgm:t>
    </dgm:pt>
    <dgm:pt modelId="{0CAD2E15-2DC4-4A50-8A53-7E8B2C95CC59}" type="parTrans" cxnId="{572041AB-9334-4BCE-AFB3-CB80BBD4D0A3}">
      <dgm:prSet/>
      <dgm:spPr/>
      <dgm:t>
        <a:bodyPr/>
        <a:lstStyle/>
        <a:p>
          <a:endParaRPr lang="en-US"/>
        </a:p>
      </dgm:t>
    </dgm:pt>
    <dgm:pt modelId="{5DD0A26A-4AEC-43A0-B2A7-8F20CE49CD91}" type="sibTrans" cxnId="{572041AB-9334-4BCE-AFB3-CB80BBD4D0A3}">
      <dgm:prSet phldrT="1" phldr="0"/>
      <dgm:spPr/>
      <dgm:t>
        <a:bodyPr/>
        <a:lstStyle/>
        <a:p>
          <a:r>
            <a:rPr lang="en-US"/>
            <a:t>1</a:t>
          </a:r>
        </a:p>
      </dgm:t>
    </dgm:pt>
    <dgm:pt modelId="{4573D855-71C2-45FF-A394-773BE9236630}">
      <dgm:prSet/>
      <dgm:spPr/>
      <dgm:t>
        <a:bodyPr/>
        <a:lstStyle/>
        <a:p>
          <a:r>
            <a:rPr lang="en-US" dirty="0"/>
            <a:t>Because AI leverages machine learning algorithms, it is viewed as an </a:t>
          </a:r>
          <a:r>
            <a:rPr lang="en-US" b="1" dirty="0"/>
            <a:t>umbrella term </a:t>
          </a:r>
          <a:r>
            <a:rPr lang="en-US" dirty="0"/>
            <a:t>covering Machine Learning and Deep Learning.</a:t>
          </a:r>
        </a:p>
      </dgm:t>
    </dgm:pt>
    <dgm:pt modelId="{0A264ED2-C2AD-4935-A553-C65215DDBFDC}" type="parTrans" cxnId="{3E7C7EEC-60DE-4704-B258-3B76CED476D5}">
      <dgm:prSet/>
      <dgm:spPr/>
      <dgm:t>
        <a:bodyPr/>
        <a:lstStyle/>
        <a:p>
          <a:endParaRPr lang="en-US"/>
        </a:p>
      </dgm:t>
    </dgm:pt>
    <dgm:pt modelId="{EE703521-4C54-4E7E-921C-DB81936D1F76}" type="sibTrans" cxnId="{3E7C7EEC-60DE-4704-B258-3B76CED476D5}">
      <dgm:prSet phldrT="2" phldr="0"/>
      <dgm:spPr/>
      <dgm:t>
        <a:bodyPr/>
        <a:lstStyle/>
        <a:p>
          <a:r>
            <a:rPr lang="en-US"/>
            <a:t>2</a:t>
          </a:r>
        </a:p>
      </dgm:t>
    </dgm:pt>
    <dgm:pt modelId="{3EDE3C63-7071-4687-8D13-455912E86066}" type="pres">
      <dgm:prSet presAssocID="{7858F399-A3F4-4636-AD1C-54EB2EB87A59}" presName="Name0" presStyleCnt="0">
        <dgm:presLayoutVars>
          <dgm:animLvl val="lvl"/>
          <dgm:resizeHandles val="exact"/>
        </dgm:presLayoutVars>
      </dgm:prSet>
      <dgm:spPr/>
    </dgm:pt>
    <dgm:pt modelId="{A3B62C59-F68E-4FE2-839C-7DD5ED07E775}" type="pres">
      <dgm:prSet presAssocID="{B603E79F-D42E-472D-8716-0EEFB5B2CA18}" presName="compositeNode" presStyleCnt="0">
        <dgm:presLayoutVars>
          <dgm:bulletEnabled val="1"/>
        </dgm:presLayoutVars>
      </dgm:prSet>
      <dgm:spPr/>
    </dgm:pt>
    <dgm:pt modelId="{DF92689B-F27A-4AC8-8299-0F199268C5C6}" type="pres">
      <dgm:prSet presAssocID="{B603E79F-D42E-472D-8716-0EEFB5B2CA18}" presName="bgRect" presStyleLbl="bgAccFollowNode1" presStyleIdx="0" presStyleCnt="2"/>
      <dgm:spPr/>
    </dgm:pt>
    <dgm:pt modelId="{6E0BBF01-18CD-41C8-8B4B-B7183F9F203F}" type="pres">
      <dgm:prSet presAssocID="{5DD0A26A-4AEC-43A0-B2A7-8F20CE49CD91}" presName="sibTransNodeCircle" presStyleLbl="alignNode1" presStyleIdx="0" presStyleCnt="4">
        <dgm:presLayoutVars>
          <dgm:chMax val="0"/>
          <dgm:bulletEnabled/>
        </dgm:presLayoutVars>
      </dgm:prSet>
      <dgm:spPr/>
    </dgm:pt>
    <dgm:pt modelId="{C428134D-75BA-4522-94CE-4CBD4143E0B5}" type="pres">
      <dgm:prSet presAssocID="{B603E79F-D42E-472D-8716-0EEFB5B2CA18}" presName="bottomLine" presStyleLbl="alignNode1" presStyleIdx="1" presStyleCnt="4">
        <dgm:presLayoutVars/>
      </dgm:prSet>
      <dgm:spPr/>
    </dgm:pt>
    <dgm:pt modelId="{B4FA6E28-768C-4D12-9E72-7B41FA39E87C}" type="pres">
      <dgm:prSet presAssocID="{B603E79F-D42E-472D-8716-0EEFB5B2CA18}" presName="nodeText" presStyleLbl="bgAccFollowNode1" presStyleIdx="0" presStyleCnt="2">
        <dgm:presLayoutVars>
          <dgm:bulletEnabled val="1"/>
        </dgm:presLayoutVars>
      </dgm:prSet>
      <dgm:spPr/>
    </dgm:pt>
    <dgm:pt modelId="{8332EB11-5DF0-4309-AA90-55E8314829EA}" type="pres">
      <dgm:prSet presAssocID="{5DD0A26A-4AEC-43A0-B2A7-8F20CE49CD91}" presName="sibTrans" presStyleCnt="0"/>
      <dgm:spPr/>
    </dgm:pt>
    <dgm:pt modelId="{C909E8DA-3B02-48A1-9F3C-0EEC3D63D560}" type="pres">
      <dgm:prSet presAssocID="{4573D855-71C2-45FF-A394-773BE9236630}" presName="compositeNode" presStyleCnt="0">
        <dgm:presLayoutVars>
          <dgm:bulletEnabled val="1"/>
        </dgm:presLayoutVars>
      </dgm:prSet>
      <dgm:spPr/>
    </dgm:pt>
    <dgm:pt modelId="{58A7E1AA-7A14-4B3B-BF86-849747D89651}" type="pres">
      <dgm:prSet presAssocID="{4573D855-71C2-45FF-A394-773BE9236630}" presName="bgRect" presStyleLbl="bgAccFollowNode1" presStyleIdx="1" presStyleCnt="2" custLinFactNeighborX="25038" custLinFactNeighborY="23914"/>
      <dgm:spPr/>
    </dgm:pt>
    <dgm:pt modelId="{545C2268-2C5C-4477-A32A-848712A1DBEB}" type="pres">
      <dgm:prSet presAssocID="{EE703521-4C54-4E7E-921C-DB81936D1F76}" presName="sibTransNodeCircle" presStyleLbl="alignNode1" presStyleIdx="2" presStyleCnt="4">
        <dgm:presLayoutVars>
          <dgm:chMax val="0"/>
          <dgm:bulletEnabled/>
        </dgm:presLayoutVars>
      </dgm:prSet>
      <dgm:spPr/>
    </dgm:pt>
    <dgm:pt modelId="{E86B1E10-BB2D-471F-ABF0-5FF273EABBBE}" type="pres">
      <dgm:prSet presAssocID="{4573D855-71C2-45FF-A394-773BE9236630}" presName="bottomLine" presStyleLbl="alignNode1" presStyleIdx="3" presStyleCnt="4">
        <dgm:presLayoutVars/>
      </dgm:prSet>
      <dgm:spPr/>
    </dgm:pt>
    <dgm:pt modelId="{2E6C94E9-D6CB-49C1-BD46-5B6661617DA2}" type="pres">
      <dgm:prSet presAssocID="{4573D855-71C2-45FF-A394-773BE9236630}" presName="nodeText" presStyleLbl="bgAccFollowNode1" presStyleIdx="1" presStyleCnt="2">
        <dgm:presLayoutVars>
          <dgm:bulletEnabled val="1"/>
        </dgm:presLayoutVars>
      </dgm:prSet>
      <dgm:spPr/>
    </dgm:pt>
  </dgm:ptLst>
  <dgm:cxnLst>
    <dgm:cxn modelId="{B3062106-1617-430A-9637-81178B47351C}" type="presOf" srcId="{4573D855-71C2-45FF-A394-773BE9236630}" destId="{58A7E1AA-7A14-4B3B-BF86-849747D89651}" srcOrd="0" destOrd="0" presId="urn:microsoft.com/office/officeart/2016/7/layout/BasicLinearProcessNumbered"/>
    <dgm:cxn modelId="{595E505D-93F9-4AD3-8204-7F62CF4CC0D6}" type="presOf" srcId="{5DD0A26A-4AEC-43A0-B2A7-8F20CE49CD91}" destId="{6E0BBF01-18CD-41C8-8B4B-B7183F9F203F}" srcOrd="0" destOrd="0" presId="urn:microsoft.com/office/officeart/2016/7/layout/BasicLinearProcessNumbered"/>
    <dgm:cxn modelId="{EBB70553-7052-4477-B07C-A278EB0D7864}" type="presOf" srcId="{B603E79F-D42E-472D-8716-0EEFB5B2CA18}" destId="{B4FA6E28-768C-4D12-9E72-7B41FA39E87C}" srcOrd="1" destOrd="0" presId="urn:microsoft.com/office/officeart/2016/7/layout/BasicLinearProcessNumbered"/>
    <dgm:cxn modelId="{45427F7F-A757-442C-8AB6-C68167DA4417}" type="presOf" srcId="{B603E79F-D42E-472D-8716-0EEFB5B2CA18}" destId="{DF92689B-F27A-4AC8-8299-0F199268C5C6}" srcOrd="0" destOrd="0" presId="urn:microsoft.com/office/officeart/2016/7/layout/BasicLinearProcessNumbered"/>
    <dgm:cxn modelId="{572041AB-9334-4BCE-AFB3-CB80BBD4D0A3}" srcId="{7858F399-A3F4-4636-AD1C-54EB2EB87A59}" destId="{B603E79F-D42E-472D-8716-0EEFB5B2CA18}" srcOrd="0" destOrd="0" parTransId="{0CAD2E15-2DC4-4A50-8A53-7E8B2C95CC59}" sibTransId="{5DD0A26A-4AEC-43A0-B2A7-8F20CE49CD91}"/>
    <dgm:cxn modelId="{7517ADC1-5FD5-42E1-BE89-3997CC3D922F}" type="presOf" srcId="{4573D855-71C2-45FF-A394-773BE9236630}" destId="{2E6C94E9-D6CB-49C1-BD46-5B6661617DA2}" srcOrd="1" destOrd="0" presId="urn:microsoft.com/office/officeart/2016/7/layout/BasicLinearProcessNumbered"/>
    <dgm:cxn modelId="{BD6109D3-BCB4-41D8-98B9-B6620E6F0EFA}" type="presOf" srcId="{7858F399-A3F4-4636-AD1C-54EB2EB87A59}" destId="{3EDE3C63-7071-4687-8D13-455912E86066}" srcOrd="0" destOrd="0" presId="urn:microsoft.com/office/officeart/2016/7/layout/BasicLinearProcessNumbered"/>
    <dgm:cxn modelId="{3E7C7EEC-60DE-4704-B258-3B76CED476D5}" srcId="{7858F399-A3F4-4636-AD1C-54EB2EB87A59}" destId="{4573D855-71C2-45FF-A394-773BE9236630}" srcOrd="1" destOrd="0" parTransId="{0A264ED2-C2AD-4935-A553-C65215DDBFDC}" sibTransId="{EE703521-4C54-4E7E-921C-DB81936D1F76}"/>
    <dgm:cxn modelId="{9EC4DAEF-D8BE-49CE-860E-91A6F1C736C2}" type="presOf" srcId="{EE703521-4C54-4E7E-921C-DB81936D1F76}" destId="{545C2268-2C5C-4477-A32A-848712A1DBEB}" srcOrd="0" destOrd="0" presId="urn:microsoft.com/office/officeart/2016/7/layout/BasicLinearProcessNumbered"/>
    <dgm:cxn modelId="{913CDB72-03C9-42FF-AFB2-3FB1A381ABF6}" type="presParOf" srcId="{3EDE3C63-7071-4687-8D13-455912E86066}" destId="{A3B62C59-F68E-4FE2-839C-7DD5ED07E775}" srcOrd="0" destOrd="0" presId="urn:microsoft.com/office/officeart/2016/7/layout/BasicLinearProcessNumbered"/>
    <dgm:cxn modelId="{C3E0A914-D974-4F56-AB1C-EE770C477AED}" type="presParOf" srcId="{A3B62C59-F68E-4FE2-839C-7DD5ED07E775}" destId="{DF92689B-F27A-4AC8-8299-0F199268C5C6}" srcOrd="0" destOrd="0" presId="urn:microsoft.com/office/officeart/2016/7/layout/BasicLinearProcessNumbered"/>
    <dgm:cxn modelId="{AB602641-3F8C-4398-A51D-CB4C4932A27E}" type="presParOf" srcId="{A3B62C59-F68E-4FE2-839C-7DD5ED07E775}" destId="{6E0BBF01-18CD-41C8-8B4B-B7183F9F203F}" srcOrd="1" destOrd="0" presId="urn:microsoft.com/office/officeart/2016/7/layout/BasicLinearProcessNumbered"/>
    <dgm:cxn modelId="{0B93D775-B772-40B4-B6AC-1253383B0017}" type="presParOf" srcId="{A3B62C59-F68E-4FE2-839C-7DD5ED07E775}" destId="{C428134D-75BA-4522-94CE-4CBD4143E0B5}" srcOrd="2" destOrd="0" presId="urn:microsoft.com/office/officeart/2016/7/layout/BasicLinearProcessNumbered"/>
    <dgm:cxn modelId="{4B6BE319-4CB1-4AC3-8EC0-1FA3AD1B89AA}" type="presParOf" srcId="{A3B62C59-F68E-4FE2-839C-7DD5ED07E775}" destId="{B4FA6E28-768C-4D12-9E72-7B41FA39E87C}" srcOrd="3" destOrd="0" presId="urn:microsoft.com/office/officeart/2016/7/layout/BasicLinearProcessNumbered"/>
    <dgm:cxn modelId="{36176732-7D2A-4014-B28E-D0C2D0A5E104}" type="presParOf" srcId="{3EDE3C63-7071-4687-8D13-455912E86066}" destId="{8332EB11-5DF0-4309-AA90-55E8314829EA}" srcOrd="1" destOrd="0" presId="urn:microsoft.com/office/officeart/2016/7/layout/BasicLinearProcessNumbered"/>
    <dgm:cxn modelId="{4B151238-78AB-4E39-A663-595B03D9CA5D}" type="presParOf" srcId="{3EDE3C63-7071-4687-8D13-455912E86066}" destId="{C909E8DA-3B02-48A1-9F3C-0EEC3D63D560}" srcOrd="2" destOrd="0" presId="urn:microsoft.com/office/officeart/2016/7/layout/BasicLinearProcessNumbered"/>
    <dgm:cxn modelId="{6322B855-1B3D-427E-93E9-BB7FC2A5CEE7}" type="presParOf" srcId="{C909E8DA-3B02-48A1-9F3C-0EEC3D63D560}" destId="{58A7E1AA-7A14-4B3B-BF86-849747D89651}" srcOrd="0" destOrd="0" presId="urn:microsoft.com/office/officeart/2016/7/layout/BasicLinearProcessNumbered"/>
    <dgm:cxn modelId="{F2170007-64F2-4E37-8902-B8499A382454}" type="presParOf" srcId="{C909E8DA-3B02-48A1-9F3C-0EEC3D63D560}" destId="{545C2268-2C5C-4477-A32A-848712A1DBEB}" srcOrd="1" destOrd="0" presId="urn:microsoft.com/office/officeart/2016/7/layout/BasicLinearProcessNumbered"/>
    <dgm:cxn modelId="{86495A21-897C-49D3-811A-835F6F7DA793}" type="presParOf" srcId="{C909E8DA-3B02-48A1-9F3C-0EEC3D63D560}" destId="{E86B1E10-BB2D-471F-ABF0-5FF273EABBBE}" srcOrd="2" destOrd="0" presId="urn:microsoft.com/office/officeart/2016/7/layout/BasicLinearProcessNumbered"/>
    <dgm:cxn modelId="{A984FF38-A9EB-4205-A06B-56908A5C43BE}" type="presParOf" srcId="{C909E8DA-3B02-48A1-9F3C-0EEC3D63D560}" destId="{2E6C94E9-D6CB-49C1-BD46-5B6661617DA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E55405-ED7A-46EF-A6FD-421BF9A6C9AE}" type="doc">
      <dgm:prSet loTypeId="urn:microsoft.com/office/officeart/2005/8/layout/bProcess4" loCatId="Inbox" qsTypeId="urn:microsoft.com/office/officeart/2005/8/quickstyle/simple1" qsCatId="simple" csTypeId="urn:microsoft.com/office/officeart/2005/8/colors/ColorSchemeForSuggestions" csCatId="other" phldr="1"/>
      <dgm:spPr/>
      <dgm:t>
        <a:bodyPr/>
        <a:lstStyle/>
        <a:p>
          <a:endParaRPr lang="en-US"/>
        </a:p>
      </dgm:t>
    </dgm:pt>
    <dgm:pt modelId="{2FB6CFC0-215A-4B10-B720-1F79A938D8AC}">
      <dgm:prSet/>
      <dgm:spPr/>
      <dgm:t>
        <a:bodyPr/>
        <a:lstStyle/>
        <a:p>
          <a:r>
            <a:rPr lang="en-US" dirty="0"/>
            <a:t>Machine learning gives "computers the ability to learn without being explicitly programmed." </a:t>
          </a:r>
        </a:p>
      </dgm:t>
    </dgm:pt>
    <dgm:pt modelId="{C3A33DF9-0D6D-4D55-B113-207BA356C495}" type="parTrans" cxnId="{DBE94FF4-9D8A-4B88-AE3C-E4C9A50DC627}">
      <dgm:prSet/>
      <dgm:spPr/>
      <dgm:t>
        <a:bodyPr/>
        <a:lstStyle/>
        <a:p>
          <a:endParaRPr lang="en-US"/>
        </a:p>
      </dgm:t>
    </dgm:pt>
    <dgm:pt modelId="{1114132C-04BA-46CB-B851-31DE922D3B05}" type="sibTrans" cxnId="{DBE94FF4-9D8A-4B88-AE3C-E4C9A50DC627}">
      <dgm:prSet/>
      <dgm:spPr/>
      <dgm:t>
        <a:bodyPr/>
        <a:lstStyle/>
        <a:p>
          <a:endParaRPr lang="en-US"/>
        </a:p>
      </dgm:t>
    </dgm:pt>
    <dgm:pt modelId="{DF623502-3C59-4B3F-AE6D-665D845CC8E5}" type="pres">
      <dgm:prSet presAssocID="{F2E55405-ED7A-46EF-A6FD-421BF9A6C9AE}" presName="Name0" presStyleCnt="0">
        <dgm:presLayoutVars>
          <dgm:dir/>
          <dgm:resizeHandles/>
        </dgm:presLayoutVars>
      </dgm:prSet>
      <dgm:spPr/>
    </dgm:pt>
    <dgm:pt modelId="{4EBFBAF0-1183-44A1-97F4-91041BF12763}" type="pres">
      <dgm:prSet presAssocID="{2FB6CFC0-215A-4B10-B720-1F79A938D8AC}" presName="compNode" presStyleCnt="0"/>
      <dgm:spPr/>
    </dgm:pt>
    <dgm:pt modelId="{E77DDC95-A1B4-4AE1-A37C-F9C82D0D99AB}" type="pres">
      <dgm:prSet presAssocID="{2FB6CFC0-215A-4B10-B720-1F79A938D8AC}" presName="dummyConnPt" presStyleCnt="0"/>
      <dgm:spPr/>
    </dgm:pt>
    <dgm:pt modelId="{81EAA882-AB7F-42EF-8D34-3902036A27E3}" type="pres">
      <dgm:prSet presAssocID="{2FB6CFC0-215A-4B10-B720-1F79A938D8AC}" presName="node" presStyleLbl="node1" presStyleIdx="0" presStyleCnt="1">
        <dgm:presLayoutVars>
          <dgm:bulletEnabled val="1"/>
        </dgm:presLayoutVars>
      </dgm:prSet>
      <dgm:spPr/>
    </dgm:pt>
  </dgm:ptLst>
  <dgm:cxnLst>
    <dgm:cxn modelId="{DE52F30F-4B05-4012-9887-A8AFA991F93B}" type="presOf" srcId="{2FB6CFC0-215A-4B10-B720-1F79A938D8AC}" destId="{81EAA882-AB7F-42EF-8D34-3902036A27E3}" srcOrd="0" destOrd="0" presId="urn:microsoft.com/office/officeart/2005/8/layout/bProcess4"/>
    <dgm:cxn modelId="{67302B47-7515-416C-8B82-DC2B77FAB265}" type="presOf" srcId="{F2E55405-ED7A-46EF-A6FD-421BF9A6C9AE}" destId="{DF623502-3C59-4B3F-AE6D-665D845CC8E5}" srcOrd="0" destOrd="0" presId="urn:microsoft.com/office/officeart/2005/8/layout/bProcess4"/>
    <dgm:cxn modelId="{DBE94FF4-9D8A-4B88-AE3C-E4C9A50DC627}" srcId="{F2E55405-ED7A-46EF-A6FD-421BF9A6C9AE}" destId="{2FB6CFC0-215A-4B10-B720-1F79A938D8AC}" srcOrd="0" destOrd="0" parTransId="{C3A33DF9-0D6D-4D55-B113-207BA356C495}" sibTransId="{1114132C-04BA-46CB-B851-31DE922D3B05}"/>
    <dgm:cxn modelId="{45986F24-3E21-415D-8C75-665C65FABEE2}" type="presParOf" srcId="{DF623502-3C59-4B3F-AE6D-665D845CC8E5}" destId="{4EBFBAF0-1183-44A1-97F4-91041BF12763}" srcOrd="0" destOrd="0" presId="urn:microsoft.com/office/officeart/2005/8/layout/bProcess4"/>
    <dgm:cxn modelId="{F457EEFD-0950-4C60-BF34-CFBDFFF04BE4}" type="presParOf" srcId="{4EBFBAF0-1183-44A1-97F4-91041BF12763}" destId="{E77DDC95-A1B4-4AE1-A37C-F9C82D0D99AB}" srcOrd="0" destOrd="0" presId="urn:microsoft.com/office/officeart/2005/8/layout/bProcess4"/>
    <dgm:cxn modelId="{2C51D52B-06B5-4D61-9550-B5CB5D71E8E7}" type="presParOf" srcId="{4EBFBAF0-1183-44A1-97F4-91041BF12763}" destId="{81EAA882-AB7F-42EF-8D34-3902036A27E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18695E-748F-4500-B2BE-CA747C1ECD3E}" type="doc">
      <dgm:prSet loTypeId="urn:microsoft.com/office/officeart/2005/8/layout/rings+Icon" loCatId="officeonline" qsTypeId="urn:microsoft.com/office/officeart/2005/8/quickstyle/simple1" qsCatId="simple" csTypeId="urn:microsoft.com/office/officeart/2005/8/colors/colorful4" csCatId="colorful" phldr="1"/>
      <dgm:spPr/>
    </dgm:pt>
    <dgm:pt modelId="{9EEDE0CB-2FBA-4B1C-9A74-207192A672A0}">
      <dgm:prSet phldrT="[Text]"/>
      <dgm:spPr/>
      <dgm:t>
        <a:bodyPr/>
        <a:lstStyle/>
        <a:p>
          <a:r>
            <a:rPr lang="en-US" dirty="0"/>
            <a:t>Computer Science</a:t>
          </a:r>
        </a:p>
      </dgm:t>
    </dgm:pt>
    <dgm:pt modelId="{F5541B4E-10E6-4C55-8557-1E4B762DAE3C}" type="parTrans" cxnId="{A0D41BB8-2159-44D6-8A94-50F4E9F32A9F}">
      <dgm:prSet/>
      <dgm:spPr/>
      <dgm:t>
        <a:bodyPr/>
        <a:lstStyle/>
        <a:p>
          <a:endParaRPr lang="en-US"/>
        </a:p>
      </dgm:t>
    </dgm:pt>
    <dgm:pt modelId="{105351DB-E26B-418F-B515-267952AF79DC}" type="sibTrans" cxnId="{A0D41BB8-2159-44D6-8A94-50F4E9F32A9F}">
      <dgm:prSet/>
      <dgm:spPr/>
      <dgm:t>
        <a:bodyPr/>
        <a:lstStyle/>
        <a:p>
          <a:endParaRPr lang="en-US"/>
        </a:p>
      </dgm:t>
    </dgm:pt>
    <dgm:pt modelId="{CA4B28AE-41AB-4FF5-8829-2593E4E21982}">
      <dgm:prSet phldrT="[Text]"/>
      <dgm:spPr/>
      <dgm:t>
        <a:bodyPr/>
        <a:lstStyle/>
        <a:p>
          <a:r>
            <a:rPr lang="en-US" dirty="0"/>
            <a:t>Domain Expertise</a:t>
          </a:r>
        </a:p>
      </dgm:t>
    </dgm:pt>
    <dgm:pt modelId="{45DA31D0-6601-4913-A065-6B403E59C890}" type="parTrans" cxnId="{55906ED0-842E-4138-A444-2EF6DD6E8200}">
      <dgm:prSet/>
      <dgm:spPr/>
      <dgm:t>
        <a:bodyPr/>
        <a:lstStyle/>
        <a:p>
          <a:endParaRPr lang="en-US"/>
        </a:p>
      </dgm:t>
    </dgm:pt>
    <dgm:pt modelId="{B2FEF106-1946-4D2E-9D12-B07733888310}" type="sibTrans" cxnId="{55906ED0-842E-4138-A444-2EF6DD6E8200}">
      <dgm:prSet/>
      <dgm:spPr/>
      <dgm:t>
        <a:bodyPr/>
        <a:lstStyle/>
        <a:p>
          <a:endParaRPr lang="en-US"/>
        </a:p>
      </dgm:t>
    </dgm:pt>
    <dgm:pt modelId="{1DAFCDE1-7BC5-4BAC-9DC8-DA3A18779E4F}">
      <dgm:prSet phldrT="[Text]"/>
      <dgm:spPr/>
      <dgm:t>
        <a:bodyPr/>
        <a:lstStyle/>
        <a:p>
          <a:r>
            <a:rPr lang="en-US" dirty="0"/>
            <a:t>Math</a:t>
          </a:r>
        </a:p>
      </dgm:t>
    </dgm:pt>
    <dgm:pt modelId="{6E6B34DA-11AB-4F7A-B19F-9256F56C2819}" type="parTrans" cxnId="{228C6819-6E3C-4B22-8CA7-5FC348E9DF76}">
      <dgm:prSet/>
      <dgm:spPr/>
      <dgm:t>
        <a:bodyPr/>
        <a:lstStyle/>
        <a:p>
          <a:endParaRPr lang="en-US"/>
        </a:p>
      </dgm:t>
    </dgm:pt>
    <dgm:pt modelId="{21C3C6BF-D1FC-4F71-B675-0ABF2A08EEB7}" type="sibTrans" cxnId="{228C6819-6E3C-4B22-8CA7-5FC348E9DF76}">
      <dgm:prSet/>
      <dgm:spPr/>
      <dgm:t>
        <a:bodyPr/>
        <a:lstStyle/>
        <a:p>
          <a:endParaRPr lang="en-US"/>
        </a:p>
      </dgm:t>
    </dgm:pt>
    <dgm:pt modelId="{CEAC5F7B-D0DA-4D7A-8DD9-1C0731BBBD54}" type="pres">
      <dgm:prSet presAssocID="{5F18695E-748F-4500-B2BE-CA747C1ECD3E}" presName="Name0" presStyleCnt="0">
        <dgm:presLayoutVars>
          <dgm:chMax val="7"/>
          <dgm:dir/>
          <dgm:resizeHandles val="exact"/>
        </dgm:presLayoutVars>
      </dgm:prSet>
      <dgm:spPr/>
    </dgm:pt>
    <dgm:pt modelId="{4BC8B8BC-E47D-45C2-ACA0-7FC4C33CCB38}" type="pres">
      <dgm:prSet presAssocID="{5F18695E-748F-4500-B2BE-CA747C1ECD3E}" presName="ellipse1" presStyleLbl="vennNode1" presStyleIdx="0" presStyleCnt="3" custLinFactNeighborX="8557">
        <dgm:presLayoutVars>
          <dgm:bulletEnabled val="1"/>
        </dgm:presLayoutVars>
      </dgm:prSet>
      <dgm:spPr/>
    </dgm:pt>
    <dgm:pt modelId="{C9B7D30A-6FA6-462F-A7A6-BDA22410D9B0}" type="pres">
      <dgm:prSet presAssocID="{5F18695E-748F-4500-B2BE-CA747C1ECD3E}" presName="ellipse2" presStyleLbl="vennNode1" presStyleIdx="1" presStyleCnt="3">
        <dgm:presLayoutVars>
          <dgm:bulletEnabled val="1"/>
        </dgm:presLayoutVars>
      </dgm:prSet>
      <dgm:spPr/>
    </dgm:pt>
    <dgm:pt modelId="{9EF86406-8801-4C9E-8335-03D38FB3794C}" type="pres">
      <dgm:prSet presAssocID="{5F18695E-748F-4500-B2BE-CA747C1ECD3E}" presName="ellipse3" presStyleLbl="vennNode1" presStyleIdx="2" presStyleCnt="3" custLinFactNeighborX="-13532">
        <dgm:presLayoutVars>
          <dgm:bulletEnabled val="1"/>
        </dgm:presLayoutVars>
      </dgm:prSet>
      <dgm:spPr/>
    </dgm:pt>
  </dgm:ptLst>
  <dgm:cxnLst>
    <dgm:cxn modelId="{228C6819-6E3C-4B22-8CA7-5FC348E9DF76}" srcId="{5F18695E-748F-4500-B2BE-CA747C1ECD3E}" destId="{1DAFCDE1-7BC5-4BAC-9DC8-DA3A18779E4F}" srcOrd="2" destOrd="0" parTransId="{6E6B34DA-11AB-4F7A-B19F-9256F56C2819}" sibTransId="{21C3C6BF-D1FC-4F71-B675-0ABF2A08EEB7}"/>
    <dgm:cxn modelId="{95A6C419-2E1B-4642-ACB3-23E90CCAC8EE}" type="presOf" srcId="{9EEDE0CB-2FBA-4B1C-9A74-207192A672A0}" destId="{4BC8B8BC-E47D-45C2-ACA0-7FC4C33CCB38}" srcOrd="0" destOrd="0" presId="urn:microsoft.com/office/officeart/2005/8/layout/rings+Icon"/>
    <dgm:cxn modelId="{70EA0E5C-6B25-49EA-B185-0A2CB4A8DF7D}" type="presOf" srcId="{CA4B28AE-41AB-4FF5-8829-2593E4E21982}" destId="{C9B7D30A-6FA6-462F-A7A6-BDA22410D9B0}" srcOrd="0" destOrd="0" presId="urn:microsoft.com/office/officeart/2005/8/layout/rings+Icon"/>
    <dgm:cxn modelId="{81B6434E-EF9A-4834-994A-9142EDAA3F0D}" type="presOf" srcId="{5F18695E-748F-4500-B2BE-CA747C1ECD3E}" destId="{CEAC5F7B-D0DA-4D7A-8DD9-1C0731BBBD54}" srcOrd="0" destOrd="0" presId="urn:microsoft.com/office/officeart/2005/8/layout/rings+Icon"/>
    <dgm:cxn modelId="{88F0FC8F-CFEE-4843-8831-31E7387D653F}" type="presOf" srcId="{1DAFCDE1-7BC5-4BAC-9DC8-DA3A18779E4F}" destId="{9EF86406-8801-4C9E-8335-03D38FB3794C}" srcOrd="0" destOrd="0" presId="urn:microsoft.com/office/officeart/2005/8/layout/rings+Icon"/>
    <dgm:cxn modelId="{A0D41BB8-2159-44D6-8A94-50F4E9F32A9F}" srcId="{5F18695E-748F-4500-B2BE-CA747C1ECD3E}" destId="{9EEDE0CB-2FBA-4B1C-9A74-207192A672A0}" srcOrd="0" destOrd="0" parTransId="{F5541B4E-10E6-4C55-8557-1E4B762DAE3C}" sibTransId="{105351DB-E26B-418F-B515-267952AF79DC}"/>
    <dgm:cxn modelId="{55906ED0-842E-4138-A444-2EF6DD6E8200}" srcId="{5F18695E-748F-4500-B2BE-CA747C1ECD3E}" destId="{CA4B28AE-41AB-4FF5-8829-2593E4E21982}" srcOrd="1" destOrd="0" parTransId="{45DA31D0-6601-4913-A065-6B403E59C890}" sibTransId="{B2FEF106-1946-4D2E-9D12-B07733888310}"/>
    <dgm:cxn modelId="{A424DA2C-2C2F-4E21-AFBC-3D2E5CC72183}" type="presParOf" srcId="{CEAC5F7B-D0DA-4D7A-8DD9-1C0731BBBD54}" destId="{4BC8B8BC-E47D-45C2-ACA0-7FC4C33CCB38}" srcOrd="0" destOrd="0" presId="urn:microsoft.com/office/officeart/2005/8/layout/rings+Icon"/>
    <dgm:cxn modelId="{43B92FDB-5A4B-4693-86A2-D25A314475C9}" type="presParOf" srcId="{CEAC5F7B-D0DA-4D7A-8DD9-1C0731BBBD54}" destId="{C9B7D30A-6FA6-462F-A7A6-BDA22410D9B0}" srcOrd="1" destOrd="0" presId="urn:microsoft.com/office/officeart/2005/8/layout/rings+Icon"/>
    <dgm:cxn modelId="{18066B8D-3CE9-440E-B82F-C146E05451E6}" type="presParOf" srcId="{CEAC5F7B-D0DA-4D7A-8DD9-1C0731BBBD54}" destId="{9EF86406-8801-4C9E-8335-03D38FB3794C}"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18695E-748F-4500-B2BE-CA747C1ECD3E}" type="doc">
      <dgm:prSet loTypeId="urn:diagrams.loki3.com/VaryingWidthList" loCatId="officeonline" qsTypeId="urn:microsoft.com/office/officeart/2005/8/quickstyle/simple1" qsCatId="simple" csTypeId="urn:microsoft.com/office/officeart/2005/8/colors/colorful1" csCatId="colorful" phldr="1"/>
      <dgm:spPr/>
    </dgm:pt>
    <dgm:pt modelId="{9EEDE0CB-2FBA-4B1C-9A74-207192A672A0}">
      <dgm:prSet phldrT="[Text]"/>
      <dgm:spPr/>
      <dgm:t>
        <a:bodyPr/>
        <a:lstStyle/>
        <a:p>
          <a:r>
            <a:rPr lang="en-US" dirty="0"/>
            <a:t>Python</a:t>
          </a:r>
        </a:p>
      </dgm:t>
    </dgm:pt>
    <dgm:pt modelId="{F5541B4E-10E6-4C55-8557-1E4B762DAE3C}" type="parTrans" cxnId="{A0D41BB8-2159-44D6-8A94-50F4E9F32A9F}">
      <dgm:prSet/>
      <dgm:spPr/>
      <dgm:t>
        <a:bodyPr/>
        <a:lstStyle/>
        <a:p>
          <a:endParaRPr lang="en-US"/>
        </a:p>
      </dgm:t>
    </dgm:pt>
    <dgm:pt modelId="{105351DB-E26B-418F-B515-267952AF79DC}" type="sibTrans" cxnId="{A0D41BB8-2159-44D6-8A94-50F4E9F32A9F}">
      <dgm:prSet/>
      <dgm:spPr/>
      <dgm:t>
        <a:bodyPr/>
        <a:lstStyle/>
        <a:p>
          <a:endParaRPr lang="en-US"/>
        </a:p>
      </dgm:t>
    </dgm:pt>
    <dgm:pt modelId="{CA4B28AE-41AB-4FF5-8829-2593E4E21982}">
      <dgm:prSet phldrT="[Text]"/>
      <dgm:spPr/>
      <dgm:t>
        <a:bodyPr/>
        <a:lstStyle/>
        <a:p>
          <a:r>
            <a:rPr lang="en-US" dirty="0"/>
            <a:t>Azure Compute</a:t>
          </a:r>
        </a:p>
      </dgm:t>
    </dgm:pt>
    <dgm:pt modelId="{45DA31D0-6601-4913-A065-6B403E59C890}" type="parTrans" cxnId="{55906ED0-842E-4138-A444-2EF6DD6E8200}">
      <dgm:prSet/>
      <dgm:spPr/>
      <dgm:t>
        <a:bodyPr/>
        <a:lstStyle/>
        <a:p>
          <a:endParaRPr lang="en-US"/>
        </a:p>
      </dgm:t>
    </dgm:pt>
    <dgm:pt modelId="{B2FEF106-1946-4D2E-9D12-B07733888310}" type="sibTrans" cxnId="{55906ED0-842E-4138-A444-2EF6DD6E8200}">
      <dgm:prSet/>
      <dgm:spPr/>
      <dgm:t>
        <a:bodyPr/>
        <a:lstStyle/>
        <a:p>
          <a:endParaRPr lang="en-US"/>
        </a:p>
      </dgm:t>
    </dgm:pt>
    <dgm:pt modelId="{7C448B9B-A307-4912-B786-AF01531CB5E6}">
      <dgm:prSet phldrT="[Text]"/>
      <dgm:spPr/>
      <dgm:t>
        <a:bodyPr/>
        <a:lstStyle/>
        <a:p>
          <a:r>
            <a:rPr lang="en-US" dirty="0"/>
            <a:t>Azure Storage</a:t>
          </a:r>
        </a:p>
      </dgm:t>
    </dgm:pt>
    <dgm:pt modelId="{1FE2AC65-6D59-4B38-B7EC-866596D9E796}" type="parTrans" cxnId="{D38AF7D7-FB18-4633-B942-CD72C2C1911B}">
      <dgm:prSet/>
      <dgm:spPr/>
      <dgm:t>
        <a:bodyPr/>
        <a:lstStyle/>
        <a:p>
          <a:endParaRPr lang="en-US"/>
        </a:p>
      </dgm:t>
    </dgm:pt>
    <dgm:pt modelId="{EC5C67DD-D67A-48FE-8D52-A1ED2AF2AB10}" type="sibTrans" cxnId="{D38AF7D7-FB18-4633-B942-CD72C2C1911B}">
      <dgm:prSet/>
      <dgm:spPr/>
      <dgm:t>
        <a:bodyPr/>
        <a:lstStyle/>
        <a:p>
          <a:endParaRPr lang="en-US"/>
        </a:p>
      </dgm:t>
    </dgm:pt>
    <dgm:pt modelId="{7FDBA98E-173A-4A11-8CE3-8EE9246DBFC6}">
      <dgm:prSet phldrT="[Text]"/>
      <dgm:spPr/>
      <dgm:t>
        <a:bodyPr/>
        <a:lstStyle/>
        <a:p>
          <a:r>
            <a:rPr lang="en-US" dirty="0"/>
            <a:t>Azure Machine Learning</a:t>
          </a:r>
        </a:p>
      </dgm:t>
    </dgm:pt>
    <dgm:pt modelId="{BA2610A0-A92B-4949-A257-B43CB87DDA62}" type="sibTrans" cxnId="{530E4B23-47D3-4D84-8805-01647F69634F}">
      <dgm:prSet/>
      <dgm:spPr/>
      <dgm:t>
        <a:bodyPr/>
        <a:lstStyle/>
        <a:p>
          <a:endParaRPr lang="en-US"/>
        </a:p>
      </dgm:t>
    </dgm:pt>
    <dgm:pt modelId="{4E653E15-753D-424E-B3F9-57AC9E50D05E}" type="parTrans" cxnId="{530E4B23-47D3-4D84-8805-01647F69634F}">
      <dgm:prSet/>
      <dgm:spPr/>
      <dgm:t>
        <a:bodyPr/>
        <a:lstStyle/>
        <a:p>
          <a:endParaRPr lang="en-US"/>
        </a:p>
      </dgm:t>
    </dgm:pt>
    <dgm:pt modelId="{67E0A656-EA88-4879-AD94-E1B12DB371DD}" type="pres">
      <dgm:prSet presAssocID="{5F18695E-748F-4500-B2BE-CA747C1ECD3E}" presName="Name0" presStyleCnt="0">
        <dgm:presLayoutVars>
          <dgm:resizeHandles/>
        </dgm:presLayoutVars>
      </dgm:prSet>
      <dgm:spPr/>
    </dgm:pt>
    <dgm:pt modelId="{51D0BC1E-B44A-440F-8E07-704F461B4770}" type="pres">
      <dgm:prSet presAssocID="{9EEDE0CB-2FBA-4B1C-9A74-207192A672A0}" presName="text" presStyleLbl="node1" presStyleIdx="0" presStyleCnt="4">
        <dgm:presLayoutVars>
          <dgm:bulletEnabled val="1"/>
        </dgm:presLayoutVars>
      </dgm:prSet>
      <dgm:spPr/>
    </dgm:pt>
    <dgm:pt modelId="{D6DDB9B0-BD35-4E0B-8B64-D376C81E9FF0}" type="pres">
      <dgm:prSet presAssocID="{105351DB-E26B-418F-B515-267952AF79DC}" presName="space" presStyleCnt="0"/>
      <dgm:spPr/>
    </dgm:pt>
    <dgm:pt modelId="{21FDDBEB-30F0-4E77-BAA3-802494AC71A8}" type="pres">
      <dgm:prSet presAssocID="{CA4B28AE-41AB-4FF5-8829-2593E4E21982}" presName="text" presStyleLbl="node1" presStyleIdx="1" presStyleCnt="4">
        <dgm:presLayoutVars>
          <dgm:bulletEnabled val="1"/>
        </dgm:presLayoutVars>
      </dgm:prSet>
      <dgm:spPr/>
    </dgm:pt>
    <dgm:pt modelId="{9E0E0E33-1E87-4DB7-B4FE-52C9BA8FD3E3}" type="pres">
      <dgm:prSet presAssocID="{B2FEF106-1946-4D2E-9D12-B07733888310}" presName="space" presStyleCnt="0"/>
      <dgm:spPr/>
    </dgm:pt>
    <dgm:pt modelId="{72303269-F842-4A29-AD90-4E22809E534C}" type="pres">
      <dgm:prSet presAssocID="{7C448B9B-A307-4912-B786-AF01531CB5E6}" presName="text" presStyleLbl="node1" presStyleIdx="2" presStyleCnt="4">
        <dgm:presLayoutVars>
          <dgm:bulletEnabled val="1"/>
        </dgm:presLayoutVars>
      </dgm:prSet>
      <dgm:spPr/>
    </dgm:pt>
    <dgm:pt modelId="{606D9256-B388-4ADF-B329-D4E1BA3C18B0}" type="pres">
      <dgm:prSet presAssocID="{EC5C67DD-D67A-48FE-8D52-A1ED2AF2AB10}" presName="space" presStyleCnt="0"/>
      <dgm:spPr/>
    </dgm:pt>
    <dgm:pt modelId="{AB7EA243-EBA0-49EA-9521-BFDB28894EF4}" type="pres">
      <dgm:prSet presAssocID="{7FDBA98E-173A-4A11-8CE3-8EE9246DBFC6}" presName="text" presStyleLbl="node1" presStyleIdx="3" presStyleCnt="4">
        <dgm:presLayoutVars>
          <dgm:bulletEnabled val="1"/>
        </dgm:presLayoutVars>
      </dgm:prSet>
      <dgm:spPr/>
    </dgm:pt>
  </dgm:ptLst>
  <dgm:cxnLst>
    <dgm:cxn modelId="{19002403-81A2-4A29-A3FB-645FEBF42011}" type="presOf" srcId="{5F18695E-748F-4500-B2BE-CA747C1ECD3E}" destId="{67E0A656-EA88-4879-AD94-E1B12DB371DD}" srcOrd="0" destOrd="0" presId="urn:diagrams.loki3.com/VaryingWidthList"/>
    <dgm:cxn modelId="{A37A3F13-02F9-456C-A9C2-11284D559AFC}" type="presOf" srcId="{7FDBA98E-173A-4A11-8CE3-8EE9246DBFC6}" destId="{AB7EA243-EBA0-49EA-9521-BFDB28894EF4}" srcOrd="0" destOrd="0" presId="urn:diagrams.loki3.com/VaryingWidthList"/>
    <dgm:cxn modelId="{530E4B23-47D3-4D84-8805-01647F69634F}" srcId="{5F18695E-748F-4500-B2BE-CA747C1ECD3E}" destId="{7FDBA98E-173A-4A11-8CE3-8EE9246DBFC6}" srcOrd="3" destOrd="0" parTransId="{4E653E15-753D-424E-B3F9-57AC9E50D05E}" sibTransId="{BA2610A0-A92B-4949-A257-B43CB87DDA62}"/>
    <dgm:cxn modelId="{B8AF703D-E9DE-48E0-929A-C33776570B3C}" type="presOf" srcId="{CA4B28AE-41AB-4FF5-8829-2593E4E21982}" destId="{21FDDBEB-30F0-4E77-BAA3-802494AC71A8}" srcOrd="0" destOrd="0" presId="urn:diagrams.loki3.com/VaryingWidthList"/>
    <dgm:cxn modelId="{7A25D343-F136-4AA2-88D7-C415364965C3}" type="presOf" srcId="{9EEDE0CB-2FBA-4B1C-9A74-207192A672A0}" destId="{51D0BC1E-B44A-440F-8E07-704F461B4770}" srcOrd="0" destOrd="0" presId="urn:diagrams.loki3.com/VaryingWidthList"/>
    <dgm:cxn modelId="{A0D41BB8-2159-44D6-8A94-50F4E9F32A9F}" srcId="{5F18695E-748F-4500-B2BE-CA747C1ECD3E}" destId="{9EEDE0CB-2FBA-4B1C-9A74-207192A672A0}" srcOrd="0" destOrd="0" parTransId="{F5541B4E-10E6-4C55-8557-1E4B762DAE3C}" sibTransId="{105351DB-E26B-418F-B515-267952AF79DC}"/>
    <dgm:cxn modelId="{55906ED0-842E-4138-A444-2EF6DD6E8200}" srcId="{5F18695E-748F-4500-B2BE-CA747C1ECD3E}" destId="{CA4B28AE-41AB-4FF5-8829-2593E4E21982}" srcOrd="1" destOrd="0" parTransId="{45DA31D0-6601-4913-A065-6B403E59C890}" sibTransId="{B2FEF106-1946-4D2E-9D12-B07733888310}"/>
    <dgm:cxn modelId="{D38AF7D7-FB18-4633-B942-CD72C2C1911B}" srcId="{5F18695E-748F-4500-B2BE-CA747C1ECD3E}" destId="{7C448B9B-A307-4912-B786-AF01531CB5E6}" srcOrd="2" destOrd="0" parTransId="{1FE2AC65-6D59-4B38-B7EC-866596D9E796}" sibTransId="{EC5C67DD-D67A-48FE-8D52-A1ED2AF2AB10}"/>
    <dgm:cxn modelId="{B2B83BDD-0B1F-4FB6-BC4E-73D5CBCBE821}" type="presOf" srcId="{7C448B9B-A307-4912-B786-AF01531CB5E6}" destId="{72303269-F842-4A29-AD90-4E22809E534C}" srcOrd="0" destOrd="0" presId="urn:diagrams.loki3.com/VaryingWidthList"/>
    <dgm:cxn modelId="{A0FB6AEB-7169-42DF-9AE7-A04CB0E497C3}" type="presParOf" srcId="{67E0A656-EA88-4879-AD94-E1B12DB371DD}" destId="{51D0BC1E-B44A-440F-8E07-704F461B4770}" srcOrd="0" destOrd="0" presId="urn:diagrams.loki3.com/VaryingWidthList"/>
    <dgm:cxn modelId="{243378BB-C6B0-47F0-A3EC-446183752198}" type="presParOf" srcId="{67E0A656-EA88-4879-AD94-E1B12DB371DD}" destId="{D6DDB9B0-BD35-4E0B-8B64-D376C81E9FF0}" srcOrd="1" destOrd="0" presId="urn:diagrams.loki3.com/VaryingWidthList"/>
    <dgm:cxn modelId="{F4C46C4A-11C1-4EE2-A7C3-EEE675D1DCE9}" type="presParOf" srcId="{67E0A656-EA88-4879-AD94-E1B12DB371DD}" destId="{21FDDBEB-30F0-4E77-BAA3-802494AC71A8}" srcOrd="2" destOrd="0" presId="urn:diagrams.loki3.com/VaryingWidthList"/>
    <dgm:cxn modelId="{CBACF8FC-2AF5-4028-BD4A-B2B4F2EC4F17}" type="presParOf" srcId="{67E0A656-EA88-4879-AD94-E1B12DB371DD}" destId="{9E0E0E33-1E87-4DB7-B4FE-52C9BA8FD3E3}" srcOrd="3" destOrd="0" presId="urn:diagrams.loki3.com/VaryingWidthList"/>
    <dgm:cxn modelId="{30749E90-CFD2-41F0-A0DF-FD2849EFB08D}" type="presParOf" srcId="{67E0A656-EA88-4879-AD94-E1B12DB371DD}" destId="{72303269-F842-4A29-AD90-4E22809E534C}" srcOrd="4" destOrd="0" presId="urn:diagrams.loki3.com/VaryingWidthList"/>
    <dgm:cxn modelId="{B6244940-7E9B-48D8-BFC1-7FB342ABEEE4}" type="presParOf" srcId="{67E0A656-EA88-4879-AD94-E1B12DB371DD}" destId="{606D9256-B388-4ADF-B329-D4E1BA3C18B0}" srcOrd="5" destOrd="0" presId="urn:diagrams.loki3.com/VaryingWidthList"/>
    <dgm:cxn modelId="{3068F725-23F8-4AA6-9CC0-3EE8431F4C81}" type="presParOf" srcId="{67E0A656-EA88-4879-AD94-E1B12DB371DD}" destId="{AB7EA243-EBA0-49EA-9521-BFDB28894EF4}"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A89742-3930-46D5-8889-1820BF83BC47}" type="doc">
      <dgm:prSet loTypeId="urn:microsoft.com/office/officeart/2005/8/layout/process1" loCatId="process" qsTypeId="urn:microsoft.com/office/officeart/2005/8/quickstyle/simple1" qsCatId="simple" csTypeId="urn:microsoft.com/office/officeart/2005/8/colors/colorful5" csCatId="colorful" phldr="1"/>
      <dgm:spPr/>
    </dgm:pt>
    <dgm:pt modelId="{B89258E4-DD4E-4B88-B31D-6D08A1F4D39C}">
      <dgm:prSet phldrT="[Text]"/>
      <dgm:spPr/>
      <dgm:t>
        <a:bodyPr/>
        <a:lstStyle/>
        <a:p>
          <a:r>
            <a:rPr lang="en-US" dirty="0"/>
            <a:t>Collect Data</a:t>
          </a:r>
        </a:p>
      </dgm:t>
    </dgm:pt>
    <dgm:pt modelId="{05B7D9EA-0AB6-4607-B9C8-072112EF5337}" type="parTrans" cxnId="{5AD8EB4C-77BE-43BA-B48D-27416E687923}">
      <dgm:prSet/>
      <dgm:spPr/>
      <dgm:t>
        <a:bodyPr/>
        <a:lstStyle/>
        <a:p>
          <a:endParaRPr lang="en-US"/>
        </a:p>
      </dgm:t>
    </dgm:pt>
    <dgm:pt modelId="{DB880743-BE48-4B5D-BD4D-9D758CDB5EB9}" type="sibTrans" cxnId="{5AD8EB4C-77BE-43BA-B48D-27416E687923}">
      <dgm:prSet/>
      <dgm:spPr/>
      <dgm:t>
        <a:bodyPr/>
        <a:lstStyle/>
        <a:p>
          <a:endParaRPr lang="en-US"/>
        </a:p>
      </dgm:t>
    </dgm:pt>
    <dgm:pt modelId="{D741E240-E883-420E-866F-8F7030211163}">
      <dgm:prSet phldrT="[Text]"/>
      <dgm:spPr/>
      <dgm:t>
        <a:bodyPr/>
        <a:lstStyle/>
        <a:p>
          <a:r>
            <a:rPr lang="en-US"/>
            <a:t>Prepare Data</a:t>
          </a:r>
        </a:p>
      </dgm:t>
    </dgm:pt>
    <dgm:pt modelId="{01F02F65-E3E6-40E8-8443-5D8CD3477D48}" type="parTrans" cxnId="{21F62B37-1350-4156-8958-EACB54F600E2}">
      <dgm:prSet/>
      <dgm:spPr/>
      <dgm:t>
        <a:bodyPr/>
        <a:lstStyle/>
        <a:p>
          <a:endParaRPr lang="en-US"/>
        </a:p>
      </dgm:t>
    </dgm:pt>
    <dgm:pt modelId="{0AEE96E5-B05E-4FBC-87BD-BCBBAC1347DF}" type="sibTrans" cxnId="{21F62B37-1350-4156-8958-EACB54F600E2}">
      <dgm:prSet/>
      <dgm:spPr/>
      <dgm:t>
        <a:bodyPr/>
        <a:lstStyle/>
        <a:p>
          <a:endParaRPr lang="en-US"/>
        </a:p>
      </dgm:t>
    </dgm:pt>
    <dgm:pt modelId="{52B06FA5-4CF9-49D1-BCFC-97D36FFF79E5}">
      <dgm:prSet phldrT="[Text]"/>
      <dgm:spPr/>
      <dgm:t>
        <a:bodyPr/>
        <a:lstStyle/>
        <a:p>
          <a:r>
            <a:rPr lang="en-US"/>
            <a:t>Train Model</a:t>
          </a:r>
        </a:p>
      </dgm:t>
    </dgm:pt>
    <dgm:pt modelId="{F613C892-2F2F-493D-B82F-3C065F3C4B0F}" type="parTrans" cxnId="{C7D23A6B-3149-421D-819A-E8DAA3737B5E}">
      <dgm:prSet/>
      <dgm:spPr/>
      <dgm:t>
        <a:bodyPr/>
        <a:lstStyle/>
        <a:p>
          <a:endParaRPr lang="en-US"/>
        </a:p>
      </dgm:t>
    </dgm:pt>
    <dgm:pt modelId="{E512BC73-24A3-4312-A01C-8D3D4EF64159}" type="sibTrans" cxnId="{C7D23A6B-3149-421D-819A-E8DAA3737B5E}">
      <dgm:prSet/>
      <dgm:spPr/>
      <dgm:t>
        <a:bodyPr/>
        <a:lstStyle/>
        <a:p>
          <a:endParaRPr lang="en-US"/>
        </a:p>
      </dgm:t>
    </dgm:pt>
    <dgm:pt modelId="{E24EC8E1-57F8-4DED-A6AE-328F1BB74666}">
      <dgm:prSet phldrT="[Text]"/>
      <dgm:spPr/>
      <dgm:t>
        <a:bodyPr/>
        <a:lstStyle/>
        <a:p>
          <a:r>
            <a:rPr lang="en-US"/>
            <a:t>Evaluate Model</a:t>
          </a:r>
        </a:p>
      </dgm:t>
    </dgm:pt>
    <dgm:pt modelId="{B89196FA-BCBB-4E01-81F0-DBDC9A5AC4EE}" type="parTrans" cxnId="{3F1C28C4-616D-4560-8595-61AE6348C382}">
      <dgm:prSet/>
      <dgm:spPr/>
      <dgm:t>
        <a:bodyPr/>
        <a:lstStyle/>
        <a:p>
          <a:endParaRPr lang="en-US"/>
        </a:p>
      </dgm:t>
    </dgm:pt>
    <dgm:pt modelId="{BF523E24-02D5-4FB5-95C0-F60389EA5E3B}" type="sibTrans" cxnId="{3F1C28C4-616D-4560-8595-61AE6348C382}">
      <dgm:prSet/>
      <dgm:spPr/>
      <dgm:t>
        <a:bodyPr/>
        <a:lstStyle/>
        <a:p>
          <a:endParaRPr lang="en-US"/>
        </a:p>
      </dgm:t>
    </dgm:pt>
    <dgm:pt modelId="{68F5E536-CE3A-4BB0-82E1-10579A31615A}">
      <dgm:prSet phldrT="[Text]"/>
      <dgm:spPr/>
      <dgm:t>
        <a:bodyPr/>
        <a:lstStyle/>
        <a:p>
          <a:r>
            <a:rPr lang="en-US" dirty="0"/>
            <a:t>Deploy Model</a:t>
          </a:r>
        </a:p>
      </dgm:t>
    </dgm:pt>
    <dgm:pt modelId="{64305B97-39CF-4BBE-97F4-C5FCB16F173C}" type="parTrans" cxnId="{ABB8B856-29F1-47CC-BF9E-56D0CCCC5B00}">
      <dgm:prSet/>
      <dgm:spPr/>
      <dgm:t>
        <a:bodyPr/>
        <a:lstStyle/>
        <a:p>
          <a:endParaRPr lang="en-US"/>
        </a:p>
      </dgm:t>
    </dgm:pt>
    <dgm:pt modelId="{568B799A-71CB-4222-B005-77311053898D}" type="sibTrans" cxnId="{ABB8B856-29F1-47CC-BF9E-56D0CCCC5B00}">
      <dgm:prSet/>
      <dgm:spPr/>
      <dgm:t>
        <a:bodyPr/>
        <a:lstStyle/>
        <a:p>
          <a:endParaRPr lang="en-US"/>
        </a:p>
      </dgm:t>
    </dgm:pt>
    <dgm:pt modelId="{8C03633A-AAEA-4280-99C9-97E14C225B70}" type="pres">
      <dgm:prSet presAssocID="{BAA89742-3930-46D5-8889-1820BF83BC47}" presName="Name0" presStyleCnt="0">
        <dgm:presLayoutVars>
          <dgm:dir/>
          <dgm:resizeHandles val="exact"/>
        </dgm:presLayoutVars>
      </dgm:prSet>
      <dgm:spPr/>
    </dgm:pt>
    <dgm:pt modelId="{5C8A2586-4E7B-4109-9268-930A933EE4FE}" type="pres">
      <dgm:prSet presAssocID="{B89258E4-DD4E-4B88-B31D-6D08A1F4D39C}" presName="node" presStyleLbl="node1" presStyleIdx="0" presStyleCnt="5">
        <dgm:presLayoutVars>
          <dgm:bulletEnabled val="1"/>
        </dgm:presLayoutVars>
      </dgm:prSet>
      <dgm:spPr/>
    </dgm:pt>
    <dgm:pt modelId="{B9F91FD4-F82B-4991-BE8D-70E1DD9EC6C2}" type="pres">
      <dgm:prSet presAssocID="{DB880743-BE48-4B5D-BD4D-9D758CDB5EB9}" presName="sibTrans" presStyleLbl="sibTrans2D1" presStyleIdx="0" presStyleCnt="4"/>
      <dgm:spPr/>
    </dgm:pt>
    <dgm:pt modelId="{F2FCF5F8-F911-4707-901F-D540ED0CC402}" type="pres">
      <dgm:prSet presAssocID="{DB880743-BE48-4B5D-BD4D-9D758CDB5EB9}" presName="connectorText" presStyleLbl="sibTrans2D1" presStyleIdx="0" presStyleCnt="4"/>
      <dgm:spPr/>
    </dgm:pt>
    <dgm:pt modelId="{BB1138A1-CD1C-4918-8169-15F0FAAA30AD}" type="pres">
      <dgm:prSet presAssocID="{D741E240-E883-420E-866F-8F7030211163}" presName="node" presStyleLbl="node1" presStyleIdx="1" presStyleCnt="5">
        <dgm:presLayoutVars>
          <dgm:bulletEnabled val="1"/>
        </dgm:presLayoutVars>
      </dgm:prSet>
      <dgm:spPr/>
    </dgm:pt>
    <dgm:pt modelId="{684A88AC-D400-45D2-917E-3F0467F15DA3}" type="pres">
      <dgm:prSet presAssocID="{0AEE96E5-B05E-4FBC-87BD-BCBBAC1347DF}" presName="sibTrans" presStyleLbl="sibTrans2D1" presStyleIdx="1" presStyleCnt="4"/>
      <dgm:spPr/>
    </dgm:pt>
    <dgm:pt modelId="{1201DDC3-00B9-4881-A7F8-E94B80D37748}" type="pres">
      <dgm:prSet presAssocID="{0AEE96E5-B05E-4FBC-87BD-BCBBAC1347DF}" presName="connectorText" presStyleLbl="sibTrans2D1" presStyleIdx="1" presStyleCnt="4"/>
      <dgm:spPr/>
    </dgm:pt>
    <dgm:pt modelId="{CC1C6601-F255-4267-81B4-A1239501CE4F}" type="pres">
      <dgm:prSet presAssocID="{52B06FA5-4CF9-49D1-BCFC-97D36FFF79E5}" presName="node" presStyleLbl="node1" presStyleIdx="2" presStyleCnt="5">
        <dgm:presLayoutVars>
          <dgm:bulletEnabled val="1"/>
        </dgm:presLayoutVars>
      </dgm:prSet>
      <dgm:spPr/>
    </dgm:pt>
    <dgm:pt modelId="{BDE6A601-9F6D-4116-9546-3A72D64B09DA}" type="pres">
      <dgm:prSet presAssocID="{E512BC73-24A3-4312-A01C-8D3D4EF64159}" presName="sibTrans" presStyleLbl="sibTrans2D1" presStyleIdx="2" presStyleCnt="4"/>
      <dgm:spPr/>
    </dgm:pt>
    <dgm:pt modelId="{6DB77BD8-A2A5-4CCA-B57E-89C861C36D4F}" type="pres">
      <dgm:prSet presAssocID="{E512BC73-24A3-4312-A01C-8D3D4EF64159}" presName="connectorText" presStyleLbl="sibTrans2D1" presStyleIdx="2" presStyleCnt="4"/>
      <dgm:spPr/>
    </dgm:pt>
    <dgm:pt modelId="{BD3021EE-129D-4F11-A2E9-C7A0D62F773A}" type="pres">
      <dgm:prSet presAssocID="{E24EC8E1-57F8-4DED-A6AE-328F1BB74666}" presName="node" presStyleLbl="node1" presStyleIdx="3" presStyleCnt="5">
        <dgm:presLayoutVars>
          <dgm:bulletEnabled val="1"/>
        </dgm:presLayoutVars>
      </dgm:prSet>
      <dgm:spPr/>
    </dgm:pt>
    <dgm:pt modelId="{F752B121-A87E-4CFB-8120-D66595EA396B}" type="pres">
      <dgm:prSet presAssocID="{BF523E24-02D5-4FB5-95C0-F60389EA5E3B}" presName="sibTrans" presStyleLbl="sibTrans2D1" presStyleIdx="3" presStyleCnt="4"/>
      <dgm:spPr/>
    </dgm:pt>
    <dgm:pt modelId="{68612C70-D2AF-4705-A56E-39A4A6E5940B}" type="pres">
      <dgm:prSet presAssocID="{BF523E24-02D5-4FB5-95C0-F60389EA5E3B}" presName="connectorText" presStyleLbl="sibTrans2D1" presStyleIdx="3" presStyleCnt="4"/>
      <dgm:spPr/>
    </dgm:pt>
    <dgm:pt modelId="{21BFA5B5-D329-42D1-964C-EE638721285E}" type="pres">
      <dgm:prSet presAssocID="{68F5E536-CE3A-4BB0-82E1-10579A31615A}" presName="node" presStyleLbl="node1" presStyleIdx="4" presStyleCnt="5">
        <dgm:presLayoutVars>
          <dgm:bulletEnabled val="1"/>
        </dgm:presLayoutVars>
      </dgm:prSet>
      <dgm:spPr/>
    </dgm:pt>
  </dgm:ptLst>
  <dgm:cxnLst>
    <dgm:cxn modelId="{47272C1A-798A-421A-9F72-128CB7E028F4}" type="presOf" srcId="{E512BC73-24A3-4312-A01C-8D3D4EF64159}" destId="{BDE6A601-9F6D-4116-9546-3A72D64B09DA}" srcOrd="0" destOrd="0" presId="urn:microsoft.com/office/officeart/2005/8/layout/process1"/>
    <dgm:cxn modelId="{3C7FDA2D-AF5F-442D-B0C5-05DC7B000243}" type="presOf" srcId="{52B06FA5-4CF9-49D1-BCFC-97D36FFF79E5}" destId="{CC1C6601-F255-4267-81B4-A1239501CE4F}" srcOrd="0" destOrd="0" presId="urn:microsoft.com/office/officeart/2005/8/layout/process1"/>
    <dgm:cxn modelId="{21F62B37-1350-4156-8958-EACB54F600E2}" srcId="{BAA89742-3930-46D5-8889-1820BF83BC47}" destId="{D741E240-E883-420E-866F-8F7030211163}" srcOrd="1" destOrd="0" parTransId="{01F02F65-E3E6-40E8-8443-5D8CD3477D48}" sibTransId="{0AEE96E5-B05E-4FBC-87BD-BCBBAC1347DF}"/>
    <dgm:cxn modelId="{C7D23A6B-3149-421D-819A-E8DAA3737B5E}" srcId="{BAA89742-3930-46D5-8889-1820BF83BC47}" destId="{52B06FA5-4CF9-49D1-BCFC-97D36FFF79E5}" srcOrd="2" destOrd="0" parTransId="{F613C892-2F2F-493D-B82F-3C065F3C4B0F}" sibTransId="{E512BC73-24A3-4312-A01C-8D3D4EF64159}"/>
    <dgm:cxn modelId="{97D3644B-B188-4286-AD25-BBDADC89118A}" type="presOf" srcId="{0AEE96E5-B05E-4FBC-87BD-BCBBAC1347DF}" destId="{684A88AC-D400-45D2-917E-3F0467F15DA3}" srcOrd="0" destOrd="0" presId="urn:microsoft.com/office/officeart/2005/8/layout/process1"/>
    <dgm:cxn modelId="{5AD8EB4C-77BE-43BA-B48D-27416E687923}" srcId="{BAA89742-3930-46D5-8889-1820BF83BC47}" destId="{B89258E4-DD4E-4B88-B31D-6D08A1F4D39C}" srcOrd="0" destOrd="0" parTransId="{05B7D9EA-0AB6-4607-B9C8-072112EF5337}" sibTransId="{DB880743-BE48-4B5D-BD4D-9D758CDB5EB9}"/>
    <dgm:cxn modelId="{456BE24D-56A7-47F1-9BAA-388FDA41F1C3}" type="presOf" srcId="{0AEE96E5-B05E-4FBC-87BD-BCBBAC1347DF}" destId="{1201DDC3-00B9-4881-A7F8-E94B80D37748}" srcOrd="1" destOrd="0" presId="urn:microsoft.com/office/officeart/2005/8/layout/process1"/>
    <dgm:cxn modelId="{ABB8B856-29F1-47CC-BF9E-56D0CCCC5B00}" srcId="{BAA89742-3930-46D5-8889-1820BF83BC47}" destId="{68F5E536-CE3A-4BB0-82E1-10579A31615A}" srcOrd="4" destOrd="0" parTransId="{64305B97-39CF-4BBE-97F4-C5FCB16F173C}" sibTransId="{568B799A-71CB-4222-B005-77311053898D}"/>
    <dgm:cxn modelId="{DBA16F86-1AF7-4B0A-BF97-58EDB935499E}" type="presOf" srcId="{68F5E536-CE3A-4BB0-82E1-10579A31615A}" destId="{21BFA5B5-D329-42D1-964C-EE638721285E}" srcOrd="0" destOrd="0" presId="urn:microsoft.com/office/officeart/2005/8/layout/process1"/>
    <dgm:cxn modelId="{EE145B8F-D8B6-49CB-BA5C-3E929B660EBB}" type="presOf" srcId="{BF523E24-02D5-4FB5-95C0-F60389EA5E3B}" destId="{F752B121-A87E-4CFB-8120-D66595EA396B}" srcOrd="0" destOrd="0" presId="urn:microsoft.com/office/officeart/2005/8/layout/process1"/>
    <dgm:cxn modelId="{83F3C491-C60E-4A0D-AD56-BEF665D2018C}" type="presOf" srcId="{BAA89742-3930-46D5-8889-1820BF83BC47}" destId="{8C03633A-AAEA-4280-99C9-97E14C225B70}" srcOrd="0" destOrd="0" presId="urn:microsoft.com/office/officeart/2005/8/layout/process1"/>
    <dgm:cxn modelId="{30117B9B-401E-4C96-B82C-E49717816D80}" type="presOf" srcId="{DB880743-BE48-4B5D-BD4D-9D758CDB5EB9}" destId="{B9F91FD4-F82B-4991-BE8D-70E1DD9EC6C2}" srcOrd="0" destOrd="0" presId="urn:microsoft.com/office/officeart/2005/8/layout/process1"/>
    <dgm:cxn modelId="{BD2236AA-6D9D-42AD-B0CC-982269A9B565}" type="presOf" srcId="{B89258E4-DD4E-4B88-B31D-6D08A1F4D39C}" destId="{5C8A2586-4E7B-4109-9268-930A933EE4FE}" srcOrd="0" destOrd="0" presId="urn:microsoft.com/office/officeart/2005/8/layout/process1"/>
    <dgm:cxn modelId="{3F1C28C4-616D-4560-8595-61AE6348C382}" srcId="{BAA89742-3930-46D5-8889-1820BF83BC47}" destId="{E24EC8E1-57F8-4DED-A6AE-328F1BB74666}" srcOrd="3" destOrd="0" parTransId="{B89196FA-BCBB-4E01-81F0-DBDC9A5AC4EE}" sibTransId="{BF523E24-02D5-4FB5-95C0-F60389EA5E3B}"/>
    <dgm:cxn modelId="{EA17DEE3-00EF-4457-9A05-328120F35042}" type="presOf" srcId="{E24EC8E1-57F8-4DED-A6AE-328F1BB74666}" destId="{BD3021EE-129D-4F11-A2E9-C7A0D62F773A}" srcOrd="0" destOrd="0" presId="urn:microsoft.com/office/officeart/2005/8/layout/process1"/>
    <dgm:cxn modelId="{399D96E7-6D0F-4A57-BDDF-B84832BBA225}" type="presOf" srcId="{D741E240-E883-420E-866F-8F7030211163}" destId="{BB1138A1-CD1C-4918-8169-15F0FAAA30AD}" srcOrd="0" destOrd="0" presId="urn:microsoft.com/office/officeart/2005/8/layout/process1"/>
    <dgm:cxn modelId="{A6114AF3-AFA9-4B9A-8CE6-0BFD3D670471}" type="presOf" srcId="{BF523E24-02D5-4FB5-95C0-F60389EA5E3B}" destId="{68612C70-D2AF-4705-A56E-39A4A6E5940B}" srcOrd="1" destOrd="0" presId="urn:microsoft.com/office/officeart/2005/8/layout/process1"/>
    <dgm:cxn modelId="{28EB2EF7-D9F9-44BE-9DDF-E5C85D14BEB5}" type="presOf" srcId="{DB880743-BE48-4B5D-BD4D-9D758CDB5EB9}" destId="{F2FCF5F8-F911-4707-901F-D540ED0CC402}" srcOrd="1" destOrd="0" presId="urn:microsoft.com/office/officeart/2005/8/layout/process1"/>
    <dgm:cxn modelId="{B8B033FE-91A1-46B8-8F2D-48C48EC7320F}" type="presOf" srcId="{E512BC73-24A3-4312-A01C-8D3D4EF64159}" destId="{6DB77BD8-A2A5-4CCA-B57E-89C861C36D4F}" srcOrd="1" destOrd="0" presId="urn:microsoft.com/office/officeart/2005/8/layout/process1"/>
    <dgm:cxn modelId="{54AFF978-6F02-4766-8255-9186D15C04A9}" type="presParOf" srcId="{8C03633A-AAEA-4280-99C9-97E14C225B70}" destId="{5C8A2586-4E7B-4109-9268-930A933EE4FE}" srcOrd="0" destOrd="0" presId="urn:microsoft.com/office/officeart/2005/8/layout/process1"/>
    <dgm:cxn modelId="{1FBD21D4-B27B-40C6-9884-C77AFB092EF2}" type="presParOf" srcId="{8C03633A-AAEA-4280-99C9-97E14C225B70}" destId="{B9F91FD4-F82B-4991-BE8D-70E1DD9EC6C2}" srcOrd="1" destOrd="0" presId="urn:microsoft.com/office/officeart/2005/8/layout/process1"/>
    <dgm:cxn modelId="{D5D9F4A0-E533-4091-A11E-FA8075801EBC}" type="presParOf" srcId="{B9F91FD4-F82B-4991-BE8D-70E1DD9EC6C2}" destId="{F2FCF5F8-F911-4707-901F-D540ED0CC402}" srcOrd="0" destOrd="0" presId="urn:microsoft.com/office/officeart/2005/8/layout/process1"/>
    <dgm:cxn modelId="{B5DC2301-3CD9-4BD1-B7F0-0A36D1CC6ED5}" type="presParOf" srcId="{8C03633A-AAEA-4280-99C9-97E14C225B70}" destId="{BB1138A1-CD1C-4918-8169-15F0FAAA30AD}" srcOrd="2" destOrd="0" presId="urn:microsoft.com/office/officeart/2005/8/layout/process1"/>
    <dgm:cxn modelId="{165724C4-BCC1-4C05-8D39-F48AF806CD8D}" type="presParOf" srcId="{8C03633A-AAEA-4280-99C9-97E14C225B70}" destId="{684A88AC-D400-45D2-917E-3F0467F15DA3}" srcOrd="3" destOrd="0" presId="urn:microsoft.com/office/officeart/2005/8/layout/process1"/>
    <dgm:cxn modelId="{4EAB6E3C-59C0-4000-8F79-0E433EDCB54E}" type="presParOf" srcId="{684A88AC-D400-45D2-917E-3F0467F15DA3}" destId="{1201DDC3-00B9-4881-A7F8-E94B80D37748}" srcOrd="0" destOrd="0" presId="urn:microsoft.com/office/officeart/2005/8/layout/process1"/>
    <dgm:cxn modelId="{6D241A5D-6D85-43CA-B31D-002191879F42}" type="presParOf" srcId="{8C03633A-AAEA-4280-99C9-97E14C225B70}" destId="{CC1C6601-F255-4267-81B4-A1239501CE4F}" srcOrd="4" destOrd="0" presId="urn:microsoft.com/office/officeart/2005/8/layout/process1"/>
    <dgm:cxn modelId="{8EFAF560-F818-4733-B5CC-C3C34469220E}" type="presParOf" srcId="{8C03633A-AAEA-4280-99C9-97E14C225B70}" destId="{BDE6A601-9F6D-4116-9546-3A72D64B09DA}" srcOrd="5" destOrd="0" presId="urn:microsoft.com/office/officeart/2005/8/layout/process1"/>
    <dgm:cxn modelId="{791F4F8D-2D14-4C71-A36B-8A0663563131}" type="presParOf" srcId="{BDE6A601-9F6D-4116-9546-3A72D64B09DA}" destId="{6DB77BD8-A2A5-4CCA-B57E-89C861C36D4F}" srcOrd="0" destOrd="0" presId="urn:microsoft.com/office/officeart/2005/8/layout/process1"/>
    <dgm:cxn modelId="{0839379C-186D-4222-ABE7-B3D541051FE7}" type="presParOf" srcId="{8C03633A-AAEA-4280-99C9-97E14C225B70}" destId="{BD3021EE-129D-4F11-A2E9-C7A0D62F773A}" srcOrd="6" destOrd="0" presId="urn:microsoft.com/office/officeart/2005/8/layout/process1"/>
    <dgm:cxn modelId="{8D94D48A-AAEB-4EBA-85D8-ABC393F27A15}" type="presParOf" srcId="{8C03633A-AAEA-4280-99C9-97E14C225B70}" destId="{F752B121-A87E-4CFB-8120-D66595EA396B}" srcOrd="7" destOrd="0" presId="urn:microsoft.com/office/officeart/2005/8/layout/process1"/>
    <dgm:cxn modelId="{1F52F1D3-3FCD-4769-8EC7-FDA862FD8A48}" type="presParOf" srcId="{F752B121-A87E-4CFB-8120-D66595EA396B}" destId="{68612C70-D2AF-4705-A56E-39A4A6E5940B}" srcOrd="0" destOrd="0" presId="urn:microsoft.com/office/officeart/2005/8/layout/process1"/>
    <dgm:cxn modelId="{414C9DCC-1EFB-42C0-A70C-EBFC5EC4427B}" type="presParOf" srcId="{8C03633A-AAEA-4280-99C9-97E14C225B70}" destId="{21BFA5B5-D329-42D1-964C-EE638721285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A89742-3930-46D5-8889-1820BF83BC47}" type="doc">
      <dgm:prSet loTypeId="urn:microsoft.com/office/officeart/2005/8/layout/process1" loCatId="process" qsTypeId="urn:microsoft.com/office/officeart/2005/8/quickstyle/simple1" qsCatId="simple" csTypeId="urn:microsoft.com/office/officeart/2005/8/colors/colorful5" csCatId="colorful" phldr="1"/>
      <dgm:spPr/>
    </dgm:pt>
    <dgm:pt modelId="{B89258E4-DD4E-4B88-B31D-6D08A1F4D39C}">
      <dgm:prSet phldrT="[Text]"/>
      <dgm:spPr/>
      <dgm:t>
        <a:bodyPr/>
        <a:lstStyle/>
        <a:p>
          <a:r>
            <a:rPr lang="en-US" dirty="0"/>
            <a:t>Collect Data</a:t>
          </a:r>
        </a:p>
      </dgm:t>
    </dgm:pt>
    <dgm:pt modelId="{05B7D9EA-0AB6-4607-B9C8-072112EF5337}" type="parTrans" cxnId="{5AD8EB4C-77BE-43BA-B48D-27416E687923}">
      <dgm:prSet/>
      <dgm:spPr/>
      <dgm:t>
        <a:bodyPr/>
        <a:lstStyle/>
        <a:p>
          <a:endParaRPr lang="en-US"/>
        </a:p>
      </dgm:t>
    </dgm:pt>
    <dgm:pt modelId="{DB880743-BE48-4B5D-BD4D-9D758CDB5EB9}" type="sibTrans" cxnId="{5AD8EB4C-77BE-43BA-B48D-27416E687923}">
      <dgm:prSet/>
      <dgm:spPr/>
      <dgm:t>
        <a:bodyPr/>
        <a:lstStyle/>
        <a:p>
          <a:endParaRPr lang="en-US"/>
        </a:p>
      </dgm:t>
    </dgm:pt>
    <dgm:pt modelId="{D741E240-E883-420E-866F-8F7030211163}">
      <dgm:prSet phldrT="[Text]"/>
      <dgm:spPr/>
      <dgm:t>
        <a:bodyPr/>
        <a:lstStyle/>
        <a:p>
          <a:r>
            <a:rPr lang="en-US" dirty="0"/>
            <a:t>Prepare Data</a:t>
          </a:r>
        </a:p>
      </dgm:t>
    </dgm:pt>
    <dgm:pt modelId="{01F02F65-E3E6-40E8-8443-5D8CD3477D48}" type="parTrans" cxnId="{21F62B37-1350-4156-8958-EACB54F600E2}">
      <dgm:prSet/>
      <dgm:spPr/>
      <dgm:t>
        <a:bodyPr/>
        <a:lstStyle/>
        <a:p>
          <a:endParaRPr lang="en-US"/>
        </a:p>
      </dgm:t>
    </dgm:pt>
    <dgm:pt modelId="{0AEE96E5-B05E-4FBC-87BD-BCBBAC1347DF}" type="sibTrans" cxnId="{21F62B37-1350-4156-8958-EACB54F600E2}">
      <dgm:prSet/>
      <dgm:spPr/>
      <dgm:t>
        <a:bodyPr/>
        <a:lstStyle/>
        <a:p>
          <a:endParaRPr lang="en-US"/>
        </a:p>
      </dgm:t>
    </dgm:pt>
    <dgm:pt modelId="{52B06FA5-4CF9-49D1-BCFC-97D36FFF79E5}">
      <dgm:prSet phldrT="[Text]"/>
      <dgm:spPr/>
      <dgm:t>
        <a:bodyPr/>
        <a:lstStyle/>
        <a:p>
          <a:r>
            <a:rPr lang="en-US"/>
            <a:t>Train Model</a:t>
          </a:r>
        </a:p>
      </dgm:t>
    </dgm:pt>
    <dgm:pt modelId="{F613C892-2F2F-493D-B82F-3C065F3C4B0F}" type="parTrans" cxnId="{C7D23A6B-3149-421D-819A-E8DAA3737B5E}">
      <dgm:prSet/>
      <dgm:spPr/>
      <dgm:t>
        <a:bodyPr/>
        <a:lstStyle/>
        <a:p>
          <a:endParaRPr lang="en-US"/>
        </a:p>
      </dgm:t>
    </dgm:pt>
    <dgm:pt modelId="{E512BC73-24A3-4312-A01C-8D3D4EF64159}" type="sibTrans" cxnId="{C7D23A6B-3149-421D-819A-E8DAA3737B5E}">
      <dgm:prSet/>
      <dgm:spPr/>
      <dgm:t>
        <a:bodyPr/>
        <a:lstStyle/>
        <a:p>
          <a:endParaRPr lang="en-US"/>
        </a:p>
      </dgm:t>
    </dgm:pt>
    <dgm:pt modelId="{E24EC8E1-57F8-4DED-A6AE-328F1BB74666}">
      <dgm:prSet phldrT="[Text]"/>
      <dgm:spPr/>
      <dgm:t>
        <a:bodyPr/>
        <a:lstStyle/>
        <a:p>
          <a:r>
            <a:rPr lang="en-US"/>
            <a:t>Evaluate Model</a:t>
          </a:r>
        </a:p>
      </dgm:t>
    </dgm:pt>
    <dgm:pt modelId="{B89196FA-BCBB-4E01-81F0-DBDC9A5AC4EE}" type="parTrans" cxnId="{3F1C28C4-616D-4560-8595-61AE6348C382}">
      <dgm:prSet/>
      <dgm:spPr/>
      <dgm:t>
        <a:bodyPr/>
        <a:lstStyle/>
        <a:p>
          <a:endParaRPr lang="en-US"/>
        </a:p>
      </dgm:t>
    </dgm:pt>
    <dgm:pt modelId="{BF523E24-02D5-4FB5-95C0-F60389EA5E3B}" type="sibTrans" cxnId="{3F1C28C4-616D-4560-8595-61AE6348C382}">
      <dgm:prSet/>
      <dgm:spPr/>
      <dgm:t>
        <a:bodyPr/>
        <a:lstStyle/>
        <a:p>
          <a:endParaRPr lang="en-US"/>
        </a:p>
      </dgm:t>
    </dgm:pt>
    <dgm:pt modelId="{68F5E536-CE3A-4BB0-82E1-10579A31615A}">
      <dgm:prSet phldrT="[Text]"/>
      <dgm:spPr/>
      <dgm:t>
        <a:bodyPr/>
        <a:lstStyle/>
        <a:p>
          <a:r>
            <a:rPr lang="en-US" dirty="0"/>
            <a:t>Deploy Model</a:t>
          </a:r>
        </a:p>
      </dgm:t>
    </dgm:pt>
    <dgm:pt modelId="{64305B97-39CF-4BBE-97F4-C5FCB16F173C}" type="parTrans" cxnId="{ABB8B856-29F1-47CC-BF9E-56D0CCCC5B00}">
      <dgm:prSet/>
      <dgm:spPr/>
      <dgm:t>
        <a:bodyPr/>
        <a:lstStyle/>
        <a:p>
          <a:endParaRPr lang="en-US"/>
        </a:p>
      </dgm:t>
    </dgm:pt>
    <dgm:pt modelId="{568B799A-71CB-4222-B005-77311053898D}" type="sibTrans" cxnId="{ABB8B856-29F1-47CC-BF9E-56D0CCCC5B00}">
      <dgm:prSet/>
      <dgm:spPr/>
      <dgm:t>
        <a:bodyPr/>
        <a:lstStyle/>
        <a:p>
          <a:endParaRPr lang="en-US"/>
        </a:p>
      </dgm:t>
    </dgm:pt>
    <dgm:pt modelId="{8C03633A-AAEA-4280-99C9-97E14C225B70}" type="pres">
      <dgm:prSet presAssocID="{BAA89742-3930-46D5-8889-1820BF83BC47}" presName="Name0" presStyleCnt="0">
        <dgm:presLayoutVars>
          <dgm:dir/>
          <dgm:resizeHandles val="exact"/>
        </dgm:presLayoutVars>
      </dgm:prSet>
      <dgm:spPr/>
    </dgm:pt>
    <dgm:pt modelId="{5C8A2586-4E7B-4109-9268-930A933EE4FE}" type="pres">
      <dgm:prSet presAssocID="{B89258E4-DD4E-4B88-B31D-6D08A1F4D39C}" presName="node" presStyleLbl="node1" presStyleIdx="0" presStyleCnt="5">
        <dgm:presLayoutVars>
          <dgm:bulletEnabled val="1"/>
        </dgm:presLayoutVars>
      </dgm:prSet>
      <dgm:spPr/>
    </dgm:pt>
    <dgm:pt modelId="{B9F91FD4-F82B-4991-BE8D-70E1DD9EC6C2}" type="pres">
      <dgm:prSet presAssocID="{DB880743-BE48-4B5D-BD4D-9D758CDB5EB9}" presName="sibTrans" presStyleLbl="sibTrans2D1" presStyleIdx="0" presStyleCnt="4"/>
      <dgm:spPr/>
    </dgm:pt>
    <dgm:pt modelId="{F2FCF5F8-F911-4707-901F-D540ED0CC402}" type="pres">
      <dgm:prSet presAssocID="{DB880743-BE48-4B5D-BD4D-9D758CDB5EB9}" presName="connectorText" presStyleLbl="sibTrans2D1" presStyleIdx="0" presStyleCnt="4"/>
      <dgm:spPr/>
    </dgm:pt>
    <dgm:pt modelId="{BB1138A1-CD1C-4918-8169-15F0FAAA30AD}" type="pres">
      <dgm:prSet presAssocID="{D741E240-E883-420E-866F-8F7030211163}" presName="node" presStyleLbl="node1" presStyleIdx="1" presStyleCnt="5">
        <dgm:presLayoutVars>
          <dgm:bulletEnabled val="1"/>
        </dgm:presLayoutVars>
      </dgm:prSet>
      <dgm:spPr/>
    </dgm:pt>
    <dgm:pt modelId="{684A88AC-D400-45D2-917E-3F0467F15DA3}" type="pres">
      <dgm:prSet presAssocID="{0AEE96E5-B05E-4FBC-87BD-BCBBAC1347DF}" presName="sibTrans" presStyleLbl="sibTrans2D1" presStyleIdx="1" presStyleCnt="4"/>
      <dgm:spPr/>
    </dgm:pt>
    <dgm:pt modelId="{1201DDC3-00B9-4881-A7F8-E94B80D37748}" type="pres">
      <dgm:prSet presAssocID="{0AEE96E5-B05E-4FBC-87BD-BCBBAC1347DF}" presName="connectorText" presStyleLbl="sibTrans2D1" presStyleIdx="1" presStyleCnt="4"/>
      <dgm:spPr/>
    </dgm:pt>
    <dgm:pt modelId="{CC1C6601-F255-4267-81B4-A1239501CE4F}" type="pres">
      <dgm:prSet presAssocID="{52B06FA5-4CF9-49D1-BCFC-97D36FFF79E5}" presName="node" presStyleLbl="node1" presStyleIdx="2" presStyleCnt="5">
        <dgm:presLayoutVars>
          <dgm:bulletEnabled val="1"/>
        </dgm:presLayoutVars>
      </dgm:prSet>
      <dgm:spPr/>
    </dgm:pt>
    <dgm:pt modelId="{BDE6A601-9F6D-4116-9546-3A72D64B09DA}" type="pres">
      <dgm:prSet presAssocID="{E512BC73-24A3-4312-A01C-8D3D4EF64159}" presName="sibTrans" presStyleLbl="sibTrans2D1" presStyleIdx="2" presStyleCnt="4"/>
      <dgm:spPr/>
    </dgm:pt>
    <dgm:pt modelId="{6DB77BD8-A2A5-4CCA-B57E-89C861C36D4F}" type="pres">
      <dgm:prSet presAssocID="{E512BC73-24A3-4312-A01C-8D3D4EF64159}" presName="connectorText" presStyleLbl="sibTrans2D1" presStyleIdx="2" presStyleCnt="4"/>
      <dgm:spPr/>
    </dgm:pt>
    <dgm:pt modelId="{BD3021EE-129D-4F11-A2E9-C7A0D62F773A}" type="pres">
      <dgm:prSet presAssocID="{E24EC8E1-57F8-4DED-A6AE-328F1BB74666}" presName="node" presStyleLbl="node1" presStyleIdx="3" presStyleCnt="5">
        <dgm:presLayoutVars>
          <dgm:bulletEnabled val="1"/>
        </dgm:presLayoutVars>
      </dgm:prSet>
      <dgm:spPr/>
    </dgm:pt>
    <dgm:pt modelId="{F752B121-A87E-4CFB-8120-D66595EA396B}" type="pres">
      <dgm:prSet presAssocID="{BF523E24-02D5-4FB5-95C0-F60389EA5E3B}" presName="sibTrans" presStyleLbl="sibTrans2D1" presStyleIdx="3" presStyleCnt="4"/>
      <dgm:spPr/>
    </dgm:pt>
    <dgm:pt modelId="{68612C70-D2AF-4705-A56E-39A4A6E5940B}" type="pres">
      <dgm:prSet presAssocID="{BF523E24-02D5-4FB5-95C0-F60389EA5E3B}" presName="connectorText" presStyleLbl="sibTrans2D1" presStyleIdx="3" presStyleCnt="4"/>
      <dgm:spPr/>
    </dgm:pt>
    <dgm:pt modelId="{21BFA5B5-D329-42D1-964C-EE638721285E}" type="pres">
      <dgm:prSet presAssocID="{68F5E536-CE3A-4BB0-82E1-10579A31615A}" presName="node" presStyleLbl="node1" presStyleIdx="4" presStyleCnt="5">
        <dgm:presLayoutVars>
          <dgm:bulletEnabled val="1"/>
        </dgm:presLayoutVars>
      </dgm:prSet>
      <dgm:spPr/>
    </dgm:pt>
  </dgm:ptLst>
  <dgm:cxnLst>
    <dgm:cxn modelId="{47272C1A-798A-421A-9F72-128CB7E028F4}" type="presOf" srcId="{E512BC73-24A3-4312-A01C-8D3D4EF64159}" destId="{BDE6A601-9F6D-4116-9546-3A72D64B09DA}" srcOrd="0" destOrd="0" presId="urn:microsoft.com/office/officeart/2005/8/layout/process1"/>
    <dgm:cxn modelId="{3C7FDA2D-AF5F-442D-B0C5-05DC7B000243}" type="presOf" srcId="{52B06FA5-4CF9-49D1-BCFC-97D36FFF79E5}" destId="{CC1C6601-F255-4267-81B4-A1239501CE4F}" srcOrd="0" destOrd="0" presId="urn:microsoft.com/office/officeart/2005/8/layout/process1"/>
    <dgm:cxn modelId="{21F62B37-1350-4156-8958-EACB54F600E2}" srcId="{BAA89742-3930-46D5-8889-1820BF83BC47}" destId="{D741E240-E883-420E-866F-8F7030211163}" srcOrd="1" destOrd="0" parTransId="{01F02F65-E3E6-40E8-8443-5D8CD3477D48}" sibTransId="{0AEE96E5-B05E-4FBC-87BD-BCBBAC1347DF}"/>
    <dgm:cxn modelId="{C7D23A6B-3149-421D-819A-E8DAA3737B5E}" srcId="{BAA89742-3930-46D5-8889-1820BF83BC47}" destId="{52B06FA5-4CF9-49D1-BCFC-97D36FFF79E5}" srcOrd="2" destOrd="0" parTransId="{F613C892-2F2F-493D-B82F-3C065F3C4B0F}" sibTransId="{E512BC73-24A3-4312-A01C-8D3D4EF64159}"/>
    <dgm:cxn modelId="{97D3644B-B188-4286-AD25-BBDADC89118A}" type="presOf" srcId="{0AEE96E5-B05E-4FBC-87BD-BCBBAC1347DF}" destId="{684A88AC-D400-45D2-917E-3F0467F15DA3}" srcOrd="0" destOrd="0" presId="urn:microsoft.com/office/officeart/2005/8/layout/process1"/>
    <dgm:cxn modelId="{5AD8EB4C-77BE-43BA-B48D-27416E687923}" srcId="{BAA89742-3930-46D5-8889-1820BF83BC47}" destId="{B89258E4-DD4E-4B88-B31D-6D08A1F4D39C}" srcOrd="0" destOrd="0" parTransId="{05B7D9EA-0AB6-4607-B9C8-072112EF5337}" sibTransId="{DB880743-BE48-4B5D-BD4D-9D758CDB5EB9}"/>
    <dgm:cxn modelId="{456BE24D-56A7-47F1-9BAA-388FDA41F1C3}" type="presOf" srcId="{0AEE96E5-B05E-4FBC-87BD-BCBBAC1347DF}" destId="{1201DDC3-00B9-4881-A7F8-E94B80D37748}" srcOrd="1" destOrd="0" presId="urn:microsoft.com/office/officeart/2005/8/layout/process1"/>
    <dgm:cxn modelId="{ABB8B856-29F1-47CC-BF9E-56D0CCCC5B00}" srcId="{BAA89742-3930-46D5-8889-1820BF83BC47}" destId="{68F5E536-CE3A-4BB0-82E1-10579A31615A}" srcOrd="4" destOrd="0" parTransId="{64305B97-39CF-4BBE-97F4-C5FCB16F173C}" sibTransId="{568B799A-71CB-4222-B005-77311053898D}"/>
    <dgm:cxn modelId="{DBA16F86-1AF7-4B0A-BF97-58EDB935499E}" type="presOf" srcId="{68F5E536-CE3A-4BB0-82E1-10579A31615A}" destId="{21BFA5B5-D329-42D1-964C-EE638721285E}" srcOrd="0" destOrd="0" presId="urn:microsoft.com/office/officeart/2005/8/layout/process1"/>
    <dgm:cxn modelId="{EE145B8F-D8B6-49CB-BA5C-3E929B660EBB}" type="presOf" srcId="{BF523E24-02D5-4FB5-95C0-F60389EA5E3B}" destId="{F752B121-A87E-4CFB-8120-D66595EA396B}" srcOrd="0" destOrd="0" presId="urn:microsoft.com/office/officeart/2005/8/layout/process1"/>
    <dgm:cxn modelId="{83F3C491-C60E-4A0D-AD56-BEF665D2018C}" type="presOf" srcId="{BAA89742-3930-46D5-8889-1820BF83BC47}" destId="{8C03633A-AAEA-4280-99C9-97E14C225B70}" srcOrd="0" destOrd="0" presId="urn:microsoft.com/office/officeart/2005/8/layout/process1"/>
    <dgm:cxn modelId="{30117B9B-401E-4C96-B82C-E49717816D80}" type="presOf" srcId="{DB880743-BE48-4B5D-BD4D-9D758CDB5EB9}" destId="{B9F91FD4-F82B-4991-BE8D-70E1DD9EC6C2}" srcOrd="0" destOrd="0" presId="urn:microsoft.com/office/officeart/2005/8/layout/process1"/>
    <dgm:cxn modelId="{BD2236AA-6D9D-42AD-B0CC-982269A9B565}" type="presOf" srcId="{B89258E4-DD4E-4B88-B31D-6D08A1F4D39C}" destId="{5C8A2586-4E7B-4109-9268-930A933EE4FE}" srcOrd="0" destOrd="0" presId="urn:microsoft.com/office/officeart/2005/8/layout/process1"/>
    <dgm:cxn modelId="{3F1C28C4-616D-4560-8595-61AE6348C382}" srcId="{BAA89742-3930-46D5-8889-1820BF83BC47}" destId="{E24EC8E1-57F8-4DED-A6AE-328F1BB74666}" srcOrd="3" destOrd="0" parTransId="{B89196FA-BCBB-4E01-81F0-DBDC9A5AC4EE}" sibTransId="{BF523E24-02D5-4FB5-95C0-F60389EA5E3B}"/>
    <dgm:cxn modelId="{EA17DEE3-00EF-4457-9A05-328120F35042}" type="presOf" srcId="{E24EC8E1-57F8-4DED-A6AE-328F1BB74666}" destId="{BD3021EE-129D-4F11-A2E9-C7A0D62F773A}" srcOrd="0" destOrd="0" presId="urn:microsoft.com/office/officeart/2005/8/layout/process1"/>
    <dgm:cxn modelId="{399D96E7-6D0F-4A57-BDDF-B84832BBA225}" type="presOf" srcId="{D741E240-E883-420E-866F-8F7030211163}" destId="{BB1138A1-CD1C-4918-8169-15F0FAAA30AD}" srcOrd="0" destOrd="0" presId="urn:microsoft.com/office/officeart/2005/8/layout/process1"/>
    <dgm:cxn modelId="{A6114AF3-AFA9-4B9A-8CE6-0BFD3D670471}" type="presOf" srcId="{BF523E24-02D5-4FB5-95C0-F60389EA5E3B}" destId="{68612C70-D2AF-4705-A56E-39A4A6E5940B}" srcOrd="1" destOrd="0" presId="urn:microsoft.com/office/officeart/2005/8/layout/process1"/>
    <dgm:cxn modelId="{28EB2EF7-D9F9-44BE-9DDF-E5C85D14BEB5}" type="presOf" srcId="{DB880743-BE48-4B5D-BD4D-9D758CDB5EB9}" destId="{F2FCF5F8-F911-4707-901F-D540ED0CC402}" srcOrd="1" destOrd="0" presId="urn:microsoft.com/office/officeart/2005/8/layout/process1"/>
    <dgm:cxn modelId="{B8B033FE-91A1-46B8-8F2D-48C48EC7320F}" type="presOf" srcId="{E512BC73-24A3-4312-A01C-8D3D4EF64159}" destId="{6DB77BD8-A2A5-4CCA-B57E-89C861C36D4F}" srcOrd="1" destOrd="0" presId="urn:microsoft.com/office/officeart/2005/8/layout/process1"/>
    <dgm:cxn modelId="{54AFF978-6F02-4766-8255-9186D15C04A9}" type="presParOf" srcId="{8C03633A-AAEA-4280-99C9-97E14C225B70}" destId="{5C8A2586-4E7B-4109-9268-930A933EE4FE}" srcOrd="0" destOrd="0" presId="urn:microsoft.com/office/officeart/2005/8/layout/process1"/>
    <dgm:cxn modelId="{1FBD21D4-B27B-40C6-9884-C77AFB092EF2}" type="presParOf" srcId="{8C03633A-AAEA-4280-99C9-97E14C225B70}" destId="{B9F91FD4-F82B-4991-BE8D-70E1DD9EC6C2}" srcOrd="1" destOrd="0" presId="urn:microsoft.com/office/officeart/2005/8/layout/process1"/>
    <dgm:cxn modelId="{D5D9F4A0-E533-4091-A11E-FA8075801EBC}" type="presParOf" srcId="{B9F91FD4-F82B-4991-BE8D-70E1DD9EC6C2}" destId="{F2FCF5F8-F911-4707-901F-D540ED0CC402}" srcOrd="0" destOrd="0" presId="urn:microsoft.com/office/officeart/2005/8/layout/process1"/>
    <dgm:cxn modelId="{B5DC2301-3CD9-4BD1-B7F0-0A36D1CC6ED5}" type="presParOf" srcId="{8C03633A-AAEA-4280-99C9-97E14C225B70}" destId="{BB1138A1-CD1C-4918-8169-15F0FAAA30AD}" srcOrd="2" destOrd="0" presId="urn:microsoft.com/office/officeart/2005/8/layout/process1"/>
    <dgm:cxn modelId="{165724C4-BCC1-4C05-8D39-F48AF806CD8D}" type="presParOf" srcId="{8C03633A-AAEA-4280-99C9-97E14C225B70}" destId="{684A88AC-D400-45D2-917E-3F0467F15DA3}" srcOrd="3" destOrd="0" presId="urn:microsoft.com/office/officeart/2005/8/layout/process1"/>
    <dgm:cxn modelId="{4EAB6E3C-59C0-4000-8F79-0E433EDCB54E}" type="presParOf" srcId="{684A88AC-D400-45D2-917E-3F0467F15DA3}" destId="{1201DDC3-00B9-4881-A7F8-E94B80D37748}" srcOrd="0" destOrd="0" presId="urn:microsoft.com/office/officeart/2005/8/layout/process1"/>
    <dgm:cxn modelId="{6D241A5D-6D85-43CA-B31D-002191879F42}" type="presParOf" srcId="{8C03633A-AAEA-4280-99C9-97E14C225B70}" destId="{CC1C6601-F255-4267-81B4-A1239501CE4F}" srcOrd="4" destOrd="0" presId="urn:microsoft.com/office/officeart/2005/8/layout/process1"/>
    <dgm:cxn modelId="{8EFAF560-F818-4733-B5CC-C3C34469220E}" type="presParOf" srcId="{8C03633A-AAEA-4280-99C9-97E14C225B70}" destId="{BDE6A601-9F6D-4116-9546-3A72D64B09DA}" srcOrd="5" destOrd="0" presId="urn:microsoft.com/office/officeart/2005/8/layout/process1"/>
    <dgm:cxn modelId="{791F4F8D-2D14-4C71-A36B-8A0663563131}" type="presParOf" srcId="{BDE6A601-9F6D-4116-9546-3A72D64B09DA}" destId="{6DB77BD8-A2A5-4CCA-B57E-89C861C36D4F}" srcOrd="0" destOrd="0" presId="urn:microsoft.com/office/officeart/2005/8/layout/process1"/>
    <dgm:cxn modelId="{0839379C-186D-4222-ABE7-B3D541051FE7}" type="presParOf" srcId="{8C03633A-AAEA-4280-99C9-97E14C225B70}" destId="{BD3021EE-129D-4F11-A2E9-C7A0D62F773A}" srcOrd="6" destOrd="0" presId="urn:microsoft.com/office/officeart/2005/8/layout/process1"/>
    <dgm:cxn modelId="{8D94D48A-AAEB-4EBA-85D8-ABC393F27A15}" type="presParOf" srcId="{8C03633A-AAEA-4280-99C9-97E14C225B70}" destId="{F752B121-A87E-4CFB-8120-D66595EA396B}" srcOrd="7" destOrd="0" presId="urn:microsoft.com/office/officeart/2005/8/layout/process1"/>
    <dgm:cxn modelId="{1F52F1D3-3FCD-4769-8EC7-FDA862FD8A48}" type="presParOf" srcId="{F752B121-A87E-4CFB-8120-D66595EA396B}" destId="{68612C70-D2AF-4705-A56E-39A4A6E5940B}" srcOrd="0" destOrd="0" presId="urn:microsoft.com/office/officeart/2005/8/layout/process1"/>
    <dgm:cxn modelId="{414C9DCC-1EFB-42C0-A70C-EBFC5EC4427B}" type="presParOf" srcId="{8C03633A-AAEA-4280-99C9-97E14C225B70}" destId="{21BFA5B5-D329-42D1-964C-EE638721285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B95899-F147-42D0-8460-2556720EEAE4}" type="doc">
      <dgm:prSet loTypeId="urn:microsoft.com/office/officeart/2011/layout/HexagonRadial" loCatId="officeonline" qsTypeId="urn:microsoft.com/office/officeart/2005/8/quickstyle/simple5" qsCatId="simple" csTypeId="urn:microsoft.com/office/officeart/2005/8/colors/colorful5" csCatId="colorful" phldr="1"/>
      <dgm:spPr/>
      <dgm:t>
        <a:bodyPr/>
        <a:lstStyle/>
        <a:p>
          <a:endParaRPr lang="en-US"/>
        </a:p>
      </dgm:t>
    </dgm:pt>
    <dgm:pt modelId="{3AAE6E89-0E6A-4269-8F3E-B9AFCD884601}">
      <dgm:prSet phldrT="[Text]"/>
      <dgm:spPr/>
      <dgm:t>
        <a:bodyPr/>
        <a:lstStyle/>
        <a:p>
          <a:r>
            <a:rPr lang="en-US" dirty="0"/>
            <a:t>Text</a:t>
          </a:r>
        </a:p>
      </dgm:t>
    </dgm:pt>
    <dgm:pt modelId="{73CA9E01-7B1B-442F-AAA5-07AC2D0ED4AA}" type="parTrans" cxnId="{BFAE72C3-4E78-48ED-AC7F-0510B4C5F274}">
      <dgm:prSet/>
      <dgm:spPr/>
      <dgm:t>
        <a:bodyPr/>
        <a:lstStyle/>
        <a:p>
          <a:endParaRPr lang="en-US"/>
        </a:p>
      </dgm:t>
    </dgm:pt>
    <dgm:pt modelId="{83AE2457-2064-4DE2-A048-850C26D2C8EF}" type="sibTrans" cxnId="{BFAE72C3-4E78-48ED-AC7F-0510B4C5F274}">
      <dgm:prSet/>
      <dgm:spPr/>
      <dgm:t>
        <a:bodyPr/>
        <a:lstStyle/>
        <a:p>
          <a:endParaRPr lang="en-US"/>
        </a:p>
      </dgm:t>
    </dgm:pt>
    <dgm:pt modelId="{89C6F0CA-F790-43ED-8C07-A3E14D86BA8E}">
      <dgm:prSet/>
      <dgm:spPr/>
      <dgm:t>
        <a:bodyPr/>
        <a:lstStyle/>
        <a:p>
          <a:r>
            <a:rPr lang="en-US" dirty="0"/>
            <a:t>Summarization</a:t>
          </a:r>
        </a:p>
      </dgm:t>
    </dgm:pt>
    <dgm:pt modelId="{76A287C6-BD9B-4A3E-BB49-944EBC68B951}" type="parTrans" cxnId="{973B9707-C80B-4B95-A90D-6FB5C1570175}">
      <dgm:prSet/>
      <dgm:spPr/>
      <dgm:t>
        <a:bodyPr/>
        <a:lstStyle/>
        <a:p>
          <a:endParaRPr lang="en-US"/>
        </a:p>
      </dgm:t>
    </dgm:pt>
    <dgm:pt modelId="{7392781B-57F4-41AB-94B2-0176EF708003}" type="sibTrans" cxnId="{973B9707-C80B-4B95-A90D-6FB5C1570175}">
      <dgm:prSet/>
      <dgm:spPr/>
      <dgm:t>
        <a:bodyPr/>
        <a:lstStyle/>
        <a:p>
          <a:endParaRPr lang="en-US"/>
        </a:p>
      </dgm:t>
    </dgm:pt>
    <dgm:pt modelId="{9BCB92D1-E768-4E83-A672-4A51DB8CB1D1}">
      <dgm:prSet phldrT="[Text]"/>
      <dgm:spPr/>
      <dgm:t>
        <a:bodyPr/>
        <a:lstStyle/>
        <a:p>
          <a:r>
            <a:rPr lang="en-US" dirty="0"/>
            <a:t>Semantics</a:t>
          </a:r>
        </a:p>
      </dgm:t>
    </dgm:pt>
    <dgm:pt modelId="{71F87789-8E85-4CC0-9890-B2DD22607ED7}" type="parTrans" cxnId="{CB368FA0-BD02-43E4-B5F0-5D219BE6D014}">
      <dgm:prSet/>
      <dgm:spPr/>
      <dgm:t>
        <a:bodyPr/>
        <a:lstStyle/>
        <a:p>
          <a:endParaRPr lang="en-US"/>
        </a:p>
      </dgm:t>
    </dgm:pt>
    <dgm:pt modelId="{90427873-5545-4C04-8F31-5EF5BB56EA50}" type="sibTrans" cxnId="{CB368FA0-BD02-43E4-B5F0-5D219BE6D014}">
      <dgm:prSet/>
      <dgm:spPr/>
      <dgm:t>
        <a:bodyPr/>
        <a:lstStyle/>
        <a:p>
          <a:endParaRPr lang="en-US"/>
        </a:p>
      </dgm:t>
    </dgm:pt>
    <dgm:pt modelId="{B7E464A9-66DA-4648-8AB0-7C5521E4289A}">
      <dgm:prSet phldrT="[Text]"/>
      <dgm:spPr/>
      <dgm:t>
        <a:bodyPr/>
        <a:lstStyle/>
        <a:p>
          <a:r>
            <a:rPr lang="en-US" dirty="0"/>
            <a:t>Sentiment</a:t>
          </a:r>
        </a:p>
      </dgm:t>
    </dgm:pt>
    <dgm:pt modelId="{1343EF1C-FA69-4CAE-8598-BB7805D68F68}" type="parTrans" cxnId="{B2C90248-D827-4727-BCBB-7D5E7B1E3AC5}">
      <dgm:prSet/>
      <dgm:spPr/>
      <dgm:t>
        <a:bodyPr/>
        <a:lstStyle/>
        <a:p>
          <a:endParaRPr lang="en-US"/>
        </a:p>
      </dgm:t>
    </dgm:pt>
    <dgm:pt modelId="{4D451800-C90A-4E2A-A193-AB27ED800EBE}" type="sibTrans" cxnId="{B2C90248-D827-4727-BCBB-7D5E7B1E3AC5}">
      <dgm:prSet/>
      <dgm:spPr/>
      <dgm:t>
        <a:bodyPr/>
        <a:lstStyle/>
        <a:p>
          <a:endParaRPr lang="en-US"/>
        </a:p>
      </dgm:t>
    </dgm:pt>
    <dgm:pt modelId="{FA9FD9F3-177D-4638-B0C6-A7883A5E0C84}">
      <dgm:prSet/>
      <dgm:spPr/>
      <dgm:t>
        <a:bodyPr/>
        <a:lstStyle/>
        <a:p>
          <a:r>
            <a:rPr lang="en-US" dirty="0"/>
            <a:t>Classification</a:t>
          </a:r>
        </a:p>
      </dgm:t>
    </dgm:pt>
    <dgm:pt modelId="{F5D62687-B5CB-4945-BAC2-72271040C433}" type="parTrans" cxnId="{9BB09307-F223-4C80-9143-DCD92537885F}">
      <dgm:prSet/>
      <dgm:spPr/>
      <dgm:t>
        <a:bodyPr/>
        <a:lstStyle/>
        <a:p>
          <a:endParaRPr lang="en-US"/>
        </a:p>
      </dgm:t>
    </dgm:pt>
    <dgm:pt modelId="{5F172164-C1C1-44A6-ACD9-6AAA194C7718}" type="sibTrans" cxnId="{9BB09307-F223-4C80-9143-DCD92537885F}">
      <dgm:prSet/>
      <dgm:spPr/>
      <dgm:t>
        <a:bodyPr/>
        <a:lstStyle/>
        <a:p>
          <a:endParaRPr lang="en-US"/>
        </a:p>
      </dgm:t>
    </dgm:pt>
    <dgm:pt modelId="{41C6C9D2-C51D-406E-BC88-6F15BFEFE6A7}">
      <dgm:prSet/>
      <dgm:spPr/>
      <dgm:t>
        <a:bodyPr/>
        <a:lstStyle/>
        <a:p>
          <a:r>
            <a:rPr lang="en-US" dirty="0"/>
            <a:t>Clustering</a:t>
          </a:r>
        </a:p>
      </dgm:t>
    </dgm:pt>
    <dgm:pt modelId="{1098A621-96C9-496F-8F42-AC812258982C}" type="parTrans" cxnId="{B8C4DD7F-F65B-4BDB-938C-EBE7AC093A13}">
      <dgm:prSet/>
      <dgm:spPr/>
      <dgm:t>
        <a:bodyPr/>
        <a:lstStyle/>
        <a:p>
          <a:endParaRPr lang="en-US"/>
        </a:p>
      </dgm:t>
    </dgm:pt>
    <dgm:pt modelId="{96418456-FA02-497C-8D35-18AA7CDAE8A7}" type="sibTrans" cxnId="{B8C4DD7F-F65B-4BDB-938C-EBE7AC093A13}">
      <dgm:prSet/>
      <dgm:spPr/>
      <dgm:t>
        <a:bodyPr/>
        <a:lstStyle/>
        <a:p>
          <a:endParaRPr lang="en-US"/>
        </a:p>
      </dgm:t>
    </dgm:pt>
    <dgm:pt modelId="{AA9866F8-6527-46E4-ABE4-DD3C255F59A2}">
      <dgm:prSet/>
      <dgm:spPr/>
      <dgm:t>
        <a:bodyPr/>
        <a:lstStyle/>
        <a:p>
          <a:r>
            <a:rPr lang="en-US" dirty="0"/>
            <a:t>Search</a:t>
          </a:r>
        </a:p>
      </dgm:t>
    </dgm:pt>
    <dgm:pt modelId="{E2BA5F63-CC78-4435-B76C-208F5D91B7FB}" type="parTrans" cxnId="{A84EBBAE-D1AB-46B8-AB69-DBF052BE6A7B}">
      <dgm:prSet/>
      <dgm:spPr/>
      <dgm:t>
        <a:bodyPr/>
        <a:lstStyle/>
        <a:p>
          <a:endParaRPr lang="en-US"/>
        </a:p>
      </dgm:t>
    </dgm:pt>
    <dgm:pt modelId="{2D21AC6C-228F-491B-B9BC-CCE6E9E997AD}" type="sibTrans" cxnId="{A84EBBAE-D1AB-46B8-AB69-DBF052BE6A7B}">
      <dgm:prSet/>
      <dgm:spPr/>
      <dgm:t>
        <a:bodyPr/>
        <a:lstStyle/>
        <a:p>
          <a:endParaRPr lang="en-US"/>
        </a:p>
      </dgm:t>
    </dgm:pt>
    <dgm:pt modelId="{B1A6506A-0163-4C51-A049-AD2455861BBA}" type="pres">
      <dgm:prSet presAssocID="{BDB95899-F147-42D0-8460-2556720EEAE4}" presName="Name0" presStyleCnt="0">
        <dgm:presLayoutVars>
          <dgm:chMax val="1"/>
          <dgm:chPref val="1"/>
          <dgm:dir/>
          <dgm:animOne val="branch"/>
          <dgm:animLvl val="lvl"/>
        </dgm:presLayoutVars>
      </dgm:prSet>
      <dgm:spPr/>
    </dgm:pt>
    <dgm:pt modelId="{24856A0A-F01E-41F0-83B9-6EB4CDC74801}" type="pres">
      <dgm:prSet presAssocID="{3AAE6E89-0E6A-4269-8F3E-B9AFCD884601}" presName="Parent" presStyleLbl="node0" presStyleIdx="0" presStyleCnt="1">
        <dgm:presLayoutVars>
          <dgm:chMax val="6"/>
          <dgm:chPref val="6"/>
        </dgm:presLayoutVars>
      </dgm:prSet>
      <dgm:spPr/>
    </dgm:pt>
    <dgm:pt modelId="{98288208-C318-48E2-A4A9-5FACFA0C75B2}" type="pres">
      <dgm:prSet presAssocID="{9BCB92D1-E768-4E83-A672-4A51DB8CB1D1}" presName="Accent1" presStyleCnt="0"/>
      <dgm:spPr/>
    </dgm:pt>
    <dgm:pt modelId="{FB2675BC-0DFD-4259-BE4B-4F81640805BC}" type="pres">
      <dgm:prSet presAssocID="{9BCB92D1-E768-4E83-A672-4A51DB8CB1D1}" presName="Accent" presStyleLbl="bgShp" presStyleIdx="0" presStyleCnt="6"/>
      <dgm:spPr/>
    </dgm:pt>
    <dgm:pt modelId="{01985902-8C67-46DB-A725-BC081F9BA916}" type="pres">
      <dgm:prSet presAssocID="{9BCB92D1-E768-4E83-A672-4A51DB8CB1D1}" presName="Child1" presStyleLbl="node1" presStyleIdx="0" presStyleCnt="6">
        <dgm:presLayoutVars>
          <dgm:chMax val="0"/>
          <dgm:chPref val="0"/>
          <dgm:bulletEnabled val="1"/>
        </dgm:presLayoutVars>
      </dgm:prSet>
      <dgm:spPr/>
    </dgm:pt>
    <dgm:pt modelId="{2ADB0AFE-909C-48B9-B885-9252C6CA870B}" type="pres">
      <dgm:prSet presAssocID="{B7E464A9-66DA-4648-8AB0-7C5521E4289A}" presName="Accent2" presStyleCnt="0"/>
      <dgm:spPr/>
    </dgm:pt>
    <dgm:pt modelId="{F79EC977-A7D4-4D60-B916-D1907FBF6123}" type="pres">
      <dgm:prSet presAssocID="{B7E464A9-66DA-4648-8AB0-7C5521E4289A}" presName="Accent" presStyleLbl="bgShp" presStyleIdx="1" presStyleCnt="6"/>
      <dgm:spPr/>
    </dgm:pt>
    <dgm:pt modelId="{E5A6A74F-8121-4F3F-9A21-05FEAF74C2C5}" type="pres">
      <dgm:prSet presAssocID="{B7E464A9-66DA-4648-8AB0-7C5521E4289A}" presName="Child2" presStyleLbl="node1" presStyleIdx="1" presStyleCnt="6">
        <dgm:presLayoutVars>
          <dgm:chMax val="0"/>
          <dgm:chPref val="0"/>
          <dgm:bulletEnabled val="1"/>
        </dgm:presLayoutVars>
      </dgm:prSet>
      <dgm:spPr/>
    </dgm:pt>
    <dgm:pt modelId="{149F54C0-0903-49CD-A228-FE4DE65D68DE}" type="pres">
      <dgm:prSet presAssocID="{89C6F0CA-F790-43ED-8C07-A3E14D86BA8E}" presName="Accent3" presStyleCnt="0"/>
      <dgm:spPr/>
    </dgm:pt>
    <dgm:pt modelId="{BB4399CA-1848-4A83-93AE-D5F92FA2B871}" type="pres">
      <dgm:prSet presAssocID="{89C6F0CA-F790-43ED-8C07-A3E14D86BA8E}" presName="Accent" presStyleLbl="bgShp" presStyleIdx="2" presStyleCnt="6"/>
      <dgm:spPr/>
    </dgm:pt>
    <dgm:pt modelId="{0AC9299C-FEA6-4875-8FD1-DA09E7D55A9A}" type="pres">
      <dgm:prSet presAssocID="{89C6F0CA-F790-43ED-8C07-A3E14D86BA8E}" presName="Child3" presStyleLbl="node1" presStyleIdx="2" presStyleCnt="6">
        <dgm:presLayoutVars>
          <dgm:chMax val="0"/>
          <dgm:chPref val="0"/>
          <dgm:bulletEnabled val="1"/>
        </dgm:presLayoutVars>
      </dgm:prSet>
      <dgm:spPr/>
    </dgm:pt>
    <dgm:pt modelId="{82EA5BC8-77CE-4B72-BFE3-507C47EC9D71}" type="pres">
      <dgm:prSet presAssocID="{FA9FD9F3-177D-4638-B0C6-A7883A5E0C84}" presName="Accent4" presStyleCnt="0"/>
      <dgm:spPr/>
    </dgm:pt>
    <dgm:pt modelId="{925751B5-77D1-4DD6-981D-A741629AA680}" type="pres">
      <dgm:prSet presAssocID="{FA9FD9F3-177D-4638-B0C6-A7883A5E0C84}" presName="Accent" presStyleLbl="bgShp" presStyleIdx="3" presStyleCnt="6"/>
      <dgm:spPr/>
    </dgm:pt>
    <dgm:pt modelId="{06D2F8E9-057E-494D-B5CA-8194BA065EEE}" type="pres">
      <dgm:prSet presAssocID="{FA9FD9F3-177D-4638-B0C6-A7883A5E0C84}" presName="Child4" presStyleLbl="node1" presStyleIdx="3" presStyleCnt="6">
        <dgm:presLayoutVars>
          <dgm:chMax val="0"/>
          <dgm:chPref val="0"/>
          <dgm:bulletEnabled val="1"/>
        </dgm:presLayoutVars>
      </dgm:prSet>
      <dgm:spPr/>
    </dgm:pt>
    <dgm:pt modelId="{1B84839A-3C0B-46E5-ADD2-5648D9E20CBA}" type="pres">
      <dgm:prSet presAssocID="{41C6C9D2-C51D-406E-BC88-6F15BFEFE6A7}" presName="Accent5" presStyleCnt="0"/>
      <dgm:spPr/>
    </dgm:pt>
    <dgm:pt modelId="{7AA318DD-A661-4E85-BDFC-F3A97744B855}" type="pres">
      <dgm:prSet presAssocID="{41C6C9D2-C51D-406E-BC88-6F15BFEFE6A7}" presName="Accent" presStyleLbl="bgShp" presStyleIdx="4" presStyleCnt="6"/>
      <dgm:spPr/>
    </dgm:pt>
    <dgm:pt modelId="{B8F30010-66DE-4010-9D2E-95DF9C42302A}" type="pres">
      <dgm:prSet presAssocID="{41C6C9D2-C51D-406E-BC88-6F15BFEFE6A7}" presName="Child5" presStyleLbl="node1" presStyleIdx="4" presStyleCnt="6">
        <dgm:presLayoutVars>
          <dgm:chMax val="0"/>
          <dgm:chPref val="0"/>
          <dgm:bulletEnabled val="1"/>
        </dgm:presLayoutVars>
      </dgm:prSet>
      <dgm:spPr/>
    </dgm:pt>
    <dgm:pt modelId="{FA75192B-06F5-43C3-86DF-08621EFE194D}" type="pres">
      <dgm:prSet presAssocID="{AA9866F8-6527-46E4-ABE4-DD3C255F59A2}" presName="Accent6" presStyleCnt="0"/>
      <dgm:spPr/>
    </dgm:pt>
    <dgm:pt modelId="{BCCCF5BB-49D0-465F-A37B-0E07678BEAFC}" type="pres">
      <dgm:prSet presAssocID="{AA9866F8-6527-46E4-ABE4-DD3C255F59A2}" presName="Accent" presStyleLbl="bgShp" presStyleIdx="5" presStyleCnt="6"/>
      <dgm:spPr/>
    </dgm:pt>
    <dgm:pt modelId="{5CB61495-2302-47E3-B5E9-E9AEB5EDA983}" type="pres">
      <dgm:prSet presAssocID="{AA9866F8-6527-46E4-ABE4-DD3C255F59A2}" presName="Child6" presStyleLbl="node1" presStyleIdx="5" presStyleCnt="6">
        <dgm:presLayoutVars>
          <dgm:chMax val="0"/>
          <dgm:chPref val="0"/>
          <dgm:bulletEnabled val="1"/>
        </dgm:presLayoutVars>
      </dgm:prSet>
      <dgm:spPr/>
    </dgm:pt>
  </dgm:ptLst>
  <dgm:cxnLst>
    <dgm:cxn modelId="{9BB09307-F223-4C80-9143-DCD92537885F}" srcId="{3AAE6E89-0E6A-4269-8F3E-B9AFCD884601}" destId="{FA9FD9F3-177D-4638-B0C6-A7883A5E0C84}" srcOrd="3" destOrd="0" parTransId="{F5D62687-B5CB-4945-BAC2-72271040C433}" sibTransId="{5F172164-C1C1-44A6-ACD9-6AAA194C7718}"/>
    <dgm:cxn modelId="{973B9707-C80B-4B95-A90D-6FB5C1570175}" srcId="{3AAE6E89-0E6A-4269-8F3E-B9AFCD884601}" destId="{89C6F0CA-F790-43ED-8C07-A3E14D86BA8E}" srcOrd="2" destOrd="0" parTransId="{76A287C6-BD9B-4A3E-BB49-944EBC68B951}" sibTransId="{7392781B-57F4-41AB-94B2-0176EF708003}"/>
    <dgm:cxn modelId="{51204E15-3F79-484C-9842-F81BE9BCC34C}" type="presOf" srcId="{AA9866F8-6527-46E4-ABE4-DD3C255F59A2}" destId="{5CB61495-2302-47E3-B5E9-E9AEB5EDA983}" srcOrd="0" destOrd="0" presId="urn:microsoft.com/office/officeart/2011/layout/HexagonRadial"/>
    <dgm:cxn modelId="{B2C90248-D827-4727-BCBB-7D5E7B1E3AC5}" srcId="{3AAE6E89-0E6A-4269-8F3E-B9AFCD884601}" destId="{B7E464A9-66DA-4648-8AB0-7C5521E4289A}" srcOrd="1" destOrd="0" parTransId="{1343EF1C-FA69-4CAE-8598-BB7805D68F68}" sibTransId="{4D451800-C90A-4E2A-A193-AB27ED800EBE}"/>
    <dgm:cxn modelId="{D7D3D248-1265-4B05-B4EC-657D405EF904}" type="presOf" srcId="{89C6F0CA-F790-43ED-8C07-A3E14D86BA8E}" destId="{0AC9299C-FEA6-4875-8FD1-DA09E7D55A9A}" srcOrd="0" destOrd="0" presId="urn:microsoft.com/office/officeart/2011/layout/HexagonRadial"/>
    <dgm:cxn modelId="{D44BC16B-408D-48FA-A437-097B92535F10}" type="presOf" srcId="{9BCB92D1-E768-4E83-A672-4A51DB8CB1D1}" destId="{01985902-8C67-46DB-A725-BC081F9BA916}" srcOrd="0" destOrd="0" presId="urn:microsoft.com/office/officeart/2011/layout/HexagonRadial"/>
    <dgm:cxn modelId="{18F33B71-4816-4510-A311-C634BCCAFD61}" type="presOf" srcId="{41C6C9D2-C51D-406E-BC88-6F15BFEFE6A7}" destId="{B8F30010-66DE-4010-9D2E-95DF9C42302A}" srcOrd="0" destOrd="0" presId="urn:microsoft.com/office/officeart/2011/layout/HexagonRadial"/>
    <dgm:cxn modelId="{3EE17574-661E-4936-90C2-99F2C8B6B563}" type="presOf" srcId="{BDB95899-F147-42D0-8460-2556720EEAE4}" destId="{B1A6506A-0163-4C51-A049-AD2455861BBA}" srcOrd="0" destOrd="0" presId="urn:microsoft.com/office/officeart/2011/layout/HexagonRadial"/>
    <dgm:cxn modelId="{B8C4DD7F-F65B-4BDB-938C-EBE7AC093A13}" srcId="{3AAE6E89-0E6A-4269-8F3E-B9AFCD884601}" destId="{41C6C9D2-C51D-406E-BC88-6F15BFEFE6A7}" srcOrd="4" destOrd="0" parTransId="{1098A621-96C9-496F-8F42-AC812258982C}" sibTransId="{96418456-FA02-497C-8D35-18AA7CDAE8A7}"/>
    <dgm:cxn modelId="{CB368FA0-BD02-43E4-B5F0-5D219BE6D014}" srcId="{3AAE6E89-0E6A-4269-8F3E-B9AFCD884601}" destId="{9BCB92D1-E768-4E83-A672-4A51DB8CB1D1}" srcOrd="0" destOrd="0" parTransId="{71F87789-8E85-4CC0-9890-B2DD22607ED7}" sibTransId="{90427873-5545-4C04-8F31-5EF5BB56EA50}"/>
    <dgm:cxn modelId="{5928B2A8-A6E5-4D72-BC0C-3AB1DFC5BF5D}" type="presOf" srcId="{B7E464A9-66DA-4648-8AB0-7C5521E4289A}" destId="{E5A6A74F-8121-4F3F-9A21-05FEAF74C2C5}" srcOrd="0" destOrd="0" presId="urn:microsoft.com/office/officeart/2011/layout/HexagonRadial"/>
    <dgm:cxn modelId="{A84EBBAE-D1AB-46B8-AB69-DBF052BE6A7B}" srcId="{3AAE6E89-0E6A-4269-8F3E-B9AFCD884601}" destId="{AA9866F8-6527-46E4-ABE4-DD3C255F59A2}" srcOrd="5" destOrd="0" parTransId="{E2BA5F63-CC78-4435-B76C-208F5D91B7FB}" sibTransId="{2D21AC6C-228F-491B-B9BC-CCE6E9E997AD}"/>
    <dgm:cxn modelId="{BFAE72C3-4E78-48ED-AC7F-0510B4C5F274}" srcId="{BDB95899-F147-42D0-8460-2556720EEAE4}" destId="{3AAE6E89-0E6A-4269-8F3E-B9AFCD884601}" srcOrd="0" destOrd="0" parTransId="{73CA9E01-7B1B-442F-AAA5-07AC2D0ED4AA}" sibTransId="{83AE2457-2064-4DE2-A048-850C26D2C8EF}"/>
    <dgm:cxn modelId="{CE3915FB-2D6F-4FBB-9F90-5E12FBD5AE2C}" type="presOf" srcId="{3AAE6E89-0E6A-4269-8F3E-B9AFCD884601}" destId="{24856A0A-F01E-41F0-83B9-6EB4CDC74801}" srcOrd="0" destOrd="0" presId="urn:microsoft.com/office/officeart/2011/layout/HexagonRadial"/>
    <dgm:cxn modelId="{18AE3EFF-CB6B-4C1B-B419-64F3DD674394}" type="presOf" srcId="{FA9FD9F3-177D-4638-B0C6-A7883A5E0C84}" destId="{06D2F8E9-057E-494D-B5CA-8194BA065EEE}" srcOrd="0" destOrd="0" presId="urn:microsoft.com/office/officeart/2011/layout/HexagonRadial"/>
    <dgm:cxn modelId="{6CE32D9D-F187-48E5-B888-4193E3BFEC88}" type="presParOf" srcId="{B1A6506A-0163-4C51-A049-AD2455861BBA}" destId="{24856A0A-F01E-41F0-83B9-6EB4CDC74801}" srcOrd="0" destOrd="0" presId="urn:microsoft.com/office/officeart/2011/layout/HexagonRadial"/>
    <dgm:cxn modelId="{9845F42A-06D0-4D68-9FD1-CF6AC166E4E7}" type="presParOf" srcId="{B1A6506A-0163-4C51-A049-AD2455861BBA}" destId="{98288208-C318-48E2-A4A9-5FACFA0C75B2}" srcOrd="1" destOrd="0" presId="urn:microsoft.com/office/officeart/2011/layout/HexagonRadial"/>
    <dgm:cxn modelId="{B25C0C52-91F1-4658-B3EC-1F975F230C5B}" type="presParOf" srcId="{98288208-C318-48E2-A4A9-5FACFA0C75B2}" destId="{FB2675BC-0DFD-4259-BE4B-4F81640805BC}" srcOrd="0" destOrd="0" presId="urn:microsoft.com/office/officeart/2011/layout/HexagonRadial"/>
    <dgm:cxn modelId="{63D1C5D3-505B-401D-9BE3-FDDCFF4CB620}" type="presParOf" srcId="{B1A6506A-0163-4C51-A049-AD2455861BBA}" destId="{01985902-8C67-46DB-A725-BC081F9BA916}" srcOrd="2" destOrd="0" presId="urn:microsoft.com/office/officeart/2011/layout/HexagonRadial"/>
    <dgm:cxn modelId="{E3C01883-90C3-483E-8FF8-9CAA42377D99}" type="presParOf" srcId="{B1A6506A-0163-4C51-A049-AD2455861BBA}" destId="{2ADB0AFE-909C-48B9-B885-9252C6CA870B}" srcOrd="3" destOrd="0" presId="urn:microsoft.com/office/officeart/2011/layout/HexagonRadial"/>
    <dgm:cxn modelId="{4A40EBFE-D8B6-4D2F-853A-F9A233EBADB6}" type="presParOf" srcId="{2ADB0AFE-909C-48B9-B885-9252C6CA870B}" destId="{F79EC977-A7D4-4D60-B916-D1907FBF6123}" srcOrd="0" destOrd="0" presId="urn:microsoft.com/office/officeart/2011/layout/HexagonRadial"/>
    <dgm:cxn modelId="{09444CAC-7016-4129-9070-BD5F6117A85A}" type="presParOf" srcId="{B1A6506A-0163-4C51-A049-AD2455861BBA}" destId="{E5A6A74F-8121-4F3F-9A21-05FEAF74C2C5}" srcOrd="4" destOrd="0" presId="urn:microsoft.com/office/officeart/2011/layout/HexagonRadial"/>
    <dgm:cxn modelId="{17A23C51-6E59-444B-810D-0DC8CB945471}" type="presParOf" srcId="{B1A6506A-0163-4C51-A049-AD2455861BBA}" destId="{149F54C0-0903-49CD-A228-FE4DE65D68DE}" srcOrd="5" destOrd="0" presId="urn:microsoft.com/office/officeart/2011/layout/HexagonRadial"/>
    <dgm:cxn modelId="{F17C9643-26E0-434D-91DB-B2D6658D48D4}" type="presParOf" srcId="{149F54C0-0903-49CD-A228-FE4DE65D68DE}" destId="{BB4399CA-1848-4A83-93AE-D5F92FA2B871}" srcOrd="0" destOrd="0" presId="urn:microsoft.com/office/officeart/2011/layout/HexagonRadial"/>
    <dgm:cxn modelId="{B2318389-EDA1-4170-90D2-7B9295919AC8}" type="presParOf" srcId="{B1A6506A-0163-4C51-A049-AD2455861BBA}" destId="{0AC9299C-FEA6-4875-8FD1-DA09E7D55A9A}" srcOrd="6" destOrd="0" presId="urn:microsoft.com/office/officeart/2011/layout/HexagonRadial"/>
    <dgm:cxn modelId="{9D74A7B7-CDCA-4A2B-BAFE-E950907E9DFF}" type="presParOf" srcId="{B1A6506A-0163-4C51-A049-AD2455861BBA}" destId="{82EA5BC8-77CE-4B72-BFE3-507C47EC9D71}" srcOrd="7" destOrd="0" presId="urn:microsoft.com/office/officeart/2011/layout/HexagonRadial"/>
    <dgm:cxn modelId="{47CEA46B-192B-47EA-9223-0B1C1D905939}" type="presParOf" srcId="{82EA5BC8-77CE-4B72-BFE3-507C47EC9D71}" destId="{925751B5-77D1-4DD6-981D-A741629AA680}" srcOrd="0" destOrd="0" presId="urn:microsoft.com/office/officeart/2011/layout/HexagonRadial"/>
    <dgm:cxn modelId="{A620ACC4-D52C-4087-9A26-7B66F1D9EB31}" type="presParOf" srcId="{B1A6506A-0163-4C51-A049-AD2455861BBA}" destId="{06D2F8E9-057E-494D-B5CA-8194BA065EEE}" srcOrd="8" destOrd="0" presId="urn:microsoft.com/office/officeart/2011/layout/HexagonRadial"/>
    <dgm:cxn modelId="{55211CB3-AE66-49A7-98BA-7EDEBB2F27C0}" type="presParOf" srcId="{B1A6506A-0163-4C51-A049-AD2455861BBA}" destId="{1B84839A-3C0B-46E5-ADD2-5648D9E20CBA}" srcOrd="9" destOrd="0" presId="urn:microsoft.com/office/officeart/2011/layout/HexagonRadial"/>
    <dgm:cxn modelId="{14D824BB-577A-441E-8E91-0C96656B91AD}" type="presParOf" srcId="{1B84839A-3C0B-46E5-ADD2-5648D9E20CBA}" destId="{7AA318DD-A661-4E85-BDFC-F3A97744B855}" srcOrd="0" destOrd="0" presId="urn:microsoft.com/office/officeart/2011/layout/HexagonRadial"/>
    <dgm:cxn modelId="{67B5EE9F-6DFB-4C31-A07A-B329DA50600F}" type="presParOf" srcId="{B1A6506A-0163-4C51-A049-AD2455861BBA}" destId="{B8F30010-66DE-4010-9D2E-95DF9C42302A}" srcOrd="10" destOrd="0" presId="urn:microsoft.com/office/officeart/2011/layout/HexagonRadial"/>
    <dgm:cxn modelId="{2E73C030-084D-4A63-9EE9-A047E7CC350D}" type="presParOf" srcId="{B1A6506A-0163-4C51-A049-AD2455861BBA}" destId="{FA75192B-06F5-43C3-86DF-08621EFE194D}" srcOrd="11" destOrd="0" presId="urn:microsoft.com/office/officeart/2011/layout/HexagonRadial"/>
    <dgm:cxn modelId="{1EE61AB1-231B-43FC-8744-8E33747B2F56}" type="presParOf" srcId="{FA75192B-06F5-43C3-86DF-08621EFE194D}" destId="{BCCCF5BB-49D0-465F-A37B-0E07678BEAFC}" srcOrd="0" destOrd="0" presId="urn:microsoft.com/office/officeart/2011/layout/HexagonRadial"/>
    <dgm:cxn modelId="{0DD3CE88-1F65-4C5F-BB35-2DF3C2E54861}" type="presParOf" srcId="{B1A6506A-0163-4C51-A049-AD2455861BBA}" destId="{5CB61495-2302-47E3-B5E9-E9AEB5EDA983}"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2689B-F27A-4AC8-8299-0F199268C5C6}">
      <dsp:nvSpPr>
        <dsp:cNvPr id="0" name=""/>
        <dsp:cNvSpPr/>
      </dsp:nvSpPr>
      <dsp:spPr>
        <a:xfrm>
          <a:off x="1283" y="0"/>
          <a:ext cx="5006206" cy="4081462"/>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1111250">
            <a:lnSpc>
              <a:spcPct val="90000"/>
            </a:lnSpc>
            <a:spcBef>
              <a:spcPct val="0"/>
            </a:spcBef>
            <a:spcAft>
              <a:spcPct val="35000"/>
            </a:spcAft>
            <a:buNone/>
          </a:pPr>
          <a:r>
            <a:rPr lang="en-US" sz="2500" kern="1200" dirty="0"/>
            <a:t>AI refers to scenarios where a machine mimics the </a:t>
          </a:r>
          <a:r>
            <a:rPr lang="en-US" sz="2500" b="1" kern="1200" dirty="0"/>
            <a:t>cognitive functions</a:t>
          </a:r>
          <a:r>
            <a:rPr lang="en-US" sz="2500" kern="1200" dirty="0"/>
            <a:t> associated with human minds, such as learning and problem solving. </a:t>
          </a:r>
        </a:p>
      </dsp:txBody>
      <dsp:txXfrm>
        <a:off x="1283" y="1550955"/>
        <a:ext cx="5006206" cy="2448877"/>
      </dsp:txXfrm>
    </dsp:sp>
    <dsp:sp modelId="{6E0BBF01-18CD-41C8-8B4B-B7183F9F203F}">
      <dsp:nvSpPr>
        <dsp:cNvPr id="0" name=""/>
        <dsp:cNvSpPr/>
      </dsp:nvSpPr>
      <dsp:spPr>
        <a:xfrm>
          <a:off x="1892167" y="408146"/>
          <a:ext cx="1224438" cy="122443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462" tIns="12700" rIns="9546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071482" y="587461"/>
        <a:ext cx="865808" cy="865808"/>
      </dsp:txXfrm>
    </dsp:sp>
    <dsp:sp modelId="{C428134D-75BA-4522-94CE-4CBD4143E0B5}">
      <dsp:nvSpPr>
        <dsp:cNvPr id="0" name=""/>
        <dsp:cNvSpPr/>
      </dsp:nvSpPr>
      <dsp:spPr>
        <a:xfrm>
          <a:off x="1283" y="4081390"/>
          <a:ext cx="500620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A7E1AA-7A14-4B3B-BF86-849747D89651}">
      <dsp:nvSpPr>
        <dsp:cNvPr id="0" name=""/>
        <dsp:cNvSpPr/>
      </dsp:nvSpPr>
      <dsp:spPr>
        <a:xfrm>
          <a:off x="5509393" y="0"/>
          <a:ext cx="5006206" cy="4081462"/>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1111250">
            <a:lnSpc>
              <a:spcPct val="90000"/>
            </a:lnSpc>
            <a:spcBef>
              <a:spcPct val="0"/>
            </a:spcBef>
            <a:spcAft>
              <a:spcPct val="35000"/>
            </a:spcAft>
            <a:buNone/>
          </a:pPr>
          <a:r>
            <a:rPr lang="en-US" sz="2500" kern="1200" dirty="0"/>
            <a:t>Because AI leverages machine learning algorithms, it is viewed as an </a:t>
          </a:r>
          <a:r>
            <a:rPr lang="en-US" sz="2500" b="1" kern="1200" dirty="0"/>
            <a:t>umbrella term </a:t>
          </a:r>
          <a:r>
            <a:rPr lang="en-US" sz="2500" kern="1200" dirty="0"/>
            <a:t>covering Machine Learning and Deep Learning.</a:t>
          </a:r>
        </a:p>
      </dsp:txBody>
      <dsp:txXfrm>
        <a:off x="5509393" y="1550955"/>
        <a:ext cx="5006206" cy="2448877"/>
      </dsp:txXfrm>
    </dsp:sp>
    <dsp:sp modelId="{545C2268-2C5C-4477-A32A-848712A1DBEB}">
      <dsp:nvSpPr>
        <dsp:cNvPr id="0" name=""/>
        <dsp:cNvSpPr/>
      </dsp:nvSpPr>
      <dsp:spPr>
        <a:xfrm>
          <a:off x="7398994" y="408146"/>
          <a:ext cx="1224438" cy="122443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462" tIns="12700" rIns="9546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578309" y="587461"/>
        <a:ext cx="865808" cy="865808"/>
      </dsp:txXfrm>
    </dsp:sp>
    <dsp:sp modelId="{E86B1E10-BB2D-471F-ABF0-5FF273EABBBE}">
      <dsp:nvSpPr>
        <dsp:cNvPr id="0" name=""/>
        <dsp:cNvSpPr/>
      </dsp:nvSpPr>
      <dsp:spPr>
        <a:xfrm>
          <a:off x="5508110" y="4081390"/>
          <a:ext cx="500620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AA882-AB7F-42EF-8D34-3902036A27E3}">
      <dsp:nvSpPr>
        <dsp:cNvPr id="0" name=""/>
        <dsp:cNvSpPr/>
      </dsp:nvSpPr>
      <dsp:spPr>
        <a:xfrm>
          <a:off x="1858714" y="1035"/>
          <a:ext cx="6798171" cy="40789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Machine learning gives "computers the ability to learn without being explicitly programmed." </a:t>
          </a:r>
        </a:p>
      </dsp:txBody>
      <dsp:txXfrm>
        <a:off x="1978181" y="120502"/>
        <a:ext cx="6559237" cy="3839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8B8BC-E47D-45C2-ACA0-7FC4C33CCB38}">
      <dsp:nvSpPr>
        <dsp:cNvPr id="0" name=""/>
        <dsp:cNvSpPr/>
      </dsp:nvSpPr>
      <dsp:spPr>
        <a:xfrm>
          <a:off x="858482" y="0"/>
          <a:ext cx="2671436" cy="267139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Computer Science</a:t>
          </a:r>
        </a:p>
      </dsp:txBody>
      <dsp:txXfrm>
        <a:off x="1249705" y="391217"/>
        <a:ext cx="1888990" cy="1888964"/>
      </dsp:txXfrm>
    </dsp:sp>
    <dsp:sp modelId="{C9B7D30A-6FA6-462F-A7A6-BDA22410D9B0}">
      <dsp:nvSpPr>
        <dsp:cNvPr id="0" name=""/>
        <dsp:cNvSpPr/>
      </dsp:nvSpPr>
      <dsp:spPr>
        <a:xfrm>
          <a:off x="2004899" y="1781674"/>
          <a:ext cx="2671436" cy="2671398"/>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Domain Expertise</a:t>
          </a:r>
        </a:p>
      </dsp:txBody>
      <dsp:txXfrm>
        <a:off x="2396122" y="2172891"/>
        <a:ext cx="1888990" cy="1888964"/>
      </dsp:txXfrm>
    </dsp:sp>
    <dsp:sp modelId="{9EF86406-8801-4C9E-8335-03D38FB3794C}">
      <dsp:nvSpPr>
        <dsp:cNvPr id="0" name=""/>
        <dsp:cNvSpPr/>
      </dsp:nvSpPr>
      <dsp:spPr>
        <a:xfrm>
          <a:off x="3016787" y="0"/>
          <a:ext cx="2671436" cy="2671398"/>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Math</a:t>
          </a:r>
        </a:p>
      </dsp:txBody>
      <dsp:txXfrm>
        <a:off x="3408010" y="391217"/>
        <a:ext cx="1888990" cy="1888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0BC1E-B44A-440F-8E07-704F461B4770}">
      <dsp:nvSpPr>
        <dsp:cNvPr id="0" name=""/>
        <dsp:cNvSpPr/>
      </dsp:nvSpPr>
      <dsp:spPr>
        <a:xfrm>
          <a:off x="2259805" y="2228"/>
          <a:ext cx="2160000" cy="107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2266950">
            <a:lnSpc>
              <a:spcPct val="90000"/>
            </a:lnSpc>
            <a:spcBef>
              <a:spcPct val="0"/>
            </a:spcBef>
            <a:spcAft>
              <a:spcPct val="35000"/>
            </a:spcAft>
            <a:buNone/>
          </a:pPr>
          <a:r>
            <a:rPr lang="en-US" sz="5100" kern="1200" dirty="0"/>
            <a:t>Python</a:t>
          </a:r>
        </a:p>
      </dsp:txBody>
      <dsp:txXfrm>
        <a:off x="2259805" y="2228"/>
        <a:ext cx="2160000" cy="1071955"/>
      </dsp:txXfrm>
    </dsp:sp>
    <dsp:sp modelId="{21FDDBEB-30F0-4E77-BAA3-802494AC71A8}">
      <dsp:nvSpPr>
        <dsp:cNvPr id="0" name=""/>
        <dsp:cNvSpPr/>
      </dsp:nvSpPr>
      <dsp:spPr>
        <a:xfrm>
          <a:off x="1134805" y="1127782"/>
          <a:ext cx="4410000" cy="107195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2266950">
            <a:lnSpc>
              <a:spcPct val="90000"/>
            </a:lnSpc>
            <a:spcBef>
              <a:spcPct val="0"/>
            </a:spcBef>
            <a:spcAft>
              <a:spcPct val="35000"/>
            </a:spcAft>
            <a:buNone/>
          </a:pPr>
          <a:r>
            <a:rPr lang="en-US" sz="5100" kern="1200" dirty="0"/>
            <a:t>Azure Compute</a:t>
          </a:r>
        </a:p>
      </dsp:txBody>
      <dsp:txXfrm>
        <a:off x="1134805" y="1127782"/>
        <a:ext cx="4410000" cy="1071955"/>
      </dsp:txXfrm>
    </dsp:sp>
    <dsp:sp modelId="{72303269-F842-4A29-AD90-4E22809E534C}">
      <dsp:nvSpPr>
        <dsp:cNvPr id="0" name=""/>
        <dsp:cNvSpPr/>
      </dsp:nvSpPr>
      <dsp:spPr>
        <a:xfrm>
          <a:off x="1359805" y="2253335"/>
          <a:ext cx="3960000" cy="107195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2266950">
            <a:lnSpc>
              <a:spcPct val="90000"/>
            </a:lnSpc>
            <a:spcBef>
              <a:spcPct val="0"/>
            </a:spcBef>
            <a:spcAft>
              <a:spcPct val="35000"/>
            </a:spcAft>
            <a:buNone/>
          </a:pPr>
          <a:r>
            <a:rPr lang="en-US" sz="5100" kern="1200" dirty="0"/>
            <a:t>Azure Storage</a:t>
          </a:r>
        </a:p>
      </dsp:txBody>
      <dsp:txXfrm>
        <a:off x="1359805" y="2253335"/>
        <a:ext cx="3960000" cy="1071955"/>
      </dsp:txXfrm>
    </dsp:sp>
    <dsp:sp modelId="{AB7EA243-EBA0-49EA-9521-BFDB28894EF4}">
      <dsp:nvSpPr>
        <dsp:cNvPr id="0" name=""/>
        <dsp:cNvSpPr/>
      </dsp:nvSpPr>
      <dsp:spPr>
        <a:xfrm>
          <a:off x="9804" y="3378888"/>
          <a:ext cx="6660000" cy="107195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2266950">
            <a:lnSpc>
              <a:spcPct val="90000"/>
            </a:lnSpc>
            <a:spcBef>
              <a:spcPct val="0"/>
            </a:spcBef>
            <a:spcAft>
              <a:spcPct val="35000"/>
            </a:spcAft>
            <a:buNone/>
          </a:pPr>
          <a:r>
            <a:rPr lang="en-US" sz="5100" kern="1200" dirty="0"/>
            <a:t>Azure Machine Learning</a:t>
          </a:r>
        </a:p>
      </dsp:txBody>
      <dsp:txXfrm>
        <a:off x="9804" y="3378888"/>
        <a:ext cx="6660000" cy="1071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A2586-4E7B-4109-9268-930A933EE4FE}">
      <dsp:nvSpPr>
        <dsp:cNvPr id="0" name=""/>
        <dsp:cNvSpPr/>
      </dsp:nvSpPr>
      <dsp:spPr>
        <a:xfrm>
          <a:off x="5134" y="1562971"/>
          <a:ext cx="1591716" cy="95503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Collect Data</a:t>
          </a:r>
        </a:p>
      </dsp:txBody>
      <dsp:txXfrm>
        <a:off x="33106" y="1590943"/>
        <a:ext cx="1535772" cy="899086"/>
      </dsp:txXfrm>
    </dsp:sp>
    <dsp:sp modelId="{B9F91FD4-F82B-4991-BE8D-70E1DD9EC6C2}">
      <dsp:nvSpPr>
        <dsp:cNvPr id="0" name=""/>
        <dsp:cNvSpPr/>
      </dsp:nvSpPr>
      <dsp:spPr>
        <a:xfrm>
          <a:off x="1756023" y="1843114"/>
          <a:ext cx="337443" cy="3947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56023" y="1922063"/>
        <a:ext cx="236210" cy="236847"/>
      </dsp:txXfrm>
    </dsp:sp>
    <dsp:sp modelId="{BB1138A1-CD1C-4918-8169-15F0FAAA30AD}">
      <dsp:nvSpPr>
        <dsp:cNvPr id="0" name=""/>
        <dsp:cNvSpPr/>
      </dsp:nvSpPr>
      <dsp:spPr>
        <a:xfrm>
          <a:off x="2233538" y="1562971"/>
          <a:ext cx="1591716" cy="95503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Prepare Data</a:t>
          </a:r>
        </a:p>
      </dsp:txBody>
      <dsp:txXfrm>
        <a:off x="2261510" y="1590943"/>
        <a:ext cx="1535772" cy="899086"/>
      </dsp:txXfrm>
    </dsp:sp>
    <dsp:sp modelId="{684A88AC-D400-45D2-917E-3F0467F15DA3}">
      <dsp:nvSpPr>
        <dsp:cNvPr id="0" name=""/>
        <dsp:cNvSpPr/>
      </dsp:nvSpPr>
      <dsp:spPr>
        <a:xfrm>
          <a:off x="3984426" y="1843114"/>
          <a:ext cx="337443" cy="394745"/>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84426" y="1922063"/>
        <a:ext cx="236210" cy="236847"/>
      </dsp:txXfrm>
    </dsp:sp>
    <dsp:sp modelId="{CC1C6601-F255-4267-81B4-A1239501CE4F}">
      <dsp:nvSpPr>
        <dsp:cNvPr id="0" name=""/>
        <dsp:cNvSpPr/>
      </dsp:nvSpPr>
      <dsp:spPr>
        <a:xfrm>
          <a:off x="4461941" y="1562971"/>
          <a:ext cx="1591716" cy="95503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Train Model</a:t>
          </a:r>
        </a:p>
      </dsp:txBody>
      <dsp:txXfrm>
        <a:off x="4489913" y="1590943"/>
        <a:ext cx="1535772" cy="899086"/>
      </dsp:txXfrm>
    </dsp:sp>
    <dsp:sp modelId="{BDE6A601-9F6D-4116-9546-3A72D64B09DA}">
      <dsp:nvSpPr>
        <dsp:cNvPr id="0" name=""/>
        <dsp:cNvSpPr/>
      </dsp:nvSpPr>
      <dsp:spPr>
        <a:xfrm>
          <a:off x="6212830" y="1843114"/>
          <a:ext cx="337443" cy="394745"/>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212830" y="1922063"/>
        <a:ext cx="236210" cy="236847"/>
      </dsp:txXfrm>
    </dsp:sp>
    <dsp:sp modelId="{BD3021EE-129D-4F11-A2E9-C7A0D62F773A}">
      <dsp:nvSpPr>
        <dsp:cNvPr id="0" name=""/>
        <dsp:cNvSpPr/>
      </dsp:nvSpPr>
      <dsp:spPr>
        <a:xfrm>
          <a:off x="6690345" y="1562971"/>
          <a:ext cx="1591716" cy="95503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Evaluate Model</a:t>
          </a:r>
        </a:p>
      </dsp:txBody>
      <dsp:txXfrm>
        <a:off x="6718317" y="1590943"/>
        <a:ext cx="1535772" cy="899086"/>
      </dsp:txXfrm>
    </dsp:sp>
    <dsp:sp modelId="{F752B121-A87E-4CFB-8120-D66595EA396B}">
      <dsp:nvSpPr>
        <dsp:cNvPr id="0" name=""/>
        <dsp:cNvSpPr/>
      </dsp:nvSpPr>
      <dsp:spPr>
        <a:xfrm>
          <a:off x="8441233" y="1843114"/>
          <a:ext cx="337443" cy="394745"/>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441233" y="1922063"/>
        <a:ext cx="236210" cy="236847"/>
      </dsp:txXfrm>
    </dsp:sp>
    <dsp:sp modelId="{21BFA5B5-D329-42D1-964C-EE638721285E}">
      <dsp:nvSpPr>
        <dsp:cNvPr id="0" name=""/>
        <dsp:cNvSpPr/>
      </dsp:nvSpPr>
      <dsp:spPr>
        <a:xfrm>
          <a:off x="8918748" y="1562971"/>
          <a:ext cx="1591716" cy="95503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Deploy Model</a:t>
          </a:r>
        </a:p>
      </dsp:txBody>
      <dsp:txXfrm>
        <a:off x="8946720" y="1590943"/>
        <a:ext cx="1535772" cy="8990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A2586-4E7B-4109-9268-930A933EE4FE}">
      <dsp:nvSpPr>
        <dsp:cNvPr id="0" name=""/>
        <dsp:cNvSpPr/>
      </dsp:nvSpPr>
      <dsp:spPr>
        <a:xfrm>
          <a:off x="5134" y="1562971"/>
          <a:ext cx="1591716" cy="95503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Collect Data</a:t>
          </a:r>
        </a:p>
      </dsp:txBody>
      <dsp:txXfrm>
        <a:off x="33106" y="1590943"/>
        <a:ext cx="1535772" cy="899086"/>
      </dsp:txXfrm>
    </dsp:sp>
    <dsp:sp modelId="{B9F91FD4-F82B-4991-BE8D-70E1DD9EC6C2}">
      <dsp:nvSpPr>
        <dsp:cNvPr id="0" name=""/>
        <dsp:cNvSpPr/>
      </dsp:nvSpPr>
      <dsp:spPr>
        <a:xfrm>
          <a:off x="1756023" y="1843114"/>
          <a:ext cx="337443" cy="3947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56023" y="1922063"/>
        <a:ext cx="236210" cy="236847"/>
      </dsp:txXfrm>
    </dsp:sp>
    <dsp:sp modelId="{BB1138A1-CD1C-4918-8169-15F0FAAA30AD}">
      <dsp:nvSpPr>
        <dsp:cNvPr id="0" name=""/>
        <dsp:cNvSpPr/>
      </dsp:nvSpPr>
      <dsp:spPr>
        <a:xfrm>
          <a:off x="2233538" y="1562971"/>
          <a:ext cx="1591716" cy="95503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Prepare Data</a:t>
          </a:r>
        </a:p>
      </dsp:txBody>
      <dsp:txXfrm>
        <a:off x="2261510" y="1590943"/>
        <a:ext cx="1535772" cy="899086"/>
      </dsp:txXfrm>
    </dsp:sp>
    <dsp:sp modelId="{684A88AC-D400-45D2-917E-3F0467F15DA3}">
      <dsp:nvSpPr>
        <dsp:cNvPr id="0" name=""/>
        <dsp:cNvSpPr/>
      </dsp:nvSpPr>
      <dsp:spPr>
        <a:xfrm>
          <a:off x="3984426" y="1843114"/>
          <a:ext cx="337443" cy="394745"/>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84426" y="1922063"/>
        <a:ext cx="236210" cy="236847"/>
      </dsp:txXfrm>
    </dsp:sp>
    <dsp:sp modelId="{CC1C6601-F255-4267-81B4-A1239501CE4F}">
      <dsp:nvSpPr>
        <dsp:cNvPr id="0" name=""/>
        <dsp:cNvSpPr/>
      </dsp:nvSpPr>
      <dsp:spPr>
        <a:xfrm>
          <a:off x="4461941" y="1562971"/>
          <a:ext cx="1591716" cy="95503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Train Model</a:t>
          </a:r>
        </a:p>
      </dsp:txBody>
      <dsp:txXfrm>
        <a:off x="4489913" y="1590943"/>
        <a:ext cx="1535772" cy="899086"/>
      </dsp:txXfrm>
    </dsp:sp>
    <dsp:sp modelId="{BDE6A601-9F6D-4116-9546-3A72D64B09DA}">
      <dsp:nvSpPr>
        <dsp:cNvPr id="0" name=""/>
        <dsp:cNvSpPr/>
      </dsp:nvSpPr>
      <dsp:spPr>
        <a:xfrm>
          <a:off x="6212830" y="1843114"/>
          <a:ext cx="337443" cy="394745"/>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212830" y="1922063"/>
        <a:ext cx="236210" cy="236847"/>
      </dsp:txXfrm>
    </dsp:sp>
    <dsp:sp modelId="{BD3021EE-129D-4F11-A2E9-C7A0D62F773A}">
      <dsp:nvSpPr>
        <dsp:cNvPr id="0" name=""/>
        <dsp:cNvSpPr/>
      </dsp:nvSpPr>
      <dsp:spPr>
        <a:xfrm>
          <a:off x="6690345" y="1562971"/>
          <a:ext cx="1591716" cy="95503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Evaluate Model</a:t>
          </a:r>
        </a:p>
      </dsp:txBody>
      <dsp:txXfrm>
        <a:off x="6718317" y="1590943"/>
        <a:ext cx="1535772" cy="899086"/>
      </dsp:txXfrm>
    </dsp:sp>
    <dsp:sp modelId="{F752B121-A87E-4CFB-8120-D66595EA396B}">
      <dsp:nvSpPr>
        <dsp:cNvPr id="0" name=""/>
        <dsp:cNvSpPr/>
      </dsp:nvSpPr>
      <dsp:spPr>
        <a:xfrm>
          <a:off x="8441233" y="1843114"/>
          <a:ext cx="337443" cy="394745"/>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441233" y="1922063"/>
        <a:ext cx="236210" cy="236847"/>
      </dsp:txXfrm>
    </dsp:sp>
    <dsp:sp modelId="{21BFA5B5-D329-42D1-964C-EE638721285E}">
      <dsp:nvSpPr>
        <dsp:cNvPr id="0" name=""/>
        <dsp:cNvSpPr/>
      </dsp:nvSpPr>
      <dsp:spPr>
        <a:xfrm>
          <a:off x="8918748" y="1562971"/>
          <a:ext cx="1591716" cy="95503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Deploy Model</a:t>
          </a:r>
        </a:p>
      </dsp:txBody>
      <dsp:txXfrm>
        <a:off x="8946720" y="1590943"/>
        <a:ext cx="1535772" cy="8990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56A0A-F01E-41F0-83B9-6EB4CDC74801}">
      <dsp:nvSpPr>
        <dsp:cNvPr id="0" name=""/>
        <dsp:cNvSpPr/>
      </dsp:nvSpPr>
      <dsp:spPr>
        <a:xfrm>
          <a:off x="2612205" y="1546424"/>
          <a:ext cx="1965572" cy="1700299"/>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Text</a:t>
          </a:r>
        </a:p>
      </dsp:txBody>
      <dsp:txXfrm>
        <a:off x="2937928" y="1828187"/>
        <a:ext cx="1314126" cy="1136773"/>
      </dsp:txXfrm>
    </dsp:sp>
    <dsp:sp modelId="{F79EC977-A7D4-4D60-B916-D1907FBF6123}">
      <dsp:nvSpPr>
        <dsp:cNvPr id="0" name=""/>
        <dsp:cNvSpPr/>
      </dsp:nvSpPr>
      <dsp:spPr>
        <a:xfrm>
          <a:off x="3843031" y="732945"/>
          <a:ext cx="741604" cy="63899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1985902-8C67-46DB-A725-BC081F9BA916}">
      <dsp:nvSpPr>
        <dsp:cNvPr id="0" name=""/>
        <dsp:cNvSpPr/>
      </dsp:nvSpPr>
      <dsp:spPr>
        <a:xfrm>
          <a:off x="2793262" y="0"/>
          <a:ext cx="1610772" cy="1393507"/>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Semantics</a:t>
          </a:r>
        </a:p>
      </dsp:txBody>
      <dsp:txXfrm>
        <a:off x="3060201" y="230934"/>
        <a:ext cx="1076894" cy="931639"/>
      </dsp:txXfrm>
    </dsp:sp>
    <dsp:sp modelId="{BB4399CA-1848-4A83-93AE-D5F92FA2B871}">
      <dsp:nvSpPr>
        <dsp:cNvPr id="0" name=""/>
        <dsp:cNvSpPr/>
      </dsp:nvSpPr>
      <dsp:spPr>
        <a:xfrm>
          <a:off x="4708541" y="1927517"/>
          <a:ext cx="741604" cy="63899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5A6A74F-8121-4F3F-9A21-05FEAF74C2C5}">
      <dsp:nvSpPr>
        <dsp:cNvPr id="0" name=""/>
        <dsp:cNvSpPr/>
      </dsp:nvSpPr>
      <dsp:spPr>
        <a:xfrm>
          <a:off x="4270528" y="857100"/>
          <a:ext cx="1610772" cy="1393507"/>
        </a:xfrm>
        <a:prstGeom prst="hexagon">
          <a:avLst>
            <a:gd name="adj" fmla="val 28570"/>
            <a:gd name="vf" fmla="val 115470"/>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Sentiment</a:t>
          </a:r>
        </a:p>
      </dsp:txBody>
      <dsp:txXfrm>
        <a:off x="4537467" y="1088034"/>
        <a:ext cx="1076894" cy="931639"/>
      </dsp:txXfrm>
    </dsp:sp>
    <dsp:sp modelId="{925751B5-77D1-4DD6-981D-A741629AA680}">
      <dsp:nvSpPr>
        <dsp:cNvPr id="0" name=""/>
        <dsp:cNvSpPr/>
      </dsp:nvSpPr>
      <dsp:spPr>
        <a:xfrm>
          <a:off x="4107302" y="3275964"/>
          <a:ext cx="741604" cy="63899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AC9299C-FEA6-4875-8FD1-DA09E7D55A9A}">
      <dsp:nvSpPr>
        <dsp:cNvPr id="0" name=""/>
        <dsp:cNvSpPr/>
      </dsp:nvSpPr>
      <dsp:spPr>
        <a:xfrm>
          <a:off x="4270528" y="2542060"/>
          <a:ext cx="1610772" cy="1393507"/>
        </a:xfrm>
        <a:prstGeom prst="hexagon">
          <a:avLst>
            <a:gd name="adj" fmla="val 28570"/>
            <a:gd name="vf" fmla="val 115470"/>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Summarization</a:t>
          </a:r>
        </a:p>
      </dsp:txBody>
      <dsp:txXfrm>
        <a:off x="4537467" y="2772994"/>
        <a:ext cx="1076894" cy="931639"/>
      </dsp:txXfrm>
    </dsp:sp>
    <dsp:sp modelId="{7AA318DD-A661-4E85-BDFC-F3A97744B855}">
      <dsp:nvSpPr>
        <dsp:cNvPr id="0" name=""/>
        <dsp:cNvSpPr/>
      </dsp:nvSpPr>
      <dsp:spPr>
        <a:xfrm>
          <a:off x="2615863" y="3415938"/>
          <a:ext cx="741604" cy="63899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6D2F8E9-057E-494D-B5CA-8194BA065EEE}">
      <dsp:nvSpPr>
        <dsp:cNvPr id="0" name=""/>
        <dsp:cNvSpPr/>
      </dsp:nvSpPr>
      <dsp:spPr>
        <a:xfrm>
          <a:off x="2793262" y="3400119"/>
          <a:ext cx="1610772" cy="1393507"/>
        </a:xfrm>
        <a:prstGeom prst="hexagon">
          <a:avLst>
            <a:gd name="adj" fmla="val 28570"/>
            <a:gd name="vf" fmla="val 115470"/>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Classification</a:t>
          </a:r>
        </a:p>
      </dsp:txBody>
      <dsp:txXfrm>
        <a:off x="3060201" y="3631053"/>
        <a:ext cx="1076894" cy="931639"/>
      </dsp:txXfrm>
    </dsp:sp>
    <dsp:sp modelId="{BCCCF5BB-49D0-465F-A37B-0E07678BEAFC}">
      <dsp:nvSpPr>
        <dsp:cNvPr id="0" name=""/>
        <dsp:cNvSpPr/>
      </dsp:nvSpPr>
      <dsp:spPr>
        <a:xfrm>
          <a:off x="1736179" y="2221846"/>
          <a:ext cx="741604" cy="63899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8F30010-66DE-4010-9D2E-95DF9C42302A}">
      <dsp:nvSpPr>
        <dsp:cNvPr id="0" name=""/>
        <dsp:cNvSpPr/>
      </dsp:nvSpPr>
      <dsp:spPr>
        <a:xfrm>
          <a:off x="1309139" y="2543019"/>
          <a:ext cx="1610772" cy="1393507"/>
        </a:xfrm>
        <a:prstGeom prst="hexagon">
          <a:avLst>
            <a:gd name="adj" fmla="val 28570"/>
            <a:gd name="vf" fmla="val 115470"/>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Clustering</a:t>
          </a:r>
        </a:p>
      </dsp:txBody>
      <dsp:txXfrm>
        <a:off x="1576078" y="2773953"/>
        <a:ext cx="1076894" cy="931639"/>
      </dsp:txXfrm>
    </dsp:sp>
    <dsp:sp modelId="{5CB61495-2302-47E3-B5E9-E9AEB5EDA983}">
      <dsp:nvSpPr>
        <dsp:cNvPr id="0" name=""/>
        <dsp:cNvSpPr/>
      </dsp:nvSpPr>
      <dsp:spPr>
        <a:xfrm>
          <a:off x="1309139" y="855183"/>
          <a:ext cx="1610772" cy="1393507"/>
        </a:xfrm>
        <a:prstGeom prst="hexagon">
          <a:avLst>
            <a:gd name="adj" fmla="val 28570"/>
            <a:gd name="vf" fmla="val 11547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Search</a:t>
          </a:r>
        </a:p>
      </dsp:txBody>
      <dsp:txXfrm>
        <a:off x="1576078" y="1086117"/>
        <a:ext cx="1076894" cy="931639"/>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9-28T04:20:32.366"/>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4848.68799"/>
      <inkml:brushProperty name="anchorY" value="2496.79932"/>
      <inkml:brushProperty name="scaleFactor" value="0.5"/>
    </inkml:brush>
  </inkml:definitions>
  <inkml:trace contextRef="#ctx0" brushRef="#br0">1542 1,'0'0,"-15"1,-62-3,-96 7,-111 30,-77 76,19 42,294-122,-11 5,2 3,-44 39,122-80,-25 8,-1-1,1 0,0 1,0 0,0 0,1 0,0 0,0 0,1 1,-1-1,1 1,1 0,-1 0,1 0,1-1,-1 1,1 0,0 0,1 0,0 0,0 0,0 0,1 0,0-1,0 1,1 0,10-3,-2 8,0-1,1-1,0 0,0-1,1 0,1-1,-1 0,1-1,1-1,-1 0,1-1,0 0,0-1,6 0,51 12,9-1,1-3,0-5,14-2,47 2,168-15,95-29,-378 27,14 1,0-3,-1-1,0-2,35-18,-75 26,6 3,0-1,0 0,0 0,-1-1,0 0,0 0,0-1,-1 1,0-1,0 0,-1-1,0 1,0-1,0 0,-1 0,-1 0,1 0,-1 0,-1-1,1-4,1 5,-3-5,-1 0,0 1,-1-1,0 1,-1 0,0-1,-1 1,0 1,-1-1,-1 1,0 0,0 0,-1 0,-3-3,6-5,-14-7,-1 0,-1 1,-1 1,-1 1,-9-7,-123-111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9-28T04:22:04.843"/>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6924.35156"/>
      <inkml:brushProperty name="anchorY" value="4034.6001"/>
      <inkml:brushProperty name="scaleFactor" value="0.5"/>
    </inkml:brush>
  </inkml:definitions>
  <inkml:trace contextRef="#ctx0" brushRef="#br0">1353 3,'0'0,"0"0,-64-2,-4 11,-30 12,-24 20,-19 22,-12 23,-6 19,5 15,13 12,23 7,32 2,39-4,45-11,49-17,45-18,43-21,38-24,32-27,22-33,13-38,0-37,-13-29,-28-23,-40-14,-46-6,-54 4,-56 142,0-2,-1 1,-1-1,-1 0,0 0,-1 0,-3-12,1 16,0 0,-1-1,0 0,-1 1,-1 0,0 0,-1 1,-6-9,-86-83,-35 30,-31 31,19 22,28 14,35 10,31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F30E4-1716-4036-8FCB-F00586F5B2A6}" type="datetimeFigureOut">
              <a:rPr lang="en-US" smtClean="0"/>
              <a:t>11/18/2019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FD16C-9B51-4AB9-AB46-DB7CE5593356}" type="slidenum">
              <a:rPr lang="en-US" smtClean="0"/>
              <a:t>‹#›</a:t>
            </a:fld>
            <a:endParaRPr lang="en-US"/>
          </a:p>
        </p:txBody>
      </p:sp>
    </p:spTree>
    <p:extLst>
      <p:ext uri="{BB962C8B-B14F-4D97-AF65-F5344CB8AC3E}">
        <p14:creationId xmlns:p14="http://schemas.microsoft.com/office/powerpoint/2010/main" val="1324806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FD16C-9B51-4AB9-AB46-DB7CE5593356}" type="slidenum">
              <a:rPr lang="en-US" smtClean="0"/>
              <a:t>1</a:t>
            </a:fld>
            <a:endParaRPr lang="en-US"/>
          </a:p>
        </p:txBody>
      </p:sp>
    </p:spTree>
    <p:extLst>
      <p:ext uri="{BB962C8B-B14F-4D97-AF65-F5344CB8AC3E}">
        <p14:creationId xmlns:p14="http://schemas.microsoft.com/office/powerpoint/2010/main" val="1528098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EE42C6D-4819-4BF2-A6ED-DBB6B89153C6}"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11/18/2019 7:40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 name="Footer Placeholder 8"/>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b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 name="Header Placeholder 10"/>
          <p:cNvSpPr>
            <a:spLocks noGrp="1"/>
          </p:cNvSpPr>
          <p:nvPr>
            <p:ph type="hdr"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Tech Ready 15</a:t>
            </a:r>
          </a:p>
        </p:txBody>
      </p:sp>
    </p:spTree>
    <p:extLst>
      <p:ext uri="{BB962C8B-B14F-4D97-AF65-F5344CB8AC3E}">
        <p14:creationId xmlns:p14="http://schemas.microsoft.com/office/powerpoint/2010/main" val="1337073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11/18/2019 7:40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2488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11/18/2019 7:40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28</a:t>
            </a:fld>
            <a:endParaRPr lang="en-US"/>
          </a:p>
        </p:txBody>
      </p:sp>
    </p:spTree>
    <p:extLst>
      <p:ext uri="{BB962C8B-B14F-4D97-AF65-F5344CB8AC3E}">
        <p14:creationId xmlns:p14="http://schemas.microsoft.com/office/powerpoint/2010/main" val="333597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CE49D36-8E4E-4332-BFCB-3EBC396FCEC7}" type="slidenum">
              <a:rPr kumimoji="0" lang="en-US" alt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45684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Text</a:t>
            </a:r>
          </a:p>
          <a:p>
            <a:pPr lvl="1"/>
            <a:r>
              <a:rPr lang="en-US" dirty="0"/>
              <a:t>Semantics: Meaning and Sentiment Detection</a:t>
            </a:r>
          </a:p>
          <a:p>
            <a:pPr lvl="1"/>
            <a:r>
              <a:rPr lang="en-US" dirty="0"/>
              <a:t>Summarization: Key Phrase/Entity Extraction, Topic Detection, Automated Document Summarization </a:t>
            </a:r>
          </a:p>
          <a:p>
            <a:pPr lvl="1"/>
            <a:r>
              <a:rPr lang="en-US" dirty="0"/>
              <a:t>Classification: Binary, Multi-class and Multi-label classification</a:t>
            </a:r>
          </a:p>
          <a:p>
            <a:pPr lvl="1"/>
            <a:r>
              <a:rPr lang="en-US" dirty="0"/>
              <a:t>Clustering: Term Similarity, Document Similarity, Document Clustering</a:t>
            </a:r>
          </a:p>
          <a:p>
            <a:pPr lvl="1"/>
            <a:r>
              <a:rPr lang="en-US" dirty="0"/>
              <a:t>Search</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11/18/2019 7:40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483657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FD16C-9B51-4AB9-AB46-DB7CE5593356}" type="slidenum">
              <a:rPr lang="en-US" smtClean="0"/>
              <a:t>44</a:t>
            </a:fld>
            <a:endParaRPr lang="en-US"/>
          </a:p>
        </p:txBody>
      </p:sp>
    </p:spTree>
    <p:extLst>
      <p:ext uri="{BB962C8B-B14F-4D97-AF65-F5344CB8AC3E}">
        <p14:creationId xmlns:p14="http://schemas.microsoft.com/office/powerpoint/2010/main" val="106813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FD16C-9B51-4AB9-AB46-DB7CE5593356}" type="slidenum">
              <a:rPr lang="en-US" smtClean="0"/>
              <a:t>57</a:t>
            </a:fld>
            <a:endParaRPr lang="en-US"/>
          </a:p>
        </p:txBody>
      </p:sp>
    </p:spTree>
    <p:extLst>
      <p:ext uri="{BB962C8B-B14F-4D97-AF65-F5344CB8AC3E}">
        <p14:creationId xmlns:p14="http://schemas.microsoft.com/office/powerpoint/2010/main" val="1216476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b="1" dirty="0"/>
              <a:t>Patterns learned by </a:t>
            </a:r>
            <a:r>
              <a:rPr lang="en-US" b="1" dirty="0" err="1"/>
              <a:t>ConvNets</a:t>
            </a:r>
            <a:r>
              <a:rPr lang="en-US" b="1" dirty="0"/>
              <a:t> are translation invariant</a:t>
            </a:r>
            <a:r>
              <a:rPr lang="en-US" dirty="0"/>
              <a:t>- e.g., once it learns to recognize a pattern somewhere in the image, it can recognize it anywhere in an image.</a:t>
            </a:r>
          </a:p>
          <a:p>
            <a:endParaRPr lang="en-US" dirty="0"/>
          </a:p>
          <a:p>
            <a:r>
              <a:rPr lang="en-US" dirty="0"/>
              <a:t>In contrast to densely connected neural networks, which learn global patterns- it would have to learn the pattern again if it appeared elsewhere.</a:t>
            </a:r>
          </a:p>
          <a:p>
            <a:endParaRPr lang="en-US" dirty="0"/>
          </a:p>
          <a:p>
            <a:r>
              <a:rPr lang="en-US" dirty="0"/>
              <a:t>This makes </a:t>
            </a:r>
            <a:r>
              <a:rPr lang="en-US" dirty="0" err="1"/>
              <a:t>ConvNets</a:t>
            </a:r>
            <a:r>
              <a:rPr lang="en-US" dirty="0"/>
              <a:t> data efficient because they need fewer training samples to learn representations that generalize well.</a:t>
            </a:r>
          </a:p>
          <a:p>
            <a:endParaRPr lang="en-US" dirty="0"/>
          </a:p>
          <a:p>
            <a:r>
              <a:rPr lang="en-US" dirty="0"/>
              <a:t>2. </a:t>
            </a:r>
            <a:r>
              <a:rPr lang="en-US" b="1" dirty="0"/>
              <a:t>They learn hierarchies of patterns</a:t>
            </a:r>
            <a:r>
              <a:rPr lang="en-US" dirty="0"/>
              <a:t> – a first conv layer learns small local patterns like edges, a second conv layer learns larger patterns from the features of the first layer. Enabling them to learn increasingly complex and abstract visual concepts.</a:t>
            </a:r>
          </a:p>
        </p:txBody>
      </p:sp>
      <p:sp>
        <p:nvSpPr>
          <p:cNvPr id="4" name="Slide Number Placeholder 3"/>
          <p:cNvSpPr>
            <a:spLocks noGrp="1"/>
          </p:cNvSpPr>
          <p:nvPr>
            <p:ph type="sldNum" sz="quarter" idx="5"/>
          </p:nvPr>
        </p:nvSpPr>
        <p:spPr/>
        <p:txBody>
          <a:bodyPr/>
          <a:lstStyle/>
          <a:p>
            <a:fld id="{47AFD16C-9B51-4AB9-AB46-DB7CE5593356}" type="slidenum">
              <a:rPr lang="en-US" smtClean="0"/>
              <a:t>58</a:t>
            </a:fld>
            <a:endParaRPr lang="en-US"/>
          </a:p>
        </p:txBody>
      </p:sp>
    </p:spTree>
    <p:extLst>
      <p:ext uri="{BB962C8B-B14F-4D97-AF65-F5344CB8AC3E}">
        <p14:creationId xmlns:p14="http://schemas.microsoft.com/office/powerpoint/2010/main" val="2951347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FD16C-9B51-4AB9-AB46-DB7CE5593356}" type="slidenum">
              <a:rPr lang="en-US" smtClean="0"/>
              <a:t>60</a:t>
            </a:fld>
            <a:endParaRPr lang="en-US"/>
          </a:p>
        </p:txBody>
      </p:sp>
    </p:spTree>
    <p:extLst>
      <p:ext uri="{BB962C8B-B14F-4D97-AF65-F5344CB8AC3E}">
        <p14:creationId xmlns:p14="http://schemas.microsoft.com/office/powerpoint/2010/main" val="1441099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a:t>
            </a:r>
            <a:r>
              <a:rPr lang="en-US" dirty="0" err="1"/>
              <a:t>Series.ipynb</a:t>
            </a:r>
            <a:r>
              <a:rPr lang="en-US" dirty="0"/>
              <a:t> </a:t>
            </a:r>
          </a:p>
        </p:txBody>
      </p:sp>
      <p:sp>
        <p:nvSpPr>
          <p:cNvPr id="4" name="Slide Number Placeholder 3"/>
          <p:cNvSpPr>
            <a:spLocks noGrp="1"/>
          </p:cNvSpPr>
          <p:nvPr>
            <p:ph type="sldNum" sz="quarter" idx="5"/>
          </p:nvPr>
        </p:nvSpPr>
        <p:spPr/>
        <p:txBody>
          <a:bodyPr/>
          <a:lstStyle/>
          <a:p>
            <a:fld id="{47AFD16C-9B51-4AB9-AB46-DB7CE5593356}" type="slidenum">
              <a:rPr lang="en-US" smtClean="0"/>
              <a:t>62</a:t>
            </a:fld>
            <a:endParaRPr lang="en-US"/>
          </a:p>
        </p:txBody>
      </p:sp>
    </p:spTree>
    <p:extLst>
      <p:ext uri="{BB962C8B-B14F-4D97-AF65-F5344CB8AC3E}">
        <p14:creationId xmlns:p14="http://schemas.microsoft.com/office/powerpoint/2010/main" val="209088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3423762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67</a:t>
            </a:fld>
            <a:endParaRPr lang="en-US"/>
          </a:p>
        </p:txBody>
      </p:sp>
    </p:spTree>
    <p:extLst>
      <p:ext uri="{BB962C8B-B14F-4D97-AF65-F5344CB8AC3E}">
        <p14:creationId xmlns:p14="http://schemas.microsoft.com/office/powerpoint/2010/main" val="222615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your learning with the known best practices – there are established patterns and good defaults</a:t>
            </a:r>
          </a:p>
          <a:p>
            <a:r>
              <a:rPr lang="en-US" dirty="0"/>
              <a:t>Learn the concepts that inform the decisions you need to make</a:t>
            </a:r>
          </a:p>
          <a:p>
            <a:r>
              <a:rPr lang="en-US" dirty="0"/>
              <a:t>Code in an iterative fashion, start simple, and layer in complexity</a:t>
            </a:r>
          </a:p>
        </p:txBody>
      </p:sp>
      <p:sp>
        <p:nvSpPr>
          <p:cNvPr id="4" name="Slide Number Placeholder 3"/>
          <p:cNvSpPr>
            <a:spLocks noGrp="1"/>
          </p:cNvSpPr>
          <p:nvPr>
            <p:ph type="sldNum" sz="quarter" idx="5"/>
          </p:nvPr>
        </p:nvSpPr>
        <p:spPr/>
        <p:txBody>
          <a:bodyPr/>
          <a:lstStyle/>
          <a:p>
            <a:fld id="{47AFD16C-9B51-4AB9-AB46-DB7CE5593356}" type="slidenum">
              <a:rPr lang="en-US" smtClean="0"/>
              <a:t>6</a:t>
            </a:fld>
            <a:endParaRPr lang="en-US"/>
          </a:p>
        </p:txBody>
      </p:sp>
    </p:spTree>
    <p:extLst>
      <p:ext uri="{BB962C8B-B14F-4D97-AF65-F5344CB8AC3E}">
        <p14:creationId xmlns:p14="http://schemas.microsoft.com/office/powerpoint/2010/main" val="386325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40753-2E49-45DC-B661-395DE50012B4}" type="slidenum">
              <a:rPr lang="en-US" smtClean="0"/>
              <a:t>9</a:t>
            </a:fld>
            <a:endParaRPr lang="en-US"/>
          </a:p>
        </p:txBody>
      </p:sp>
    </p:spTree>
    <p:extLst>
      <p:ext uri="{BB962C8B-B14F-4D97-AF65-F5344CB8AC3E}">
        <p14:creationId xmlns:p14="http://schemas.microsoft.com/office/powerpoint/2010/main" val="128824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126138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391648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Collect Data</a:t>
            </a:r>
          </a:p>
          <a:p>
            <a:pPr marL="171450" indent="-171450">
              <a:buFont typeface="Arial" panose="020B0604020202020204" pitchFamily="34" charset="0"/>
              <a:buChar char="•"/>
            </a:pPr>
            <a:r>
              <a:rPr lang="en-US" dirty="0"/>
              <a:t>Prepare Data</a:t>
            </a:r>
          </a:p>
          <a:p>
            <a:pPr marL="628650" lvl="1" indent="-171450">
              <a:buFont typeface="Arial" panose="020B0604020202020204" pitchFamily="34" charset="0"/>
              <a:buChar char="•"/>
            </a:pPr>
            <a:r>
              <a:rPr lang="en-US" dirty="0"/>
              <a:t>Perform data wrangling to get the data in a format suitable for analysis</a:t>
            </a:r>
          </a:p>
          <a:p>
            <a:pPr marL="628650" lvl="1" indent="-171450">
              <a:buFont typeface="Arial" panose="020B0604020202020204" pitchFamily="34" charset="0"/>
              <a:buChar char="•"/>
            </a:pPr>
            <a:r>
              <a:rPr lang="en-US" dirty="0"/>
              <a:t>Explore and understand the data</a:t>
            </a:r>
          </a:p>
          <a:p>
            <a:pPr marL="628650" lvl="1" indent="-171450">
              <a:buFont typeface="Arial" panose="020B0604020202020204" pitchFamily="34" charset="0"/>
              <a:buChar char="•"/>
            </a:pPr>
            <a:r>
              <a:rPr lang="en-US" dirty="0"/>
              <a:t>Identify or create the features needed for your model</a:t>
            </a:r>
          </a:p>
          <a:p>
            <a:pPr marL="171450" lvl="0" indent="-171450">
              <a:buFont typeface="Arial" panose="020B0604020202020204" pitchFamily="34" charset="0"/>
              <a:buChar char="•"/>
            </a:pPr>
            <a:r>
              <a:rPr lang="en-US" dirty="0"/>
              <a:t>Train Model</a:t>
            </a:r>
          </a:p>
          <a:p>
            <a:pPr marL="628650" lvl="1" indent="-171450">
              <a:buFont typeface="Arial" panose="020B0604020202020204" pitchFamily="34" charset="0"/>
              <a:buChar char="•"/>
            </a:pPr>
            <a:r>
              <a:rPr lang="en-US" dirty="0"/>
              <a:t>Select the algorithm</a:t>
            </a:r>
          </a:p>
          <a:p>
            <a:pPr marL="628650" lvl="1" indent="-171450">
              <a:buFont typeface="Arial" panose="020B0604020202020204" pitchFamily="34" charset="0"/>
              <a:buChar char="•"/>
            </a:pPr>
            <a:r>
              <a:rPr lang="en-US" dirty="0"/>
              <a:t>Prepare training, testing and validation data sets</a:t>
            </a:r>
          </a:p>
          <a:p>
            <a:pPr marL="628650" lvl="1" indent="-171450">
              <a:buFont typeface="Arial" panose="020B0604020202020204" pitchFamily="34" charset="0"/>
              <a:buChar char="•"/>
            </a:pPr>
            <a:r>
              <a:rPr lang="en-US" dirty="0"/>
              <a:t>Iteratively evaluate model to identify best performing version and sanity check outcome</a:t>
            </a:r>
          </a:p>
          <a:p>
            <a:pPr marL="171450" lvl="0" indent="-171450">
              <a:buFont typeface="Arial" panose="020B0604020202020204" pitchFamily="34" charset="0"/>
              <a:buChar char="•"/>
            </a:pPr>
            <a:r>
              <a:rPr lang="en-US" dirty="0"/>
              <a:t>Evaluate Model</a:t>
            </a:r>
          </a:p>
          <a:p>
            <a:pPr marL="628650" lvl="1" indent="-171450">
              <a:buFont typeface="Arial" panose="020B0604020202020204" pitchFamily="34" charset="0"/>
              <a:buChar char="•"/>
            </a:pPr>
            <a:r>
              <a:rPr lang="en-US" dirty="0"/>
              <a:t>Run the model thru a final exam using data from your validation data set and see how it performs</a:t>
            </a:r>
          </a:p>
          <a:p>
            <a:pPr marL="171450" lvl="0" indent="-171450">
              <a:buFont typeface="Arial" panose="020B0604020202020204" pitchFamily="34" charset="0"/>
              <a:buChar char="•"/>
            </a:pPr>
            <a:r>
              <a:rPr lang="en-US" dirty="0"/>
              <a:t>Deploy the Model</a:t>
            </a:r>
          </a:p>
          <a:p>
            <a:pPr marL="628650" lvl="1" indent="-171450">
              <a:buFont typeface="Arial" panose="020B0604020202020204" pitchFamily="34" charset="0"/>
              <a:buChar char="•"/>
            </a:pPr>
            <a:r>
              <a:rPr lang="en-US" dirty="0"/>
              <a:t>Package the model and dependencies up for deployment</a:t>
            </a:r>
          </a:p>
          <a:p>
            <a:pPr marL="628650" lvl="1" indent="-171450">
              <a:buFont typeface="Arial" panose="020B0604020202020204" pitchFamily="34" charset="0"/>
              <a:buChar char="•"/>
            </a:pPr>
            <a:r>
              <a:rPr lang="en-US" dirty="0"/>
              <a:t>Use it in a web service or within an API in an application</a:t>
            </a:r>
          </a:p>
          <a:p>
            <a:pPr marL="628650" lvl="1" indent="-171450">
              <a:buFont typeface="Arial" panose="020B0604020202020204" pitchFamily="34" charset="0"/>
              <a:buChar char="•"/>
            </a:pPr>
            <a:r>
              <a:rPr lang="en-US" dirty="0"/>
              <a:t>Measure the ongoing performance of the model</a:t>
            </a:r>
          </a:p>
          <a:p>
            <a:pPr marL="171450" lvl="0" indent="-171450">
              <a:buFont typeface="Arial" panose="020B0604020202020204" pitchFamily="34" charset="0"/>
              <a:buChar char="•"/>
            </a:pPr>
            <a:r>
              <a:rPr lang="en-US" dirty="0"/>
              <a:t>Retrain</a:t>
            </a:r>
          </a:p>
          <a:p>
            <a:pPr marL="628650" lvl="1" indent="-171450">
              <a:buFont typeface="Arial" panose="020B0604020202020204" pitchFamily="34" charset="0"/>
              <a:buChar char="•"/>
            </a:pPr>
            <a:r>
              <a:rPr lang="en-US" dirty="0"/>
              <a:t>As the data environment changes and affect model performance, retrain the model on fresh data</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3325484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381574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1ED3B-2C22-4C87-A5B7-47B82DB4EEA7}" type="slidenum">
              <a:rPr lang="en-US" smtClean="0"/>
              <a:t>18</a:t>
            </a:fld>
            <a:endParaRPr lang="en-US"/>
          </a:p>
        </p:txBody>
      </p:sp>
    </p:spTree>
    <p:extLst>
      <p:ext uri="{BB962C8B-B14F-4D97-AF65-F5344CB8AC3E}">
        <p14:creationId xmlns:p14="http://schemas.microsoft.com/office/powerpoint/2010/main" val="4032138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 Tag Lin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E3F1FA-BD66-4BC2-97D9-D6873D86B65A}"/>
              </a:ext>
            </a:extLst>
          </p:cNvPr>
          <p:cNvSpPr>
            <a:spLocks noGrp="1"/>
          </p:cNvSpPr>
          <p:nvPr>
            <p:ph type="subTitle" idx="1"/>
          </p:nvPr>
        </p:nvSpPr>
        <p:spPr>
          <a:xfrm>
            <a:off x="1524000" y="310402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E544F2A-4DBC-4151-8BB4-04E45E50DE3D}"/>
              </a:ext>
            </a:extLst>
          </p:cNvPr>
          <p:cNvSpPr>
            <a:spLocks noGrp="1"/>
          </p:cNvSpPr>
          <p:nvPr>
            <p:ph type="sldNum" sz="quarter" idx="12"/>
          </p:nvPr>
        </p:nvSpPr>
        <p:spPr/>
        <p:txBody>
          <a:bodyPr/>
          <a:lstStyle/>
          <a:p>
            <a:fld id="{F9406C37-1267-4092-A3E4-2FCC75AA8F89}" type="slidenum">
              <a:rPr lang="en-US" smtClean="0"/>
              <a:t>‹#›</a:t>
            </a:fld>
            <a:endParaRPr lang="en-US"/>
          </a:p>
        </p:txBody>
      </p:sp>
      <p:pic>
        <p:nvPicPr>
          <p:cNvPr id="9" name="Graphic 8">
            <a:extLst>
              <a:ext uri="{FF2B5EF4-FFF2-40B4-BE49-F238E27FC236}">
                <a16:creationId xmlns:a16="http://schemas.microsoft.com/office/drawing/2014/main" id="{212A22B4-6BAD-41FF-8412-B3029750F2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5979" y="282840"/>
            <a:ext cx="7960042" cy="2449244"/>
          </a:xfrm>
          <a:prstGeom prst="rect">
            <a:avLst/>
          </a:prstGeom>
        </p:spPr>
      </p:pic>
    </p:spTree>
    <p:extLst>
      <p:ext uri="{BB962C8B-B14F-4D97-AF65-F5344CB8AC3E}">
        <p14:creationId xmlns:p14="http://schemas.microsoft.com/office/powerpoint/2010/main" val="409985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2E1C-ACF9-41F5-BBD8-409F7A6A6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AD79B-260B-4694-8579-D62C9DDFFC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08669-3AAD-4992-AE70-3C86A69129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F8EF1A1-8449-47A1-AE24-41CF41079F82}"/>
              </a:ext>
            </a:extLst>
          </p:cNvPr>
          <p:cNvSpPr>
            <a:spLocks noGrp="1"/>
          </p:cNvSpPr>
          <p:nvPr>
            <p:ph type="sldNum" sz="quarter" idx="12"/>
          </p:nvPr>
        </p:nvSpPr>
        <p:spPr/>
        <p:txBody>
          <a:bodyPr/>
          <a:lstStyle/>
          <a:p>
            <a:fld id="{F9406C37-1267-4092-A3E4-2FCC75AA8F89}" type="slidenum">
              <a:rPr lang="en-US" smtClean="0"/>
              <a:t>‹#›</a:t>
            </a:fld>
            <a:endParaRPr lang="en-US"/>
          </a:p>
        </p:txBody>
      </p:sp>
    </p:spTree>
    <p:extLst>
      <p:ext uri="{BB962C8B-B14F-4D97-AF65-F5344CB8AC3E}">
        <p14:creationId xmlns:p14="http://schemas.microsoft.com/office/powerpoint/2010/main" val="313928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2E1C-ACF9-41F5-BBD8-409F7A6A6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AD79B-260B-4694-8579-D62C9DDFFC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08669-3AAD-4992-AE70-3C86A69129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F8EF1A1-8449-47A1-AE24-41CF41079F82}"/>
              </a:ext>
            </a:extLst>
          </p:cNvPr>
          <p:cNvSpPr>
            <a:spLocks noGrp="1"/>
          </p:cNvSpPr>
          <p:nvPr>
            <p:ph type="sldNum" sz="quarter" idx="12"/>
          </p:nvPr>
        </p:nvSpPr>
        <p:spPr/>
        <p:txBody>
          <a:bodyPr/>
          <a:lstStyle/>
          <a:p>
            <a:fld id="{F9406C37-1267-4092-A3E4-2FCC75AA8F89}" type="slidenum">
              <a:rPr lang="en-US" smtClean="0"/>
              <a:t>‹#›</a:t>
            </a:fld>
            <a:endParaRPr lang="en-US"/>
          </a:p>
        </p:txBody>
      </p:sp>
    </p:spTree>
    <p:extLst>
      <p:ext uri="{BB962C8B-B14F-4D97-AF65-F5344CB8AC3E}">
        <p14:creationId xmlns:p14="http://schemas.microsoft.com/office/powerpoint/2010/main" val="45196141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2D94-5E67-4545-B517-1B3010D90B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11CECC-F2CD-4AB5-B34F-07420C91C4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E4E46E-283A-4E3C-9907-30E93EC45B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342C53-34B6-4C55-AFA4-7FFF567D44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270878-F4F2-4819-B2D0-CF32ECAE1F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5C0D5C0-FFD2-4DE0-BBFA-89FC0D0A1982}"/>
              </a:ext>
            </a:extLst>
          </p:cNvPr>
          <p:cNvSpPr>
            <a:spLocks noGrp="1"/>
          </p:cNvSpPr>
          <p:nvPr>
            <p:ph type="sldNum" sz="quarter" idx="12"/>
          </p:nvPr>
        </p:nvSpPr>
        <p:spPr/>
        <p:txBody>
          <a:bodyPr/>
          <a:lstStyle/>
          <a:p>
            <a:fld id="{F9406C37-1267-4092-A3E4-2FCC75AA8F89}" type="slidenum">
              <a:rPr lang="en-US" smtClean="0"/>
              <a:t>‹#›</a:t>
            </a:fld>
            <a:endParaRPr lang="en-US"/>
          </a:p>
        </p:txBody>
      </p:sp>
    </p:spTree>
    <p:extLst>
      <p:ext uri="{BB962C8B-B14F-4D97-AF65-F5344CB8AC3E}">
        <p14:creationId xmlns:p14="http://schemas.microsoft.com/office/powerpoint/2010/main" val="210865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2D94-5E67-4545-B517-1B3010D90B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11CECC-F2CD-4AB5-B34F-07420C91C4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E4E46E-283A-4E3C-9907-30E93EC45B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342C53-34B6-4C55-AFA4-7FFF567D44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270878-F4F2-4819-B2D0-CF32ECAE1F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5C0D5C0-FFD2-4DE0-BBFA-89FC0D0A1982}"/>
              </a:ext>
            </a:extLst>
          </p:cNvPr>
          <p:cNvSpPr>
            <a:spLocks noGrp="1"/>
          </p:cNvSpPr>
          <p:nvPr>
            <p:ph type="sldNum" sz="quarter" idx="12"/>
          </p:nvPr>
        </p:nvSpPr>
        <p:spPr/>
        <p:txBody>
          <a:bodyPr/>
          <a:lstStyle/>
          <a:p>
            <a:fld id="{F9406C37-1267-4092-A3E4-2FCC75AA8F89}" type="slidenum">
              <a:rPr lang="en-US" smtClean="0"/>
              <a:t>‹#›</a:t>
            </a:fld>
            <a:endParaRPr lang="en-US"/>
          </a:p>
        </p:txBody>
      </p:sp>
    </p:spTree>
    <p:extLst>
      <p:ext uri="{BB962C8B-B14F-4D97-AF65-F5344CB8AC3E}">
        <p14:creationId xmlns:p14="http://schemas.microsoft.com/office/powerpoint/2010/main" val="94077428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D1EA-2AD8-4D56-9A26-CD6F0135AA5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95C948F-BB8C-462B-8AE4-F23523B468DD}"/>
              </a:ext>
            </a:extLst>
          </p:cNvPr>
          <p:cNvSpPr>
            <a:spLocks noGrp="1"/>
          </p:cNvSpPr>
          <p:nvPr>
            <p:ph type="sldNum" sz="quarter" idx="12"/>
          </p:nvPr>
        </p:nvSpPr>
        <p:spPr/>
        <p:txBody>
          <a:bodyPr/>
          <a:lstStyle/>
          <a:p>
            <a:fld id="{F9406C37-1267-4092-A3E4-2FCC75AA8F89}" type="slidenum">
              <a:rPr lang="en-US" smtClean="0"/>
              <a:t>‹#›</a:t>
            </a:fld>
            <a:endParaRPr lang="en-US"/>
          </a:p>
        </p:txBody>
      </p:sp>
      <p:pic>
        <p:nvPicPr>
          <p:cNvPr id="4" name="Picture 3">
            <a:extLst>
              <a:ext uri="{FF2B5EF4-FFF2-40B4-BE49-F238E27FC236}">
                <a16:creationId xmlns:a16="http://schemas.microsoft.com/office/drawing/2014/main" id="{FE8E64C7-24C3-4DED-8C16-334757B64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25" y="6432455"/>
            <a:ext cx="1382992" cy="239257"/>
          </a:xfrm>
          <a:prstGeom prst="rect">
            <a:avLst/>
          </a:prstGeom>
        </p:spPr>
      </p:pic>
    </p:spTree>
    <p:extLst>
      <p:ext uri="{BB962C8B-B14F-4D97-AF65-F5344CB8AC3E}">
        <p14:creationId xmlns:p14="http://schemas.microsoft.com/office/powerpoint/2010/main" val="2753008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D1EA-2AD8-4D56-9A26-CD6F0135AA5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95C948F-BB8C-462B-8AE4-F23523B468DD}"/>
              </a:ext>
            </a:extLst>
          </p:cNvPr>
          <p:cNvSpPr>
            <a:spLocks noGrp="1"/>
          </p:cNvSpPr>
          <p:nvPr>
            <p:ph type="sldNum" sz="quarter" idx="12"/>
          </p:nvPr>
        </p:nvSpPr>
        <p:spPr/>
        <p:txBody>
          <a:bodyPr/>
          <a:lstStyle/>
          <a:p>
            <a:fld id="{F9406C37-1267-4092-A3E4-2FCC75AA8F89}" type="slidenum">
              <a:rPr lang="en-US" smtClean="0"/>
              <a:t>‹#›</a:t>
            </a:fld>
            <a:endParaRPr lang="en-US"/>
          </a:p>
        </p:txBody>
      </p:sp>
    </p:spTree>
    <p:extLst>
      <p:ext uri="{BB962C8B-B14F-4D97-AF65-F5344CB8AC3E}">
        <p14:creationId xmlns:p14="http://schemas.microsoft.com/office/powerpoint/2010/main" val="388166596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D8D0ED-F458-4867-928E-6E2E9BD001FC}"/>
              </a:ext>
            </a:extLst>
          </p:cNvPr>
          <p:cNvSpPr>
            <a:spLocks noGrp="1"/>
          </p:cNvSpPr>
          <p:nvPr>
            <p:ph type="sldNum" sz="quarter" idx="12"/>
          </p:nvPr>
        </p:nvSpPr>
        <p:spPr/>
        <p:txBody>
          <a:bodyPr/>
          <a:lstStyle/>
          <a:p>
            <a:fld id="{F9406C37-1267-4092-A3E4-2FCC75AA8F89}" type="slidenum">
              <a:rPr lang="en-US" smtClean="0"/>
              <a:t>‹#›</a:t>
            </a:fld>
            <a:endParaRPr lang="en-US"/>
          </a:p>
        </p:txBody>
      </p:sp>
      <p:pic>
        <p:nvPicPr>
          <p:cNvPr id="3" name="Picture 2">
            <a:extLst>
              <a:ext uri="{FF2B5EF4-FFF2-40B4-BE49-F238E27FC236}">
                <a16:creationId xmlns:a16="http://schemas.microsoft.com/office/drawing/2014/main" id="{5A405A76-8CAD-49F9-ADC2-3A1F328149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25" y="6432455"/>
            <a:ext cx="1382992" cy="239257"/>
          </a:xfrm>
          <a:prstGeom prst="rect">
            <a:avLst/>
          </a:prstGeom>
        </p:spPr>
      </p:pic>
    </p:spTree>
    <p:extLst>
      <p:ext uri="{BB962C8B-B14F-4D97-AF65-F5344CB8AC3E}">
        <p14:creationId xmlns:p14="http://schemas.microsoft.com/office/powerpoint/2010/main" val="2350310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 Dark">
    <p:bg>
      <p:bgRef idx="1001">
        <a:schemeClr val="bg2"/>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D8D0ED-F458-4867-928E-6E2E9BD001FC}"/>
              </a:ext>
            </a:extLst>
          </p:cNvPr>
          <p:cNvSpPr>
            <a:spLocks noGrp="1"/>
          </p:cNvSpPr>
          <p:nvPr>
            <p:ph type="sldNum" sz="quarter" idx="12"/>
          </p:nvPr>
        </p:nvSpPr>
        <p:spPr/>
        <p:txBody>
          <a:bodyPr/>
          <a:lstStyle/>
          <a:p>
            <a:fld id="{F9406C37-1267-4092-A3E4-2FCC75AA8F89}" type="slidenum">
              <a:rPr lang="en-US" smtClean="0"/>
              <a:t>‹#›</a:t>
            </a:fld>
            <a:endParaRPr lang="en-US"/>
          </a:p>
        </p:txBody>
      </p:sp>
    </p:spTree>
    <p:extLst>
      <p:ext uri="{BB962C8B-B14F-4D97-AF65-F5344CB8AC3E}">
        <p14:creationId xmlns:p14="http://schemas.microsoft.com/office/powerpoint/2010/main" val="370998441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Picture with Caption">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ADA0E1-9201-4A34-A85D-8CEFB5955792}"/>
              </a:ext>
            </a:extLst>
          </p:cNvPr>
          <p:cNvSpPr>
            <a:spLocks noGrp="1"/>
          </p:cNvSpPr>
          <p:nvPr>
            <p:ph type="sldNum" sz="quarter" idx="12"/>
          </p:nvPr>
        </p:nvSpPr>
        <p:spPr/>
        <p:txBody>
          <a:bodyPr/>
          <a:lstStyle/>
          <a:p>
            <a:fld id="{F9406C37-1267-4092-A3E4-2FCC75AA8F89}" type="slidenum">
              <a:rPr lang="en-US" smtClean="0"/>
              <a:t>‹#›</a:t>
            </a:fld>
            <a:endParaRPr lang="en-US"/>
          </a:p>
        </p:txBody>
      </p:sp>
      <p:pic>
        <p:nvPicPr>
          <p:cNvPr id="3" name="Picture 2">
            <a:extLst>
              <a:ext uri="{FF2B5EF4-FFF2-40B4-BE49-F238E27FC236}">
                <a16:creationId xmlns:a16="http://schemas.microsoft.com/office/drawing/2014/main" id="{9E08C66C-B26F-42EE-B5D6-D6861B97D5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25" y="6432455"/>
            <a:ext cx="1382992" cy="239257"/>
          </a:xfrm>
          <a:prstGeom prst="rect">
            <a:avLst/>
          </a:prstGeom>
        </p:spPr>
      </p:pic>
    </p:spTree>
    <p:extLst>
      <p:ext uri="{BB962C8B-B14F-4D97-AF65-F5344CB8AC3E}">
        <p14:creationId xmlns:p14="http://schemas.microsoft.com/office/powerpoint/2010/main" val="298023049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8E22-072B-48A8-BAD1-24CCE54ED1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C7B963-F318-4822-8D27-4EF12015D6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39642B-B79B-4138-AC3D-BFBA1F06C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DC6FF213-660B-40AB-AD1A-B8CCFFFBB50C}"/>
              </a:ext>
            </a:extLst>
          </p:cNvPr>
          <p:cNvSpPr>
            <a:spLocks noGrp="1"/>
          </p:cNvSpPr>
          <p:nvPr>
            <p:ph type="sldNum" sz="quarter" idx="12"/>
          </p:nvPr>
        </p:nvSpPr>
        <p:spPr/>
        <p:txBody>
          <a:bodyPr/>
          <a:lstStyle/>
          <a:p>
            <a:fld id="{F9406C37-1267-4092-A3E4-2FCC75AA8F89}" type="slidenum">
              <a:rPr lang="en-US" smtClean="0"/>
              <a:t>‹#›</a:t>
            </a:fld>
            <a:endParaRPr lang="en-US"/>
          </a:p>
        </p:txBody>
      </p:sp>
    </p:spTree>
    <p:extLst>
      <p:ext uri="{BB962C8B-B14F-4D97-AF65-F5344CB8AC3E}">
        <p14:creationId xmlns:p14="http://schemas.microsoft.com/office/powerpoint/2010/main" val="135559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o Tag Lin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E3F1FA-BD66-4BC2-97D9-D6873D86B65A}"/>
              </a:ext>
            </a:extLst>
          </p:cNvPr>
          <p:cNvSpPr>
            <a:spLocks noGrp="1"/>
          </p:cNvSpPr>
          <p:nvPr>
            <p:ph type="subTitle" idx="1"/>
          </p:nvPr>
        </p:nvSpPr>
        <p:spPr>
          <a:xfrm>
            <a:off x="1524000" y="310402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E544F2A-4DBC-4151-8BB4-04E45E50DE3D}"/>
              </a:ext>
            </a:extLst>
          </p:cNvPr>
          <p:cNvSpPr>
            <a:spLocks noGrp="1"/>
          </p:cNvSpPr>
          <p:nvPr>
            <p:ph type="sldNum" sz="quarter" idx="12"/>
          </p:nvPr>
        </p:nvSpPr>
        <p:spPr/>
        <p:txBody>
          <a:bodyPr/>
          <a:lstStyle/>
          <a:p>
            <a:fld id="{F9406C37-1267-4092-A3E4-2FCC75AA8F89}" type="slidenum">
              <a:rPr lang="en-US" smtClean="0"/>
              <a:t>‹#›</a:t>
            </a:fld>
            <a:endParaRPr lang="en-US"/>
          </a:p>
        </p:txBody>
      </p:sp>
      <p:pic>
        <p:nvPicPr>
          <p:cNvPr id="5" name="Picture 4">
            <a:extLst>
              <a:ext uri="{FF2B5EF4-FFF2-40B4-BE49-F238E27FC236}">
                <a16:creationId xmlns:a16="http://schemas.microsoft.com/office/drawing/2014/main" id="{68EF368A-1D19-4C9E-93E9-F21198A35E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7213" y="830446"/>
            <a:ext cx="9074687" cy="1569917"/>
          </a:xfrm>
          <a:prstGeom prst="rect">
            <a:avLst/>
          </a:prstGeom>
        </p:spPr>
      </p:pic>
    </p:spTree>
    <p:extLst>
      <p:ext uri="{BB962C8B-B14F-4D97-AF65-F5344CB8AC3E}">
        <p14:creationId xmlns:p14="http://schemas.microsoft.com/office/powerpoint/2010/main" val="907691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8E22-072B-48A8-BAD1-24CCE54ED1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C7B963-F318-4822-8D27-4EF12015D6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39642B-B79B-4138-AC3D-BFBA1F06C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DC6FF213-660B-40AB-AD1A-B8CCFFFBB50C}"/>
              </a:ext>
            </a:extLst>
          </p:cNvPr>
          <p:cNvSpPr>
            <a:spLocks noGrp="1"/>
          </p:cNvSpPr>
          <p:nvPr>
            <p:ph type="sldNum" sz="quarter" idx="12"/>
          </p:nvPr>
        </p:nvSpPr>
        <p:spPr/>
        <p:txBody>
          <a:bodyPr/>
          <a:lstStyle/>
          <a:p>
            <a:fld id="{F9406C37-1267-4092-A3E4-2FCC75AA8F89}" type="slidenum">
              <a:rPr lang="en-US" smtClean="0"/>
              <a:t>‹#›</a:t>
            </a:fld>
            <a:endParaRPr lang="en-US"/>
          </a:p>
        </p:txBody>
      </p:sp>
    </p:spTree>
    <p:extLst>
      <p:ext uri="{BB962C8B-B14F-4D97-AF65-F5344CB8AC3E}">
        <p14:creationId xmlns:p14="http://schemas.microsoft.com/office/powerpoint/2010/main" val="333075485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B076-B85C-417F-990D-ADC34A432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FF8ECB-7A8C-4297-9AF3-7D8A5526D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AAFCCD-BC57-4AF4-BB6B-7D805333D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6ADA0E1-9201-4A34-A85D-8CEFB5955792}"/>
              </a:ext>
            </a:extLst>
          </p:cNvPr>
          <p:cNvSpPr>
            <a:spLocks noGrp="1"/>
          </p:cNvSpPr>
          <p:nvPr>
            <p:ph type="sldNum" sz="quarter" idx="12"/>
          </p:nvPr>
        </p:nvSpPr>
        <p:spPr/>
        <p:txBody>
          <a:bodyPr/>
          <a:lstStyle/>
          <a:p>
            <a:fld id="{F9406C37-1267-4092-A3E4-2FCC75AA8F89}" type="slidenum">
              <a:rPr lang="en-US" smtClean="0"/>
              <a:t>‹#›</a:t>
            </a:fld>
            <a:endParaRPr lang="en-US"/>
          </a:p>
        </p:txBody>
      </p:sp>
      <p:pic>
        <p:nvPicPr>
          <p:cNvPr id="6" name="Picture 5">
            <a:extLst>
              <a:ext uri="{FF2B5EF4-FFF2-40B4-BE49-F238E27FC236}">
                <a16:creationId xmlns:a16="http://schemas.microsoft.com/office/drawing/2014/main" id="{53380629-7E12-4849-A715-B0F0C99871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25" y="6432455"/>
            <a:ext cx="1382992" cy="239257"/>
          </a:xfrm>
          <a:prstGeom prst="rect">
            <a:avLst/>
          </a:prstGeom>
        </p:spPr>
      </p:pic>
    </p:spTree>
    <p:extLst>
      <p:ext uri="{BB962C8B-B14F-4D97-AF65-F5344CB8AC3E}">
        <p14:creationId xmlns:p14="http://schemas.microsoft.com/office/powerpoint/2010/main" val="109529104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B076-B85C-417F-990D-ADC34A432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FF8ECB-7A8C-4297-9AF3-7D8A5526D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AAFCCD-BC57-4AF4-BB6B-7D805333D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6ADA0E1-9201-4A34-A85D-8CEFB5955792}"/>
              </a:ext>
            </a:extLst>
          </p:cNvPr>
          <p:cNvSpPr>
            <a:spLocks noGrp="1"/>
          </p:cNvSpPr>
          <p:nvPr>
            <p:ph type="sldNum" sz="quarter" idx="12"/>
          </p:nvPr>
        </p:nvSpPr>
        <p:spPr/>
        <p:txBody>
          <a:bodyPr/>
          <a:lstStyle/>
          <a:p>
            <a:fld id="{F9406C37-1267-4092-A3E4-2FCC75AA8F89}" type="slidenum">
              <a:rPr lang="en-US" smtClean="0"/>
              <a:t>‹#›</a:t>
            </a:fld>
            <a:endParaRPr lang="en-US"/>
          </a:p>
        </p:txBody>
      </p:sp>
    </p:spTree>
    <p:extLst>
      <p:ext uri="{BB962C8B-B14F-4D97-AF65-F5344CB8AC3E}">
        <p14:creationId xmlns:p14="http://schemas.microsoft.com/office/powerpoint/2010/main" val="187904958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EB8B-B6CB-442C-B57D-12B6DC0721AA}"/>
              </a:ext>
            </a:extLst>
          </p:cNvPr>
          <p:cNvSpPr>
            <a:spLocks noGrp="1"/>
          </p:cNvSpPr>
          <p:nvPr>
            <p:ph type="title" hasCustomPrompt="1"/>
          </p:nvPr>
        </p:nvSpPr>
        <p:spPr>
          <a:xfrm>
            <a:off x="0" y="1"/>
            <a:ext cx="12192000" cy="978407"/>
          </a:xfrm>
          <a:solidFill>
            <a:schemeClr val="bg2"/>
          </a:solidFill>
        </p:spPr>
        <p:txBody>
          <a:bodyPr/>
          <a:lstStyle>
            <a:lvl1pPr>
              <a:defRPr/>
            </a:lvl1pPr>
          </a:lstStyle>
          <a:p>
            <a:r>
              <a:rPr lang="en-US" dirty="0"/>
              <a:t>Code sample slide</a:t>
            </a:r>
          </a:p>
        </p:txBody>
      </p:sp>
      <p:sp>
        <p:nvSpPr>
          <p:cNvPr id="3" name="Slide Number Placeholder 2">
            <a:extLst>
              <a:ext uri="{FF2B5EF4-FFF2-40B4-BE49-F238E27FC236}">
                <a16:creationId xmlns:a16="http://schemas.microsoft.com/office/drawing/2014/main" id="{D493FB71-ECD5-4C0B-AAFB-E24BF96299F7}"/>
              </a:ext>
            </a:extLst>
          </p:cNvPr>
          <p:cNvSpPr>
            <a:spLocks noGrp="1"/>
          </p:cNvSpPr>
          <p:nvPr>
            <p:ph type="sldNum" sz="quarter" idx="10"/>
          </p:nvPr>
        </p:nvSpPr>
        <p:spPr/>
        <p:txBody>
          <a:bodyPr/>
          <a:lstStyle/>
          <a:p>
            <a:fld id="{F9406C37-1267-4092-A3E4-2FCC75AA8F89}" type="slidenum">
              <a:rPr lang="en-US" smtClean="0"/>
              <a:pPr/>
              <a:t>‹#›</a:t>
            </a:fld>
            <a:endParaRPr lang="en-US" dirty="0"/>
          </a:p>
        </p:txBody>
      </p:sp>
      <p:sp>
        <p:nvSpPr>
          <p:cNvPr id="4" name="Text Placeholder 4">
            <a:extLst>
              <a:ext uri="{FF2B5EF4-FFF2-40B4-BE49-F238E27FC236}">
                <a16:creationId xmlns:a16="http://schemas.microsoft.com/office/drawing/2014/main" id="{D96A11A9-0F83-4243-8F11-50847D102622}"/>
              </a:ext>
            </a:extLst>
          </p:cNvPr>
          <p:cNvSpPr>
            <a:spLocks noGrp="1"/>
          </p:cNvSpPr>
          <p:nvPr>
            <p:ph type="body" sz="quarter" idx="11"/>
          </p:nvPr>
        </p:nvSpPr>
        <p:spPr>
          <a:xfrm>
            <a:off x="0" y="978408"/>
            <a:ext cx="12192000" cy="5276088"/>
          </a:xfrm>
          <a:solidFill>
            <a:schemeClr val="bg1"/>
          </a:solidFill>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0338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0" y="850392"/>
            <a:ext cx="12192000" cy="5388484"/>
          </a:xfrm>
          <a:prstGeom prst="rect">
            <a:avLst/>
          </a:prstGeom>
          <a:solidFill>
            <a:schemeClr val="tx1"/>
          </a:solidFill>
        </p:spPr>
        <p:txBody>
          <a:bodyPr/>
          <a:lstStyle>
            <a:lvl1pPr marL="284790" indent="-284790">
              <a:buClr>
                <a:schemeClr val="tx1"/>
              </a:buClr>
              <a:buSzPct val="90000"/>
              <a:buFont typeface="Arial" pitchFamily="34" charset="0"/>
              <a:buChar char="•"/>
              <a:defRPr sz="3529">
                <a:solidFill>
                  <a:schemeClr val="bg1"/>
                </a:soli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solidFill>
                  <a:schemeClr val="bg1"/>
                </a:soli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solidFill>
                  <a:schemeClr val="bg1"/>
                </a:soli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solidFill>
                  <a:schemeClr val="bg1"/>
                </a:soli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solidFill>
                  <a:schemeClr val="bg1"/>
                </a:soli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a:xfrm>
            <a:off x="-2" y="1"/>
            <a:ext cx="12192002" cy="850391"/>
          </a:xfrm>
          <a:solidFill>
            <a:schemeClr val="bg2"/>
          </a:solidFill>
        </p:spPr>
        <p:txBody>
          <a:bodyPr/>
          <a:lstStyle>
            <a:lvl1pPr>
              <a:defRPr>
                <a:solidFill>
                  <a:schemeClr val="tx1"/>
                </a:soli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3797925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Instructor - white">
    <p:spTree>
      <p:nvGrpSpPr>
        <p:cNvPr id="1" name=""/>
        <p:cNvGrpSpPr/>
        <p:nvPr/>
      </p:nvGrpSpPr>
      <p:grpSpPr>
        <a:xfrm>
          <a:off x="0" y="0"/>
          <a:ext cx="0" cy="0"/>
          <a:chOff x="0" y="0"/>
          <a:chExt cx="0" cy="0"/>
        </a:xfrm>
      </p:grpSpPr>
      <p:sp>
        <p:nvSpPr>
          <p:cNvPr id="3" name="Rectangle 2"/>
          <p:cNvSpPr/>
          <p:nvPr/>
        </p:nvSpPr>
        <p:spPr bwMode="auto">
          <a:xfrm>
            <a:off x="1" y="0"/>
            <a:ext cx="5321808" cy="685800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fontAlgn="base" hangingPunct="0">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Rectangle 1"/>
          <p:cNvSpPr/>
          <p:nvPr/>
        </p:nvSpPr>
        <p:spPr bwMode="auto">
          <a:xfrm>
            <a:off x="5321809" y="0"/>
            <a:ext cx="6934199"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fontAlgn="base" hangingPunct="0">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Picture Placeholder 4"/>
          <p:cNvSpPr>
            <a:spLocks noGrp="1"/>
          </p:cNvSpPr>
          <p:nvPr>
            <p:ph type="pic" sz="quarter" idx="10"/>
          </p:nvPr>
        </p:nvSpPr>
        <p:spPr>
          <a:xfrm>
            <a:off x="1506704" y="1454658"/>
            <a:ext cx="1740993" cy="2264340"/>
          </a:xfrm>
          <a:ln w="25400">
            <a:noFill/>
          </a:ln>
          <a:effectLst>
            <a:outerShdw blurRad="50800" dist="38100" dir="5400000" algn="t" rotWithShape="0">
              <a:prstClr val="black">
                <a:alpha val="40000"/>
              </a:prstClr>
            </a:outerShdw>
          </a:effectLst>
        </p:spPr>
        <p:txBody>
          <a:bodyPr/>
          <a:lstStyle/>
          <a:p>
            <a:r>
              <a:rPr lang="en-US"/>
              <a:t>Click icon to add picture</a:t>
            </a:r>
          </a:p>
        </p:txBody>
      </p:sp>
      <p:sp>
        <p:nvSpPr>
          <p:cNvPr id="7" name="Text Placeholder 6"/>
          <p:cNvSpPr>
            <a:spLocks noGrp="1"/>
          </p:cNvSpPr>
          <p:nvPr>
            <p:ph type="body" sz="quarter" idx="11" hasCustomPrompt="1"/>
          </p:nvPr>
        </p:nvSpPr>
        <p:spPr>
          <a:xfrm>
            <a:off x="580326" y="4498467"/>
            <a:ext cx="4352671" cy="1809726"/>
          </a:xfrm>
          <a:ln>
            <a:noFill/>
          </a:ln>
        </p:spPr>
        <p:txBody>
          <a:bodyP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Instructor Name</a:t>
            </a:r>
          </a:p>
          <a:p>
            <a:pPr lvl="0"/>
            <a:r>
              <a:rPr lang="en-US" dirty="0"/>
              <a:t>@</a:t>
            </a:r>
            <a:r>
              <a:rPr lang="en-US" dirty="0" err="1"/>
              <a:t>twitterhandle</a:t>
            </a:r>
            <a:endParaRPr lang="en-US" dirty="0"/>
          </a:p>
          <a:p>
            <a:pPr lvl="0"/>
            <a:r>
              <a:rPr lang="en-US" dirty="0"/>
              <a:t>your@email.com</a:t>
            </a:r>
          </a:p>
          <a:p>
            <a:pPr lvl="0"/>
            <a:r>
              <a:rPr lang="en-US" dirty="0"/>
              <a:t>www.yourwebsite.com</a:t>
            </a:r>
          </a:p>
        </p:txBody>
      </p:sp>
      <p:sp>
        <p:nvSpPr>
          <p:cNvPr id="10" name="Text Placeholder 9"/>
          <p:cNvSpPr>
            <a:spLocks noGrp="1"/>
          </p:cNvSpPr>
          <p:nvPr>
            <p:ph type="body" sz="quarter" idx="12" hasCustomPrompt="1"/>
          </p:nvPr>
        </p:nvSpPr>
        <p:spPr>
          <a:xfrm>
            <a:off x="5710621" y="1454658"/>
            <a:ext cx="6364287" cy="3231654"/>
          </a:xfrm>
        </p:spPr>
        <p:txBody>
          <a:bodyPr/>
          <a:lstStyle>
            <a:lvl1pPr marL="0" marR="0" indent="0" algn="l" defTabSz="914029" rtl="0" eaLnBrk="1" fontAlgn="auto" latinLnBrk="0" hangingPunct="1">
              <a:lnSpc>
                <a:spcPct val="90000"/>
              </a:lnSpc>
              <a:spcBef>
                <a:spcPct val="20000"/>
              </a:spcBef>
              <a:spcAft>
                <a:spcPts val="0"/>
              </a:spcAft>
              <a:buClrTx/>
              <a:buSzPct val="80000"/>
              <a:buFontTx/>
              <a:buNone/>
              <a:tabLst/>
              <a:defRPr sz="2800" baseline="0"/>
            </a:lvl1pPr>
            <a:lvl2pPr marL="460202" indent="0">
              <a:buFontTx/>
              <a:buNone/>
              <a:defRPr/>
            </a:lvl2pPr>
            <a:lvl3pPr marL="855348" indent="0">
              <a:buFontTx/>
              <a:buNone/>
              <a:defRPr/>
            </a:lvl3pPr>
            <a:lvl4pPr marL="1258421" indent="0">
              <a:buFontTx/>
              <a:buNone/>
              <a:defRPr/>
            </a:lvl4pPr>
            <a:lvl5pPr marL="1604377" indent="0">
              <a:buFontTx/>
              <a:buNone/>
              <a:defRPr/>
            </a:lvl5pPr>
          </a:lstStyle>
          <a:p>
            <a:pPr lvl="0"/>
            <a:r>
              <a:rPr lang="en-US" dirty="0"/>
              <a:t>Instructor bio goes here </a:t>
            </a:r>
          </a:p>
          <a:p>
            <a:pPr lvl="0"/>
            <a:r>
              <a:rPr lang="en-US" dirty="0"/>
              <a:t>Instructor bio goes here </a:t>
            </a:r>
          </a:p>
          <a:p>
            <a:pPr marL="0" marR="0" lvl="0" indent="0" algn="l" defTabSz="914029" rtl="0" eaLnBrk="1" fontAlgn="auto" latinLnBrk="0" hangingPunct="1">
              <a:lnSpc>
                <a:spcPct val="90000"/>
              </a:lnSpc>
              <a:spcBef>
                <a:spcPct val="20000"/>
              </a:spcBef>
              <a:spcAft>
                <a:spcPts val="0"/>
              </a:spcAft>
              <a:buClrTx/>
              <a:buSzPct val="80000"/>
              <a:buFontTx/>
              <a:buNone/>
              <a:tabLst/>
              <a:defRPr/>
            </a:pPr>
            <a:r>
              <a:rPr lang="en-US" dirty="0"/>
              <a:t>Instructor bio goes here </a:t>
            </a:r>
          </a:p>
          <a:p>
            <a:pPr marL="0" marR="0" lvl="0" indent="0" algn="l" defTabSz="914029" rtl="0" eaLnBrk="1" fontAlgn="auto" latinLnBrk="0" hangingPunct="1">
              <a:lnSpc>
                <a:spcPct val="90000"/>
              </a:lnSpc>
              <a:spcBef>
                <a:spcPct val="20000"/>
              </a:spcBef>
              <a:spcAft>
                <a:spcPts val="0"/>
              </a:spcAft>
              <a:buClrTx/>
              <a:buSzPct val="80000"/>
              <a:buFontTx/>
              <a:buNone/>
              <a:tabLst/>
              <a:defRPr/>
            </a:pPr>
            <a:r>
              <a:rPr lang="en-US" dirty="0"/>
              <a:t>Instructor bio goes here </a:t>
            </a:r>
          </a:p>
          <a:p>
            <a:pPr marL="0" marR="0" lvl="0" indent="0" algn="l" defTabSz="914029" rtl="0" eaLnBrk="1" fontAlgn="auto" latinLnBrk="0" hangingPunct="1">
              <a:lnSpc>
                <a:spcPct val="90000"/>
              </a:lnSpc>
              <a:spcBef>
                <a:spcPct val="20000"/>
              </a:spcBef>
              <a:spcAft>
                <a:spcPts val="0"/>
              </a:spcAft>
              <a:buClrTx/>
              <a:buSzPct val="80000"/>
              <a:buFontTx/>
              <a:buNone/>
              <a:tabLst/>
              <a:defRPr/>
            </a:pPr>
            <a:r>
              <a:rPr lang="en-US" dirty="0"/>
              <a:t>Instructor bio goes here </a:t>
            </a:r>
          </a:p>
          <a:p>
            <a:pPr marL="0" marR="0" lvl="0" indent="0" algn="l" defTabSz="914029" rtl="0" eaLnBrk="1" fontAlgn="auto" latinLnBrk="0" hangingPunct="1">
              <a:lnSpc>
                <a:spcPct val="90000"/>
              </a:lnSpc>
              <a:spcBef>
                <a:spcPct val="20000"/>
              </a:spcBef>
              <a:spcAft>
                <a:spcPts val="0"/>
              </a:spcAft>
              <a:buClrTx/>
              <a:buSzPct val="80000"/>
              <a:buFontTx/>
              <a:buNone/>
              <a:tabLst/>
              <a:defRPr/>
            </a:pPr>
            <a:r>
              <a:rPr lang="en-US" dirty="0"/>
              <a:t>Instructor bio goes here </a:t>
            </a:r>
          </a:p>
          <a:p>
            <a:pPr lvl="0"/>
            <a:endParaRPr lang="en-US" dirty="0"/>
          </a:p>
        </p:txBody>
      </p:sp>
    </p:spTree>
    <p:extLst>
      <p:ext uri="{BB962C8B-B14F-4D97-AF65-F5344CB8AC3E}">
        <p14:creationId xmlns:p14="http://schemas.microsoft.com/office/powerpoint/2010/main" val="1970715460"/>
      </p:ext>
    </p:extLst>
  </p:cSld>
  <p:clrMapOvr>
    <a:masterClrMapping/>
  </p:clrMapOvr>
  <p:transition>
    <p:fade/>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D3762F7C-E039-4EC2-B758-767051D119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25" y="6432455"/>
            <a:ext cx="1382992" cy="239257"/>
          </a:xfrm>
          <a:prstGeom prst="rect">
            <a:avLst/>
          </a:prstGeom>
        </p:spPr>
      </p:pic>
    </p:spTree>
    <p:extLst>
      <p:ext uri="{BB962C8B-B14F-4D97-AF65-F5344CB8AC3E}">
        <p14:creationId xmlns:p14="http://schemas.microsoft.com/office/powerpoint/2010/main" val="513731408"/>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F41EEE9D-CF9A-4835-A5E9-DFAC2B4D6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25" y="6432455"/>
            <a:ext cx="1382992" cy="239257"/>
          </a:xfrm>
          <a:prstGeom prst="rect">
            <a:avLst/>
          </a:prstGeom>
        </p:spPr>
      </p:pic>
    </p:spTree>
    <p:extLst>
      <p:ext uri="{BB962C8B-B14F-4D97-AF65-F5344CB8AC3E}">
        <p14:creationId xmlns:p14="http://schemas.microsoft.com/office/powerpoint/2010/main" val="243575489"/>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2693" y="1189177"/>
            <a:ext cx="11283696" cy="1797415"/>
          </a:xfrm>
        </p:spPr>
        <p:txBody>
          <a:bodyPr>
            <a:spAutoFit/>
          </a:bodyPr>
          <a:lstStyle>
            <a:lvl1pPr marL="224097" indent="-224097">
              <a:buClr>
                <a:schemeClr val="tx1"/>
              </a:buClr>
              <a:buFont typeface="Wingdings" panose="05000000000000000000" pitchFamily="2" charset="2"/>
              <a:buChar char=""/>
              <a:defRPr sz="3200">
                <a:latin typeface="+mn-lt"/>
              </a:defRPr>
            </a:lvl1pPr>
            <a:lvl2pPr marL="393726" indent="-169629">
              <a:buClr>
                <a:schemeClr val="tx1"/>
              </a:buClr>
              <a:buFont typeface="Wingdings" panose="05000000000000000000" pitchFamily="2" charset="2"/>
              <a:buChar char=""/>
              <a:defRPr sz="2400"/>
            </a:lvl2pPr>
            <a:lvl3pPr marL="617822" indent="-224097">
              <a:buClr>
                <a:schemeClr val="tx1"/>
              </a:buClr>
              <a:buFont typeface="Wingdings" panose="05000000000000000000" pitchFamily="2" charset="2"/>
              <a:buChar char=""/>
              <a:defRPr sz="2000"/>
            </a:lvl3pPr>
            <a:lvl4pPr marL="841919" indent="-224097">
              <a:buClr>
                <a:schemeClr val="tx1"/>
              </a:buClr>
              <a:buFont typeface="Wingdings" panose="05000000000000000000" pitchFamily="2" charset="2"/>
              <a:buChar char=""/>
              <a:defRPr sz="1800"/>
            </a:lvl4pPr>
            <a:lvl5pPr marL="1066015" indent="-169629">
              <a:buClr>
                <a:schemeClr val="tx1"/>
              </a:buClr>
              <a:buFont typeface="Wingdings" panose="05000000000000000000" pitchFamily="2" charset="2"/>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C1B3C4A-18BD-452B-9005-0CADF8516173}"/>
              </a:ext>
            </a:extLst>
          </p:cNvPr>
          <p:cNvSpPr>
            <a:spLocks noGrp="1"/>
          </p:cNvSpPr>
          <p:nvPr>
            <p:ph type="title"/>
          </p:nvPr>
        </p:nvSpPr>
        <p:spPr>
          <a:xfrm>
            <a:off x="457201" y="296863"/>
            <a:ext cx="11279188" cy="603121"/>
          </a:xfrm>
        </p:spPr>
        <p:txBody>
          <a:bodyPr/>
          <a:lstStyle/>
          <a:p>
            <a:r>
              <a:rPr lang="en-US"/>
              <a:t>Click to edit Master title style</a:t>
            </a:r>
          </a:p>
        </p:txBody>
      </p:sp>
      <p:pic>
        <p:nvPicPr>
          <p:cNvPr id="5" name="Picture 4">
            <a:extLst>
              <a:ext uri="{FF2B5EF4-FFF2-40B4-BE49-F238E27FC236}">
                <a16:creationId xmlns:a16="http://schemas.microsoft.com/office/drawing/2014/main" id="{C7B3E81F-8F5C-4A53-844D-BF444FEEC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25" y="6432455"/>
            <a:ext cx="1382992" cy="239257"/>
          </a:xfrm>
          <a:prstGeom prst="rect">
            <a:avLst/>
          </a:prstGeom>
        </p:spPr>
      </p:pic>
    </p:spTree>
    <p:extLst>
      <p:ext uri="{BB962C8B-B14F-4D97-AF65-F5344CB8AC3E}">
        <p14:creationId xmlns:p14="http://schemas.microsoft.com/office/powerpoint/2010/main" val="75023345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 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E3F1FA-BD66-4BC2-97D9-D6873D86B65A}"/>
              </a:ext>
            </a:extLst>
          </p:cNvPr>
          <p:cNvSpPr>
            <a:spLocks noGrp="1"/>
          </p:cNvSpPr>
          <p:nvPr>
            <p:ph type="subTitle" idx="1"/>
          </p:nvPr>
        </p:nvSpPr>
        <p:spPr>
          <a:xfrm>
            <a:off x="1524000" y="3104025"/>
            <a:ext cx="9144000" cy="1655762"/>
          </a:xfrm>
        </p:spPr>
        <p:txBody>
          <a:bodyPr>
            <a:normAutofit/>
          </a:bodyPr>
          <a:lstStyle>
            <a:lvl1pPr marL="0" indent="0" algn="ctr">
              <a:buNone/>
              <a:defRPr sz="5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1E544F2A-4DBC-4151-8BB4-04E45E50DE3D}"/>
              </a:ext>
            </a:extLst>
          </p:cNvPr>
          <p:cNvSpPr>
            <a:spLocks noGrp="1"/>
          </p:cNvSpPr>
          <p:nvPr>
            <p:ph type="sldNum" sz="quarter" idx="12"/>
          </p:nvPr>
        </p:nvSpPr>
        <p:spPr/>
        <p:txBody>
          <a:bodyPr/>
          <a:lstStyle/>
          <a:p>
            <a:fld id="{F9406C37-1267-4092-A3E4-2FCC75AA8F89}" type="slidenum">
              <a:rPr lang="en-US" smtClean="0"/>
              <a:t>‹#›</a:t>
            </a:fld>
            <a:endParaRPr lang="en-US"/>
          </a:p>
        </p:txBody>
      </p:sp>
      <p:pic>
        <p:nvPicPr>
          <p:cNvPr id="4" name="Picture 3">
            <a:extLst>
              <a:ext uri="{FF2B5EF4-FFF2-40B4-BE49-F238E27FC236}">
                <a16:creationId xmlns:a16="http://schemas.microsoft.com/office/drawing/2014/main" id="{F3774958-2CE4-4B86-95DC-176064983F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934" y="192962"/>
            <a:ext cx="4625805" cy="800265"/>
          </a:xfrm>
          <a:prstGeom prst="rect">
            <a:avLst/>
          </a:prstGeom>
        </p:spPr>
      </p:pic>
    </p:spTree>
    <p:extLst>
      <p:ext uri="{BB962C8B-B14F-4D97-AF65-F5344CB8AC3E}">
        <p14:creationId xmlns:p14="http://schemas.microsoft.com/office/powerpoint/2010/main" val="249044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 Partner">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E3F1FA-BD66-4BC2-97D9-D6873D86B65A}"/>
              </a:ext>
            </a:extLst>
          </p:cNvPr>
          <p:cNvSpPr>
            <a:spLocks noGrp="1"/>
          </p:cNvSpPr>
          <p:nvPr>
            <p:ph type="subTitle" idx="1"/>
          </p:nvPr>
        </p:nvSpPr>
        <p:spPr>
          <a:xfrm>
            <a:off x="1524000" y="310402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E544F2A-4DBC-4151-8BB4-04E45E50DE3D}"/>
              </a:ext>
            </a:extLst>
          </p:cNvPr>
          <p:cNvSpPr>
            <a:spLocks noGrp="1"/>
          </p:cNvSpPr>
          <p:nvPr>
            <p:ph type="sldNum" sz="quarter" idx="12"/>
          </p:nvPr>
        </p:nvSpPr>
        <p:spPr/>
        <p:txBody>
          <a:bodyPr/>
          <a:lstStyle/>
          <a:p>
            <a:fld id="{F9406C37-1267-4092-A3E4-2FCC75AA8F89}" type="slidenum">
              <a:rPr lang="en-US" smtClean="0"/>
              <a:t>‹#›</a:t>
            </a:fld>
            <a:endParaRPr lang="en-US"/>
          </a:p>
        </p:txBody>
      </p:sp>
      <p:pic>
        <p:nvPicPr>
          <p:cNvPr id="7" name="Graphic 6">
            <a:extLst>
              <a:ext uri="{FF2B5EF4-FFF2-40B4-BE49-F238E27FC236}">
                <a16:creationId xmlns:a16="http://schemas.microsoft.com/office/drawing/2014/main" id="{6A7246A6-743C-4728-A2CB-D596DB5BB0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094004"/>
            <a:ext cx="12192000" cy="6858000"/>
          </a:xfrm>
          <a:prstGeom prst="rect">
            <a:avLst/>
          </a:prstGeom>
        </p:spPr>
      </p:pic>
    </p:spTree>
    <p:extLst>
      <p:ext uri="{BB962C8B-B14F-4D97-AF65-F5344CB8AC3E}">
        <p14:creationId xmlns:p14="http://schemas.microsoft.com/office/powerpoint/2010/main" val="369539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5CDA-B847-4714-9DB9-A733BCC22C18}"/>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Section Title</a:t>
            </a:r>
          </a:p>
        </p:txBody>
      </p:sp>
      <p:sp>
        <p:nvSpPr>
          <p:cNvPr id="3" name="Text Placeholder 2">
            <a:extLst>
              <a:ext uri="{FF2B5EF4-FFF2-40B4-BE49-F238E27FC236}">
                <a16:creationId xmlns:a16="http://schemas.microsoft.com/office/drawing/2014/main" id="{D6E91ABD-76AA-4D4A-A534-416817384A0B}"/>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6" name="Slide Number Placeholder 5">
            <a:extLst>
              <a:ext uri="{FF2B5EF4-FFF2-40B4-BE49-F238E27FC236}">
                <a16:creationId xmlns:a16="http://schemas.microsoft.com/office/drawing/2014/main" id="{C08729A2-350C-46FC-B37C-2E9F02B41C50}"/>
              </a:ext>
            </a:extLst>
          </p:cNvPr>
          <p:cNvSpPr>
            <a:spLocks noGrp="1"/>
          </p:cNvSpPr>
          <p:nvPr>
            <p:ph type="sldNum" sz="quarter" idx="12"/>
          </p:nvPr>
        </p:nvSpPr>
        <p:spPr/>
        <p:txBody>
          <a:bodyPr/>
          <a:lstStyle/>
          <a:p>
            <a:fld id="{F9406C37-1267-4092-A3E4-2FCC75AA8F89}" type="slidenum">
              <a:rPr lang="en-US" smtClean="0"/>
              <a:t>‹#›</a:t>
            </a:fld>
            <a:endParaRPr lang="en-US"/>
          </a:p>
        </p:txBody>
      </p:sp>
    </p:spTree>
    <p:extLst>
      <p:ext uri="{BB962C8B-B14F-4D97-AF65-F5344CB8AC3E}">
        <p14:creationId xmlns:p14="http://schemas.microsoft.com/office/powerpoint/2010/main" val="350858410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5CDA-B847-4714-9DB9-A733BCC22C18}"/>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Demo Name</a:t>
            </a:r>
          </a:p>
        </p:txBody>
      </p:sp>
      <p:sp>
        <p:nvSpPr>
          <p:cNvPr id="3" name="Text Placeholder 2">
            <a:extLst>
              <a:ext uri="{FF2B5EF4-FFF2-40B4-BE49-F238E27FC236}">
                <a16:creationId xmlns:a16="http://schemas.microsoft.com/office/drawing/2014/main" id="{D6E91ABD-76AA-4D4A-A534-416817384A0B}"/>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Demo Subtitle</a:t>
            </a:r>
          </a:p>
        </p:txBody>
      </p:sp>
      <p:sp>
        <p:nvSpPr>
          <p:cNvPr id="6" name="Slide Number Placeholder 5">
            <a:extLst>
              <a:ext uri="{FF2B5EF4-FFF2-40B4-BE49-F238E27FC236}">
                <a16:creationId xmlns:a16="http://schemas.microsoft.com/office/drawing/2014/main" id="{C08729A2-350C-46FC-B37C-2E9F02B41C50}"/>
              </a:ext>
            </a:extLst>
          </p:cNvPr>
          <p:cNvSpPr>
            <a:spLocks noGrp="1"/>
          </p:cNvSpPr>
          <p:nvPr>
            <p:ph type="sldNum" sz="quarter" idx="12"/>
          </p:nvPr>
        </p:nvSpPr>
        <p:spPr/>
        <p:txBody>
          <a:bodyPr/>
          <a:lstStyle/>
          <a:p>
            <a:fld id="{F9406C37-1267-4092-A3E4-2FCC75AA8F89}" type="slidenum">
              <a:rPr lang="en-US" smtClean="0"/>
              <a:t>‹#›</a:t>
            </a:fld>
            <a:endParaRPr lang="en-US"/>
          </a:p>
        </p:txBody>
      </p:sp>
      <p:pic>
        <p:nvPicPr>
          <p:cNvPr id="5" name="Picture 4" descr="https://i1.wp.com/buildazure.com/wp-content/uploads/2017/09/Azure.png?resize=519%2C387&amp;ssl=1">
            <a:extLst>
              <a:ext uri="{FF2B5EF4-FFF2-40B4-BE49-F238E27FC236}">
                <a16:creationId xmlns:a16="http://schemas.microsoft.com/office/drawing/2014/main" id="{1F608B60-D1CB-42C6-B6E2-2E6EED98B5D5}"/>
              </a:ext>
            </a:extLst>
          </p:cNvPr>
          <p:cNvPicPr>
            <a:picLocks noChangeAspect="1" noChangeArrowheads="1"/>
          </p:cNvPicPr>
          <p:nvPr userDrawn="1"/>
        </p:nvPicPr>
        <p:blipFill>
          <a:blip r:embed="rId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9590744" y="174394"/>
            <a:ext cx="1880193" cy="140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68454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5CDA-B847-4714-9DB9-A733BCC22C18}"/>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Hands-On Lab</a:t>
            </a:r>
          </a:p>
        </p:txBody>
      </p:sp>
      <p:sp>
        <p:nvSpPr>
          <p:cNvPr id="3" name="Text Placeholder 2">
            <a:extLst>
              <a:ext uri="{FF2B5EF4-FFF2-40B4-BE49-F238E27FC236}">
                <a16:creationId xmlns:a16="http://schemas.microsoft.com/office/drawing/2014/main" id="{D6E91ABD-76AA-4D4A-A534-416817384A0B}"/>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Lab Name</a:t>
            </a:r>
          </a:p>
        </p:txBody>
      </p:sp>
      <p:sp>
        <p:nvSpPr>
          <p:cNvPr id="6" name="Slide Number Placeholder 5">
            <a:extLst>
              <a:ext uri="{FF2B5EF4-FFF2-40B4-BE49-F238E27FC236}">
                <a16:creationId xmlns:a16="http://schemas.microsoft.com/office/drawing/2014/main" id="{C08729A2-350C-46FC-B37C-2E9F02B41C50}"/>
              </a:ext>
            </a:extLst>
          </p:cNvPr>
          <p:cNvSpPr>
            <a:spLocks noGrp="1"/>
          </p:cNvSpPr>
          <p:nvPr>
            <p:ph type="sldNum" sz="quarter" idx="12"/>
          </p:nvPr>
        </p:nvSpPr>
        <p:spPr/>
        <p:txBody>
          <a:bodyPr/>
          <a:lstStyle/>
          <a:p>
            <a:fld id="{F9406C37-1267-4092-A3E4-2FCC75AA8F89}" type="slidenum">
              <a:rPr lang="en-US" smtClean="0"/>
              <a:t>‹#›</a:t>
            </a:fld>
            <a:endParaRPr lang="en-US"/>
          </a:p>
        </p:txBody>
      </p:sp>
      <p:pic>
        <p:nvPicPr>
          <p:cNvPr id="5" name="Picture 4" descr="https://i1.wp.com/buildazure.com/wp-content/uploads/2017/09/Azure.png?resize=519%2C387&amp;ssl=1">
            <a:extLst>
              <a:ext uri="{FF2B5EF4-FFF2-40B4-BE49-F238E27FC236}">
                <a16:creationId xmlns:a16="http://schemas.microsoft.com/office/drawing/2014/main" id="{1F608B60-D1CB-42C6-B6E2-2E6EED98B5D5}"/>
              </a:ext>
            </a:extLst>
          </p:cNvPr>
          <p:cNvPicPr>
            <a:picLocks noChangeAspect="1" noChangeArrowheads="1"/>
          </p:cNvPicPr>
          <p:nvPr userDrawn="1"/>
        </p:nvPicPr>
        <p:blipFill>
          <a:blip r:embed="rId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9554168" y="174394"/>
            <a:ext cx="1880193" cy="140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68442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8A0D-7349-4906-8C5C-5BAD3588B5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91A138-F27D-4950-B5C8-AA432628C3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AC4CC60-A96B-40CC-92B3-5714BC7F4591}"/>
              </a:ext>
            </a:extLst>
          </p:cNvPr>
          <p:cNvSpPr>
            <a:spLocks noGrp="1"/>
          </p:cNvSpPr>
          <p:nvPr>
            <p:ph type="sldNum" sz="quarter" idx="12"/>
          </p:nvPr>
        </p:nvSpPr>
        <p:spPr/>
        <p:txBody>
          <a:bodyPr/>
          <a:lstStyle/>
          <a:p>
            <a:fld id="{F9406C37-1267-4092-A3E4-2FCC75AA8F89}" type="slidenum">
              <a:rPr lang="en-US" smtClean="0"/>
              <a:t>‹#›</a:t>
            </a:fld>
            <a:endParaRPr lang="en-US"/>
          </a:p>
        </p:txBody>
      </p:sp>
      <p:pic>
        <p:nvPicPr>
          <p:cNvPr id="5" name="Picture 4">
            <a:extLst>
              <a:ext uri="{FF2B5EF4-FFF2-40B4-BE49-F238E27FC236}">
                <a16:creationId xmlns:a16="http://schemas.microsoft.com/office/drawing/2014/main" id="{76437134-6ED8-4443-8E35-9C32185E8B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25" y="6432455"/>
            <a:ext cx="1382992" cy="239257"/>
          </a:xfrm>
          <a:prstGeom prst="rect">
            <a:avLst/>
          </a:prstGeom>
        </p:spPr>
      </p:pic>
    </p:spTree>
    <p:extLst>
      <p:ext uri="{BB962C8B-B14F-4D97-AF65-F5344CB8AC3E}">
        <p14:creationId xmlns:p14="http://schemas.microsoft.com/office/powerpoint/2010/main" val="247233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8A0D-7349-4906-8C5C-5BAD3588B5FF}"/>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891A138-F27D-4950-B5C8-AA432628C335}"/>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AC4CC60-A96B-40CC-92B3-5714BC7F4591}"/>
              </a:ext>
            </a:extLst>
          </p:cNvPr>
          <p:cNvSpPr>
            <a:spLocks noGrp="1"/>
          </p:cNvSpPr>
          <p:nvPr>
            <p:ph type="sldNum" sz="quarter" idx="12"/>
          </p:nvPr>
        </p:nvSpPr>
        <p:spPr/>
        <p:txBody>
          <a:bodyPr/>
          <a:lstStyle/>
          <a:p>
            <a:fld id="{F9406C37-1267-4092-A3E4-2FCC75AA8F89}" type="slidenum">
              <a:rPr lang="en-US" smtClean="0"/>
              <a:t>‹#›</a:t>
            </a:fld>
            <a:endParaRPr lang="en-US"/>
          </a:p>
        </p:txBody>
      </p:sp>
    </p:spTree>
    <p:extLst>
      <p:ext uri="{BB962C8B-B14F-4D97-AF65-F5344CB8AC3E}">
        <p14:creationId xmlns:p14="http://schemas.microsoft.com/office/powerpoint/2010/main" val="386715984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31D451-27F5-498E-9A9B-63A855F18076}"/>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3052354"/>
            <a:ext cx="12192000" cy="3805646"/>
          </a:xfrm>
          <a:prstGeom prst="rect">
            <a:avLst/>
          </a:prstGeom>
        </p:spPr>
      </p:pic>
      <p:sp>
        <p:nvSpPr>
          <p:cNvPr id="2" name="Title Placeholder 1">
            <a:extLst>
              <a:ext uri="{FF2B5EF4-FFF2-40B4-BE49-F238E27FC236}">
                <a16:creationId xmlns:a16="http://schemas.microsoft.com/office/drawing/2014/main" id="{4C552C32-A7EC-4CB9-AC23-A63001431969}"/>
              </a:ext>
            </a:extLst>
          </p:cNvPr>
          <p:cNvSpPr>
            <a:spLocks noGrp="1"/>
          </p:cNvSpPr>
          <p:nvPr>
            <p:ph type="title"/>
          </p:nvPr>
        </p:nvSpPr>
        <p:spPr>
          <a:xfrm>
            <a:off x="600456" y="18288"/>
            <a:ext cx="10515600" cy="80530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F8DF4-ACCA-45CD-9AF9-398A087B22C8}"/>
              </a:ext>
            </a:extLst>
          </p:cNvPr>
          <p:cNvSpPr>
            <a:spLocks noGrp="1"/>
          </p:cNvSpPr>
          <p:nvPr>
            <p:ph type="body" idx="1"/>
          </p:nvPr>
        </p:nvSpPr>
        <p:spPr>
          <a:xfrm>
            <a:off x="838200" y="1130681"/>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4CD9781-63C6-4EFC-8B9C-C17FDB3BAB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9406C37-1267-4092-A3E4-2FCC75AA8F89}" type="slidenum">
              <a:rPr lang="en-US" smtClean="0"/>
              <a:pPr/>
              <a:t>‹#›</a:t>
            </a:fld>
            <a:endParaRPr lang="en-US" dirty="0"/>
          </a:p>
        </p:txBody>
      </p:sp>
    </p:spTree>
    <p:extLst>
      <p:ext uri="{BB962C8B-B14F-4D97-AF65-F5344CB8AC3E}">
        <p14:creationId xmlns:p14="http://schemas.microsoft.com/office/powerpoint/2010/main" val="4021619420"/>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4" r:id="rId3"/>
    <p:sldLayoutId id="2147483671" r:id="rId4"/>
    <p:sldLayoutId id="2147483651" r:id="rId5"/>
    <p:sldLayoutId id="2147483669" r:id="rId6"/>
    <p:sldLayoutId id="2147483673" r:id="rId7"/>
    <p:sldLayoutId id="2147483650" r:id="rId8"/>
    <p:sldLayoutId id="2147483660" r:id="rId9"/>
    <p:sldLayoutId id="2147483652" r:id="rId10"/>
    <p:sldLayoutId id="2147483661" r:id="rId11"/>
    <p:sldLayoutId id="2147483653" r:id="rId12"/>
    <p:sldLayoutId id="2147483662" r:id="rId13"/>
    <p:sldLayoutId id="2147483654" r:id="rId14"/>
    <p:sldLayoutId id="2147483663" r:id="rId15"/>
    <p:sldLayoutId id="2147483655" r:id="rId16"/>
    <p:sldLayoutId id="2147483664" r:id="rId17"/>
    <p:sldLayoutId id="2147483672" r:id="rId18"/>
    <p:sldLayoutId id="2147483656" r:id="rId19"/>
    <p:sldLayoutId id="2147483666" r:id="rId20"/>
    <p:sldLayoutId id="2147483665" r:id="rId21"/>
    <p:sldLayoutId id="2147483657" r:id="rId22"/>
    <p:sldLayoutId id="2147483667" r:id="rId23"/>
    <p:sldLayoutId id="2147483668" r:id="rId24"/>
    <p:sldLayoutId id="2147483675" r:id="rId25"/>
    <p:sldLayoutId id="2147483676" r:id="rId26"/>
    <p:sldLayoutId id="2147483677" r:id="rId27"/>
    <p:sldLayoutId id="2147483678"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8.svg"/><Relationship Id="rId3" Type="http://schemas.openxmlformats.org/officeDocument/2006/relationships/image" Target="../media/image40.png"/><Relationship Id="rId7" Type="http://schemas.openxmlformats.org/officeDocument/2006/relationships/image" Target="../media/image35.png"/><Relationship Id="rId12" Type="http://schemas.openxmlformats.org/officeDocument/2006/relationships/image" Target="../media/image47.png"/><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43.png"/><Relationship Id="rId11" Type="http://schemas.openxmlformats.org/officeDocument/2006/relationships/image" Target="../media/image46.svg"/><Relationship Id="rId5" Type="http://schemas.openxmlformats.org/officeDocument/2006/relationships/image" Target="../media/image42.pn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png"/><Relationship Id="rId1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50.emf"/><Relationship Id="rId21" Type="http://schemas.openxmlformats.org/officeDocument/2006/relationships/image" Target="../media/image66.png"/><Relationship Id="rId7" Type="http://schemas.openxmlformats.org/officeDocument/2006/relationships/image" Target="../media/image54.png"/><Relationship Id="rId12" Type="http://schemas.openxmlformats.org/officeDocument/2006/relationships/image" Target="../media/image57.svg"/><Relationship Id="rId17" Type="http://schemas.openxmlformats.org/officeDocument/2006/relationships/image" Target="../media/image62.png"/><Relationship Id="rId2" Type="http://schemas.openxmlformats.org/officeDocument/2006/relationships/notesSlide" Target="../notesSlides/notesSlide10.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14.xml"/><Relationship Id="rId6" Type="http://schemas.openxmlformats.org/officeDocument/2006/relationships/image" Target="../media/image53.svg"/><Relationship Id="rId11" Type="http://schemas.openxmlformats.org/officeDocument/2006/relationships/image" Target="../media/image56.png"/><Relationship Id="rId24" Type="http://schemas.openxmlformats.org/officeDocument/2006/relationships/image" Target="../media/image69.png"/><Relationship Id="rId5" Type="http://schemas.openxmlformats.org/officeDocument/2006/relationships/image" Target="../media/image52.png"/><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36.svg"/><Relationship Id="rId19" Type="http://schemas.openxmlformats.org/officeDocument/2006/relationships/image" Target="../media/image64.svg"/><Relationship Id="rId4" Type="http://schemas.openxmlformats.org/officeDocument/2006/relationships/image" Target="../media/image51.png"/><Relationship Id="rId9" Type="http://schemas.openxmlformats.org/officeDocument/2006/relationships/image" Target="../media/image35.png"/><Relationship Id="rId14" Type="http://schemas.openxmlformats.org/officeDocument/2006/relationships/image" Target="../media/image59.png"/><Relationship Id="rId22" Type="http://schemas.openxmlformats.org/officeDocument/2006/relationships/image" Target="../media/image67.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86.png"/><Relationship Id="rId3" Type="http://schemas.openxmlformats.org/officeDocument/2006/relationships/image" Target="../media/image82.jpg"/><Relationship Id="rId7" Type="http://schemas.openxmlformats.org/officeDocument/2006/relationships/image" Target="../media/image330.png"/><Relationship Id="rId12" Type="http://schemas.openxmlformats.org/officeDocument/2006/relationships/image" Target="../media/image85.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customXml" Target="../ink/ink1.xml"/><Relationship Id="rId11" Type="http://schemas.openxmlformats.org/officeDocument/2006/relationships/image" Target="../media/image84.png"/><Relationship Id="rId5" Type="http://schemas.openxmlformats.org/officeDocument/2006/relationships/image" Target="../media/image73.svg"/><Relationship Id="rId10" Type="http://schemas.openxmlformats.org/officeDocument/2006/relationships/image" Target="../media/image83.png"/><Relationship Id="rId4" Type="http://schemas.openxmlformats.org/officeDocument/2006/relationships/image" Target="../media/image72.png"/><Relationship Id="rId9" Type="http://schemas.openxmlformats.org/officeDocument/2006/relationships/image" Target="../media/image340.png"/><Relationship Id="rId14" Type="http://schemas.openxmlformats.org/officeDocument/2006/relationships/image" Target="../media/image8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92.tmp"/><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8.xml"/><Relationship Id="rId5" Type="http://schemas.openxmlformats.org/officeDocument/2006/relationships/image" Target="../media/image99.png"/><Relationship Id="rId4" Type="http://schemas.openxmlformats.org/officeDocument/2006/relationships/image" Target="../media/image98.png"/></Relationships>
</file>

<file path=ppt/slides/_rels/slide4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103.png"/><Relationship Id="rId4" Type="http://schemas.openxmlformats.org/officeDocument/2006/relationships/image" Target="../media/image102.png"/></Relationships>
</file>

<file path=ppt/slides/_rels/slide5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hyperlink" Target="http://bit.ly/solliance-data-ai-resources" TargetMode="Externa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diagramLayout" Target="../diagrams/layout2.xml"/><Relationship Id="rId7" Type="http://schemas.openxmlformats.org/officeDocument/2006/relationships/hyperlink" Target="http://en.wikipedia.org/wiki/Machine_learning" TargetMode="Externa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598B337-6BF9-4432-BDFD-AE5B3103BFC6}"/>
              </a:ext>
            </a:extLst>
          </p:cNvPr>
          <p:cNvSpPr>
            <a:spLocks noGrp="1"/>
          </p:cNvSpPr>
          <p:nvPr>
            <p:ph type="subTitle" idx="1"/>
          </p:nvPr>
        </p:nvSpPr>
        <p:spPr/>
        <p:txBody>
          <a:bodyPr>
            <a:normAutofit lnSpcReduction="10000"/>
          </a:bodyPr>
          <a:lstStyle/>
          <a:p>
            <a:r>
              <a:rPr lang="en-US" dirty="0"/>
              <a:t>Deep Learning for Developers </a:t>
            </a:r>
          </a:p>
          <a:p>
            <a:r>
              <a:rPr lang="en-US" dirty="0">
                <a:latin typeface="Stencil" panose="040409050D0802020404" pitchFamily="82" charset="0"/>
              </a:rPr>
              <a:t>Crash Course</a:t>
            </a:r>
          </a:p>
        </p:txBody>
      </p:sp>
    </p:spTree>
    <p:extLst>
      <p:ext uri="{BB962C8B-B14F-4D97-AF65-F5344CB8AC3E}">
        <p14:creationId xmlns:p14="http://schemas.microsoft.com/office/powerpoint/2010/main" val="29164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5127031" cy="1676603"/>
          </a:xfrm>
        </p:spPr>
        <p:txBody>
          <a:bodyPr>
            <a:normAutofit fontScale="90000"/>
          </a:bodyPr>
          <a:lstStyle/>
          <a:p>
            <a:r>
              <a:rPr lang="en-US" dirty="0"/>
              <a:t>What do you really need to know to do machine learning?</a:t>
            </a:r>
          </a:p>
        </p:txBody>
      </p:sp>
      <p:sp>
        <p:nvSpPr>
          <p:cNvPr id="3" name="Content Placeholder 2"/>
          <p:cNvSpPr>
            <a:spLocks noGrp="1"/>
          </p:cNvSpPr>
          <p:nvPr>
            <p:ph idx="1"/>
          </p:nvPr>
        </p:nvSpPr>
        <p:spPr>
          <a:xfrm>
            <a:off x="648930" y="2438400"/>
            <a:ext cx="5127029" cy="3785419"/>
          </a:xfrm>
        </p:spPr>
        <p:txBody>
          <a:bodyPr>
            <a:normAutofit/>
          </a:bodyPr>
          <a:lstStyle/>
          <a:p>
            <a:r>
              <a:rPr lang="en-US" dirty="0"/>
              <a:t>There’s an argument being made that only data scientists can do ML because they come from the math side. </a:t>
            </a:r>
          </a:p>
          <a:p>
            <a:r>
              <a:rPr lang="en-US" dirty="0"/>
              <a:t>How many developers do you know that are actually bad at math?</a:t>
            </a:r>
          </a:p>
        </p:txBody>
      </p:sp>
      <p:graphicFrame>
        <p:nvGraphicFramePr>
          <p:cNvPr id="6" name="Diagram 5">
            <a:extLst>
              <a:ext uri="{FF2B5EF4-FFF2-40B4-BE49-F238E27FC236}">
                <a16:creationId xmlns:a16="http://schemas.microsoft.com/office/drawing/2014/main" id="{8F3F35C5-E9B0-4967-A5B8-04E1918F6C85}"/>
              </a:ext>
            </a:extLst>
          </p:cNvPr>
          <p:cNvGraphicFramePr/>
          <p:nvPr>
            <p:extLst>
              <p:ext uri="{D42A27DB-BD31-4B8C-83A1-F6EECF244321}">
                <p14:modId xmlns:p14="http://schemas.microsoft.com/office/powerpoint/2010/main" val="4273858617"/>
              </p:ext>
            </p:extLst>
          </p:nvPr>
        </p:nvGraphicFramePr>
        <p:xfrm>
          <a:off x="5512390" y="1536404"/>
          <a:ext cx="6679610" cy="4453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457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F723-F7D1-4869-A74A-4CDB8151A6DC}"/>
              </a:ext>
            </a:extLst>
          </p:cNvPr>
          <p:cNvSpPr>
            <a:spLocks noGrp="1"/>
          </p:cNvSpPr>
          <p:nvPr>
            <p:ph type="title"/>
          </p:nvPr>
        </p:nvSpPr>
        <p:spPr/>
        <p:txBody>
          <a:bodyPr/>
          <a:lstStyle/>
          <a:p>
            <a:r>
              <a:rPr lang="en-US" dirty="0"/>
              <a:t>How much math did we write in this code?</a:t>
            </a:r>
          </a:p>
        </p:txBody>
      </p:sp>
      <p:sp>
        <p:nvSpPr>
          <p:cNvPr id="3" name="Content Placeholder 2">
            <a:extLst>
              <a:ext uri="{FF2B5EF4-FFF2-40B4-BE49-F238E27FC236}">
                <a16:creationId xmlns:a16="http://schemas.microsoft.com/office/drawing/2014/main" id="{E3F30549-3936-4DC0-8EB1-98B6CA6FF210}"/>
              </a:ext>
            </a:extLst>
          </p:cNvPr>
          <p:cNvSpPr>
            <a:spLocks noGrp="1"/>
          </p:cNvSpPr>
          <p:nvPr>
            <p:ph idx="1"/>
          </p:nvPr>
        </p:nvSpPr>
        <p:spPr/>
        <p:txBody>
          <a:bodyPr>
            <a:normAutofit fontScale="92500" lnSpcReduction="20000"/>
          </a:bodyPr>
          <a:lstStyle/>
          <a:p>
            <a:pPr marL="0" indent="0">
              <a:buNone/>
            </a:pPr>
            <a:r>
              <a:rPr lang="en-US" dirty="0"/>
              <a:t>from </a:t>
            </a:r>
            <a:r>
              <a:rPr lang="en-US" dirty="0" err="1"/>
              <a:t>keras</a:t>
            </a:r>
            <a:r>
              <a:rPr lang="en-US" dirty="0"/>
              <a:t> import models</a:t>
            </a:r>
          </a:p>
          <a:p>
            <a:pPr marL="0" indent="0">
              <a:buNone/>
            </a:pPr>
            <a:r>
              <a:rPr lang="en-US" dirty="0"/>
              <a:t>from </a:t>
            </a:r>
            <a:r>
              <a:rPr lang="en-US" dirty="0" err="1"/>
              <a:t>keras</a:t>
            </a:r>
            <a:r>
              <a:rPr lang="en-US" dirty="0"/>
              <a:t> import layers</a:t>
            </a:r>
          </a:p>
          <a:p>
            <a:pPr marL="0" indent="0">
              <a:buNone/>
            </a:pPr>
            <a:endParaRPr lang="en-US" dirty="0"/>
          </a:p>
          <a:p>
            <a:pPr marL="0" indent="0">
              <a:buNone/>
            </a:pPr>
            <a:r>
              <a:rPr lang="en-US" dirty="0"/>
              <a:t>network = </a:t>
            </a:r>
            <a:r>
              <a:rPr lang="en-US" dirty="0" err="1"/>
              <a:t>models.Sequential</a:t>
            </a:r>
            <a:r>
              <a:rPr lang="en-US" dirty="0"/>
              <a:t>()</a:t>
            </a:r>
          </a:p>
          <a:p>
            <a:pPr marL="0" indent="0">
              <a:buNone/>
            </a:pPr>
            <a:r>
              <a:rPr lang="en-US" dirty="0" err="1"/>
              <a:t>network.add</a:t>
            </a:r>
            <a:r>
              <a:rPr lang="en-US" dirty="0"/>
              <a:t>(</a:t>
            </a:r>
            <a:r>
              <a:rPr lang="en-US" dirty="0" err="1"/>
              <a:t>layers.Dense</a:t>
            </a:r>
            <a:r>
              <a:rPr lang="en-US" dirty="0"/>
              <a:t>(512, activation='</a:t>
            </a:r>
            <a:r>
              <a:rPr lang="en-US" dirty="0" err="1"/>
              <a:t>relu</a:t>
            </a:r>
            <a:r>
              <a:rPr lang="en-US" dirty="0"/>
              <a:t>', </a:t>
            </a:r>
            <a:r>
              <a:rPr lang="en-US" dirty="0" err="1"/>
              <a:t>input_shape</a:t>
            </a:r>
            <a:r>
              <a:rPr lang="en-US" dirty="0"/>
              <a:t>=(784,)))</a:t>
            </a:r>
          </a:p>
          <a:p>
            <a:pPr marL="0" indent="0">
              <a:buNone/>
            </a:pPr>
            <a:r>
              <a:rPr lang="en-US" dirty="0" err="1"/>
              <a:t>network.add</a:t>
            </a:r>
            <a:r>
              <a:rPr lang="en-US" dirty="0"/>
              <a:t>(</a:t>
            </a:r>
            <a:r>
              <a:rPr lang="en-US" dirty="0" err="1"/>
              <a:t>layers.Dense</a:t>
            </a:r>
            <a:r>
              <a:rPr lang="en-US" dirty="0"/>
              <a:t>(10, activation='</a:t>
            </a:r>
            <a:r>
              <a:rPr lang="en-US" dirty="0" err="1"/>
              <a:t>softmax</a:t>
            </a:r>
            <a:r>
              <a:rPr lang="en-US" dirty="0"/>
              <a:t>’))</a:t>
            </a:r>
          </a:p>
          <a:p>
            <a:pPr marL="0" indent="0">
              <a:buNone/>
            </a:pPr>
            <a:r>
              <a:rPr lang="en-US" dirty="0" err="1"/>
              <a:t>network.compile</a:t>
            </a:r>
            <a:r>
              <a:rPr lang="en-US" dirty="0"/>
              <a:t>(optimizer='</a:t>
            </a:r>
            <a:r>
              <a:rPr lang="en-US" dirty="0" err="1"/>
              <a:t>rmsprop</a:t>
            </a:r>
            <a:r>
              <a:rPr lang="en-US" dirty="0"/>
              <a:t>',</a:t>
            </a:r>
          </a:p>
          <a:p>
            <a:pPr marL="0" indent="0">
              <a:buNone/>
            </a:pPr>
            <a:r>
              <a:rPr lang="en-US" dirty="0"/>
              <a:t>                loss='</a:t>
            </a:r>
            <a:r>
              <a:rPr lang="en-US" dirty="0" err="1"/>
              <a:t>categorical_crossentropy</a:t>
            </a:r>
            <a:r>
              <a:rPr lang="en-US" dirty="0"/>
              <a:t>',</a:t>
            </a:r>
          </a:p>
          <a:p>
            <a:pPr marL="0" indent="0">
              <a:buNone/>
            </a:pPr>
            <a:r>
              <a:rPr lang="en-US" dirty="0"/>
              <a:t>                metrics=['accuracy’])</a:t>
            </a:r>
          </a:p>
          <a:p>
            <a:pPr marL="0" indent="0">
              <a:buNone/>
            </a:pPr>
            <a:r>
              <a:rPr lang="en-US" dirty="0" err="1"/>
              <a:t>network.fit</a:t>
            </a:r>
            <a:r>
              <a:rPr lang="en-US" dirty="0"/>
              <a:t>(</a:t>
            </a:r>
            <a:r>
              <a:rPr lang="en-US" dirty="0" err="1"/>
              <a:t>train_images</a:t>
            </a:r>
            <a:r>
              <a:rPr lang="en-US" dirty="0"/>
              <a:t>, </a:t>
            </a:r>
            <a:r>
              <a:rPr lang="en-US" dirty="0" err="1"/>
              <a:t>train_labels</a:t>
            </a:r>
            <a:r>
              <a:rPr lang="en-US" dirty="0"/>
              <a:t>, epochs=5, </a:t>
            </a:r>
            <a:r>
              <a:rPr lang="en-US" dirty="0" err="1"/>
              <a:t>batch_size</a:t>
            </a:r>
            <a:r>
              <a:rPr lang="en-US" dirty="0"/>
              <a:t>=128)</a:t>
            </a:r>
          </a:p>
        </p:txBody>
      </p:sp>
    </p:spTree>
    <p:extLst>
      <p:ext uri="{BB962C8B-B14F-4D97-AF65-F5344CB8AC3E}">
        <p14:creationId xmlns:p14="http://schemas.microsoft.com/office/powerpoint/2010/main" val="327097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5028C-2423-4CE6-9BC3-3AD1FEC44F56}"/>
              </a:ext>
            </a:extLst>
          </p:cNvPr>
          <p:cNvSpPr>
            <a:spLocks noGrp="1"/>
          </p:cNvSpPr>
          <p:nvPr>
            <p:ph type="title"/>
          </p:nvPr>
        </p:nvSpPr>
        <p:spPr/>
        <p:txBody>
          <a:bodyPr/>
          <a:lstStyle/>
          <a:p>
            <a:r>
              <a:rPr lang="en-US" dirty="0"/>
              <a:t>Deep learning and math</a:t>
            </a:r>
          </a:p>
        </p:txBody>
      </p:sp>
      <p:sp>
        <p:nvSpPr>
          <p:cNvPr id="3" name="Text Placeholder 2">
            <a:extLst>
              <a:ext uri="{FF2B5EF4-FFF2-40B4-BE49-F238E27FC236}">
                <a16:creationId xmlns:a16="http://schemas.microsoft.com/office/drawing/2014/main" id="{DD4601B9-5E4B-4B35-9652-B48AE202B7D1}"/>
              </a:ext>
            </a:extLst>
          </p:cNvPr>
          <p:cNvSpPr>
            <a:spLocks noGrp="1"/>
          </p:cNvSpPr>
          <p:nvPr>
            <p:ph idx="1"/>
          </p:nvPr>
        </p:nvSpPr>
        <p:spPr>
          <a:xfrm>
            <a:off x="838200" y="1130681"/>
            <a:ext cx="10660912" cy="4351338"/>
          </a:xfrm>
        </p:spPr>
        <p:txBody>
          <a:bodyPr>
            <a:normAutofit/>
          </a:bodyPr>
          <a:lstStyle/>
          <a:p>
            <a:pPr marL="0" indent="0">
              <a:buNone/>
            </a:pPr>
            <a:r>
              <a:rPr lang="en-US" sz="2400" i="1" dirty="0"/>
              <a:t>Machine learning and deep learning exhibits comparatively </a:t>
            </a:r>
            <a:r>
              <a:rPr lang="en-US" sz="2400" i="1" dirty="0">
                <a:solidFill>
                  <a:schemeClr val="accent2"/>
                </a:solidFill>
              </a:rPr>
              <a:t>little mathematical theory</a:t>
            </a:r>
            <a:r>
              <a:rPr lang="en-US" sz="2400" i="1" dirty="0"/>
              <a:t> [compared to statistical analysis] and is </a:t>
            </a:r>
            <a:r>
              <a:rPr lang="en-US" sz="2400" i="1" dirty="0">
                <a:solidFill>
                  <a:schemeClr val="accent2"/>
                </a:solidFill>
              </a:rPr>
              <a:t>engineering oriented</a:t>
            </a:r>
            <a:r>
              <a:rPr lang="en-US" sz="2400" i="1" dirty="0"/>
              <a:t>.</a:t>
            </a:r>
          </a:p>
          <a:p>
            <a:pPr marL="0" indent="0">
              <a:buNone/>
            </a:pPr>
            <a:r>
              <a:rPr lang="en-US" sz="2400" i="1" dirty="0"/>
              <a:t>It’s </a:t>
            </a:r>
            <a:r>
              <a:rPr lang="en-US" sz="2400" i="1" dirty="0">
                <a:solidFill>
                  <a:schemeClr val="accent2"/>
                </a:solidFill>
              </a:rPr>
              <a:t>a hands-on discipline </a:t>
            </a:r>
            <a:r>
              <a:rPr lang="en-US" sz="2400" i="1" dirty="0"/>
              <a:t>in which ideas are proven empirically more often than theoretically.</a:t>
            </a:r>
          </a:p>
          <a:p>
            <a:pPr marL="0" indent="0" algn="r">
              <a:buNone/>
            </a:pPr>
            <a:br>
              <a:rPr lang="en-US" sz="2000" dirty="0"/>
            </a:br>
            <a:r>
              <a:rPr lang="en-US" sz="2000" dirty="0"/>
              <a:t>- Francois </a:t>
            </a:r>
            <a:r>
              <a:rPr lang="en-US" sz="2000" dirty="0" err="1"/>
              <a:t>Chollet</a:t>
            </a:r>
            <a:r>
              <a:rPr lang="en-US" sz="2000" dirty="0"/>
              <a:t>, Creator of </a:t>
            </a:r>
            <a:r>
              <a:rPr lang="en-US" sz="2000" dirty="0" err="1"/>
              <a:t>Keras</a:t>
            </a:r>
            <a:endParaRPr lang="en-US" sz="2000" dirty="0"/>
          </a:p>
        </p:txBody>
      </p:sp>
    </p:spTree>
    <p:extLst>
      <p:ext uri="{BB962C8B-B14F-4D97-AF65-F5344CB8AC3E}">
        <p14:creationId xmlns:p14="http://schemas.microsoft.com/office/powerpoint/2010/main" val="122457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8056-C14E-4FC3-B084-70E3BE376089}"/>
              </a:ext>
            </a:extLst>
          </p:cNvPr>
          <p:cNvSpPr>
            <a:spLocks noGrp="1"/>
          </p:cNvSpPr>
          <p:nvPr>
            <p:ph type="title"/>
          </p:nvPr>
        </p:nvSpPr>
        <p:spPr/>
        <p:txBody>
          <a:bodyPr>
            <a:noAutofit/>
          </a:bodyPr>
          <a:lstStyle/>
          <a:p>
            <a:r>
              <a:rPr lang="en-US" sz="3600" dirty="0"/>
              <a:t>Machine Learning as the new programming paradigm</a:t>
            </a:r>
          </a:p>
        </p:txBody>
      </p:sp>
      <p:sp>
        <p:nvSpPr>
          <p:cNvPr id="4" name="Rectangle 3">
            <a:extLst>
              <a:ext uri="{FF2B5EF4-FFF2-40B4-BE49-F238E27FC236}">
                <a16:creationId xmlns:a16="http://schemas.microsoft.com/office/drawing/2014/main" id="{5CF000B7-0AC6-4518-8F42-1C98B7F58BEC}"/>
              </a:ext>
            </a:extLst>
          </p:cNvPr>
          <p:cNvSpPr/>
          <p:nvPr/>
        </p:nvSpPr>
        <p:spPr>
          <a:xfrm>
            <a:off x="3870960" y="1564640"/>
            <a:ext cx="2865120" cy="99568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Traditional Programming</a:t>
            </a:r>
          </a:p>
        </p:txBody>
      </p:sp>
      <p:sp>
        <p:nvSpPr>
          <p:cNvPr id="7" name="Rectangle 6">
            <a:extLst>
              <a:ext uri="{FF2B5EF4-FFF2-40B4-BE49-F238E27FC236}">
                <a16:creationId xmlns:a16="http://schemas.microsoft.com/office/drawing/2014/main" id="{C32F5E13-4988-4942-8917-D135C4596E83}"/>
              </a:ext>
            </a:extLst>
          </p:cNvPr>
          <p:cNvSpPr/>
          <p:nvPr/>
        </p:nvSpPr>
        <p:spPr>
          <a:xfrm>
            <a:off x="2067560" y="1569720"/>
            <a:ext cx="1173480" cy="325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Rules</a:t>
            </a:r>
          </a:p>
        </p:txBody>
      </p:sp>
      <p:sp>
        <p:nvSpPr>
          <p:cNvPr id="8" name="Rectangle 7">
            <a:extLst>
              <a:ext uri="{FF2B5EF4-FFF2-40B4-BE49-F238E27FC236}">
                <a16:creationId xmlns:a16="http://schemas.microsoft.com/office/drawing/2014/main" id="{4E2B6555-8520-4B34-8C23-76F77F127E77}"/>
              </a:ext>
            </a:extLst>
          </p:cNvPr>
          <p:cNvSpPr/>
          <p:nvPr/>
        </p:nvSpPr>
        <p:spPr>
          <a:xfrm>
            <a:off x="2067560" y="2235200"/>
            <a:ext cx="1173480" cy="32512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8">
            <a:extLst>
              <a:ext uri="{FF2B5EF4-FFF2-40B4-BE49-F238E27FC236}">
                <a16:creationId xmlns:a16="http://schemas.microsoft.com/office/drawing/2014/main" id="{20CED8B9-29AE-436A-A50F-EA32857E1E19}"/>
              </a:ext>
            </a:extLst>
          </p:cNvPr>
          <p:cNvSpPr/>
          <p:nvPr/>
        </p:nvSpPr>
        <p:spPr>
          <a:xfrm>
            <a:off x="7366000" y="1844040"/>
            <a:ext cx="1173480" cy="32512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Answers</a:t>
            </a:r>
          </a:p>
        </p:txBody>
      </p:sp>
      <p:cxnSp>
        <p:nvCxnSpPr>
          <p:cNvPr id="11" name="Straight Arrow Connector 10">
            <a:extLst>
              <a:ext uri="{FF2B5EF4-FFF2-40B4-BE49-F238E27FC236}">
                <a16:creationId xmlns:a16="http://schemas.microsoft.com/office/drawing/2014/main" id="{26A02B91-376D-464A-B713-FF9E7BF8097B}"/>
              </a:ext>
            </a:extLst>
          </p:cNvPr>
          <p:cNvCxnSpPr>
            <a:stCxn id="7" idx="3"/>
          </p:cNvCxnSpPr>
          <p:nvPr/>
        </p:nvCxnSpPr>
        <p:spPr>
          <a:xfrm>
            <a:off x="3241040" y="1732280"/>
            <a:ext cx="629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0B6BD6E-B364-4094-A67B-272EFFF59225}"/>
              </a:ext>
            </a:extLst>
          </p:cNvPr>
          <p:cNvCxnSpPr>
            <a:stCxn id="8" idx="3"/>
          </p:cNvCxnSpPr>
          <p:nvPr/>
        </p:nvCxnSpPr>
        <p:spPr>
          <a:xfrm>
            <a:off x="3241040" y="2397760"/>
            <a:ext cx="629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A74EA92-F03B-49B1-8CE7-88F78794A2E8}"/>
              </a:ext>
            </a:extLst>
          </p:cNvPr>
          <p:cNvCxnSpPr/>
          <p:nvPr/>
        </p:nvCxnSpPr>
        <p:spPr>
          <a:xfrm>
            <a:off x="6736080" y="2006600"/>
            <a:ext cx="629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DEA2D1F-CC25-475D-A572-3940B856018B}"/>
              </a:ext>
            </a:extLst>
          </p:cNvPr>
          <p:cNvSpPr/>
          <p:nvPr/>
        </p:nvSpPr>
        <p:spPr>
          <a:xfrm>
            <a:off x="3870960" y="3469005"/>
            <a:ext cx="2865120" cy="99568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Machine Learning</a:t>
            </a:r>
          </a:p>
        </p:txBody>
      </p:sp>
      <p:sp>
        <p:nvSpPr>
          <p:cNvPr id="16" name="Rectangle 15">
            <a:extLst>
              <a:ext uri="{FF2B5EF4-FFF2-40B4-BE49-F238E27FC236}">
                <a16:creationId xmlns:a16="http://schemas.microsoft.com/office/drawing/2014/main" id="{40B26B53-E2B3-4FA5-822D-6D08BF786F6D}"/>
              </a:ext>
            </a:extLst>
          </p:cNvPr>
          <p:cNvSpPr/>
          <p:nvPr/>
        </p:nvSpPr>
        <p:spPr>
          <a:xfrm>
            <a:off x="2067560" y="3474085"/>
            <a:ext cx="1173480" cy="32512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Data</a:t>
            </a:r>
          </a:p>
        </p:txBody>
      </p:sp>
      <p:sp>
        <p:nvSpPr>
          <p:cNvPr id="17" name="Rectangle 16">
            <a:extLst>
              <a:ext uri="{FF2B5EF4-FFF2-40B4-BE49-F238E27FC236}">
                <a16:creationId xmlns:a16="http://schemas.microsoft.com/office/drawing/2014/main" id="{7CF13E67-F730-4033-BB5E-CAA61613CEE5}"/>
              </a:ext>
            </a:extLst>
          </p:cNvPr>
          <p:cNvSpPr/>
          <p:nvPr/>
        </p:nvSpPr>
        <p:spPr>
          <a:xfrm>
            <a:off x="2067560" y="4139565"/>
            <a:ext cx="1173480" cy="325120"/>
          </a:xfrm>
          <a:prstGeom prst="rect">
            <a:avLst/>
          </a:prstGeom>
          <a:solidFill>
            <a:schemeClr val="accent2"/>
          </a:solidFill>
          <a:ln>
            <a:solidFill>
              <a:schemeClr val="accent2"/>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Answers</a:t>
            </a:r>
          </a:p>
        </p:txBody>
      </p:sp>
      <p:sp>
        <p:nvSpPr>
          <p:cNvPr id="18" name="Rectangle 17">
            <a:extLst>
              <a:ext uri="{FF2B5EF4-FFF2-40B4-BE49-F238E27FC236}">
                <a16:creationId xmlns:a16="http://schemas.microsoft.com/office/drawing/2014/main" id="{B945B015-E81C-440A-833D-F57EBD4F9933}"/>
              </a:ext>
            </a:extLst>
          </p:cNvPr>
          <p:cNvSpPr/>
          <p:nvPr/>
        </p:nvSpPr>
        <p:spPr>
          <a:xfrm>
            <a:off x="7366000" y="3748405"/>
            <a:ext cx="1173480" cy="325120"/>
          </a:xfrm>
          <a:prstGeom prst="rect">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Rules</a:t>
            </a:r>
          </a:p>
        </p:txBody>
      </p:sp>
      <p:cxnSp>
        <p:nvCxnSpPr>
          <p:cNvPr id="19" name="Straight Arrow Connector 18">
            <a:extLst>
              <a:ext uri="{FF2B5EF4-FFF2-40B4-BE49-F238E27FC236}">
                <a16:creationId xmlns:a16="http://schemas.microsoft.com/office/drawing/2014/main" id="{1627289A-E5B7-416D-BABB-268E98DAF0FC}"/>
              </a:ext>
            </a:extLst>
          </p:cNvPr>
          <p:cNvCxnSpPr>
            <a:stCxn id="16" idx="3"/>
          </p:cNvCxnSpPr>
          <p:nvPr/>
        </p:nvCxnSpPr>
        <p:spPr>
          <a:xfrm>
            <a:off x="3241040" y="3636645"/>
            <a:ext cx="629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EC67615-D54B-4103-AA2E-2F602CE0BADB}"/>
              </a:ext>
            </a:extLst>
          </p:cNvPr>
          <p:cNvCxnSpPr>
            <a:stCxn id="17" idx="3"/>
          </p:cNvCxnSpPr>
          <p:nvPr/>
        </p:nvCxnSpPr>
        <p:spPr>
          <a:xfrm>
            <a:off x="3241040" y="4302125"/>
            <a:ext cx="629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5F934F0-6F08-4ACA-AA16-7F7B004BE009}"/>
              </a:ext>
            </a:extLst>
          </p:cNvPr>
          <p:cNvCxnSpPr/>
          <p:nvPr/>
        </p:nvCxnSpPr>
        <p:spPr>
          <a:xfrm>
            <a:off x="6736080" y="3910965"/>
            <a:ext cx="629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AC1C45B-CA5F-45DC-8F5F-8313C5054987}"/>
              </a:ext>
            </a:extLst>
          </p:cNvPr>
          <p:cNvSpPr txBox="1"/>
          <p:nvPr/>
        </p:nvSpPr>
        <p:spPr>
          <a:xfrm>
            <a:off x="2788920" y="4846559"/>
            <a:ext cx="5232651" cy="369332"/>
          </a:xfrm>
          <a:prstGeom prst="rect">
            <a:avLst/>
          </a:prstGeom>
          <a:noFill/>
        </p:spPr>
        <p:txBody>
          <a:bodyPr wrap="none" rtlCol="0">
            <a:spAutoFit/>
          </a:bodyPr>
          <a:lstStyle/>
          <a:p>
            <a:r>
              <a:rPr lang="en-US" dirty="0"/>
              <a:t>Let the machine figure out the rules based on history!</a:t>
            </a:r>
          </a:p>
        </p:txBody>
      </p:sp>
    </p:spTree>
    <p:extLst>
      <p:ext uri="{BB962C8B-B14F-4D97-AF65-F5344CB8AC3E}">
        <p14:creationId xmlns:p14="http://schemas.microsoft.com/office/powerpoint/2010/main" val="381137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5" grpId="0" animBg="1"/>
      <p:bldP spid="16" grpId="0" animBg="1"/>
      <p:bldP spid="17" grpId="0" animBg="1"/>
      <p:bldP spid="18"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5028C-2423-4CE6-9BC3-3AD1FEC44F56}"/>
              </a:ext>
            </a:extLst>
          </p:cNvPr>
          <p:cNvSpPr>
            <a:spLocks noGrp="1"/>
          </p:cNvSpPr>
          <p:nvPr>
            <p:ph type="title"/>
          </p:nvPr>
        </p:nvSpPr>
        <p:spPr/>
        <p:txBody>
          <a:bodyPr/>
          <a:lstStyle/>
          <a:p>
            <a:r>
              <a:rPr lang="en-US" dirty="0"/>
              <a:t>As a developer is deep learning for you?</a:t>
            </a:r>
          </a:p>
        </p:txBody>
      </p:sp>
      <p:sp>
        <p:nvSpPr>
          <p:cNvPr id="3" name="Text Placeholder 2">
            <a:extLst>
              <a:ext uri="{FF2B5EF4-FFF2-40B4-BE49-F238E27FC236}">
                <a16:creationId xmlns:a16="http://schemas.microsoft.com/office/drawing/2014/main" id="{DD4601B9-5E4B-4B35-9652-B48AE202B7D1}"/>
              </a:ext>
            </a:extLst>
          </p:cNvPr>
          <p:cNvSpPr>
            <a:spLocks noGrp="1"/>
          </p:cNvSpPr>
          <p:nvPr>
            <p:ph idx="1"/>
          </p:nvPr>
        </p:nvSpPr>
        <p:spPr>
          <a:xfrm>
            <a:off x="838200" y="1130681"/>
            <a:ext cx="10660912" cy="4351338"/>
          </a:xfrm>
        </p:spPr>
        <p:txBody>
          <a:bodyPr>
            <a:normAutofit/>
          </a:bodyPr>
          <a:lstStyle/>
          <a:p>
            <a:pPr marL="0" indent="0">
              <a:buNone/>
            </a:pPr>
            <a:r>
              <a:rPr lang="en-US" i="1" dirty="0"/>
              <a:t>In the future, deep learning will not only be used by the specialists- researchers, graduate students and engineers with an academic profile- but will also be </a:t>
            </a:r>
            <a:r>
              <a:rPr lang="en-US" i="1" dirty="0">
                <a:solidFill>
                  <a:schemeClr val="accent2"/>
                </a:solidFill>
              </a:rPr>
              <a:t>a tool in the toolbox of every developer</a:t>
            </a:r>
            <a:r>
              <a:rPr lang="en-US" i="1" dirty="0"/>
              <a:t>, much like web technology today.</a:t>
            </a:r>
          </a:p>
          <a:p>
            <a:pPr marL="0" indent="0" algn="r">
              <a:buNone/>
            </a:pPr>
            <a:r>
              <a:rPr lang="en-US" sz="2000" dirty="0"/>
              <a:t>- Francois </a:t>
            </a:r>
            <a:r>
              <a:rPr lang="en-US" sz="2000" dirty="0" err="1"/>
              <a:t>Chollet</a:t>
            </a:r>
            <a:r>
              <a:rPr lang="en-US" sz="2000" dirty="0"/>
              <a:t>, Creator of </a:t>
            </a:r>
            <a:r>
              <a:rPr lang="en-US" sz="2000" dirty="0" err="1"/>
              <a:t>Keras</a:t>
            </a:r>
            <a:endParaRPr lang="en-US" sz="2000" dirty="0"/>
          </a:p>
        </p:txBody>
      </p:sp>
    </p:spTree>
    <p:extLst>
      <p:ext uri="{BB962C8B-B14F-4D97-AF65-F5344CB8AC3E}">
        <p14:creationId xmlns:p14="http://schemas.microsoft.com/office/powerpoint/2010/main" val="3870400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56" y="227294"/>
            <a:ext cx="10515600" cy="805307"/>
          </a:xfrm>
        </p:spPr>
        <p:txBody>
          <a:bodyPr>
            <a:normAutofit fontScale="90000"/>
          </a:bodyPr>
          <a:lstStyle/>
          <a:p>
            <a:r>
              <a:rPr lang="en-US" dirty="0"/>
              <a:t>As a developer, what technologies do you need to learn?</a:t>
            </a:r>
          </a:p>
        </p:txBody>
      </p:sp>
      <p:graphicFrame>
        <p:nvGraphicFramePr>
          <p:cNvPr id="6" name="Diagram 5">
            <a:extLst>
              <a:ext uri="{FF2B5EF4-FFF2-40B4-BE49-F238E27FC236}">
                <a16:creationId xmlns:a16="http://schemas.microsoft.com/office/drawing/2014/main" id="{8F3F35C5-E9B0-4967-A5B8-04E1918F6C85}"/>
              </a:ext>
            </a:extLst>
          </p:cNvPr>
          <p:cNvGraphicFramePr/>
          <p:nvPr>
            <p:extLst>
              <p:ext uri="{D42A27DB-BD31-4B8C-83A1-F6EECF244321}">
                <p14:modId xmlns:p14="http://schemas.microsoft.com/office/powerpoint/2010/main" val="4254892457"/>
              </p:ext>
            </p:extLst>
          </p:nvPr>
        </p:nvGraphicFramePr>
        <p:xfrm>
          <a:off x="2756195" y="1536404"/>
          <a:ext cx="6679610" cy="4453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77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263" y="457200"/>
            <a:ext cx="11018520" cy="553998"/>
          </a:xfrm>
        </p:spPr>
        <p:txBody>
          <a:bodyPr vert="horz" lIns="91440" tIns="45720" rIns="91440" bIns="45720" rtlCol="0" anchor="ctr">
            <a:normAutofit fontScale="90000"/>
          </a:bodyPr>
          <a:lstStyle/>
          <a:p>
            <a:r>
              <a:rPr lang="en-US" kern="1200" dirty="0">
                <a:solidFill>
                  <a:schemeClr val="tx1"/>
                </a:solidFill>
                <a:latin typeface="+mj-lt"/>
                <a:ea typeface="+mj-ea"/>
                <a:cs typeface="+mj-cs"/>
              </a:rPr>
              <a:t>Introducing</a:t>
            </a:r>
            <a:br>
              <a:rPr lang="en-US" kern="1200" dirty="0">
                <a:solidFill>
                  <a:schemeClr val="tx1"/>
                </a:solidFill>
                <a:latin typeface="+mj-lt"/>
                <a:ea typeface="+mj-ea"/>
                <a:cs typeface="+mj-cs"/>
              </a:rPr>
            </a:br>
            <a:r>
              <a:rPr lang="en-US" kern="1200" dirty="0">
                <a:solidFill>
                  <a:schemeClr val="tx1"/>
                </a:solidFill>
                <a:latin typeface="+mj-lt"/>
                <a:ea typeface="+mj-ea"/>
                <a:cs typeface="+mj-cs"/>
              </a:rPr>
              <a:t>the Data Science Process</a:t>
            </a:r>
          </a:p>
        </p:txBody>
      </p:sp>
      <p:graphicFrame>
        <p:nvGraphicFramePr>
          <p:cNvPr id="4" name="Diagram 3">
            <a:extLst>
              <a:ext uri="{FF2B5EF4-FFF2-40B4-BE49-F238E27FC236}">
                <a16:creationId xmlns:a16="http://schemas.microsoft.com/office/drawing/2014/main" id="{BEC2B859-4469-4456-8197-B8647BE2F111}"/>
              </a:ext>
            </a:extLst>
          </p:cNvPr>
          <p:cNvGraphicFramePr/>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Curved Down 5">
            <a:extLst>
              <a:ext uri="{FF2B5EF4-FFF2-40B4-BE49-F238E27FC236}">
                <a16:creationId xmlns:a16="http://schemas.microsoft.com/office/drawing/2014/main" id="{99A322AB-0C1E-4B6C-AE29-B8AC5EE1CC4B}"/>
              </a:ext>
            </a:extLst>
          </p:cNvPr>
          <p:cNvSpPr/>
          <p:nvPr/>
        </p:nvSpPr>
        <p:spPr>
          <a:xfrm flipH="1">
            <a:off x="5765931" y="729625"/>
            <a:ext cx="4946285" cy="1478201"/>
          </a:xfrm>
          <a:prstGeom prst="curved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5F13868A-9C63-4EE2-91F6-BA9ECF1BF226}"/>
              </a:ext>
            </a:extLst>
          </p:cNvPr>
          <p:cNvSpPr/>
          <p:nvPr/>
        </p:nvSpPr>
        <p:spPr>
          <a:xfrm>
            <a:off x="7928795" y="729623"/>
            <a:ext cx="929293" cy="646331"/>
          </a:xfrm>
          <a:prstGeom prst="rect">
            <a:avLst/>
          </a:prstGeom>
        </p:spPr>
        <p:txBody>
          <a:bodyPr wrap="none">
            <a:spAutoFit/>
          </a:bodyPr>
          <a:lstStyle/>
          <a:p>
            <a:pPr lvl="0"/>
            <a:r>
              <a:rPr lang="en-US" dirty="0">
                <a:solidFill>
                  <a:schemeClr val="accent5"/>
                </a:solidFill>
              </a:rPr>
              <a:t>Re-train</a:t>
            </a:r>
          </a:p>
          <a:p>
            <a:pPr lvl="0"/>
            <a:r>
              <a:rPr lang="en-US" dirty="0">
                <a:solidFill>
                  <a:schemeClr val="accent5"/>
                </a:solidFill>
              </a:rPr>
              <a:t>Model</a:t>
            </a:r>
          </a:p>
        </p:txBody>
      </p:sp>
    </p:spTree>
    <p:extLst>
      <p:ext uri="{BB962C8B-B14F-4D97-AF65-F5344CB8AC3E}">
        <p14:creationId xmlns:p14="http://schemas.microsoft.com/office/powerpoint/2010/main" val="1075137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35" y="240813"/>
            <a:ext cx="11116927" cy="805307"/>
          </a:xfrm>
        </p:spPr>
        <p:txBody>
          <a:bodyPr vert="horz" lIns="91440" tIns="45720" rIns="91440" bIns="45720" rtlCol="0" anchor="ctr">
            <a:normAutofit fontScale="90000"/>
          </a:bodyPr>
          <a:lstStyle/>
          <a:p>
            <a:r>
              <a:rPr lang="en-US" kern="1200" dirty="0">
                <a:solidFill>
                  <a:schemeClr val="tx1"/>
                </a:solidFill>
                <a:latin typeface="+mj-lt"/>
                <a:ea typeface="+mj-ea"/>
                <a:cs typeface="+mj-cs"/>
              </a:rPr>
              <a:t>The Data Science Process </a:t>
            </a:r>
            <a:br>
              <a:rPr lang="en-US" kern="1200" dirty="0">
                <a:solidFill>
                  <a:schemeClr val="tx1"/>
                </a:solidFill>
                <a:latin typeface="+mj-lt"/>
                <a:ea typeface="+mj-ea"/>
                <a:cs typeface="+mj-cs"/>
              </a:rPr>
            </a:br>
            <a:r>
              <a:rPr lang="en-US" kern="1200" dirty="0">
                <a:solidFill>
                  <a:schemeClr val="tx1"/>
                </a:solidFill>
                <a:latin typeface="+mj-lt"/>
                <a:ea typeface="+mj-ea"/>
                <a:cs typeface="+mj-cs"/>
              </a:rPr>
              <a:t>(Developer Lens)</a:t>
            </a:r>
          </a:p>
        </p:txBody>
      </p:sp>
      <p:graphicFrame>
        <p:nvGraphicFramePr>
          <p:cNvPr id="4" name="Diagram 3">
            <a:extLst>
              <a:ext uri="{FF2B5EF4-FFF2-40B4-BE49-F238E27FC236}">
                <a16:creationId xmlns:a16="http://schemas.microsoft.com/office/drawing/2014/main" id="{BEC2B859-4469-4456-8197-B8647BE2F111}"/>
              </a:ext>
            </a:extLst>
          </p:cNvPr>
          <p:cNvGraphicFramePr/>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Curved Down 5">
            <a:extLst>
              <a:ext uri="{FF2B5EF4-FFF2-40B4-BE49-F238E27FC236}">
                <a16:creationId xmlns:a16="http://schemas.microsoft.com/office/drawing/2014/main" id="{99A322AB-0C1E-4B6C-AE29-B8AC5EE1CC4B}"/>
              </a:ext>
            </a:extLst>
          </p:cNvPr>
          <p:cNvSpPr/>
          <p:nvPr/>
        </p:nvSpPr>
        <p:spPr>
          <a:xfrm flipH="1">
            <a:off x="5765931" y="729625"/>
            <a:ext cx="4946285" cy="1478201"/>
          </a:xfrm>
          <a:prstGeom prst="curved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5F13868A-9C63-4EE2-91F6-BA9ECF1BF226}"/>
              </a:ext>
            </a:extLst>
          </p:cNvPr>
          <p:cNvSpPr/>
          <p:nvPr/>
        </p:nvSpPr>
        <p:spPr>
          <a:xfrm>
            <a:off x="7937462" y="729623"/>
            <a:ext cx="929293" cy="646331"/>
          </a:xfrm>
          <a:prstGeom prst="rect">
            <a:avLst/>
          </a:prstGeom>
        </p:spPr>
        <p:txBody>
          <a:bodyPr wrap="none">
            <a:spAutoFit/>
          </a:bodyPr>
          <a:lstStyle/>
          <a:p>
            <a:pPr lvl="0"/>
            <a:r>
              <a:rPr lang="en-US" dirty="0">
                <a:solidFill>
                  <a:schemeClr val="accent5"/>
                </a:solidFill>
              </a:rPr>
              <a:t>Re-train</a:t>
            </a:r>
          </a:p>
          <a:p>
            <a:pPr lvl="0"/>
            <a:r>
              <a:rPr lang="en-US" dirty="0">
                <a:solidFill>
                  <a:schemeClr val="accent5"/>
                </a:solidFill>
              </a:rPr>
              <a:t>Model</a:t>
            </a:r>
          </a:p>
        </p:txBody>
      </p:sp>
      <p:sp>
        <p:nvSpPr>
          <p:cNvPr id="10" name="Rectangle 9">
            <a:extLst>
              <a:ext uri="{FF2B5EF4-FFF2-40B4-BE49-F238E27FC236}">
                <a16:creationId xmlns:a16="http://schemas.microsoft.com/office/drawing/2014/main" id="{DE395204-5652-4BB8-BEB5-5F8B1E05D826}"/>
              </a:ext>
            </a:extLst>
          </p:cNvPr>
          <p:cNvSpPr/>
          <p:nvPr/>
        </p:nvSpPr>
        <p:spPr>
          <a:xfrm>
            <a:off x="982678" y="3577553"/>
            <a:ext cx="1241430" cy="369332"/>
          </a:xfrm>
          <a:prstGeom prst="rect">
            <a:avLst/>
          </a:prstGeom>
        </p:spPr>
        <p:txBody>
          <a:bodyPr wrap="none">
            <a:spAutoFit/>
          </a:bodyPr>
          <a:lstStyle/>
          <a:p>
            <a:pPr lvl="0"/>
            <a:r>
              <a:rPr lang="en-US" dirty="0">
                <a:solidFill>
                  <a:schemeClr val="accent5"/>
                </a:solidFill>
              </a:rPr>
              <a:t>Write Code</a:t>
            </a:r>
          </a:p>
        </p:txBody>
      </p:sp>
      <p:sp>
        <p:nvSpPr>
          <p:cNvPr id="12" name="Rectangle 11">
            <a:extLst>
              <a:ext uri="{FF2B5EF4-FFF2-40B4-BE49-F238E27FC236}">
                <a16:creationId xmlns:a16="http://schemas.microsoft.com/office/drawing/2014/main" id="{517B299A-CB71-42D7-9540-AB7744FC14E0}"/>
              </a:ext>
            </a:extLst>
          </p:cNvPr>
          <p:cNvSpPr/>
          <p:nvPr/>
        </p:nvSpPr>
        <p:spPr>
          <a:xfrm>
            <a:off x="3171893" y="3577553"/>
            <a:ext cx="1489895" cy="646331"/>
          </a:xfrm>
          <a:prstGeom prst="rect">
            <a:avLst/>
          </a:prstGeom>
        </p:spPr>
        <p:txBody>
          <a:bodyPr wrap="none">
            <a:spAutoFit/>
          </a:bodyPr>
          <a:lstStyle/>
          <a:p>
            <a:pPr lvl="0"/>
            <a:r>
              <a:rPr lang="en-US" dirty="0">
                <a:solidFill>
                  <a:schemeClr val="accent5"/>
                </a:solidFill>
              </a:rPr>
              <a:t>Write Queries</a:t>
            </a:r>
            <a:br>
              <a:rPr lang="en-US" dirty="0">
                <a:solidFill>
                  <a:schemeClr val="accent5"/>
                </a:solidFill>
              </a:rPr>
            </a:br>
            <a:r>
              <a:rPr lang="en-US" dirty="0">
                <a:solidFill>
                  <a:schemeClr val="accent5"/>
                </a:solidFill>
              </a:rPr>
              <a:t>&amp; Code</a:t>
            </a:r>
          </a:p>
        </p:txBody>
      </p:sp>
      <p:sp>
        <p:nvSpPr>
          <p:cNvPr id="14" name="Rectangle 13">
            <a:extLst>
              <a:ext uri="{FF2B5EF4-FFF2-40B4-BE49-F238E27FC236}">
                <a16:creationId xmlns:a16="http://schemas.microsoft.com/office/drawing/2014/main" id="{12704079-92C4-44F7-B613-2AF6DD46E0EF}"/>
              </a:ext>
            </a:extLst>
          </p:cNvPr>
          <p:cNvSpPr/>
          <p:nvPr/>
        </p:nvSpPr>
        <p:spPr>
          <a:xfrm>
            <a:off x="5317036" y="3577552"/>
            <a:ext cx="1557927" cy="646331"/>
          </a:xfrm>
          <a:prstGeom prst="rect">
            <a:avLst/>
          </a:prstGeom>
        </p:spPr>
        <p:txBody>
          <a:bodyPr wrap="none">
            <a:spAutoFit/>
          </a:bodyPr>
          <a:lstStyle/>
          <a:p>
            <a:pPr lvl="0"/>
            <a:r>
              <a:rPr lang="en-US" dirty="0">
                <a:solidFill>
                  <a:schemeClr val="accent5"/>
                </a:solidFill>
              </a:rPr>
              <a:t>Write Code</a:t>
            </a:r>
            <a:br>
              <a:rPr lang="en-US" dirty="0">
                <a:solidFill>
                  <a:schemeClr val="accent5"/>
                </a:solidFill>
              </a:rPr>
            </a:br>
            <a:r>
              <a:rPr lang="en-US" dirty="0">
                <a:solidFill>
                  <a:schemeClr val="accent5"/>
                </a:solidFill>
              </a:rPr>
              <a:t>Do some math</a:t>
            </a:r>
          </a:p>
        </p:txBody>
      </p:sp>
      <p:sp>
        <p:nvSpPr>
          <p:cNvPr id="16" name="Rectangle 15">
            <a:extLst>
              <a:ext uri="{FF2B5EF4-FFF2-40B4-BE49-F238E27FC236}">
                <a16:creationId xmlns:a16="http://schemas.microsoft.com/office/drawing/2014/main" id="{6955372A-CE72-4DAE-80C8-F331BB78D9E9}"/>
              </a:ext>
            </a:extLst>
          </p:cNvPr>
          <p:cNvSpPr/>
          <p:nvPr/>
        </p:nvSpPr>
        <p:spPr>
          <a:xfrm>
            <a:off x="7623144" y="3623719"/>
            <a:ext cx="1557927" cy="646331"/>
          </a:xfrm>
          <a:prstGeom prst="rect">
            <a:avLst/>
          </a:prstGeom>
        </p:spPr>
        <p:txBody>
          <a:bodyPr wrap="none">
            <a:spAutoFit/>
          </a:bodyPr>
          <a:lstStyle/>
          <a:p>
            <a:pPr lvl="0"/>
            <a:r>
              <a:rPr lang="en-US" dirty="0">
                <a:solidFill>
                  <a:schemeClr val="accent5"/>
                </a:solidFill>
              </a:rPr>
              <a:t>Write Code</a:t>
            </a:r>
            <a:br>
              <a:rPr lang="en-US" dirty="0">
                <a:solidFill>
                  <a:schemeClr val="accent5"/>
                </a:solidFill>
              </a:rPr>
            </a:br>
            <a:r>
              <a:rPr lang="en-US" dirty="0">
                <a:solidFill>
                  <a:schemeClr val="accent5"/>
                </a:solidFill>
              </a:rPr>
              <a:t>Do some math</a:t>
            </a:r>
          </a:p>
        </p:txBody>
      </p:sp>
      <p:sp>
        <p:nvSpPr>
          <p:cNvPr id="17" name="Rectangle 16">
            <a:extLst>
              <a:ext uri="{FF2B5EF4-FFF2-40B4-BE49-F238E27FC236}">
                <a16:creationId xmlns:a16="http://schemas.microsoft.com/office/drawing/2014/main" id="{BAB68C3A-2D89-48F9-9B34-51CC35112F9A}"/>
              </a:ext>
            </a:extLst>
          </p:cNvPr>
          <p:cNvSpPr/>
          <p:nvPr/>
        </p:nvSpPr>
        <p:spPr>
          <a:xfrm>
            <a:off x="9988823" y="3623719"/>
            <a:ext cx="1225913" cy="369332"/>
          </a:xfrm>
          <a:prstGeom prst="rect">
            <a:avLst/>
          </a:prstGeom>
        </p:spPr>
        <p:txBody>
          <a:bodyPr wrap="none">
            <a:spAutoFit/>
          </a:bodyPr>
          <a:lstStyle/>
          <a:p>
            <a:pPr lvl="0"/>
            <a:r>
              <a:rPr lang="en-US" dirty="0">
                <a:solidFill>
                  <a:schemeClr val="accent5"/>
                </a:solidFill>
              </a:rPr>
              <a:t>Do DevOps</a:t>
            </a:r>
          </a:p>
        </p:txBody>
      </p:sp>
    </p:spTree>
    <p:extLst>
      <p:ext uri="{BB962C8B-B14F-4D97-AF65-F5344CB8AC3E}">
        <p14:creationId xmlns:p14="http://schemas.microsoft.com/office/powerpoint/2010/main" val="809057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C1BF-AD07-4EEA-9127-151E22D44D2A}"/>
              </a:ext>
            </a:extLst>
          </p:cNvPr>
          <p:cNvSpPr>
            <a:spLocks noGrp="1"/>
          </p:cNvSpPr>
          <p:nvPr>
            <p:ph type="title"/>
          </p:nvPr>
        </p:nvSpPr>
        <p:spPr/>
        <p:txBody>
          <a:bodyPr/>
          <a:lstStyle/>
          <a:p>
            <a:r>
              <a:rPr lang="en-US" dirty="0"/>
              <a:t>The Pre-Built and Custom AI Spectrum</a:t>
            </a:r>
          </a:p>
        </p:txBody>
      </p:sp>
      <p:sp>
        <p:nvSpPr>
          <p:cNvPr id="3" name="Rectangle 2">
            <a:extLst>
              <a:ext uri="{FF2B5EF4-FFF2-40B4-BE49-F238E27FC236}">
                <a16:creationId xmlns:a16="http://schemas.microsoft.com/office/drawing/2014/main" id="{0C47D059-63F4-4931-9FFD-839738BDBAC6}"/>
              </a:ext>
            </a:extLst>
          </p:cNvPr>
          <p:cNvSpPr/>
          <p:nvPr/>
        </p:nvSpPr>
        <p:spPr bwMode="auto">
          <a:xfrm>
            <a:off x="375449" y="2143693"/>
            <a:ext cx="11608641" cy="2452530"/>
          </a:xfrm>
          <a:prstGeom prst="rect">
            <a:avLst/>
          </a:prstGeom>
          <a:gradFill flip="none" rotWithShape="1">
            <a:gsLst>
              <a:gs pos="0">
                <a:srgbClr val="0078D7">
                  <a:lumMod val="25000"/>
                  <a:lumOff val="75000"/>
                </a:srgbClr>
              </a:gs>
              <a:gs pos="50000">
                <a:schemeClr val="bg1"/>
              </a:gs>
              <a:gs pos="100000">
                <a:srgbClr val="009480">
                  <a:alpha val="24000"/>
                </a:srgbClr>
              </a:gs>
            </a:gsLst>
            <a:lin ang="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a:extLst>
              <a:ext uri="{FF2B5EF4-FFF2-40B4-BE49-F238E27FC236}">
                <a16:creationId xmlns:a16="http://schemas.microsoft.com/office/drawing/2014/main" id="{1BE91E3A-9A73-4EB3-A945-DEEA7813587E}"/>
              </a:ext>
            </a:extLst>
          </p:cNvPr>
          <p:cNvSpPr txBox="1"/>
          <p:nvPr/>
        </p:nvSpPr>
        <p:spPr>
          <a:xfrm>
            <a:off x="207910" y="1672057"/>
            <a:ext cx="190097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Pre-Built AI</a:t>
            </a:r>
          </a:p>
        </p:txBody>
      </p:sp>
      <p:sp>
        <p:nvSpPr>
          <p:cNvPr id="5" name="TextBox 4">
            <a:extLst>
              <a:ext uri="{FF2B5EF4-FFF2-40B4-BE49-F238E27FC236}">
                <a16:creationId xmlns:a16="http://schemas.microsoft.com/office/drawing/2014/main" id="{FA851959-F7CA-4389-BCD9-34E7A93EE62D}"/>
              </a:ext>
            </a:extLst>
          </p:cNvPr>
          <p:cNvSpPr txBox="1"/>
          <p:nvPr/>
        </p:nvSpPr>
        <p:spPr>
          <a:xfrm>
            <a:off x="10291030" y="1672057"/>
            <a:ext cx="1777538"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Custom AI</a:t>
            </a:r>
          </a:p>
        </p:txBody>
      </p:sp>
      <p:sp>
        <p:nvSpPr>
          <p:cNvPr id="6" name="Rectangle 5">
            <a:extLst>
              <a:ext uri="{FF2B5EF4-FFF2-40B4-BE49-F238E27FC236}">
                <a16:creationId xmlns:a16="http://schemas.microsoft.com/office/drawing/2014/main" id="{44B93A1B-5803-42F6-90CB-D65C4C3DEBF8}"/>
              </a:ext>
            </a:extLst>
          </p:cNvPr>
          <p:cNvSpPr/>
          <p:nvPr/>
        </p:nvSpPr>
        <p:spPr>
          <a:xfrm>
            <a:off x="375449" y="4677003"/>
            <a:ext cx="2894591" cy="523220"/>
          </a:xfrm>
          <a:prstGeom prst="rect">
            <a:avLst/>
          </a:prstGeom>
        </p:spPr>
        <p:txBody>
          <a:bodyPr wrap="square">
            <a:spAutoFit/>
          </a:bodyPr>
          <a:lstStyle/>
          <a:p>
            <a:pPr>
              <a:spcBef>
                <a:spcPts val="600"/>
              </a:spcBef>
            </a:pPr>
            <a:r>
              <a:rPr lang="en-US" sz="1400" dirty="0">
                <a:latin typeface="Segoe UI" panose="020B0502040204020203" pitchFamily="34" charset="0"/>
                <a:cs typeface="Segoe UI" panose="020B0502040204020203" pitchFamily="34" charset="0"/>
              </a:rPr>
              <a:t>Models are pre-trained using Microsoft supplied data</a:t>
            </a:r>
          </a:p>
        </p:txBody>
      </p:sp>
      <p:sp>
        <p:nvSpPr>
          <p:cNvPr id="7" name="Rectangle 6">
            <a:extLst>
              <a:ext uri="{FF2B5EF4-FFF2-40B4-BE49-F238E27FC236}">
                <a16:creationId xmlns:a16="http://schemas.microsoft.com/office/drawing/2014/main" id="{B8DEBA3F-D4D0-45AC-898B-D45A87F9D984}"/>
              </a:ext>
            </a:extLst>
          </p:cNvPr>
          <p:cNvSpPr/>
          <p:nvPr/>
        </p:nvSpPr>
        <p:spPr>
          <a:xfrm>
            <a:off x="9615867" y="4735131"/>
            <a:ext cx="2309213" cy="523220"/>
          </a:xfrm>
          <a:prstGeom prst="rect">
            <a:avLst/>
          </a:prstGeom>
        </p:spPr>
        <p:txBody>
          <a:bodyPr wrap="square">
            <a:spAutoFit/>
          </a:bodyPr>
          <a:lstStyle/>
          <a:p>
            <a:pPr algn="r">
              <a:spcBef>
                <a:spcPts val="600"/>
              </a:spcBef>
            </a:pPr>
            <a:r>
              <a:rPr lang="en-US" sz="1400" dirty="0">
                <a:latin typeface="Segoe UI" panose="020B0502040204020203" pitchFamily="34" charset="0"/>
                <a:cs typeface="Segoe UI" panose="020B0502040204020203" pitchFamily="34" charset="0"/>
              </a:rPr>
              <a:t>Models tailored to your scenario and your data</a:t>
            </a:r>
          </a:p>
        </p:txBody>
      </p:sp>
      <p:sp>
        <p:nvSpPr>
          <p:cNvPr id="8" name="Rectangle 7">
            <a:extLst>
              <a:ext uri="{FF2B5EF4-FFF2-40B4-BE49-F238E27FC236}">
                <a16:creationId xmlns:a16="http://schemas.microsoft.com/office/drawing/2014/main" id="{258E403A-DFEB-412C-A3CE-6DE0CBC96D37}"/>
              </a:ext>
            </a:extLst>
          </p:cNvPr>
          <p:cNvSpPr/>
          <p:nvPr/>
        </p:nvSpPr>
        <p:spPr>
          <a:xfrm>
            <a:off x="4650724" y="4677003"/>
            <a:ext cx="3239526" cy="307777"/>
          </a:xfrm>
          <a:prstGeom prst="rect">
            <a:avLst/>
          </a:prstGeom>
        </p:spPr>
        <p:txBody>
          <a:bodyPr wrap="square">
            <a:spAutoFit/>
          </a:bodyPr>
          <a:lstStyle/>
          <a:p>
            <a:pPr algn="ctr">
              <a:spcBef>
                <a:spcPts val="600"/>
              </a:spcBef>
            </a:pPr>
            <a:r>
              <a:rPr lang="en-US" sz="1400" dirty="0">
                <a:latin typeface="Segoe UI" panose="020B0502040204020203" pitchFamily="34" charset="0"/>
                <a:cs typeface="Segoe UI" panose="020B0502040204020203" pitchFamily="34" charset="0"/>
              </a:rPr>
              <a:t>Models “customized” with your data</a:t>
            </a:r>
          </a:p>
        </p:txBody>
      </p:sp>
      <p:sp>
        <p:nvSpPr>
          <p:cNvPr id="9" name="Rectangle 8">
            <a:extLst>
              <a:ext uri="{FF2B5EF4-FFF2-40B4-BE49-F238E27FC236}">
                <a16:creationId xmlns:a16="http://schemas.microsoft.com/office/drawing/2014/main" id="{7A068089-F46B-425E-AE2B-BE91DDD02A22}"/>
              </a:ext>
            </a:extLst>
          </p:cNvPr>
          <p:cNvSpPr/>
          <p:nvPr/>
        </p:nvSpPr>
        <p:spPr bwMode="auto">
          <a:xfrm>
            <a:off x="593452" y="2537310"/>
            <a:ext cx="7036641" cy="627864"/>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a:extLst>
              <a:ext uri="{FF2B5EF4-FFF2-40B4-BE49-F238E27FC236}">
                <a16:creationId xmlns:a16="http://schemas.microsoft.com/office/drawing/2014/main" id="{F0ED7944-C9F9-46AE-855A-EB2322931615}"/>
              </a:ext>
            </a:extLst>
          </p:cNvPr>
          <p:cNvSpPr/>
          <p:nvPr/>
        </p:nvSpPr>
        <p:spPr>
          <a:xfrm>
            <a:off x="588145" y="2677654"/>
            <a:ext cx="7036641" cy="400110"/>
          </a:xfrm>
          <a:prstGeom prst="rect">
            <a:avLst/>
          </a:prstGeom>
        </p:spPr>
        <p:txBody>
          <a:bodyPr wrap="square">
            <a:spAutoFit/>
          </a:bodyPr>
          <a:lstStyle/>
          <a:p>
            <a:pPr algn="ctr">
              <a:spcBef>
                <a:spcPts val="600"/>
              </a:spcBef>
            </a:pPr>
            <a:r>
              <a:rPr lang="en-US" sz="2000" b="1" dirty="0">
                <a:solidFill>
                  <a:schemeClr val="bg1"/>
                </a:solidFill>
                <a:latin typeface="Segoe UI" panose="020B0502040204020203" pitchFamily="34" charset="0"/>
                <a:cs typeface="Segoe UI" panose="020B0502040204020203" pitchFamily="34" charset="0"/>
              </a:rPr>
              <a:t>Azure Cognitive Services</a:t>
            </a:r>
          </a:p>
        </p:txBody>
      </p:sp>
      <p:sp>
        <p:nvSpPr>
          <p:cNvPr id="30" name="Rectangle 29">
            <a:extLst>
              <a:ext uri="{FF2B5EF4-FFF2-40B4-BE49-F238E27FC236}">
                <a16:creationId xmlns:a16="http://schemas.microsoft.com/office/drawing/2014/main" id="{C0E9F865-F689-4157-BD23-097171374C18}"/>
              </a:ext>
            </a:extLst>
          </p:cNvPr>
          <p:cNvSpPr/>
          <p:nvPr/>
        </p:nvSpPr>
        <p:spPr bwMode="auto">
          <a:xfrm>
            <a:off x="6303161" y="3360118"/>
            <a:ext cx="5513390" cy="627864"/>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a:extLst>
              <a:ext uri="{FF2B5EF4-FFF2-40B4-BE49-F238E27FC236}">
                <a16:creationId xmlns:a16="http://schemas.microsoft.com/office/drawing/2014/main" id="{33FDDB60-B196-419A-8AC1-6577BE88C399}"/>
              </a:ext>
            </a:extLst>
          </p:cNvPr>
          <p:cNvSpPr/>
          <p:nvPr/>
        </p:nvSpPr>
        <p:spPr>
          <a:xfrm>
            <a:off x="6297854" y="3500464"/>
            <a:ext cx="5513390" cy="400110"/>
          </a:xfrm>
          <a:prstGeom prst="rect">
            <a:avLst/>
          </a:prstGeom>
        </p:spPr>
        <p:txBody>
          <a:bodyPr wrap="square">
            <a:spAutoFit/>
          </a:bodyPr>
          <a:lstStyle/>
          <a:p>
            <a:pPr algn="ctr">
              <a:spcBef>
                <a:spcPts val="600"/>
              </a:spcBef>
            </a:pPr>
            <a:r>
              <a:rPr lang="en-US" sz="2000" b="1" dirty="0">
                <a:solidFill>
                  <a:schemeClr val="bg1"/>
                </a:solidFill>
                <a:latin typeface="Segoe UI" panose="020B0502040204020203" pitchFamily="34" charset="0"/>
                <a:cs typeface="Segoe UI" panose="020B0502040204020203" pitchFamily="34" charset="0"/>
              </a:rPr>
              <a:t>Azure Machine Learning</a:t>
            </a:r>
          </a:p>
        </p:txBody>
      </p:sp>
      <p:sp>
        <p:nvSpPr>
          <p:cNvPr id="10" name="Arrow: Down 9">
            <a:extLst>
              <a:ext uri="{FF2B5EF4-FFF2-40B4-BE49-F238E27FC236}">
                <a16:creationId xmlns:a16="http://schemas.microsoft.com/office/drawing/2014/main" id="{F2764780-0000-48D4-9CB3-8179A7740FC6}"/>
              </a:ext>
            </a:extLst>
          </p:cNvPr>
          <p:cNvSpPr/>
          <p:nvPr/>
        </p:nvSpPr>
        <p:spPr bwMode="auto">
          <a:xfrm rot="10800000">
            <a:off x="6366941" y="4007994"/>
            <a:ext cx="448116" cy="307776"/>
          </a:xfrm>
          <a:prstGeom prst="downArrow">
            <a:avLst/>
          </a:prstGeom>
          <a:solidFill>
            <a:srgbClr val="70AD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EA1E355B-D3A9-480D-815D-6B33EDA1EB41}"/>
              </a:ext>
            </a:extLst>
          </p:cNvPr>
          <p:cNvSpPr/>
          <p:nvPr/>
        </p:nvSpPr>
        <p:spPr>
          <a:xfrm>
            <a:off x="5739449" y="4282082"/>
            <a:ext cx="1675303" cy="307777"/>
          </a:xfrm>
          <a:prstGeom prst="rect">
            <a:avLst/>
          </a:prstGeom>
        </p:spPr>
        <p:txBody>
          <a:bodyPr wrap="square">
            <a:spAutoFit/>
          </a:bodyPr>
          <a:lstStyle/>
          <a:p>
            <a:pPr algn="ctr">
              <a:spcBef>
                <a:spcPts val="600"/>
              </a:spcBef>
            </a:pPr>
            <a:r>
              <a:rPr lang="en-US" sz="1400" dirty="0">
                <a:latin typeface="Segoe UI" panose="020B0502040204020203" pitchFamily="34" charset="0"/>
                <a:cs typeface="Segoe UI" panose="020B0502040204020203" pitchFamily="34" charset="0"/>
              </a:rPr>
              <a:t>Pre-built models</a:t>
            </a:r>
          </a:p>
        </p:txBody>
      </p:sp>
      <p:sp>
        <p:nvSpPr>
          <p:cNvPr id="15" name="Arrow: Down 14">
            <a:extLst>
              <a:ext uri="{FF2B5EF4-FFF2-40B4-BE49-F238E27FC236}">
                <a16:creationId xmlns:a16="http://schemas.microsoft.com/office/drawing/2014/main" id="{6430A178-C2EC-4F40-AF83-768EC7CBD064}"/>
              </a:ext>
            </a:extLst>
          </p:cNvPr>
          <p:cNvSpPr/>
          <p:nvPr/>
        </p:nvSpPr>
        <p:spPr bwMode="auto">
          <a:xfrm rot="10800000">
            <a:off x="11007631" y="4029038"/>
            <a:ext cx="448116" cy="307776"/>
          </a:xfrm>
          <a:prstGeom prst="downArrow">
            <a:avLst/>
          </a:prstGeom>
          <a:solidFill>
            <a:srgbClr val="70AD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5286C010-BB94-4069-9368-D51B09B05873}"/>
              </a:ext>
            </a:extLst>
          </p:cNvPr>
          <p:cNvSpPr/>
          <p:nvPr/>
        </p:nvSpPr>
        <p:spPr>
          <a:xfrm>
            <a:off x="10380139" y="4303126"/>
            <a:ext cx="1675303" cy="307777"/>
          </a:xfrm>
          <a:prstGeom prst="rect">
            <a:avLst/>
          </a:prstGeom>
        </p:spPr>
        <p:txBody>
          <a:bodyPr wrap="square">
            <a:spAutoFit/>
          </a:bodyPr>
          <a:lstStyle/>
          <a:p>
            <a:pPr algn="ctr">
              <a:spcBef>
                <a:spcPts val="600"/>
              </a:spcBef>
            </a:pPr>
            <a:r>
              <a:rPr lang="en-US" sz="1400" dirty="0">
                <a:latin typeface="Segoe UI" panose="020B0502040204020203" pitchFamily="34" charset="0"/>
                <a:cs typeface="Segoe UI" panose="020B0502040204020203" pitchFamily="34" charset="0"/>
              </a:rPr>
              <a:t>Custom models</a:t>
            </a:r>
          </a:p>
        </p:txBody>
      </p:sp>
    </p:spTree>
    <p:extLst>
      <p:ext uri="{BB962C8B-B14F-4D97-AF65-F5344CB8AC3E}">
        <p14:creationId xmlns:p14="http://schemas.microsoft.com/office/powerpoint/2010/main" val="132201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6202-BD3B-464E-8121-E906245EA934}"/>
              </a:ext>
            </a:extLst>
          </p:cNvPr>
          <p:cNvSpPr>
            <a:spLocks noGrp="1"/>
          </p:cNvSpPr>
          <p:nvPr>
            <p:ph type="title"/>
          </p:nvPr>
        </p:nvSpPr>
        <p:spPr/>
        <p:txBody>
          <a:bodyPr/>
          <a:lstStyle/>
          <a:p>
            <a:r>
              <a:rPr lang="en-US" dirty="0"/>
              <a:t>Examples of Tools for Data Science in the Wild</a:t>
            </a:r>
          </a:p>
        </p:txBody>
      </p:sp>
      <p:sp>
        <p:nvSpPr>
          <p:cNvPr id="3" name="Text Placeholder 2">
            <a:extLst>
              <a:ext uri="{FF2B5EF4-FFF2-40B4-BE49-F238E27FC236}">
                <a16:creationId xmlns:a16="http://schemas.microsoft.com/office/drawing/2014/main" id="{948D6D25-22BF-42A0-976A-672268CFD470}"/>
              </a:ext>
            </a:extLst>
          </p:cNvPr>
          <p:cNvSpPr>
            <a:spLocks noGrp="1"/>
          </p:cNvSpPr>
          <p:nvPr>
            <p:ph type="body" sz="quarter" idx="10"/>
          </p:nvPr>
        </p:nvSpPr>
        <p:spPr>
          <a:xfrm>
            <a:off x="586390" y="1434370"/>
            <a:ext cx="2866815" cy="861774"/>
          </a:xfrm>
        </p:spPr>
        <p:txBody>
          <a:bodyPr/>
          <a:lstStyle/>
          <a:p>
            <a:r>
              <a:rPr lang="en-US" dirty="0"/>
              <a:t>Core frameworks and tools</a:t>
            </a:r>
          </a:p>
        </p:txBody>
      </p:sp>
      <p:pic>
        <p:nvPicPr>
          <p:cNvPr id="4" name="Picture 4" descr="Bilderesultat for jupyter">
            <a:extLst>
              <a:ext uri="{FF2B5EF4-FFF2-40B4-BE49-F238E27FC236}">
                <a16:creationId xmlns:a16="http://schemas.microsoft.com/office/drawing/2014/main" id="{23758FEF-2D3E-4EDD-883A-04691F0B40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569" t="11614" r="33621" b="10543"/>
          <a:stretch/>
        </p:blipFill>
        <p:spPr bwMode="auto">
          <a:xfrm>
            <a:off x="9936614" y="1374512"/>
            <a:ext cx="842652" cy="10245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Bilderesultat for python">
            <a:extLst>
              <a:ext uri="{FF2B5EF4-FFF2-40B4-BE49-F238E27FC236}">
                <a16:creationId xmlns:a16="http://schemas.microsoft.com/office/drawing/2014/main" id="{0B671D52-0978-4224-A4C4-387612A31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117" y="1416745"/>
            <a:ext cx="1486321" cy="10032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Bilderesultat for numpy">
            <a:extLst>
              <a:ext uri="{FF2B5EF4-FFF2-40B4-BE49-F238E27FC236}">
                <a16:creationId xmlns:a16="http://schemas.microsoft.com/office/drawing/2014/main" id="{E8F56DC6-9CEE-4D72-813D-F751EC924F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233"/>
          <a:stretch/>
        </p:blipFill>
        <p:spPr bwMode="auto">
          <a:xfrm>
            <a:off x="7663825" y="1416745"/>
            <a:ext cx="2019299" cy="940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Bilderesultat for matplotlib">
            <a:extLst>
              <a:ext uri="{FF2B5EF4-FFF2-40B4-BE49-F238E27FC236}">
                <a16:creationId xmlns:a16="http://schemas.microsoft.com/office/drawing/2014/main" id="{59DAE2F5-12A1-432D-9C1B-6C73938D79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8117" y="4817716"/>
            <a:ext cx="2671196" cy="6406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Bilderesultat for plotly">
            <a:extLst>
              <a:ext uri="{FF2B5EF4-FFF2-40B4-BE49-F238E27FC236}">
                <a16:creationId xmlns:a16="http://schemas.microsoft.com/office/drawing/2014/main" id="{9F0204BB-9E89-43AE-88EB-6F33F67E7A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7719" y="4678074"/>
            <a:ext cx="2241448" cy="877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Bilderesultat for bokeh python">
            <a:extLst>
              <a:ext uri="{FF2B5EF4-FFF2-40B4-BE49-F238E27FC236}">
                <a16:creationId xmlns:a16="http://schemas.microsoft.com/office/drawing/2014/main" id="{4E85CC6C-CB8F-4265-8E74-96F73FF10C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4889" y="5696793"/>
            <a:ext cx="1885184" cy="8228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B1DC15-55FB-4ECA-86DB-EDC68D454D1B}"/>
              </a:ext>
            </a:extLst>
          </p:cNvPr>
          <p:cNvPicPr>
            <a:picLocks noChangeAspect="1"/>
          </p:cNvPicPr>
          <p:nvPr/>
        </p:nvPicPr>
        <p:blipFill>
          <a:blip r:embed="rId8"/>
          <a:stretch>
            <a:fillRect/>
          </a:stretch>
        </p:blipFill>
        <p:spPr>
          <a:xfrm>
            <a:off x="5354117" y="1416745"/>
            <a:ext cx="2125368" cy="1024580"/>
          </a:xfrm>
          <a:prstGeom prst="rect">
            <a:avLst/>
          </a:prstGeom>
        </p:spPr>
      </p:pic>
      <p:pic>
        <p:nvPicPr>
          <p:cNvPr id="12" name="Picture 11">
            <a:extLst>
              <a:ext uri="{FF2B5EF4-FFF2-40B4-BE49-F238E27FC236}">
                <a16:creationId xmlns:a16="http://schemas.microsoft.com/office/drawing/2014/main" id="{30DA0B7B-5FE7-4186-B6F8-551570321F2F}"/>
              </a:ext>
            </a:extLst>
          </p:cNvPr>
          <p:cNvPicPr>
            <a:picLocks noChangeAspect="1"/>
          </p:cNvPicPr>
          <p:nvPr/>
        </p:nvPicPr>
        <p:blipFill>
          <a:blip r:embed="rId9"/>
          <a:stretch>
            <a:fillRect/>
          </a:stretch>
        </p:blipFill>
        <p:spPr>
          <a:xfrm>
            <a:off x="6010389" y="4801474"/>
            <a:ext cx="1820534" cy="694343"/>
          </a:xfrm>
          <a:prstGeom prst="rect">
            <a:avLst/>
          </a:prstGeom>
        </p:spPr>
      </p:pic>
      <p:pic>
        <p:nvPicPr>
          <p:cNvPr id="1026" name="Picture 2" descr="Image result for apache spark logo">
            <a:extLst>
              <a:ext uri="{FF2B5EF4-FFF2-40B4-BE49-F238E27FC236}">
                <a16:creationId xmlns:a16="http://schemas.microsoft.com/office/drawing/2014/main" id="{4DD48328-5D8F-4A16-BBDD-A80F19FA81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0073" y="3142030"/>
            <a:ext cx="1686894" cy="877089"/>
          </a:xfrm>
          <a:prstGeom prst="rect">
            <a:avLst/>
          </a:prstGeom>
          <a:noFill/>
          <a:extLst>
            <a:ext uri="{909E8E84-426E-40DD-AFC4-6F175D3DCCD1}">
              <a14:hiddenFill xmlns:a14="http://schemas.microsoft.com/office/drawing/2010/main">
                <a:solidFill>
                  <a:srgbClr val="FFFFFF"/>
                </a:solidFill>
              </a14:hiddenFill>
            </a:ext>
          </a:extLst>
        </p:spPr>
      </p:pic>
      <p:sp>
        <p:nvSpPr>
          <p:cNvPr id="36" name="Text Placeholder 2">
            <a:extLst>
              <a:ext uri="{FF2B5EF4-FFF2-40B4-BE49-F238E27FC236}">
                <a16:creationId xmlns:a16="http://schemas.microsoft.com/office/drawing/2014/main" id="{512BFB9E-EB1C-404A-A03B-47AF5586032A}"/>
              </a:ext>
            </a:extLst>
          </p:cNvPr>
          <p:cNvSpPr txBox="1">
            <a:spLocks/>
          </p:cNvSpPr>
          <p:nvPr/>
        </p:nvSpPr>
        <p:spPr>
          <a:xfrm>
            <a:off x="586390" y="3000828"/>
            <a:ext cx="2866815" cy="861774"/>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Machine Learning &amp; Deep Learning</a:t>
            </a:r>
          </a:p>
        </p:txBody>
      </p:sp>
      <p:pic>
        <p:nvPicPr>
          <p:cNvPr id="1030" name="Picture 6" descr="https://upload.wikimedia.org/wikipedia/commons/thumb/0/05/Scikit_learn_logo_small.svg/310px-Scikit_learn_logo_small.svg.png">
            <a:extLst>
              <a:ext uri="{FF2B5EF4-FFF2-40B4-BE49-F238E27FC236}">
                <a16:creationId xmlns:a16="http://schemas.microsoft.com/office/drawing/2014/main" id="{4625222A-D821-415F-BC22-124DD86B4D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8192" y="3099009"/>
            <a:ext cx="1686894" cy="9087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nsorFlowLogo.svg">
            <a:extLst>
              <a:ext uri="{FF2B5EF4-FFF2-40B4-BE49-F238E27FC236}">
                <a16:creationId xmlns:a16="http://schemas.microsoft.com/office/drawing/2014/main" id="{AC627718-041A-43C0-AA3A-CB550BA77D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63825" y="3026872"/>
            <a:ext cx="1328884" cy="110740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4F5E8F32-EBA0-4FB8-A4C9-0025F8894E96}"/>
              </a:ext>
            </a:extLst>
          </p:cNvPr>
          <p:cNvGrpSpPr/>
          <p:nvPr/>
        </p:nvGrpSpPr>
        <p:grpSpPr>
          <a:xfrm>
            <a:off x="10531878" y="2840493"/>
            <a:ext cx="1394817" cy="1470387"/>
            <a:chOff x="9244496" y="2840493"/>
            <a:chExt cx="1394817" cy="1470387"/>
          </a:xfrm>
        </p:grpSpPr>
        <p:sp>
          <p:nvSpPr>
            <p:cNvPr id="19" name="Rectangle 18">
              <a:extLst>
                <a:ext uri="{FF2B5EF4-FFF2-40B4-BE49-F238E27FC236}">
                  <a16:creationId xmlns:a16="http://schemas.microsoft.com/office/drawing/2014/main" id="{3E181928-2D92-4D17-8D7D-4AAA54BE8310}"/>
                </a:ext>
              </a:extLst>
            </p:cNvPr>
            <p:cNvSpPr/>
            <p:nvPr/>
          </p:nvSpPr>
          <p:spPr>
            <a:xfrm>
              <a:off x="9716700" y="4126214"/>
              <a:ext cx="522322" cy="184666"/>
            </a:xfrm>
            <a:prstGeom prst="rect">
              <a:avLst/>
            </a:prstGeom>
          </p:spPr>
          <p:txBody>
            <a:bodyPr wrap="none" lIns="0" tIns="0" rIns="0" bIns="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1A1A1A"/>
                  </a:solidFill>
                  <a:effectLst/>
                  <a:uLnTx/>
                  <a:uFillTx/>
                  <a:latin typeface="Segoe UI" panose="020B0502040204020203" pitchFamily="34" charset="0"/>
                  <a:ea typeface="+mn-ea"/>
                  <a:cs typeface="Segoe UI" panose="020B0502040204020203" pitchFamily="34" charset="0"/>
                </a:rPr>
                <a:t>PyTorch</a:t>
              </a:r>
              <a:endParaRPr kumimoji="0" lang="en-US" sz="1200" b="0" i="0" u="none" strike="noStrike" kern="1200" cap="none" spc="0" normalizeH="0" baseline="0" noProof="0" dirty="0">
                <a:ln>
                  <a:noFill/>
                </a:ln>
                <a:solidFill>
                  <a:srgbClr val="1A1A1A"/>
                </a:solidFill>
                <a:effectLst/>
                <a:uLnTx/>
                <a:uFillTx/>
                <a:latin typeface="Segoe UI" panose="020B0502040204020203" pitchFamily="34" charset="0"/>
                <a:ea typeface="+mn-ea"/>
                <a:cs typeface="Segoe UI" panose="020B0502040204020203" pitchFamily="34" charset="0"/>
              </a:endParaRPr>
            </a:p>
          </p:txBody>
        </p:sp>
        <p:pic>
          <p:nvPicPr>
            <p:cNvPr id="1034" name="Picture 10" descr="Image result for pytorch">
              <a:extLst>
                <a:ext uri="{FF2B5EF4-FFF2-40B4-BE49-F238E27FC236}">
                  <a16:creationId xmlns:a16="http://schemas.microsoft.com/office/drawing/2014/main" id="{6CE90734-5807-4158-8339-F65AA95589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44496" y="2840493"/>
              <a:ext cx="1394817" cy="1394817"/>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 Placeholder 2">
            <a:extLst>
              <a:ext uri="{FF2B5EF4-FFF2-40B4-BE49-F238E27FC236}">
                <a16:creationId xmlns:a16="http://schemas.microsoft.com/office/drawing/2014/main" id="{FEAB80F9-FA9F-4E21-B2D3-A108FAE53C6B}"/>
              </a:ext>
            </a:extLst>
          </p:cNvPr>
          <p:cNvSpPr txBox="1">
            <a:spLocks/>
          </p:cNvSpPr>
          <p:nvPr/>
        </p:nvSpPr>
        <p:spPr>
          <a:xfrm>
            <a:off x="586390" y="4941767"/>
            <a:ext cx="2866815"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Visualization</a:t>
            </a:r>
          </a:p>
        </p:txBody>
      </p:sp>
      <p:grpSp>
        <p:nvGrpSpPr>
          <p:cNvPr id="13" name="Group 12">
            <a:extLst>
              <a:ext uri="{FF2B5EF4-FFF2-40B4-BE49-F238E27FC236}">
                <a16:creationId xmlns:a16="http://schemas.microsoft.com/office/drawing/2014/main" id="{EEDEA68E-2091-4FF5-AD69-E8D527B5422D}"/>
              </a:ext>
            </a:extLst>
          </p:cNvPr>
          <p:cNvGrpSpPr/>
          <p:nvPr/>
        </p:nvGrpSpPr>
        <p:grpSpPr>
          <a:xfrm>
            <a:off x="9591407" y="3158056"/>
            <a:ext cx="831754" cy="1152824"/>
            <a:chOff x="10770500" y="3158056"/>
            <a:chExt cx="831754" cy="1152824"/>
          </a:xfrm>
        </p:grpSpPr>
        <p:pic>
          <p:nvPicPr>
            <p:cNvPr id="1036" name="Picture 12" descr="Image result for keras">
              <a:extLst>
                <a:ext uri="{FF2B5EF4-FFF2-40B4-BE49-F238E27FC236}">
                  <a16:creationId xmlns:a16="http://schemas.microsoft.com/office/drawing/2014/main" id="{534B2690-5075-4DD8-8D48-D36F799786D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69492"/>
            <a:stretch/>
          </p:blipFill>
          <p:spPr bwMode="auto">
            <a:xfrm>
              <a:off x="10770500" y="3158056"/>
              <a:ext cx="831754" cy="790651"/>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9CC14BEE-3635-4EAC-9E9E-0325E1CD187B}"/>
                </a:ext>
              </a:extLst>
            </p:cNvPr>
            <p:cNvSpPr/>
            <p:nvPr/>
          </p:nvSpPr>
          <p:spPr>
            <a:xfrm>
              <a:off x="10969745" y="4126214"/>
              <a:ext cx="365036" cy="184666"/>
            </a:xfrm>
            <a:prstGeom prst="rect">
              <a:avLst/>
            </a:prstGeom>
          </p:spPr>
          <p:txBody>
            <a:bodyPr wrap="none" lIns="0" tIns="0" rIns="0" bIns="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1A1A1A"/>
                  </a:solidFill>
                  <a:effectLst/>
                  <a:uLnTx/>
                  <a:uFillTx/>
                  <a:latin typeface="Segoe UI" panose="020B0502040204020203" pitchFamily="34" charset="0"/>
                  <a:ea typeface="+mn-ea"/>
                  <a:cs typeface="Segoe UI" panose="020B0502040204020203" pitchFamily="34" charset="0"/>
                </a:rPr>
                <a:t>Keras</a:t>
              </a:r>
              <a:endParaRPr kumimoji="0" lang="en-US" sz="1200" b="0" i="0" u="none" strike="noStrike" kern="1200" cap="none" spc="0" normalizeH="0" baseline="0" noProof="0" dirty="0">
                <a:ln>
                  <a:noFill/>
                </a:ln>
                <a:solidFill>
                  <a:srgbClr val="1A1A1A"/>
                </a:solidFill>
                <a:effectLst/>
                <a:uLnTx/>
                <a:uFillTx/>
                <a:latin typeface="Segoe UI" panose="020B0502040204020203" pitchFamily="34" charset="0"/>
                <a:ea typeface="+mn-ea"/>
                <a:cs typeface="Segoe UI" panose="020B0502040204020203" pitchFamily="34" charset="0"/>
              </a:endParaRPr>
            </a:p>
          </p:txBody>
        </p:sp>
      </p:grpSp>
    </p:spTree>
    <p:extLst>
      <p:ext uri="{BB962C8B-B14F-4D97-AF65-F5344CB8AC3E}">
        <p14:creationId xmlns:p14="http://schemas.microsoft.com/office/powerpoint/2010/main" val="4247124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563" r="11563"/>
          <a:stretch>
            <a:fillRect/>
          </a:stretch>
        </p:blipFill>
        <p:spPr/>
      </p:pic>
      <p:sp>
        <p:nvSpPr>
          <p:cNvPr id="3" name="Text Placeholder 2"/>
          <p:cNvSpPr>
            <a:spLocks noGrp="1"/>
          </p:cNvSpPr>
          <p:nvPr>
            <p:ph type="body" sz="quarter" idx="11"/>
          </p:nvPr>
        </p:nvSpPr>
        <p:spPr>
          <a:xfrm>
            <a:off x="580326" y="4612767"/>
            <a:ext cx="4352671" cy="2283702"/>
          </a:xfrm>
        </p:spPr>
        <p:txBody>
          <a:bodyPr/>
          <a:lstStyle/>
          <a:p>
            <a:pPr marL="0" lvl="0" indent="0">
              <a:buNone/>
            </a:pPr>
            <a:r>
              <a:rPr lang="en-US" dirty="0"/>
              <a:t>Zoiner Tejada </a:t>
            </a:r>
          </a:p>
          <a:p>
            <a:pPr marL="0" lvl="0" indent="0">
              <a:buNone/>
            </a:pPr>
            <a:r>
              <a:rPr lang="en-US" dirty="0" err="1"/>
              <a:t>zoinertejada@solliance.net</a:t>
            </a:r>
            <a:endParaRPr lang="en-US" dirty="0"/>
          </a:p>
          <a:p>
            <a:pPr lvl="0"/>
            <a:r>
              <a:rPr lang="en-US" dirty="0"/>
              <a:t>@</a:t>
            </a:r>
            <a:r>
              <a:rPr lang="en-US" dirty="0" err="1"/>
              <a:t>zoinertejada</a:t>
            </a:r>
            <a:endParaRPr lang="en-US" dirty="0"/>
          </a:p>
        </p:txBody>
      </p:sp>
      <p:pic>
        <p:nvPicPr>
          <p:cNvPr id="5" name="Picture 4" descr="MVP_horizontal.png"/>
          <p:cNvPicPr>
            <a:picLocks noChangeAspect="1"/>
          </p:cNvPicPr>
          <p:nvPr/>
        </p:nvPicPr>
        <p:blipFill>
          <a:blip r:embed="rId3"/>
          <a:srcRect/>
          <a:stretch>
            <a:fillRect/>
          </a:stretch>
        </p:blipFill>
        <p:spPr bwMode="auto">
          <a:xfrm>
            <a:off x="1605675" y="3814254"/>
            <a:ext cx="1543050" cy="623887"/>
          </a:xfrm>
          <a:prstGeom prst="rect">
            <a:avLst/>
          </a:prstGeom>
          <a:effectLst>
            <a:outerShdw blurRad="508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Text Placeholder 2">
            <a:extLst>
              <a:ext uri="{FF2B5EF4-FFF2-40B4-BE49-F238E27FC236}">
                <a16:creationId xmlns:a16="http://schemas.microsoft.com/office/drawing/2014/main" id="{EF9E5445-BD77-4AD7-9AA7-25BEF9F9AFED}"/>
              </a:ext>
            </a:extLst>
          </p:cNvPr>
          <p:cNvSpPr txBox="1">
            <a:spLocks/>
          </p:cNvSpPr>
          <p:nvPr/>
        </p:nvSpPr>
        <p:spPr>
          <a:xfrm>
            <a:off x="5851585" y="5640924"/>
            <a:ext cx="5855243" cy="476436"/>
          </a:xfrm>
          <a:prstGeom prst="rect">
            <a:avLst/>
          </a:prstGeom>
        </p:spPr>
        <p:txBody>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sz="1800" dirty="0"/>
          </a:p>
        </p:txBody>
      </p:sp>
      <p:pic>
        <p:nvPicPr>
          <p:cNvPr id="29" name="Picture 28">
            <a:extLst>
              <a:ext uri="{FF2B5EF4-FFF2-40B4-BE49-F238E27FC236}">
                <a16:creationId xmlns:a16="http://schemas.microsoft.com/office/drawing/2014/main" id="{CE7472FB-E4B4-446E-AC19-6D97B70F0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1" y="578308"/>
            <a:ext cx="4660730" cy="1019659"/>
          </a:xfrm>
          <a:prstGeom prst="rect">
            <a:avLst/>
          </a:prstGeom>
        </p:spPr>
      </p:pic>
      <p:sp>
        <p:nvSpPr>
          <p:cNvPr id="30" name="Text Placeholder 12">
            <a:extLst>
              <a:ext uri="{FF2B5EF4-FFF2-40B4-BE49-F238E27FC236}">
                <a16:creationId xmlns:a16="http://schemas.microsoft.com/office/drawing/2014/main" id="{9CDC71BA-605D-4A02-935E-6346180D6731}"/>
              </a:ext>
            </a:extLst>
          </p:cNvPr>
          <p:cNvSpPr txBox="1">
            <a:spLocks/>
          </p:cNvSpPr>
          <p:nvPr/>
        </p:nvSpPr>
        <p:spPr>
          <a:xfrm>
            <a:off x="5998046" y="2041769"/>
            <a:ext cx="5598791" cy="1283684"/>
          </a:xfrm>
          <a:prstGeom prst="rect">
            <a:avLst/>
          </a:prstGeom>
        </p:spPr>
        <p:txBody>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Solliance Founder, CEO</a:t>
            </a:r>
          </a:p>
          <a:p>
            <a:pPr marL="0" indent="0">
              <a:buNone/>
            </a:pPr>
            <a:r>
              <a:rPr lang="en-US" sz="1800" dirty="0"/>
              <a:t>Author of a dozen books on Azure</a:t>
            </a:r>
          </a:p>
          <a:p>
            <a:pPr marL="0" indent="0">
              <a:buNone/>
            </a:pPr>
            <a:r>
              <a:rPr lang="en-US" sz="1800" dirty="0"/>
              <a:t>Microsoft Azure MVP </a:t>
            </a:r>
          </a:p>
          <a:p>
            <a:pPr marL="0" indent="0">
              <a:buNone/>
            </a:pPr>
            <a:r>
              <a:rPr lang="en-US" sz="1800" dirty="0"/>
              <a:t>Microsoft Regional Director</a:t>
            </a:r>
          </a:p>
          <a:p>
            <a:pPr marL="0" indent="0">
              <a:buNone/>
            </a:pPr>
            <a:endParaRPr lang="en-US" sz="1800" dirty="0"/>
          </a:p>
          <a:p>
            <a:pPr marL="0" indent="0">
              <a:buNone/>
            </a:pPr>
            <a:endParaRPr lang="en-US" sz="1800" dirty="0"/>
          </a:p>
        </p:txBody>
      </p:sp>
      <p:pic>
        <p:nvPicPr>
          <p:cNvPr id="31" name="Picture 30">
            <a:extLst>
              <a:ext uri="{FF2B5EF4-FFF2-40B4-BE49-F238E27FC236}">
                <a16:creationId xmlns:a16="http://schemas.microsoft.com/office/drawing/2014/main" id="{73B4B3BE-9BF5-48C5-B5C1-A634D0225C49}"/>
              </a:ext>
            </a:extLst>
          </p:cNvPr>
          <p:cNvPicPr>
            <a:picLocks noChangeAspect="1"/>
          </p:cNvPicPr>
          <p:nvPr/>
        </p:nvPicPr>
        <p:blipFill>
          <a:blip r:embed="rId5"/>
          <a:stretch>
            <a:fillRect/>
          </a:stretch>
        </p:blipFill>
        <p:spPr>
          <a:xfrm>
            <a:off x="10483917" y="3796923"/>
            <a:ext cx="1112919" cy="1361186"/>
          </a:xfrm>
          <a:prstGeom prst="rect">
            <a:avLst/>
          </a:prstGeom>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821CA6D8-2E1D-4F29-8511-F6F45A4132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6686" y="3825702"/>
            <a:ext cx="1014496" cy="1332408"/>
          </a:xfrm>
          <a:prstGeom prst="rect">
            <a:avLst/>
          </a:prstGeom>
          <a:ln>
            <a:solidFill>
              <a:schemeClr val="bg2"/>
            </a:solid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D4DDE047-300D-4793-B02B-14C16C0ADEDC}"/>
              </a:ext>
            </a:extLst>
          </p:cNvPr>
          <p:cNvPicPr>
            <a:picLocks noChangeAspect="1"/>
          </p:cNvPicPr>
          <p:nvPr/>
        </p:nvPicPr>
        <p:blipFill>
          <a:blip r:embed="rId7"/>
          <a:stretch>
            <a:fillRect/>
          </a:stretch>
        </p:blipFill>
        <p:spPr>
          <a:xfrm>
            <a:off x="9325746" y="3825701"/>
            <a:ext cx="1033609" cy="1332408"/>
          </a:xfrm>
          <a:prstGeom prst="rect">
            <a:avLst/>
          </a:prstGeom>
          <a:ln>
            <a:solidFill>
              <a:schemeClr val="bg2"/>
            </a:solidFill>
          </a:ln>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E107933D-3BCE-4CD6-8531-56B480AD92BE}"/>
              </a:ext>
            </a:extLst>
          </p:cNvPr>
          <p:cNvPicPr>
            <a:picLocks noChangeAspect="1"/>
          </p:cNvPicPr>
          <p:nvPr/>
        </p:nvPicPr>
        <p:blipFill rotWithShape="1">
          <a:blip r:embed="rId8"/>
          <a:srcRect l="2030" t="2179" r="4180" b="1950"/>
          <a:stretch/>
        </p:blipFill>
        <p:spPr>
          <a:xfrm>
            <a:off x="7084362" y="3825701"/>
            <a:ext cx="977760" cy="1335024"/>
          </a:xfrm>
          <a:prstGeom prst="rect">
            <a:avLst/>
          </a:prstGeom>
          <a:ln>
            <a:solidFill>
              <a:schemeClr val="bg2"/>
            </a:solidFill>
          </a:ln>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id="{CB8542EB-4BDC-4586-BDB6-007A5D755C99}"/>
              </a:ext>
            </a:extLst>
          </p:cNvPr>
          <p:cNvPicPr>
            <a:picLocks noChangeAspect="1"/>
          </p:cNvPicPr>
          <p:nvPr/>
        </p:nvPicPr>
        <p:blipFill rotWithShape="1">
          <a:blip r:embed="rId9"/>
          <a:srcRect l="4181" t="1529" r="2752" b="1672"/>
          <a:stretch/>
        </p:blipFill>
        <p:spPr>
          <a:xfrm>
            <a:off x="5998046" y="3823085"/>
            <a:ext cx="961752" cy="1335024"/>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691483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do data science on Azure?</a:t>
            </a:r>
          </a:p>
        </p:txBody>
      </p:sp>
      <p:grpSp>
        <p:nvGrpSpPr>
          <p:cNvPr id="10" name="Group 9"/>
          <p:cNvGrpSpPr/>
          <p:nvPr/>
        </p:nvGrpSpPr>
        <p:grpSpPr>
          <a:xfrm>
            <a:off x="1430125" y="1598713"/>
            <a:ext cx="1825375" cy="1565236"/>
            <a:chOff x="-52127" y="3010656"/>
            <a:chExt cx="4433751" cy="380188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73" y="3010656"/>
              <a:ext cx="2743200" cy="2743200"/>
            </a:xfrm>
            <a:prstGeom prst="rect">
              <a:avLst/>
            </a:prstGeom>
          </p:spPr>
        </p:pic>
        <p:sp>
          <p:nvSpPr>
            <p:cNvPr id="5" name="Title 3"/>
            <p:cNvSpPr txBox="1">
              <a:spLocks/>
            </p:cNvSpPr>
            <p:nvPr/>
          </p:nvSpPr>
          <p:spPr>
            <a:xfrm>
              <a:off x="-52127" y="6139723"/>
              <a:ext cx="4433751" cy="672818"/>
            </a:xfrm>
            <a:prstGeom prst="rect">
              <a:avLst/>
            </a:prstGeom>
          </p:spPr>
          <p:txBody>
            <a:bodyPr vert="horz" wrap="square" lIns="0" tIns="0" rIns="0" bIns="0" rtlCol="0" anchor="t">
              <a:spAutoFit/>
            </a:bodyPr>
            <a:lstStyle>
              <a:lvl1pPr algn="l" defTabSz="914029" rtl="0" eaLnBrk="1" latinLnBrk="0" hangingPunct="1">
                <a:lnSpc>
                  <a:spcPct val="90000"/>
                </a:lnSpc>
                <a:spcBef>
                  <a:spcPct val="0"/>
                </a:spcBef>
                <a:buNone/>
                <a:defRPr lang="en-US" sz="5465" b="0" kern="1200" cap="none" spc="-100" baseline="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pPr algn="ctr" fontAlgn="auto">
                <a:spcAft>
                  <a:spcPts val="0"/>
                </a:spcAft>
              </a:pPr>
              <a:r>
                <a:rPr lang="en-US" sz="2000" dirty="0">
                  <a:solidFill>
                    <a:schemeClr val="tx2"/>
                  </a:solidFill>
                </a:rPr>
                <a:t>Azure ML</a:t>
              </a:r>
            </a:p>
          </p:txBody>
        </p:sp>
      </p:grpSp>
      <p:grpSp>
        <p:nvGrpSpPr>
          <p:cNvPr id="11" name="Group 10"/>
          <p:cNvGrpSpPr/>
          <p:nvPr/>
        </p:nvGrpSpPr>
        <p:grpSpPr>
          <a:xfrm>
            <a:off x="1443826" y="3996937"/>
            <a:ext cx="1813844" cy="2093450"/>
            <a:chOff x="3453073" y="1596953"/>
            <a:chExt cx="4433751" cy="5117218"/>
          </a:xfrm>
        </p:grpSpPr>
        <p:sp>
          <p:nvSpPr>
            <p:cNvPr id="6" name="Title 3"/>
            <p:cNvSpPr txBox="1">
              <a:spLocks/>
            </p:cNvSpPr>
            <p:nvPr/>
          </p:nvSpPr>
          <p:spPr>
            <a:xfrm>
              <a:off x="3453073" y="5004413"/>
              <a:ext cx="4433751" cy="1709758"/>
            </a:xfrm>
            <a:prstGeom prst="rect">
              <a:avLst/>
            </a:prstGeom>
          </p:spPr>
          <p:txBody>
            <a:bodyPr vert="horz" wrap="square" lIns="0" tIns="0" rIns="0" bIns="0" rtlCol="0" anchor="t">
              <a:spAutoFit/>
            </a:bodyPr>
            <a:lstStyle>
              <a:lvl1pPr algn="l" defTabSz="914029" rtl="0" eaLnBrk="1" latinLnBrk="0" hangingPunct="1">
                <a:lnSpc>
                  <a:spcPct val="90000"/>
                </a:lnSpc>
                <a:spcBef>
                  <a:spcPct val="0"/>
                </a:spcBef>
                <a:buNone/>
                <a:defRPr lang="en-US" sz="5465" b="0" kern="1200" cap="none" spc="-100" baseline="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pPr algn="ctr" fontAlgn="auto">
                <a:spcAft>
                  <a:spcPts val="0"/>
                </a:spcAft>
              </a:pPr>
              <a:r>
                <a:rPr lang="en-US" sz="2000" dirty="0">
                  <a:solidFill>
                    <a:schemeClr val="tx2"/>
                  </a:solidFill>
                </a:rPr>
                <a:t>SQL Server </a:t>
              </a:r>
              <a:br>
                <a:rPr lang="en-US" sz="2000" dirty="0">
                  <a:solidFill>
                    <a:schemeClr val="tx2"/>
                  </a:solidFill>
                </a:rPr>
              </a:br>
              <a:r>
                <a:rPr lang="en-US" sz="2000" dirty="0">
                  <a:solidFill>
                    <a:schemeClr val="tx2"/>
                  </a:solidFill>
                </a:rPr>
                <a:t>Machine</a:t>
              </a:r>
              <a:br>
                <a:rPr lang="en-US" sz="2000" dirty="0">
                  <a:solidFill>
                    <a:schemeClr val="tx2"/>
                  </a:solidFill>
                </a:rPr>
              </a:br>
              <a:r>
                <a:rPr lang="en-US" sz="2000" dirty="0">
                  <a:solidFill>
                    <a:schemeClr val="tx2"/>
                  </a:solidFill>
                </a:rPr>
                <a:t>Learning Services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760" y="1596953"/>
              <a:ext cx="3008376" cy="3008376"/>
            </a:xfrm>
            <a:prstGeom prst="rect">
              <a:avLst/>
            </a:prstGeom>
          </p:spPr>
        </p:pic>
      </p:grpSp>
      <p:grpSp>
        <p:nvGrpSpPr>
          <p:cNvPr id="12" name="Group 11"/>
          <p:cNvGrpSpPr/>
          <p:nvPr/>
        </p:nvGrpSpPr>
        <p:grpSpPr>
          <a:xfrm>
            <a:off x="3598770" y="1172493"/>
            <a:ext cx="2232379" cy="2175589"/>
            <a:chOff x="7162800" y="2348180"/>
            <a:chExt cx="4433751" cy="4320961"/>
          </a:xfrm>
        </p:grpSpPr>
        <p:sp>
          <p:nvSpPr>
            <p:cNvPr id="8" name="Title 3"/>
            <p:cNvSpPr txBox="1">
              <a:spLocks/>
            </p:cNvSpPr>
            <p:nvPr/>
          </p:nvSpPr>
          <p:spPr>
            <a:xfrm>
              <a:off x="7162800" y="5743004"/>
              <a:ext cx="4433751" cy="926137"/>
            </a:xfrm>
            <a:prstGeom prst="rect">
              <a:avLst/>
            </a:prstGeom>
          </p:spPr>
          <p:txBody>
            <a:bodyPr vert="horz" wrap="square" lIns="0" tIns="0" rIns="0" bIns="0" rtlCol="0" anchor="t">
              <a:spAutoFit/>
            </a:bodyPr>
            <a:lstStyle>
              <a:lvl1pPr algn="l" defTabSz="914029" rtl="0" eaLnBrk="1" latinLnBrk="0" hangingPunct="1">
                <a:lnSpc>
                  <a:spcPct val="90000"/>
                </a:lnSpc>
                <a:spcBef>
                  <a:spcPct val="0"/>
                </a:spcBef>
                <a:buNone/>
                <a:defRPr lang="en-US" sz="5465" b="0" kern="1200" cap="none" spc="-100" baseline="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pPr algn="ctr" fontAlgn="auto">
                <a:spcAft>
                  <a:spcPts val="0"/>
                </a:spcAft>
              </a:pPr>
              <a:r>
                <a:rPr lang="en-US" sz="2000" dirty="0">
                  <a:solidFill>
                    <a:schemeClr val="tx2"/>
                  </a:solidFill>
                </a:rPr>
                <a:t>Spark on</a:t>
              </a:r>
              <a:br>
                <a:rPr lang="en-US" sz="2000" dirty="0">
                  <a:solidFill>
                    <a:schemeClr val="tx2"/>
                  </a:solidFill>
                </a:rPr>
              </a:br>
              <a:r>
                <a:rPr lang="en-US" sz="2000" dirty="0">
                  <a:solidFill>
                    <a:schemeClr val="tx2"/>
                  </a:solidFill>
                </a:rPr>
                <a:t>HDInsight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7174" y="2348180"/>
              <a:ext cx="2976092" cy="3008439"/>
            </a:xfrm>
            <a:prstGeom prst="rect">
              <a:avLst/>
            </a:prstGeom>
          </p:spPr>
        </p:pic>
      </p:grpSp>
      <p:grpSp>
        <p:nvGrpSpPr>
          <p:cNvPr id="3" name="Group 2">
            <a:extLst>
              <a:ext uri="{FF2B5EF4-FFF2-40B4-BE49-F238E27FC236}">
                <a16:creationId xmlns:a16="http://schemas.microsoft.com/office/drawing/2014/main" id="{3F529DB7-7715-4460-92E9-81BA2550F761}"/>
              </a:ext>
            </a:extLst>
          </p:cNvPr>
          <p:cNvGrpSpPr/>
          <p:nvPr/>
        </p:nvGrpSpPr>
        <p:grpSpPr>
          <a:xfrm>
            <a:off x="8950069" y="4108515"/>
            <a:ext cx="1813844" cy="1731297"/>
            <a:chOff x="8815330" y="3118925"/>
            <a:chExt cx="2895724" cy="2763942"/>
          </a:xfrm>
        </p:grpSpPr>
        <p:pic>
          <p:nvPicPr>
            <p:cNvPr id="13" name="Content Placeholder 6">
              <a:extLst>
                <a:ext uri="{FF2B5EF4-FFF2-40B4-BE49-F238E27FC236}">
                  <a16:creationId xmlns:a16="http://schemas.microsoft.com/office/drawing/2014/main" id="{10E115BE-D370-4EE8-925D-C959C96B8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7905" y="3118925"/>
              <a:ext cx="2450575" cy="1861050"/>
            </a:xfrm>
            <a:prstGeom prst="rect">
              <a:avLst/>
            </a:prstGeom>
          </p:spPr>
        </p:pic>
        <p:sp>
          <p:nvSpPr>
            <p:cNvPr id="14" name="Title 3">
              <a:extLst>
                <a:ext uri="{FF2B5EF4-FFF2-40B4-BE49-F238E27FC236}">
                  <a16:creationId xmlns:a16="http://schemas.microsoft.com/office/drawing/2014/main" id="{C0BD4E15-933E-4A57-B667-98F4C00F4487}"/>
                </a:ext>
              </a:extLst>
            </p:cNvPr>
            <p:cNvSpPr txBox="1">
              <a:spLocks/>
            </p:cNvSpPr>
            <p:nvPr/>
          </p:nvSpPr>
          <p:spPr>
            <a:xfrm>
              <a:off x="8815330" y="5138428"/>
              <a:ext cx="2895724" cy="744439"/>
            </a:xfrm>
            <a:prstGeom prst="rect">
              <a:avLst/>
            </a:prstGeom>
          </p:spPr>
          <p:txBody>
            <a:bodyPr vert="horz" wrap="square" lIns="0" tIns="0" rIns="0" bIns="0" rtlCol="0" anchor="t">
              <a:spAutoFit/>
            </a:bodyPr>
            <a:lstStyle>
              <a:lvl1pPr algn="l" defTabSz="914029" rtl="0" eaLnBrk="1" latinLnBrk="0" hangingPunct="1">
                <a:lnSpc>
                  <a:spcPct val="90000"/>
                </a:lnSpc>
                <a:spcBef>
                  <a:spcPct val="0"/>
                </a:spcBef>
                <a:buNone/>
                <a:defRPr lang="en-US" sz="5465" b="0" kern="1200" cap="none" spc="-100" baseline="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pPr algn="ctr" fontAlgn="auto">
                <a:spcAft>
                  <a:spcPts val="0"/>
                </a:spcAft>
              </a:pPr>
              <a:r>
                <a:rPr lang="en-US" sz="2000" dirty="0">
                  <a:solidFill>
                    <a:schemeClr val="tx2"/>
                  </a:solidFill>
                </a:rPr>
                <a:t>Azure </a:t>
              </a:r>
              <a:br>
                <a:rPr lang="en-US" sz="2000" dirty="0">
                  <a:solidFill>
                    <a:schemeClr val="tx2"/>
                  </a:solidFill>
                </a:rPr>
              </a:br>
              <a:r>
                <a:rPr lang="en-US" sz="2000" dirty="0">
                  <a:solidFill>
                    <a:schemeClr val="tx2"/>
                  </a:solidFill>
                </a:rPr>
                <a:t>Notebooks</a:t>
              </a:r>
            </a:p>
          </p:txBody>
        </p:sp>
      </p:grpSp>
      <p:grpSp>
        <p:nvGrpSpPr>
          <p:cNvPr id="16" name="Group 15">
            <a:extLst>
              <a:ext uri="{FF2B5EF4-FFF2-40B4-BE49-F238E27FC236}">
                <a16:creationId xmlns:a16="http://schemas.microsoft.com/office/drawing/2014/main" id="{787DC57B-0DFB-4CC4-B734-3A6FA854CEF2}"/>
              </a:ext>
            </a:extLst>
          </p:cNvPr>
          <p:cNvGrpSpPr/>
          <p:nvPr/>
        </p:nvGrpSpPr>
        <p:grpSpPr>
          <a:xfrm>
            <a:off x="6034137" y="1142115"/>
            <a:ext cx="2232379" cy="2148049"/>
            <a:chOff x="7162800" y="2402877"/>
            <a:chExt cx="4433751" cy="4266265"/>
          </a:xfrm>
        </p:grpSpPr>
        <p:sp>
          <p:nvSpPr>
            <p:cNvPr id="17" name="Title 3">
              <a:extLst>
                <a:ext uri="{FF2B5EF4-FFF2-40B4-BE49-F238E27FC236}">
                  <a16:creationId xmlns:a16="http://schemas.microsoft.com/office/drawing/2014/main" id="{EADE8AFF-9436-4E54-87B3-EC7A6659697E}"/>
                </a:ext>
              </a:extLst>
            </p:cNvPr>
            <p:cNvSpPr txBox="1">
              <a:spLocks/>
            </p:cNvSpPr>
            <p:nvPr/>
          </p:nvSpPr>
          <p:spPr>
            <a:xfrm>
              <a:off x="7162800" y="5743004"/>
              <a:ext cx="4433751" cy="926138"/>
            </a:xfrm>
            <a:prstGeom prst="rect">
              <a:avLst/>
            </a:prstGeom>
          </p:spPr>
          <p:txBody>
            <a:bodyPr vert="horz" wrap="square" lIns="0" tIns="0" rIns="0" bIns="0" rtlCol="0" anchor="t">
              <a:spAutoFit/>
            </a:bodyPr>
            <a:lstStyle>
              <a:lvl1pPr algn="l" defTabSz="914029" rtl="0" eaLnBrk="1" latinLnBrk="0" hangingPunct="1">
                <a:lnSpc>
                  <a:spcPct val="90000"/>
                </a:lnSpc>
                <a:spcBef>
                  <a:spcPct val="0"/>
                </a:spcBef>
                <a:buNone/>
                <a:defRPr lang="en-US" sz="5465" b="0" kern="1200" cap="none" spc="-100" baseline="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pPr algn="ctr" fontAlgn="auto">
                <a:spcAft>
                  <a:spcPts val="0"/>
                </a:spcAft>
              </a:pPr>
              <a:r>
                <a:rPr lang="en-US" sz="2000" dirty="0">
                  <a:solidFill>
                    <a:schemeClr val="tx2"/>
                  </a:solidFill>
                </a:rPr>
                <a:t>Azure </a:t>
              </a:r>
              <a:br>
                <a:rPr lang="en-US" sz="2000" dirty="0">
                  <a:solidFill>
                    <a:schemeClr val="tx2"/>
                  </a:solidFill>
                </a:rPr>
              </a:br>
              <a:r>
                <a:rPr lang="en-US" sz="2000" dirty="0">
                  <a:solidFill>
                    <a:schemeClr val="tx2"/>
                  </a:solidFill>
                </a:rPr>
                <a:t>Databricks</a:t>
              </a:r>
            </a:p>
          </p:txBody>
        </p:sp>
        <p:pic>
          <p:nvPicPr>
            <p:cNvPr id="18" name="Picture 17">
              <a:extLst>
                <a:ext uri="{FF2B5EF4-FFF2-40B4-BE49-F238E27FC236}">
                  <a16:creationId xmlns:a16="http://schemas.microsoft.com/office/drawing/2014/main" id="{7F0012B1-C873-4F1C-82FB-4CF546EF51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55700" y="2402877"/>
              <a:ext cx="2899042" cy="2899044"/>
            </a:xfrm>
            <a:prstGeom prst="rect">
              <a:avLst/>
            </a:prstGeom>
          </p:spPr>
        </p:pic>
      </p:grpSp>
      <p:grpSp>
        <p:nvGrpSpPr>
          <p:cNvPr id="27" name="Group 26">
            <a:extLst>
              <a:ext uri="{FF2B5EF4-FFF2-40B4-BE49-F238E27FC236}">
                <a16:creationId xmlns:a16="http://schemas.microsoft.com/office/drawing/2014/main" id="{3BCC175A-EC5B-4A1A-8326-7D7B47E54435}"/>
              </a:ext>
            </a:extLst>
          </p:cNvPr>
          <p:cNvGrpSpPr/>
          <p:nvPr/>
        </p:nvGrpSpPr>
        <p:grpSpPr>
          <a:xfrm>
            <a:off x="6360853" y="4111355"/>
            <a:ext cx="1813844" cy="2224986"/>
            <a:chOff x="3453073" y="1596953"/>
            <a:chExt cx="4433751" cy="5438745"/>
          </a:xfrm>
        </p:grpSpPr>
        <p:sp>
          <p:nvSpPr>
            <p:cNvPr id="28" name="Title 3">
              <a:extLst>
                <a:ext uri="{FF2B5EF4-FFF2-40B4-BE49-F238E27FC236}">
                  <a16:creationId xmlns:a16="http://schemas.microsoft.com/office/drawing/2014/main" id="{2E866722-EAD4-49A9-96C9-E07A952B841A}"/>
                </a:ext>
              </a:extLst>
            </p:cNvPr>
            <p:cNvSpPr txBox="1">
              <a:spLocks/>
            </p:cNvSpPr>
            <p:nvPr/>
          </p:nvSpPr>
          <p:spPr>
            <a:xfrm>
              <a:off x="3453073" y="5004413"/>
              <a:ext cx="4433751" cy="2031285"/>
            </a:xfrm>
            <a:prstGeom prst="rect">
              <a:avLst/>
            </a:prstGeom>
          </p:spPr>
          <p:txBody>
            <a:bodyPr vert="horz" wrap="square" lIns="0" tIns="0" rIns="0" bIns="0" rtlCol="0" anchor="t">
              <a:spAutoFit/>
            </a:bodyPr>
            <a:lstStyle>
              <a:lvl1pPr algn="l" defTabSz="914029" rtl="0" eaLnBrk="1" latinLnBrk="0" hangingPunct="1">
                <a:lnSpc>
                  <a:spcPct val="90000"/>
                </a:lnSpc>
                <a:spcBef>
                  <a:spcPct val="0"/>
                </a:spcBef>
                <a:buNone/>
                <a:defRPr lang="en-US" sz="5465" b="0" kern="1200" cap="none" spc="-100" baseline="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pPr algn="ctr" fontAlgn="auto">
                <a:spcAft>
                  <a:spcPts val="0"/>
                </a:spcAft>
              </a:pPr>
              <a:r>
                <a:rPr lang="en-US" sz="2000" dirty="0">
                  <a:solidFill>
                    <a:schemeClr val="tx2"/>
                  </a:solidFill>
                </a:rPr>
                <a:t>Data Science or </a:t>
              </a:r>
              <a:br>
                <a:rPr lang="en-US" sz="2000" dirty="0">
                  <a:solidFill>
                    <a:schemeClr val="tx2"/>
                  </a:solidFill>
                </a:rPr>
              </a:br>
              <a:r>
                <a:rPr lang="en-US" sz="2000" dirty="0">
                  <a:solidFill>
                    <a:schemeClr val="tx2"/>
                  </a:solidFill>
                </a:rPr>
                <a:t>Deep Learning</a:t>
              </a:r>
              <a:br>
                <a:rPr lang="en-US" sz="2000" dirty="0">
                  <a:solidFill>
                    <a:schemeClr val="tx2"/>
                  </a:solidFill>
                </a:rPr>
              </a:br>
              <a:r>
                <a:rPr lang="en-US" sz="2000" dirty="0">
                  <a:solidFill>
                    <a:schemeClr val="tx2"/>
                  </a:solidFill>
                </a:rPr>
                <a:t>VM</a:t>
              </a:r>
            </a:p>
          </p:txBody>
        </p:sp>
        <p:pic>
          <p:nvPicPr>
            <p:cNvPr id="29" name="Picture 28">
              <a:extLst>
                <a:ext uri="{FF2B5EF4-FFF2-40B4-BE49-F238E27FC236}">
                  <a16:creationId xmlns:a16="http://schemas.microsoft.com/office/drawing/2014/main" id="{43494E6B-115C-4B0B-9CFD-82598DE3E2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1417" y="1596953"/>
              <a:ext cx="2997064" cy="3008375"/>
            </a:xfrm>
            <a:prstGeom prst="rect">
              <a:avLst/>
            </a:prstGeom>
          </p:spPr>
        </p:pic>
      </p:grpSp>
      <p:grpSp>
        <p:nvGrpSpPr>
          <p:cNvPr id="34" name="Group 33">
            <a:extLst>
              <a:ext uri="{FF2B5EF4-FFF2-40B4-BE49-F238E27FC236}">
                <a16:creationId xmlns:a16="http://schemas.microsoft.com/office/drawing/2014/main" id="{FB9BB612-CB38-4DFA-9FB9-AC72FEDEA5A0}"/>
              </a:ext>
            </a:extLst>
          </p:cNvPr>
          <p:cNvGrpSpPr/>
          <p:nvPr/>
        </p:nvGrpSpPr>
        <p:grpSpPr>
          <a:xfrm>
            <a:off x="3598770" y="3996937"/>
            <a:ext cx="2232379" cy="2148049"/>
            <a:chOff x="7162800" y="2402877"/>
            <a:chExt cx="4433751" cy="4266265"/>
          </a:xfrm>
        </p:grpSpPr>
        <p:sp>
          <p:nvSpPr>
            <p:cNvPr id="35" name="Title 3">
              <a:extLst>
                <a:ext uri="{FF2B5EF4-FFF2-40B4-BE49-F238E27FC236}">
                  <a16:creationId xmlns:a16="http://schemas.microsoft.com/office/drawing/2014/main" id="{A6D81FA1-7515-4F46-8493-87D24F5DD35E}"/>
                </a:ext>
              </a:extLst>
            </p:cNvPr>
            <p:cNvSpPr txBox="1">
              <a:spLocks/>
            </p:cNvSpPr>
            <p:nvPr/>
          </p:nvSpPr>
          <p:spPr>
            <a:xfrm>
              <a:off x="7162800" y="5743004"/>
              <a:ext cx="4433751" cy="926138"/>
            </a:xfrm>
            <a:prstGeom prst="rect">
              <a:avLst/>
            </a:prstGeom>
          </p:spPr>
          <p:txBody>
            <a:bodyPr vert="horz" wrap="square" lIns="0" tIns="0" rIns="0" bIns="0" rtlCol="0" anchor="t">
              <a:spAutoFit/>
            </a:bodyPr>
            <a:lstStyle>
              <a:lvl1pPr algn="l" defTabSz="914029" rtl="0" eaLnBrk="1" latinLnBrk="0" hangingPunct="1">
                <a:lnSpc>
                  <a:spcPct val="90000"/>
                </a:lnSpc>
                <a:spcBef>
                  <a:spcPct val="0"/>
                </a:spcBef>
                <a:buNone/>
                <a:defRPr lang="en-US" sz="5465" b="0" kern="1200" cap="none" spc="-100" baseline="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pPr algn="ctr" fontAlgn="auto">
                <a:spcAft>
                  <a:spcPts val="0"/>
                </a:spcAft>
              </a:pPr>
              <a:r>
                <a:rPr lang="en-US" sz="2000" dirty="0">
                  <a:solidFill>
                    <a:schemeClr val="tx2"/>
                  </a:solidFill>
                </a:rPr>
                <a:t>ML </a:t>
              </a:r>
              <a:br>
                <a:rPr lang="en-US" sz="2000" dirty="0">
                  <a:solidFill>
                    <a:schemeClr val="tx2"/>
                  </a:solidFill>
                </a:rPr>
              </a:br>
              <a:r>
                <a:rPr lang="en-US" sz="2000" dirty="0">
                  <a:solidFill>
                    <a:schemeClr val="tx2"/>
                  </a:solidFill>
                </a:rPr>
                <a:t>Server</a:t>
              </a:r>
            </a:p>
          </p:txBody>
        </p:sp>
        <p:pic>
          <p:nvPicPr>
            <p:cNvPr id="36" name="Picture 35">
              <a:extLst>
                <a:ext uri="{FF2B5EF4-FFF2-40B4-BE49-F238E27FC236}">
                  <a16:creationId xmlns:a16="http://schemas.microsoft.com/office/drawing/2014/main" id="{1C67BECF-18F3-4C8E-A27C-830B21BB51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55700" y="2402877"/>
              <a:ext cx="2899041" cy="2899043"/>
            </a:xfrm>
            <a:prstGeom prst="rect">
              <a:avLst/>
            </a:prstGeom>
          </p:spPr>
        </p:pic>
      </p:grpSp>
    </p:spTree>
    <p:extLst>
      <p:ext uri="{BB962C8B-B14F-4D97-AF65-F5344CB8AC3E}">
        <p14:creationId xmlns:p14="http://schemas.microsoft.com/office/powerpoint/2010/main" val="56184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401A-7F80-4815-83A2-B4731BE130AD}"/>
              </a:ext>
            </a:extLst>
          </p:cNvPr>
          <p:cNvSpPr>
            <a:spLocks noGrp="1"/>
          </p:cNvSpPr>
          <p:nvPr>
            <p:ph type="title"/>
          </p:nvPr>
        </p:nvSpPr>
        <p:spPr/>
        <p:txBody>
          <a:bodyPr/>
          <a:lstStyle/>
          <a:p>
            <a:r>
              <a:rPr lang="en-US" dirty="0"/>
              <a:t>Data Science VM</a:t>
            </a:r>
          </a:p>
        </p:txBody>
      </p:sp>
      <p:pic>
        <p:nvPicPr>
          <p:cNvPr id="3" name="Picture 2">
            <a:extLst>
              <a:ext uri="{FF2B5EF4-FFF2-40B4-BE49-F238E27FC236}">
                <a16:creationId xmlns:a16="http://schemas.microsoft.com/office/drawing/2014/main" id="{9A0B2795-762E-419B-85A6-87433B5D45DC}"/>
              </a:ext>
            </a:extLst>
          </p:cNvPr>
          <p:cNvPicPr>
            <a:picLocks noChangeAspect="1"/>
          </p:cNvPicPr>
          <p:nvPr/>
        </p:nvPicPr>
        <p:blipFill>
          <a:blip r:embed="rId2"/>
          <a:stretch>
            <a:fillRect/>
          </a:stretch>
        </p:blipFill>
        <p:spPr>
          <a:xfrm>
            <a:off x="2286087" y="1257306"/>
            <a:ext cx="7619827" cy="5272586"/>
          </a:xfrm>
          <a:prstGeom prst="rect">
            <a:avLst/>
          </a:prstGeom>
        </p:spPr>
      </p:pic>
    </p:spTree>
    <p:extLst>
      <p:ext uri="{BB962C8B-B14F-4D97-AF65-F5344CB8AC3E}">
        <p14:creationId xmlns:p14="http://schemas.microsoft.com/office/powerpoint/2010/main" val="128193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a:extLst>
              <a:ext uri="{FF2B5EF4-FFF2-40B4-BE49-F238E27FC236}">
                <a16:creationId xmlns:a16="http://schemas.microsoft.com/office/drawing/2014/main" id="{0E5DF768-8E13-4EEC-9F2E-A3A2ABACD111}"/>
              </a:ext>
            </a:extLst>
          </p:cNvPr>
          <p:cNvSpPr txBox="1"/>
          <p:nvPr/>
        </p:nvSpPr>
        <p:spPr>
          <a:xfrm>
            <a:off x="2994444" y="6480255"/>
            <a:ext cx="1549270" cy="307777"/>
          </a:xfrm>
          <a:prstGeom prst="rect">
            <a:avLst/>
          </a:prstGeom>
          <a:noFill/>
        </p:spPr>
        <p:txBody>
          <a:bodyPr wrap="none" rtlCol="0">
            <a:spAutoFit/>
          </a:bodyPr>
          <a:lstStyle/>
          <a:p>
            <a:r>
              <a:rPr lang="en-US" sz="1400" dirty="0">
                <a:solidFill>
                  <a:schemeClr val="tx1">
                    <a:lumMod val="90000"/>
                    <a:lumOff val="10000"/>
                  </a:schemeClr>
                </a:solidFill>
              </a:rPr>
              <a:t>Make predictions</a:t>
            </a:r>
          </a:p>
        </p:txBody>
      </p:sp>
      <p:sp>
        <p:nvSpPr>
          <p:cNvPr id="88" name="TextBox 87">
            <a:extLst>
              <a:ext uri="{FF2B5EF4-FFF2-40B4-BE49-F238E27FC236}">
                <a16:creationId xmlns:a16="http://schemas.microsoft.com/office/drawing/2014/main" id="{623E92E5-F6BB-4E3D-936A-B983BBE6F449}"/>
              </a:ext>
            </a:extLst>
          </p:cNvPr>
          <p:cNvSpPr txBox="1"/>
          <p:nvPr/>
        </p:nvSpPr>
        <p:spPr>
          <a:xfrm>
            <a:off x="2985918" y="1236964"/>
            <a:ext cx="1945404" cy="307777"/>
          </a:xfrm>
          <a:prstGeom prst="rect">
            <a:avLst/>
          </a:prstGeom>
          <a:noFill/>
        </p:spPr>
        <p:txBody>
          <a:bodyPr wrap="none" rtlCol="0">
            <a:spAutoFit/>
          </a:bodyPr>
          <a:lstStyle/>
          <a:p>
            <a:r>
              <a:rPr lang="en-US" sz="1400" dirty="0">
                <a:solidFill>
                  <a:schemeClr val="tx1">
                    <a:lumMod val="90000"/>
                    <a:lumOff val="10000"/>
                  </a:schemeClr>
                </a:solidFill>
              </a:rPr>
              <a:t>Train and test a model</a:t>
            </a:r>
          </a:p>
        </p:txBody>
      </p:sp>
      <p:sp>
        <p:nvSpPr>
          <p:cNvPr id="89" name="TextBox 88">
            <a:extLst>
              <a:ext uri="{FF2B5EF4-FFF2-40B4-BE49-F238E27FC236}">
                <a16:creationId xmlns:a16="http://schemas.microsoft.com/office/drawing/2014/main" id="{F10B2F10-191A-4937-B98C-9DFD3B65D027}"/>
              </a:ext>
            </a:extLst>
          </p:cNvPr>
          <p:cNvSpPr txBox="1"/>
          <p:nvPr/>
        </p:nvSpPr>
        <p:spPr>
          <a:xfrm>
            <a:off x="3075553" y="6193672"/>
            <a:ext cx="8391503" cy="307777"/>
          </a:xfrm>
          <a:prstGeom prst="rect">
            <a:avLst/>
          </a:prstGeom>
          <a:solidFill>
            <a:srgbClr val="5C005C"/>
          </a:solidFill>
        </p:spPr>
        <p:txBody>
          <a:bodyPr wrap="square" rtlCol="0">
            <a:spAutoFit/>
          </a:bodyPr>
          <a:lstStyle/>
          <a:p>
            <a:r>
              <a:rPr lang="en-US" sz="1400" b="1" dirty="0">
                <a:solidFill>
                  <a:schemeClr val="bg1"/>
                </a:solidFill>
              </a:rPr>
              <a:t>Remote Scoring</a:t>
            </a:r>
          </a:p>
        </p:txBody>
      </p:sp>
      <p:sp>
        <p:nvSpPr>
          <p:cNvPr id="90" name="Down Arrow 41">
            <a:extLst>
              <a:ext uri="{FF2B5EF4-FFF2-40B4-BE49-F238E27FC236}">
                <a16:creationId xmlns:a16="http://schemas.microsoft.com/office/drawing/2014/main" id="{7B2AB416-F1CE-48E0-937A-3C1824C33D2A}"/>
              </a:ext>
            </a:extLst>
          </p:cNvPr>
          <p:cNvSpPr/>
          <p:nvPr/>
        </p:nvSpPr>
        <p:spPr>
          <a:xfrm>
            <a:off x="378055" y="3758086"/>
            <a:ext cx="311152" cy="404437"/>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9BAD2CF2-38C6-49CA-AF65-8BC9AF4A47DC}"/>
              </a:ext>
            </a:extLst>
          </p:cNvPr>
          <p:cNvSpPr txBox="1"/>
          <p:nvPr/>
        </p:nvSpPr>
        <p:spPr>
          <a:xfrm>
            <a:off x="3061310" y="1525013"/>
            <a:ext cx="8391503" cy="307777"/>
          </a:xfrm>
          <a:prstGeom prst="rect">
            <a:avLst/>
          </a:prstGeom>
          <a:solidFill>
            <a:srgbClr val="5C005C"/>
          </a:solidFill>
        </p:spPr>
        <p:txBody>
          <a:bodyPr wrap="square" rtlCol="0">
            <a:spAutoFit/>
          </a:bodyPr>
          <a:lstStyle/>
          <a:p>
            <a:r>
              <a:rPr lang="en-US" sz="1400" b="1">
                <a:solidFill>
                  <a:schemeClr val="bg1"/>
                </a:solidFill>
              </a:rPr>
              <a:t>Remote Training</a:t>
            </a:r>
          </a:p>
        </p:txBody>
      </p:sp>
      <p:grpSp>
        <p:nvGrpSpPr>
          <p:cNvPr id="92" name="Group 91">
            <a:extLst>
              <a:ext uri="{FF2B5EF4-FFF2-40B4-BE49-F238E27FC236}">
                <a16:creationId xmlns:a16="http://schemas.microsoft.com/office/drawing/2014/main" id="{F7E7E765-8370-439D-8D27-8E9D8937C6FC}"/>
              </a:ext>
            </a:extLst>
          </p:cNvPr>
          <p:cNvGrpSpPr/>
          <p:nvPr/>
        </p:nvGrpSpPr>
        <p:grpSpPr>
          <a:xfrm>
            <a:off x="9448343" y="4825426"/>
            <a:ext cx="2018713" cy="1286922"/>
            <a:chOff x="9448343" y="4081109"/>
            <a:chExt cx="2018713" cy="1286922"/>
          </a:xfrm>
        </p:grpSpPr>
        <p:sp>
          <p:nvSpPr>
            <p:cNvPr id="93" name="Rectangle 92">
              <a:extLst>
                <a:ext uri="{FF2B5EF4-FFF2-40B4-BE49-F238E27FC236}">
                  <a16:creationId xmlns:a16="http://schemas.microsoft.com/office/drawing/2014/main" id="{5E53ECA7-6F09-444E-9BA6-74851F9C0A6A}"/>
                </a:ext>
              </a:extLst>
            </p:cNvPr>
            <p:cNvSpPr/>
            <p:nvPr/>
          </p:nvSpPr>
          <p:spPr>
            <a:xfrm>
              <a:off x="9448343" y="4081109"/>
              <a:ext cx="2010586" cy="12348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FFD66A55-E2A2-4F21-BA16-D1F0B8F697B0}"/>
                </a:ext>
              </a:extLst>
            </p:cNvPr>
            <p:cNvSpPr txBox="1"/>
            <p:nvPr/>
          </p:nvSpPr>
          <p:spPr>
            <a:xfrm>
              <a:off x="9456471" y="4081109"/>
              <a:ext cx="2010585" cy="646331"/>
            </a:xfrm>
            <a:prstGeom prst="rect">
              <a:avLst/>
            </a:prstGeom>
            <a:noFill/>
          </p:spPr>
          <p:txBody>
            <a:bodyPr wrap="square" rtlCol="0">
              <a:spAutoFit/>
            </a:bodyPr>
            <a:lstStyle/>
            <a:p>
              <a:r>
                <a:rPr lang="en-US" dirty="0"/>
                <a:t>SQL ML </a:t>
              </a:r>
              <a:br>
                <a:rPr lang="en-US" dirty="0"/>
              </a:br>
              <a:r>
                <a:rPr lang="en-US" dirty="0"/>
                <a:t>Services</a:t>
              </a:r>
            </a:p>
          </p:txBody>
        </p:sp>
        <p:sp>
          <p:nvSpPr>
            <p:cNvPr id="95" name="TextBox 94">
              <a:extLst>
                <a:ext uri="{FF2B5EF4-FFF2-40B4-BE49-F238E27FC236}">
                  <a16:creationId xmlns:a16="http://schemas.microsoft.com/office/drawing/2014/main" id="{356B2EEC-959B-44DD-9723-F35BD5574612}"/>
                </a:ext>
              </a:extLst>
            </p:cNvPr>
            <p:cNvSpPr txBox="1"/>
            <p:nvPr/>
          </p:nvSpPr>
          <p:spPr>
            <a:xfrm>
              <a:off x="9534626" y="4629367"/>
              <a:ext cx="1781482" cy="738664"/>
            </a:xfrm>
            <a:prstGeom prst="rect">
              <a:avLst/>
            </a:prstGeom>
            <a:noFill/>
          </p:spPr>
          <p:txBody>
            <a:bodyPr wrap="square" rtlCol="0">
              <a:spAutoFit/>
            </a:bodyPr>
            <a:lstStyle/>
            <a:p>
              <a:r>
                <a:rPr lang="en-US" sz="1400" dirty="0"/>
                <a:t>Predictive</a:t>
              </a:r>
              <a:br>
                <a:rPr lang="en-US" sz="1400" dirty="0"/>
              </a:br>
              <a:r>
                <a:rPr lang="en-US" sz="1400" dirty="0"/>
                <a:t>stored procedure</a:t>
              </a:r>
              <a:br>
                <a:rPr lang="en-US" sz="1400" dirty="0"/>
              </a:br>
              <a:r>
                <a:rPr lang="en-US" sz="1400" dirty="0"/>
                <a:t>in SQL Server  </a:t>
              </a:r>
            </a:p>
          </p:txBody>
        </p:sp>
        <p:pic>
          <p:nvPicPr>
            <p:cNvPr id="96" name="Picture 95">
              <a:extLst>
                <a:ext uri="{FF2B5EF4-FFF2-40B4-BE49-F238E27FC236}">
                  <a16:creationId xmlns:a16="http://schemas.microsoft.com/office/drawing/2014/main" id="{2A5C05B7-60E3-44E9-81E3-455DAB971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5375" y="4144218"/>
              <a:ext cx="597053" cy="597053"/>
            </a:xfrm>
            <a:prstGeom prst="rect">
              <a:avLst/>
            </a:prstGeom>
          </p:spPr>
        </p:pic>
      </p:grpSp>
      <p:sp>
        <p:nvSpPr>
          <p:cNvPr id="97" name="TextBox 96">
            <a:extLst>
              <a:ext uri="{FF2B5EF4-FFF2-40B4-BE49-F238E27FC236}">
                <a16:creationId xmlns:a16="http://schemas.microsoft.com/office/drawing/2014/main" id="{4881F409-4783-47B3-8560-93EF5D3EB735}"/>
              </a:ext>
            </a:extLst>
          </p:cNvPr>
          <p:cNvSpPr txBox="1"/>
          <p:nvPr/>
        </p:nvSpPr>
        <p:spPr>
          <a:xfrm>
            <a:off x="904493" y="6193672"/>
            <a:ext cx="2063849" cy="307777"/>
          </a:xfrm>
          <a:prstGeom prst="rect">
            <a:avLst/>
          </a:prstGeom>
          <a:solidFill>
            <a:srgbClr val="008272"/>
          </a:solidFill>
        </p:spPr>
        <p:txBody>
          <a:bodyPr wrap="square" rtlCol="0">
            <a:spAutoFit/>
          </a:bodyPr>
          <a:lstStyle/>
          <a:p>
            <a:r>
              <a:rPr lang="en-US" sz="1400" b="1" dirty="0">
                <a:solidFill>
                  <a:schemeClr val="bg1"/>
                </a:solidFill>
              </a:rPr>
              <a:t>Local Scoring</a:t>
            </a:r>
          </a:p>
        </p:txBody>
      </p:sp>
      <p:sp>
        <p:nvSpPr>
          <p:cNvPr id="98" name="TextBox 97">
            <a:extLst>
              <a:ext uri="{FF2B5EF4-FFF2-40B4-BE49-F238E27FC236}">
                <a16:creationId xmlns:a16="http://schemas.microsoft.com/office/drawing/2014/main" id="{354E2742-2F70-408A-A7DA-AA55A2D1CC21}"/>
              </a:ext>
            </a:extLst>
          </p:cNvPr>
          <p:cNvSpPr txBox="1"/>
          <p:nvPr/>
        </p:nvSpPr>
        <p:spPr>
          <a:xfrm>
            <a:off x="904494" y="1525013"/>
            <a:ext cx="2063848" cy="307777"/>
          </a:xfrm>
          <a:prstGeom prst="rect">
            <a:avLst/>
          </a:prstGeom>
          <a:solidFill>
            <a:srgbClr val="008272"/>
          </a:solidFill>
        </p:spPr>
        <p:txBody>
          <a:bodyPr wrap="square" rtlCol="0">
            <a:spAutoFit/>
          </a:bodyPr>
          <a:lstStyle/>
          <a:p>
            <a:r>
              <a:rPr lang="en-US" sz="1400" b="1" dirty="0">
                <a:solidFill>
                  <a:schemeClr val="bg1"/>
                </a:solidFill>
              </a:rPr>
              <a:t>Local Training</a:t>
            </a:r>
          </a:p>
        </p:txBody>
      </p:sp>
      <p:grpSp>
        <p:nvGrpSpPr>
          <p:cNvPr id="99" name="Group 98">
            <a:extLst>
              <a:ext uri="{FF2B5EF4-FFF2-40B4-BE49-F238E27FC236}">
                <a16:creationId xmlns:a16="http://schemas.microsoft.com/office/drawing/2014/main" id="{2BC18D69-FD1A-4234-9D6A-5C1D76928FE6}"/>
              </a:ext>
            </a:extLst>
          </p:cNvPr>
          <p:cNvGrpSpPr/>
          <p:nvPr/>
        </p:nvGrpSpPr>
        <p:grpSpPr>
          <a:xfrm>
            <a:off x="3075554" y="4825426"/>
            <a:ext cx="2010586" cy="1264540"/>
            <a:chOff x="3075554" y="4542073"/>
            <a:chExt cx="2010586" cy="1264540"/>
          </a:xfrm>
        </p:grpSpPr>
        <p:sp>
          <p:nvSpPr>
            <p:cNvPr id="100" name="Rectangle 99">
              <a:extLst>
                <a:ext uri="{FF2B5EF4-FFF2-40B4-BE49-F238E27FC236}">
                  <a16:creationId xmlns:a16="http://schemas.microsoft.com/office/drawing/2014/main" id="{D6BA4F89-2B34-4556-8720-EE30C4F967F6}"/>
                </a:ext>
              </a:extLst>
            </p:cNvPr>
            <p:cNvSpPr/>
            <p:nvPr/>
          </p:nvSpPr>
          <p:spPr>
            <a:xfrm>
              <a:off x="3075554" y="4542073"/>
              <a:ext cx="2010586" cy="12348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9A06A2DF-1ABD-4227-8311-08071E1ED427}"/>
                </a:ext>
              </a:extLst>
            </p:cNvPr>
            <p:cNvSpPr txBox="1"/>
            <p:nvPr/>
          </p:nvSpPr>
          <p:spPr>
            <a:xfrm>
              <a:off x="3167089" y="5067949"/>
              <a:ext cx="1449411" cy="738664"/>
            </a:xfrm>
            <a:prstGeom prst="rect">
              <a:avLst/>
            </a:prstGeom>
            <a:noFill/>
          </p:spPr>
          <p:txBody>
            <a:bodyPr wrap="square" rtlCol="0">
              <a:spAutoFit/>
            </a:bodyPr>
            <a:lstStyle/>
            <a:p>
              <a:r>
                <a:rPr lang="en-US" sz="1400" dirty="0"/>
                <a:t>Containerized scoring</a:t>
              </a:r>
              <a:br>
                <a:rPr lang="en-US" sz="1400" dirty="0"/>
              </a:br>
              <a:r>
                <a:rPr lang="en-US" sz="1400" dirty="0"/>
                <a:t>web service</a:t>
              </a:r>
            </a:p>
          </p:txBody>
        </p:sp>
        <p:sp>
          <p:nvSpPr>
            <p:cNvPr id="102" name="TextBox 101">
              <a:extLst>
                <a:ext uri="{FF2B5EF4-FFF2-40B4-BE49-F238E27FC236}">
                  <a16:creationId xmlns:a16="http://schemas.microsoft.com/office/drawing/2014/main" id="{1E5DEDFC-1EB1-4CE0-B729-C759F8FF02E3}"/>
                </a:ext>
              </a:extLst>
            </p:cNvPr>
            <p:cNvSpPr txBox="1"/>
            <p:nvPr/>
          </p:nvSpPr>
          <p:spPr>
            <a:xfrm>
              <a:off x="3146796" y="4551410"/>
              <a:ext cx="1899623" cy="646331"/>
            </a:xfrm>
            <a:prstGeom prst="rect">
              <a:avLst/>
            </a:prstGeom>
            <a:noFill/>
          </p:spPr>
          <p:txBody>
            <a:bodyPr wrap="none" rtlCol="0">
              <a:spAutoFit/>
            </a:bodyPr>
            <a:lstStyle/>
            <a:p>
              <a:r>
                <a:rPr lang="en-US" dirty="0"/>
                <a:t>Azure Kubernetes </a:t>
              </a:r>
              <a:br>
                <a:rPr lang="en-US" dirty="0"/>
              </a:br>
              <a:r>
                <a:rPr lang="en-US" dirty="0"/>
                <a:t>Service / ACI</a:t>
              </a:r>
            </a:p>
          </p:txBody>
        </p:sp>
        <p:pic>
          <p:nvPicPr>
            <p:cNvPr id="103" name="Picture 102">
              <a:extLst>
                <a:ext uri="{FF2B5EF4-FFF2-40B4-BE49-F238E27FC236}">
                  <a16:creationId xmlns:a16="http://schemas.microsoft.com/office/drawing/2014/main" id="{ACA6548C-5AC1-423B-8354-BB06FF89A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707" y="5100249"/>
              <a:ext cx="691520" cy="691520"/>
            </a:xfrm>
            <a:prstGeom prst="rect">
              <a:avLst/>
            </a:prstGeom>
          </p:spPr>
        </p:pic>
      </p:grpSp>
      <p:grpSp>
        <p:nvGrpSpPr>
          <p:cNvPr id="104" name="Group 103">
            <a:extLst>
              <a:ext uri="{FF2B5EF4-FFF2-40B4-BE49-F238E27FC236}">
                <a16:creationId xmlns:a16="http://schemas.microsoft.com/office/drawing/2014/main" id="{9884C82E-13D5-459A-8C83-B06BB28BC994}"/>
              </a:ext>
            </a:extLst>
          </p:cNvPr>
          <p:cNvGrpSpPr/>
          <p:nvPr/>
        </p:nvGrpSpPr>
        <p:grpSpPr>
          <a:xfrm>
            <a:off x="5209537" y="4825426"/>
            <a:ext cx="2010586" cy="1238846"/>
            <a:chOff x="5233921" y="4538520"/>
            <a:chExt cx="2010586" cy="1238846"/>
          </a:xfrm>
        </p:grpSpPr>
        <p:sp>
          <p:nvSpPr>
            <p:cNvPr id="105" name="Rectangle 104">
              <a:extLst>
                <a:ext uri="{FF2B5EF4-FFF2-40B4-BE49-F238E27FC236}">
                  <a16:creationId xmlns:a16="http://schemas.microsoft.com/office/drawing/2014/main" id="{591CF756-7303-4DAF-B14D-EF034E0F521C}"/>
                </a:ext>
              </a:extLst>
            </p:cNvPr>
            <p:cNvSpPr/>
            <p:nvPr/>
          </p:nvSpPr>
          <p:spPr>
            <a:xfrm>
              <a:off x="5233921" y="4540919"/>
              <a:ext cx="2010586" cy="12348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300C8994-BE56-4E80-A67A-8A9F53F1035F}"/>
                </a:ext>
              </a:extLst>
            </p:cNvPr>
            <p:cNvSpPr txBox="1"/>
            <p:nvPr/>
          </p:nvSpPr>
          <p:spPr>
            <a:xfrm>
              <a:off x="5324414" y="5038702"/>
              <a:ext cx="1742721" cy="738664"/>
            </a:xfrm>
            <a:prstGeom prst="rect">
              <a:avLst/>
            </a:prstGeom>
            <a:noFill/>
          </p:spPr>
          <p:txBody>
            <a:bodyPr wrap="square" rtlCol="0">
              <a:spAutoFit/>
            </a:bodyPr>
            <a:lstStyle/>
            <a:p>
              <a:r>
                <a:rPr lang="en-US" sz="1400" dirty="0"/>
                <a:t>Model used in</a:t>
              </a:r>
            </a:p>
            <a:p>
              <a:r>
                <a:rPr lang="en-US" sz="1400" dirty="0"/>
                <a:t>batch scoring notebooks &amp; jobs</a:t>
              </a:r>
            </a:p>
          </p:txBody>
        </p:sp>
        <p:sp>
          <p:nvSpPr>
            <p:cNvPr id="107" name="TextBox 106">
              <a:extLst>
                <a:ext uri="{FF2B5EF4-FFF2-40B4-BE49-F238E27FC236}">
                  <a16:creationId xmlns:a16="http://schemas.microsoft.com/office/drawing/2014/main" id="{5F0AB991-374B-49D5-BD2B-0262A222A658}"/>
                </a:ext>
              </a:extLst>
            </p:cNvPr>
            <p:cNvSpPr txBox="1"/>
            <p:nvPr/>
          </p:nvSpPr>
          <p:spPr>
            <a:xfrm>
              <a:off x="5296785" y="4538520"/>
              <a:ext cx="1770350" cy="369332"/>
            </a:xfrm>
            <a:prstGeom prst="rect">
              <a:avLst/>
            </a:prstGeom>
            <a:noFill/>
          </p:spPr>
          <p:txBody>
            <a:bodyPr wrap="square" rtlCol="0">
              <a:spAutoFit/>
            </a:bodyPr>
            <a:lstStyle/>
            <a:p>
              <a:r>
                <a:rPr lang="en-US" dirty="0"/>
                <a:t>Azure Databricks</a:t>
              </a:r>
            </a:p>
          </p:txBody>
        </p:sp>
      </p:grpSp>
      <p:grpSp>
        <p:nvGrpSpPr>
          <p:cNvPr id="108" name="Group 107">
            <a:extLst>
              <a:ext uri="{FF2B5EF4-FFF2-40B4-BE49-F238E27FC236}">
                <a16:creationId xmlns:a16="http://schemas.microsoft.com/office/drawing/2014/main" id="{4539723B-1495-4553-B35A-6C988A338E2D}"/>
              </a:ext>
            </a:extLst>
          </p:cNvPr>
          <p:cNvGrpSpPr/>
          <p:nvPr/>
        </p:nvGrpSpPr>
        <p:grpSpPr>
          <a:xfrm>
            <a:off x="904493" y="4825426"/>
            <a:ext cx="2010586" cy="1234852"/>
            <a:chOff x="904493" y="4064582"/>
            <a:chExt cx="2010586" cy="1234852"/>
          </a:xfrm>
        </p:grpSpPr>
        <p:sp>
          <p:nvSpPr>
            <p:cNvPr id="109" name="Rectangle 108">
              <a:extLst>
                <a:ext uri="{FF2B5EF4-FFF2-40B4-BE49-F238E27FC236}">
                  <a16:creationId xmlns:a16="http://schemas.microsoft.com/office/drawing/2014/main" id="{A1CFAD63-8F27-401B-9E79-E1F1A50729AC}"/>
                </a:ext>
              </a:extLst>
            </p:cNvPr>
            <p:cNvSpPr/>
            <p:nvPr/>
          </p:nvSpPr>
          <p:spPr>
            <a:xfrm>
              <a:off x="904493" y="4064582"/>
              <a:ext cx="2010586" cy="12348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1DAA1DBC-6456-4A21-BAE0-E9D1FA2EBB8C}"/>
                </a:ext>
              </a:extLst>
            </p:cNvPr>
            <p:cNvSpPr txBox="1"/>
            <p:nvPr/>
          </p:nvSpPr>
          <p:spPr>
            <a:xfrm>
              <a:off x="993852" y="4488907"/>
              <a:ext cx="1806541" cy="738664"/>
            </a:xfrm>
            <a:prstGeom prst="rect">
              <a:avLst/>
            </a:prstGeom>
            <a:noFill/>
          </p:spPr>
          <p:txBody>
            <a:bodyPr wrap="square" rtlCol="0">
              <a:spAutoFit/>
            </a:bodyPr>
            <a:lstStyle/>
            <a:p>
              <a:r>
                <a:rPr lang="en-US" sz="1400" dirty="0"/>
                <a:t>Local container scoring</a:t>
              </a:r>
              <a:br>
                <a:rPr lang="en-US" sz="1400" dirty="0"/>
              </a:br>
              <a:r>
                <a:rPr lang="en-US" sz="1400" dirty="0"/>
                <a:t>web service</a:t>
              </a:r>
            </a:p>
          </p:txBody>
        </p:sp>
        <p:sp>
          <p:nvSpPr>
            <p:cNvPr id="111" name="TextBox 110">
              <a:extLst>
                <a:ext uri="{FF2B5EF4-FFF2-40B4-BE49-F238E27FC236}">
                  <a16:creationId xmlns:a16="http://schemas.microsoft.com/office/drawing/2014/main" id="{6512BA22-6B1E-4B2C-9E1C-41A8C84ACA1B}"/>
                </a:ext>
              </a:extLst>
            </p:cNvPr>
            <p:cNvSpPr txBox="1"/>
            <p:nvPr/>
          </p:nvSpPr>
          <p:spPr>
            <a:xfrm>
              <a:off x="975735" y="4112019"/>
              <a:ext cx="839269" cy="369332"/>
            </a:xfrm>
            <a:prstGeom prst="rect">
              <a:avLst/>
            </a:prstGeom>
            <a:noFill/>
          </p:spPr>
          <p:txBody>
            <a:bodyPr wrap="none" rtlCol="0">
              <a:spAutoFit/>
            </a:bodyPr>
            <a:lstStyle/>
            <a:p>
              <a:r>
                <a:rPr lang="en-US" dirty="0"/>
                <a:t>Docker</a:t>
              </a:r>
            </a:p>
          </p:txBody>
        </p:sp>
        <p:pic>
          <p:nvPicPr>
            <p:cNvPr id="112" name="Picture 8" descr="Image result for docker">
              <a:extLst>
                <a:ext uri="{FF2B5EF4-FFF2-40B4-BE49-F238E27FC236}">
                  <a16:creationId xmlns:a16="http://schemas.microsoft.com/office/drawing/2014/main" id="{DFF12234-AD61-4F62-B975-DA432440D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861" y="4156772"/>
              <a:ext cx="565629" cy="422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3" name="Group 112">
            <a:extLst>
              <a:ext uri="{FF2B5EF4-FFF2-40B4-BE49-F238E27FC236}">
                <a16:creationId xmlns:a16="http://schemas.microsoft.com/office/drawing/2014/main" id="{7BEE6F4B-C877-46BC-9A8E-804884F3D0B7}"/>
              </a:ext>
            </a:extLst>
          </p:cNvPr>
          <p:cNvGrpSpPr/>
          <p:nvPr/>
        </p:nvGrpSpPr>
        <p:grpSpPr>
          <a:xfrm>
            <a:off x="882639" y="1957206"/>
            <a:ext cx="2037510" cy="1714276"/>
            <a:chOff x="882639" y="1203459"/>
            <a:chExt cx="2037510" cy="1714276"/>
          </a:xfrm>
        </p:grpSpPr>
        <p:sp>
          <p:nvSpPr>
            <p:cNvPr id="114" name="Rectangle 113">
              <a:extLst>
                <a:ext uri="{FF2B5EF4-FFF2-40B4-BE49-F238E27FC236}">
                  <a16:creationId xmlns:a16="http://schemas.microsoft.com/office/drawing/2014/main" id="{115735E0-1166-4C10-A28D-FA4FDFF56432}"/>
                </a:ext>
              </a:extLst>
            </p:cNvPr>
            <p:cNvSpPr/>
            <p:nvPr/>
          </p:nvSpPr>
          <p:spPr>
            <a:xfrm>
              <a:off x="909563" y="1203459"/>
              <a:ext cx="2010586" cy="17142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8FCF064F-3CAD-4E20-BCC1-C095B8BA92A3}"/>
                </a:ext>
              </a:extLst>
            </p:cNvPr>
            <p:cNvSpPr txBox="1"/>
            <p:nvPr/>
          </p:nvSpPr>
          <p:spPr>
            <a:xfrm>
              <a:off x="929816" y="1218243"/>
              <a:ext cx="907621" cy="584775"/>
            </a:xfrm>
            <a:prstGeom prst="rect">
              <a:avLst/>
            </a:prstGeom>
            <a:noFill/>
          </p:spPr>
          <p:txBody>
            <a:bodyPr wrap="none" rtlCol="0">
              <a:spAutoFit/>
            </a:bodyPr>
            <a:lstStyle/>
            <a:p>
              <a:r>
                <a:rPr lang="en-US" sz="1600" dirty="0"/>
                <a:t>Local</a:t>
              </a:r>
              <a:br>
                <a:rPr lang="en-US" sz="1600" dirty="0"/>
              </a:br>
              <a:r>
                <a:rPr lang="en-US" sz="1600" dirty="0"/>
                <a:t>Machine</a:t>
              </a:r>
            </a:p>
          </p:txBody>
        </p:sp>
        <p:sp>
          <p:nvSpPr>
            <p:cNvPr id="116" name="TextBox 115">
              <a:extLst>
                <a:ext uri="{FF2B5EF4-FFF2-40B4-BE49-F238E27FC236}">
                  <a16:creationId xmlns:a16="http://schemas.microsoft.com/office/drawing/2014/main" id="{A351A9A7-A978-4941-AE8C-66EF1FE4CD40}"/>
                </a:ext>
              </a:extLst>
            </p:cNvPr>
            <p:cNvSpPr txBox="1"/>
            <p:nvPr/>
          </p:nvSpPr>
          <p:spPr>
            <a:xfrm>
              <a:off x="882639" y="2544145"/>
              <a:ext cx="1840825" cy="307777"/>
            </a:xfrm>
            <a:prstGeom prst="rect">
              <a:avLst/>
            </a:prstGeom>
            <a:noFill/>
          </p:spPr>
          <p:txBody>
            <a:bodyPr wrap="none" rtlCol="0">
              <a:spAutoFit/>
            </a:bodyPr>
            <a:lstStyle/>
            <a:p>
              <a:r>
                <a:rPr lang="en-US" sz="1400" dirty="0"/>
                <a:t>Local Docker container</a:t>
              </a:r>
            </a:p>
          </p:txBody>
        </p:sp>
        <p:sp>
          <p:nvSpPr>
            <p:cNvPr id="117" name="TextBox 116">
              <a:extLst>
                <a:ext uri="{FF2B5EF4-FFF2-40B4-BE49-F238E27FC236}">
                  <a16:creationId xmlns:a16="http://schemas.microsoft.com/office/drawing/2014/main" id="{B6D6B63E-6EE1-41FD-B9AB-D5CFF691FB5A}"/>
                </a:ext>
              </a:extLst>
            </p:cNvPr>
            <p:cNvSpPr txBox="1"/>
            <p:nvPr/>
          </p:nvSpPr>
          <p:spPr>
            <a:xfrm>
              <a:off x="882639" y="2228812"/>
              <a:ext cx="1997791" cy="307777"/>
            </a:xfrm>
            <a:prstGeom prst="rect">
              <a:avLst/>
            </a:prstGeom>
            <a:noFill/>
          </p:spPr>
          <p:txBody>
            <a:bodyPr wrap="none" rtlCol="0">
              <a:spAutoFit/>
            </a:bodyPr>
            <a:lstStyle/>
            <a:p>
              <a:r>
                <a:rPr lang="en-US" sz="1400" dirty="0"/>
                <a:t>Local Visual Studio Code </a:t>
              </a:r>
            </a:p>
          </p:txBody>
        </p:sp>
        <p:pic>
          <p:nvPicPr>
            <p:cNvPr id="118" name="Picture 10" descr="https://ms-toolsai.gallerycdn.vsassets.io/extensions/ms-toolsai/vscode-ai/0.1.2/1507534591592/Microsoft.VisualStudio.Services.Icons.Default">
              <a:extLst>
                <a:ext uri="{FF2B5EF4-FFF2-40B4-BE49-F238E27FC236}">
                  <a16:creationId xmlns:a16="http://schemas.microsoft.com/office/drawing/2014/main" id="{52067388-B4EB-4518-A43C-57FC0A5EBD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8753" y="1282330"/>
              <a:ext cx="532746" cy="532746"/>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a:extLst>
                <a:ext uri="{FF2B5EF4-FFF2-40B4-BE49-F238E27FC236}">
                  <a16:creationId xmlns:a16="http://schemas.microsoft.com/office/drawing/2014/main" id="{1C65EB09-207F-4993-A372-EED1A061792D}"/>
                </a:ext>
              </a:extLst>
            </p:cNvPr>
            <p:cNvSpPr txBox="1"/>
            <p:nvPr/>
          </p:nvSpPr>
          <p:spPr>
            <a:xfrm>
              <a:off x="882639" y="1919752"/>
              <a:ext cx="2009909" cy="307777"/>
            </a:xfrm>
            <a:prstGeom prst="rect">
              <a:avLst/>
            </a:prstGeom>
            <a:noFill/>
          </p:spPr>
          <p:txBody>
            <a:bodyPr wrap="none" rtlCol="0">
              <a:spAutoFit/>
            </a:bodyPr>
            <a:lstStyle/>
            <a:p>
              <a:r>
                <a:rPr lang="en-US" sz="1400" dirty="0"/>
                <a:t>Local Jupyter Notebook </a:t>
              </a:r>
            </a:p>
          </p:txBody>
        </p:sp>
      </p:grpSp>
      <p:grpSp>
        <p:nvGrpSpPr>
          <p:cNvPr id="120" name="Group 119">
            <a:extLst>
              <a:ext uri="{FF2B5EF4-FFF2-40B4-BE49-F238E27FC236}">
                <a16:creationId xmlns:a16="http://schemas.microsoft.com/office/drawing/2014/main" id="{AAD19AB2-98E2-4DE8-BDF6-7B40D9CF6005}"/>
              </a:ext>
            </a:extLst>
          </p:cNvPr>
          <p:cNvGrpSpPr/>
          <p:nvPr/>
        </p:nvGrpSpPr>
        <p:grpSpPr>
          <a:xfrm>
            <a:off x="3076432" y="1957206"/>
            <a:ext cx="2010586" cy="1722753"/>
            <a:chOff x="3080624" y="1209177"/>
            <a:chExt cx="2010586" cy="1722753"/>
          </a:xfrm>
        </p:grpSpPr>
        <p:sp>
          <p:nvSpPr>
            <p:cNvPr id="121" name="Rectangle 120">
              <a:extLst>
                <a:ext uri="{FF2B5EF4-FFF2-40B4-BE49-F238E27FC236}">
                  <a16:creationId xmlns:a16="http://schemas.microsoft.com/office/drawing/2014/main" id="{A6338AC4-41B7-49A7-9D64-A79A0315DC0D}"/>
                </a:ext>
              </a:extLst>
            </p:cNvPr>
            <p:cNvSpPr/>
            <p:nvPr/>
          </p:nvSpPr>
          <p:spPr>
            <a:xfrm>
              <a:off x="3080624" y="1217654"/>
              <a:ext cx="2010586" cy="17142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FC468626-5948-455D-B5E8-AB43E41FC138}"/>
                </a:ext>
              </a:extLst>
            </p:cNvPr>
            <p:cNvSpPr txBox="1"/>
            <p:nvPr/>
          </p:nvSpPr>
          <p:spPr>
            <a:xfrm>
              <a:off x="3086507" y="1209177"/>
              <a:ext cx="1510350" cy="584775"/>
            </a:xfrm>
            <a:prstGeom prst="rect">
              <a:avLst/>
            </a:prstGeom>
            <a:noFill/>
          </p:spPr>
          <p:txBody>
            <a:bodyPr wrap="none" rtlCol="0">
              <a:spAutoFit/>
            </a:bodyPr>
            <a:lstStyle/>
            <a:p>
              <a:r>
                <a:rPr lang="en-US" sz="1600" dirty="0"/>
                <a:t>Data Science </a:t>
              </a:r>
              <a:br>
                <a:rPr lang="en-US" sz="1600" dirty="0"/>
              </a:br>
              <a:r>
                <a:rPr lang="en-US" sz="1600" dirty="0"/>
                <a:t>Virtual Machine</a:t>
              </a:r>
            </a:p>
          </p:txBody>
        </p:sp>
        <p:pic>
          <p:nvPicPr>
            <p:cNvPr id="123" name="Picture 8">
              <a:extLst>
                <a:ext uri="{FF2B5EF4-FFF2-40B4-BE49-F238E27FC236}">
                  <a16:creationId xmlns:a16="http://schemas.microsoft.com/office/drawing/2014/main" id="{3C3AB335-E798-4303-A248-C5F0DEEC0B1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515651" y="1288016"/>
              <a:ext cx="527117" cy="530352"/>
            </a:xfrm>
            <a:prstGeom prst="rect">
              <a:avLst/>
            </a:prstGeom>
            <a:noFill/>
            <a:extLst>
              <a:ext uri="{909E8E84-426E-40DD-AFC4-6F175D3DCCD1}">
                <a14:hiddenFill xmlns:a14="http://schemas.microsoft.com/office/drawing/2010/main">
                  <a:solidFill>
                    <a:srgbClr val="FFFFFF"/>
                  </a:solidFill>
                </a14:hiddenFill>
              </a:ext>
            </a:extLst>
          </p:spPr>
        </p:pic>
        <p:sp>
          <p:nvSpPr>
            <p:cNvPr id="124" name="TextBox 123">
              <a:extLst>
                <a:ext uri="{FF2B5EF4-FFF2-40B4-BE49-F238E27FC236}">
                  <a16:creationId xmlns:a16="http://schemas.microsoft.com/office/drawing/2014/main" id="{40A9BE3D-35FC-4EE0-A04C-3D51F1522BA0}"/>
                </a:ext>
              </a:extLst>
            </p:cNvPr>
            <p:cNvSpPr txBox="1"/>
            <p:nvPr/>
          </p:nvSpPr>
          <p:spPr>
            <a:xfrm>
              <a:off x="3194770" y="2558802"/>
              <a:ext cx="1468800" cy="307777"/>
            </a:xfrm>
            <a:prstGeom prst="rect">
              <a:avLst/>
            </a:prstGeom>
            <a:noFill/>
          </p:spPr>
          <p:txBody>
            <a:bodyPr wrap="none" rtlCol="0">
              <a:spAutoFit/>
            </a:bodyPr>
            <a:lstStyle/>
            <a:p>
              <a:r>
                <a:rPr lang="en-US" sz="1400" dirty="0"/>
                <a:t>Docker container</a:t>
              </a:r>
            </a:p>
          </p:txBody>
        </p:sp>
        <p:sp>
          <p:nvSpPr>
            <p:cNvPr id="125" name="TextBox 124">
              <a:extLst>
                <a:ext uri="{FF2B5EF4-FFF2-40B4-BE49-F238E27FC236}">
                  <a16:creationId xmlns:a16="http://schemas.microsoft.com/office/drawing/2014/main" id="{48F4BB09-A92E-40B6-9A4B-B41B040D224A}"/>
                </a:ext>
              </a:extLst>
            </p:cNvPr>
            <p:cNvSpPr txBox="1"/>
            <p:nvPr/>
          </p:nvSpPr>
          <p:spPr>
            <a:xfrm>
              <a:off x="3194770" y="2243469"/>
              <a:ext cx="1585690" cy="307777"/>
            </a:xfrm>
            <a:prstGeom prst="rect">
              <a:avLst/>
            </a:prstGeom>
            <a:noFill/>
          </p:spPr>
          <p:txBody>
            <a:bodyPr wrap="none" rtlCol="0">
              <a:spAutoFit/>
            </a:bodyPr>
            <a:lstStyle/>
            <a:p>
              <a:r>
                <a:rPr lang="en-US" sz="1400" dirty="0"/>
                <a:t>Visual Studio Code </a:t>
              </a:r>
            </a:p>
          </p:txBody>
        </p:sp>
        <p:sp>
          <p:nvSpPr>
            <p:cNvPr id="126" name="TextBox 125">
              <a:extLst>
                <a:ext uri="{FF2B5EF4-FFF2-40B4-BE49-F238E27FC236}">
                  <a16:creationId xmlns:a16="http://schemas.microsoft.com/office/drawing/2014/main" id="{DAFBBEA0-A060-4016-867E-17C64CE89ABA}"/>
                </a:ext>
              </a:extLst>
            </p:cNvPr>
            <p:cNvSpPr txBox="1"/>
            <p:nvPr/>
          </p:nvSpPr>
          <p:spPr>
            <a:xfrm>
              <a:off x="3194770" y="1915745"/>
              <a:ext cx="1528945" cy="307777"/>
            </a:xfrm>
            <a:prstGeom prst="rect">
              <a:avLst/>
            </a:prstGeom>
            <a:noFill/>
          </p:spPr>
          <p:txBody>
            <a:bodyPr wrap="none" rtlCol="0">
              <a:spAutoFit/>
            </a:bodyPr>
            <a:lstStyle/>
            <a:p>
              <a:r>
                <a:rPr lang="en-US" sz="1400" dirty="0"/>
                <a:t>Jupyter Notebook </a:t>
              </a:r>
            </a:p>
          </p:txBody>
        </p:sp>
      </p:grpSp>
      <p:sp>
        <p:nvSpPr>
          <p:cNvPr id="127" name="Rectangle 126">
            <a:extLst>
              <a:ext uri="{FF2B5EF4-FFF2-40B4-BE49-F238E27FC236}">
                <a16:creationId xmlns:a16="http://schemas.microsoft.com/office/drawing/2014/main" id="{91DD5E46-C560-4694-90ED-F5DE507E1889}"/>
              </a:ext>
            </a:extLst>
          </p:cNvPr>
          <p:cNvSpPr/>
          <p:nvPr/>
        </p:nvSpPr>
        <p:spPr>
          <a:xfrm>
            <a:off x="7317593" y="1957206"/>
            <a:ext cx="2010586" cy="17142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4D28E83E-B705-4E55-82B9-4D60A7E7561B}"/>
              </a:ext>
            </a:extLst>
          </p:cNvPr>
          <p:cNvSpPr txBox="1"/>
          <p:nvPr/>
        </p:nvSpPr>
        <p:spPr>
          <a:xfrm>
            <a:off x="7412461" y="2016882"/>
            <a:ext cx="1047787" cy="646331"/>
          </a:xfrm>
          <a:prstGeom prst="rect">
            <a:avLst/>
          </a:prstGeom>
          <a:noFill/>
        </p:spPr>
        <p:txBody>
          <a:bodyPr wrap="none" rtlCol="0">
            <a:spAutoFit/>
          </a:bodyPr>
          <a:lstStyle/>
          <a:p>
            <a:r>
              <a:rPr lang="en-US" dirty="0"/>
              <a:t>AML </a:t>
            </a:r>
            <a:br>
              <a:rPr lang="en-US" dirty="0"/>
            </a:br>
            <a:r>
              <a:rPr lang="en-US" dirty="0"/>
              <a:t>Compute</a:t>
            </a:r>
          </a:p>
        </p:txBody>
      </p:sp>
      <p:sp>
        <p:nvSpPr>
          <p:cNvPr id="129" name="TextBox 128">
            <a:extLst>
              <a:ext uri="{FF2B5EF4-FFF2-40B4-BE49-F238E27FC236}">
                <a16:creationId xmlns:a16="http://schemas.microsoft.com/office/drawing/2014/main" id="{7598A7B9-7931-488D-8259-7F1807C9CF78}"/>
              </a:ext>
            </a:extLst>
          </p:cNvPr>
          <p:cNvSpPr txBox="1"/>
          <p:nvPr/>
        </p:nvSpPr>
        <p:spPr>
          <a:xfrm>
            <a:off x="7580431" y="2661048"/>
            <a:ext cx="1487971" cy="307777"/>
          </a:xfrm>
          <a:prstGeom prst="rect">
            <a:avLst/>
          </a:prstGeom>
          <a:noFill/>
        </p:spPr>
        <p:txBody>
          <a:bodyPr wrap="none" rtlCol="0">
            <a:spAutoFit/>
          </a:bodyPr>
          <a:lstStyle/>
          <a:p>
            <a:r>
              <a:rPr lang="en-US" sz="1400" dirty="0"/>
              <a:t>Any AI framework</a:t>
            </a:r>
          </a:p>
        </p:txBody>
      </p:sp>
      <p:sp>
        <p:nvSpPr>
          <p:cNvPr id="130" name="Rectangle 129">
            <a:extLst>
              <a:ext uri="{FF2B5EF4-FFF2-40B4-BE49-F238E27FC236}">
                <a16:creationId xmlns:a16="http://schemas.microsoft.com/office/drawing/2014/main" id="{25813634-086C-4FFD-80AD-BAE54B9C5A43}"/>
              </a:ext>
            </a:extLst>
          </p:cNvPr>
          <p:cNvSpPr/>
          <p:nvPr/>
        </p:nvSpPr>
        <p:spPr>
          <a:xfrm>
            <a:off x="280493" y="1524101"/>
            <a:ext cx="506277" cy="2155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1" name="TextBox 130">
            <a:extLst>
              <a:ext uri="{FF2B5EF4-FFF2-40B4-BE49-F238E27FC236}">
                <a16:creationId xmlns:a16="http://schemas.microsoft.com/office/drawing/2014/main" id="{B5E22A6E-10AF-46EB-A47F-CC840ED1DE1C}"/>
              </a:ext>
            </a:extLst>
          </p:cNvPr>
          <p:cNvSpPr txBox="1"/>
          <p:nvPr/>
        </p:nvSpPr>
        <p:spPr>
          <a:xfrm rot="16200000">
            <a:off x="117915" y="2371198"/>
            <a:ext cx="802595" cy="461665"/>
          </a:xfrm>
          <a:prstGeom prst="rect">
            <a:avLst/>
          </a:prstGeom>
          <a:noFill/>
        </p:spPr>
        <p:txBody>
          <a:bodyPr wrap="square" rtlCol="0">
            <a:spAutoFit/>
          </a:bodyPr>
          <a:lstStyle/>
          <a:p>
            <a:pPr algn="ctr"/>
            <a:r>
              <a:rPr lang="en-US" sz="1200" b="1" dirty="0">
                <a:solidFill>
                  <a:schemeClr val="bg1"/>
                </a:solidFill>
              </a:rPr>
              <a:t>Model </a:t>
            </a:r>
            <a:br>
              <a:rPr lang="en-US" sz="1200" b="1" dirty="0">
                <a:solidFill>
                  <a:schemeClr val="bg1"/>
                </a:solidFill>
              </a:rPr>
            </a:br>
            <a:r>
              <a:rPr lang="en-US" sz="1200" b="1" dirty="0">
                <a:solidFill>
                  <a:schemeClr val="bg1"/>
                </a:solidFill>
              </a:rPr>
              <a:t>Training</a:t>
            </a:r>
          </a:p>
        </p:txBody>
      </p:sp>
      <p:grpSp>
        <p:nvGrpSpPr>
          <p:cNvPr id="132" name="Group 131">
            <a:extLst>
              <a:ext uri="{FF2B5EF4-FFF2-40B4-BE49-F238E27FC236}">
                <a16:creationId xmlns:a16="http://schemas.microsoft.com/office/drawing/2014/main" id="{4398A4D8-0967-42FA-8B49-49F7D6825057}"/>
              </a:ext>
            </a:extLst>
          </p:cNvPr>
          <p:cNvGrpSpPr/>
          <p:nvPr/>
        </p:nvGrpSpPr>
        <p:grpSpPr>
          <a:xfrm>
            <a:off x="290662" y="4228459"/>
            <a:ext cx="506276" cy="2272990"/>
            <a:chOff x="284055" y="4019076"/>
            <a:chExt cx="506276" cy="2272990"/>
          </a:xfrm>
        </p:grpSpPr>
        <p:sp>
          <p:nvSpPr>
            <p:cNvPr id="133" name="Rectangle 132">
              <a:extLst>
                <a:ext uri="{FF2B5EF4-FFF2-40B4-BE49-F238E27FC236}">
                  <a16:creationId xmlns:a16="http://schemas.microsoft.com/office/drawing/2014/main" id="{A1E533C1-ADC9-4845-9A52-79A322B1BC70}"/>
                </a:ext>
              </a:extLst>
            </p:cNvPr>
            <p:cNvSpPr/>
            <p:nvPr/>
          </p:nvSpPr>
          <p:spPr>
            <a:xfrm>
              <a:off x="284055" y="4019076"/>
              <a:ext cx="506276" cy="2272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4" name="TextBox 133">
              <a:extLst>
                <a:ext uri="{FF2B5EF4-FFF2-40B4-BE49-F238E27FC236}">
                  <a16:creationId xmlns:a16="http://schemas.microsoft.com/office/drawing/2014/main" id="{1AB2ED63-205F-46D3-BA79-13BC4A5672CC}"/>
                </a:ext>
              </a:extLst>
            </p:cNvPr>
            <p:cNvSpPr txBox="1"/>
            <p:nvPr/>
          </p:nvSpPr>
          <p:spPr>
            <a:xfrm rot="16200000">
              <a:off x="-164327" y="4922220"/>
              <a:ext cx="1382868" cy="461665"/>
            </a:xfrm>
            <a:prstGeom prst="rect">
              <a:avLst/>
            </a:prstGeom>
            <a:noFill/>
          </p:spPr>
          <p:txBody>
            <a:bodyPr wrap="square" rtlCol="0">
              <a:spAutoFit/>
            </a:bodyPr>
            <a:lstStyle/>
            <a:p>
              <a:pPr algn="ctr"/>
              <a:r>
                <a:rPr lang="en-US" sz="1200" b="1" dirty="0">
                  <a:solidFill>
                    <a:schemeClr val="bg1"/>
                  </a:solidFill>
                </a:rPr>
                <a:t>Model </a:t>
              </a:r>
              <a:br>
                <a:rPr lang="en-US" sz="1200" b="1" dirty="0">
                  <a:solidFill>
                    <a:schemeClr val="bg1"/>
                  </a:solidFill>
                </a:rPr>
              </a:br>
              <a:r>
                <a:rPr lang="en-US" sz="1200" b="1" dirty="0">
                  <a:solidFill>
                    <a:schemeClr val="bg1"/>
                  </a:solidFill>
                </a:rPr>
                <a:t>Operationalization</a:t>
              </a:r>
            </a:p>
          </p:txBody>
        </p:sp>
      </p:grpSp>
      <p:grpSp>
        <p:nvGrpSpPr>
          <p:cNvPr id="135" name="Group 134">
            <a:extLst>
              <a:ext uri="{FF2B5EF4-FFF2-40B4-BE49-F238E27FC236}">
                <a16:creationId xmlns:a16="http://schemas.microsoft.com/office/drawing/2014/main" id="{5901EA7C-788F-410E-BC28-3360376F83CC}"/>
              </a:ext>
            </a:extLst>
          </p:cNvPr>
          <p:cNvGrpSpPr/>
          <p:nvPr/>
        </p:nvGrpSpPr>
        <p:grpSpPr>
          <a:xfrm>
            <a:off x="5197013" y="1957206"/>
            <a:ext cx="2010586" cy="1714276"/>
            <a:chOff x="5222559" y="1216500"/>
            <a:chExt cx="2010586" cy="1714276"/>
          </a:xfrm>
        </p:grpSpPr>
        <p:sp>
          <p:nvSpPr>
            <p:cNvPr id="136" name="Rectangle 135">
              <a:extLst>
                <a:ext uri="{FF2B5EF4-FFF2-40B4-BE49-F238E27FC236}">
                  <a16:creationId xmlns:a16="http://schemas.microsoft.com/office/drawing/2014/main" id="{1303852C-3F21-4738-9A48-DDB0B647C6A5}"/>
                </a:ext>
              </a:extLst>
            </p:cNvPr>
            <p:cNvSpPr/>
            <p:nvPr/>
          </p:nvSpPr>
          <p:spPr>
            <a:xfrm>
              <a:off x="5222559" y="1216500"/>
              <a:ext cx="2010586" cy="17142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9A7ACE83-689C-4495-B0ED-F43FC9F8F9B5}"/>
                </a:ext>
              </a:extLst>
            </p:cNvPr>
            <p:cNvSpPr txBox="1"/>
            <p:nvPr/>
          </p:nvSpPr>
          <p:spPr>
            <a:xfrm>
              <a:off x="5245085" y="1230558"/>
              <a:ext cx="1165063" cy="646331"/>
            </a:xfrm>
            <a:prstGeom prst="rect">
              <a:avLst/>
            </a:prstGeom>
            <a:noFill/>
          </p:spPr>
          <p:txBody>
            <a:bodyPr wrap="none" rtlCol="0">
              <a:spAutoFit/>
            </a:bodyPr>
            <a:lstStyle/>
            <a:p>
              <a:r>
                <a:rPr lang="en-US" dirty="0"/>
                <a:t>Azure </a:t>
              </a:r>
              <a:br>
                <a:rPr lang="en-US" dirty="0"/>
              </a:br>
              <a:r>
                <a:rPr lang="en-US" dirty="0"/>
                <a:t>Databricks</a:t>
              </a:r>
            </a:p>
          </p:txBody>
        </p:sp>
        <p:sp>
          <p:nvSpPr>
            <p:cNvPr id="138" name="TextBox 137">
              <a:extLst>
                <a:ext uri="{FF2B5EF4-FFF2-40B4-BE49-F238E27FC236}">
                  <a16:creationId xmlns:a16="http://schemas.microsoft.com/office/drawing/2014/main" id="{DD951CFC-88F2-480A-A160-EB3208BAD103}"/>
                </a:ext>
              </a:extLst>
            </p:cNvPr>
            <p:cNvSpPr txBox="1"/>
            <p:nvPr/>
          </p:nvSpPr>
          <p:spPr>
            <a:xfrm>
              <a:off x="5310844" y="1926736"/>
              <a:ext cx="1759456" cy="523220"/>
            </a:xfrm>
            <a:prstGeom prst="rect">
              <a:avLst/>
            </a:prstGeom>
            <a:noFill/>
          </p:spPr>
          <p:txBody>
            <a:bodyPr wrap="none" rtlCol="0">
              <a:spAutoFit/>
            </a:bodyPr>
            <a:lstStyle/>
            <a:p>
              <a:r>
                <a:rPr lang="en-US" sz="1400" dirty="0"/>
                <a:t>Azure Databricks </a:t>
              </a:r>
              <a:br>
                <a:rPr lang="en-US" sz="1400" dirty="0"/>
              </a:br>
              <a:r>
                <a:rPr lang="en-US" sz="1400" dirty="0"/>
                <a:t>Notebooks &amp; Clusters</a:t>
              </a:r>
            </a:p>
          </p:txBody>
        </p:sp>
        <p:pic>
          <p:nvPicPr>
            <p:cNvPr id="139" name="Graphic 138">
              <a:extLst>
                <a:ext uri="{FF2B5EF4-FFF2-40B4-BE49-F238E27FC236}">
                  <a16:creationId xmlns:a16="http://schemas.microsoft.com/office/drawing/2014/main" id="{5DDD0031-60D3-42C0-9E78-60D4520D0F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00387" y="1257082"/>
              <a:ext cx="609600" cy="609600"/>
            </a:xfrm>
            <a:prstGeom prst="rect">
              <a:avLst/>
            </a:prstGeom>
          </p:spPr>
        </p:pic>
      </p:grpSp>
      <p:grpSp>
        <p:nvGrpSpPr>
          <p:cNvPr id="140" name="Group 139">
            <a:extLst>
              <a:ext uri="{FF2B5EF4-FFF2-40B4-BE49-F238E27FC236}">
                <a16:creationId xmlns:a16="http://schemas.microsoft.com/office/drawing/2014/main" id="{68902F5E-5B90-46B3-B3F9-31C1F8BD1F33}"/>
              </a:ext>
            </a:extLst>
          </p:cNvPr>
          <p:cNvGrpSpPr/>
          <p:nvPr/>
        </p:nvGrpSpPr>
        <p:grpSpPr>
          <a:xfrm>
            <a:off x="7327678" y="4825426"/>
            <a:ext cx="2010586" cy="1234852"/>
            <a:chOff x="7675150" y="4549588"/>
            <a:chExt cx="2010586" cy="1234852"/>
          </a:xfrm>
        </p:grpSpPr>
        <p:sp>
          <p:nvSpPr>
            <p:cNvPr id="141" name="Rectangle 140">
              <a:extLst>
                <a:ext uri="{FF2B5EF4-FFF2-40B4-BE49-F238E27FC236}">
                  <a16:creationId xmlns:a16="http://schemas.microsoft.com/office/drawing/2014/main" id="{480C67A5-3433-4680-9A88-36AD721E14D6}"/>
                </a:ext>
              </a:extLst>
            </p:cNvPr>
            <p:cNvSpPr/>
            <p:nvPr/>
          </p:nvSpPr>
          <p:spPr>
            <a:xfrm>
              <a:off x="7675150" y="4549588"/>
              <a:ext cx="2010586" cy="12348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133CD71F-E745-45C7-B42F-3C926BE2E8C3}"/>
                </a:ext>
              </a:extLst>
            </p:cNvPr>
            <p:cNvSpPr txBox="1"/>
            <p:nvPr/>
          </p:nvSpPr>
          <p:spPr>
            <a:xfrm>
              <a:off x="7754328" y="5195014"/>
              <a:ext cx="1900266" cy="523220"/>
            </a:xfrm>
            <a:prstGeom prst="rect">
              <a:avLst/>
            </a:prstGeom>
            <a:noFill/>
          </p:spPr>
          <p:txBody>
            <a:bodyPr wrap="square" rtlCol="0">
              <a:spAutoFit/>
            </a:bodyPr>
            <a:lstStyle/>
            <a:p>
              <a:r>
                <a:rPr lang="en-US" sz="1400" dirty="0"/>
                <a:t>Model embedded</a:t>
              </a:r>
              <a:br>
                <a:rPr lang="en-US" sz="1400" dirty="0"/>
              </a:br>
              <a:r>
                <a:rPr lang="en-US" sz="1400" dirty="0"/>
                <a:t>in iOS mobile app</a:t>
              </a:r>
            </a:p>
          </p:txBody>
        </p:sp>
        <p:sp>
          <p:nvSpPr>
            <p:cNvPr id="143" name="TextBox 142">
              <a:extLst>
                <a:ext uri="{FF2B5EF4-FFF2-40B4-BE49-F238E27FC236}">
                  <a16:creationId xmlns:a16="http://schemas.microsoft.com/office/drawing/2014/main" id="{F739C6C4-B7A0-497D-B366-F96B6D095E91}"/>
                </a:ext>
              </a:extLst>
            </p:cNvPr>
            <p:cNvSpPr txBox="1"/>
            <p:nvPr/>
          </p:nvSpPr>
          <p:spPr>
            <a:xfrm>
              <a:off x="7746392" y="4558925"/>
              <a:ext cx="1900266" cy="369332"/>
            </a:xfrm>
            <a:prstGeom prst="rect">
              <a:avLst/>
            </a:prstGeom>
            <a:noFill/>
          </p:spPr>
          <p:txBody>
            <a:bodyPr wrap="square" rtlCol="0">
              <a:spAutoFit/>
            </a:bodyPr>
            <a:lstStyle/>
            <a:p>
              <a:r>
                <a:rPr lang="en-US" dirty="0"/>
                <a:t>Core ML</a:t>
              </a:r>
            </a:p>
          </p:txBody>
        </p:sp>
        <p:pic>
          <p:nvPicPr>
            <p:cNvPr id="144" name="Picture 143">
              <a:extLst>
                <a:ext uri="{FF2B5EF4-FFF2-40B4-BE49-F238E27FC236}">
                  <a16:creationId xmlns:a16="http://schemas.microsoft.com/office/drawing/2014/main" id="{63D86D4B-9A83-4AB7-B80E-F00DDBEF9D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10310" y="4692654"/>
              <a:ext cx="576298" cy="576298"/>
            </a:xfrm>
            <a:prstGeom prst="rect">
              <a:avLst/>
            </a:prstGeom>
          </p:spPr>
        </p:pic>
      </p:grpSp>
      <p:sp>
        <p:nvSpPr>
          <p:cNvPr id="145" name="Rectangle 144">
            <a:extLst>
              <a:ext uri="{FF2B5EF4-FFF2-40B4-BE49-F238E27FC236}">
                <a16:creationId xmlns:a16="http://schemas.microsoft.com/office/drawing/2014/main" id="{ED0D7027-27AE-45A9-B4E6-110E31D767FE}"/>
              </a:ext>
            </a:extLst>
          </p:cNvPr>
          <p:cNvSpPr/>
          <p:nvPr/>
        </p:nvSpPr>
        <p:spPr>
          <a:xfrm>
            <a:off x="900380" y="4228459"/>
            <a:ext cx="4182525" cy="483066"/>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a:extLst>
              <a:ext uri="{FF2B5EF4-FFF2-40B4-BE49-F238E27FC236}">
                <a16:creationId xmlns:a16="http://schemas.microsoft.com/office/drawing/2014/main" id="{24D3DEEE-5351-42BC-8AE0-48C40319A29C}"/>
              </a:ext>
            </a:extLst>
          </p:cNvPr>
          <p:cNvGrpSpPr/>
          <p:nvPr/>
        </p:nvGrpSpPr>
        <p:grpSpPr>
          <a:xfrm>
            <a:off x="1977844" y="4318967"/>
            <a:ext cx="2389863" cy="307777"/>
            <a:chOff x="1449422" y="4135959"/>
            <a:chExt cx="2389863" cy="307777"/>
          </a:xfrm>
        </p:grpSpPr>
        <p:pic>
          <p:nvPicPr>
            <p:cNvPr id="147" name="Graphic 146" descr="Box">
              <a:extLst>
                <a:ext uri="{FF2B5EF4-FFF2-40B4-BE49-F238E27FC236}">
                  <a16:creationId xmlns:a16="http://schemas.microsoft.com/office/drawing/2014/main" id="{0032B6ED-498C-458D-9101-21CB2D9EA0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49422" y="4144141"/>
              <a:ext cx="291412" cy="291412"/>
            </a:xfrm>
            <a:prstGeom prst="rect">
              <a:avLst/>
            </a:prstGeom>
          </p:spPr>
        </p:pic>
        <p:sp>
          <p:nvSpPr>
            <p:cNvPr id="148" name="Rectangle 147">
              <a:extLst>
                <a:ext uri="{FF2B5EF4-FFF2-40B4-BE49-F238E27FC236}">
                  <a16:creationId xmlns:a16="http://schemas.microsoft.com/office/drawing/2014/main" id="{A587BC39-CCFB-4481-8C33-D052AEE8DEFF}"/>
                </a:ext>
              </a:extLst>
            </p:cNvPr>
            <p:cNvSpPr/>
            <p:nvPr/>
          </p:nvSpPr>
          <p:spPr>
            <a:xfrm>
              <a:off x="1692829" y="4135959"/>
              <a:ext cx="2146456" cy="307777"/>
            </a:xfrm>
            <a:prstGeom prst="rect">
              <a:avLst/>
            </a:prstGeom>
          </p:spPr>
          <p:txBody>
            <a:bodyPr wrap="square">
              <a:spAutoFit/>
            </a:bodyPr>
            <a:lstStyle/>
            <a:p>
              <a:pPr lvl="0"/>
              <a:r>
                <a:rPr lang="en-US" sz="1400" dirty="0">
                  <a:solidFill>
                    <a:schemeClr val="accent5"/>
                  </a:solidFill>
                </a:rPr>
                <a:t>Containerized Model</a:t>
              </a:r>
            </a:p>
          </p:txBody>
        </p:sp>
      </p:grpSp>
      <p:sp>
        <p:nvSpPr>
          <p:cNvPr id="149" name="Rectangle 148">
            <a:extLst>
              <a:ext uri="{FF2B5EF4-FFF2-40B4-BE49-F238E27FC236}">
                <a16:creationId xmlns:a16="http://schemas.microsoft.com/office/drawing/2014/main" id="{2380C18B-F1DE-4EA4-8D60-0E6512E649F4}"/>
              </a:ext>
            </a:extLst>
          </p:cNvPr>
          <p:cNvSpPr/>
          <p:nvPr/>
        </p:nvSpPr>
        <p:spPr>
          <a:xfrm>
            <a:off x="5197013" y="4234579"/>
            <a:ext cx="6270043" cy="483066"/>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a:extLst>
              <a:ext uri="{FF2B5EF4-FFF2-40B4-BE49-F238E27FC236}">
                <a16:creationId xmlns:a16="http://schemas.microsoft.com/office/drawing/2014/main" id="{E1800FA0-4293-4DD1-BC1C-31A326BC73B1}"/>
              </a:ext>
            </a:extLst>
          </p:cNvPr>
          <p:cNvGrpSpPr/>
          <p:nvPr/>
        </p:nvGrpSpPr>
        <p:grpSpPr>
          <a:xfrm>
            <a:off x="7477444" y="4309085"/>
            <a:ext cx="2237153" cy="307777"/>
            <a:chOff x="6719475" y="4062365"/>
            <a:chExt cx="2237153" cy="307777"/>
          </a:xfrm>
        </p:grpSpPr>
        <p:pic>
          <p:nvPicPr>
            <p:cNvPr id="151" name="Graphic 150" descr="Box">
              <a:extLst>
                <a:ext uri="{FF2B5EF4-FFF2-40B4-BE49-F238E27FC236}">
                  <a16:creationId xmlns:a16="http://schemas.microsoft.com/office/drawing/2014/main" id="{2D3D2A4E-7A1C-4A29-AFD0-80671CC21D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19475" y="4070547"/>
              <a:ext cx="291412" cy="291412"/>
            </a:xfrm>
            <a:prstGeom prst="rect">
              <a:avLst/>
            </a:prstGeom>
          </p:spPr>
        </p:pic>
        <p:sp>
          <p:nvSpPr>
            <p:cNvPr id="152" name="Rectangle 151">
              <a:extLst>
                <a:ext uri="{FF2B5EF4-FFF2-40B4-BE49-F238E27FC236}">
                  <a16:creationId xmlns:a16="http://schemas.microsoft.com/office/drawing/2014/main" id="{FA120179-1006-4CBF-BDB7-721F2AA5BAB8}"/>
                </a:ext>
              </a:extLst>
            </p:cNvPr>
            <p:cNvSpPr/>
            <p:nvPr/>
          </p:nvSpPr>
          <p:spPr>
            <a:xfrm>
              <a:off x="6985761" y="4062365"/>
              <a:ext cx="1970867" cy="307777"/>
            </a:xfrm>
            <a:prstGeom prst="rect">
              <a:avLst/>
            </a:prstGeom>
          </p:spPr>
          <p:txBody>
            <a:bodyPr wrap="square">
              <a:spAutoFit/>
            </a:bodyPr>
            <a:lstStyle/>
            <a:p>
              <a:pPr lvl="0"/>
              <a:r>
                <a:rPr lang="en-US" sz="1400" dirty="0">
                  <a:solidFill>
                    <a:schemeClr val="accent5"/>
                  </a:solidFill>
                </a:rPr>
                <a:t>Serialized Model</a:t>
              </a:r>
            </a:p>
          </p:txBody>
        </p:sp>
      </p:grpSp>
      <p:grpSp>
        <p:nvGrpSpPr>
          <p:cNvPr id="153" name="Group 152">
            <a:extLst>
              <a:ext uri="{FF2B5EF4-FFF2-40B4-BE49-F238E27FC236}">
                <a16:creationId xmlns:a16="http://schemas.microsoft.com/office/drawing/2014/main" id="{4128D5B7-AD39-4233-83E9-B6EACA19840F}"/>
              </a:ext>
            </a:extLst>
          </p:cNvPr>
          <p:cNvGrpSpPr/>
          <p:nvPr/>
        </p:nvGrpSpPr>
        <p:grpSpPr>
          <a:xfrm>
            <a:off x="9451760" y="1951702"/>
            <a:ext cx="2010586" cy="1714276"/>
            <a:chOff x="7886768" y="1223162"/>
            <a:chExt cx="2010586" cy="1714276"/>
          </a:xfrm>
        </p:grpSpPr>
        <p:sp>
          <p:nvSpPr>
            <p:cNvPr id="154" name="Rectangle 153">
              <a:extLst>
                <a:ext uri="{FF2B5EF4-FFF2-40B4-BE49-F238E27FC236}">
                  <a16:creationId xmlns:a16="http://schemas.microsoft.com/office/drawing/2014/main" id="{7CE90E5A-D280-4637-BAAC-6DA5D7874D78}"/>
                </a:ext>
              </a:extLst>
            </p:cNvPr>
            <p:cNvSpPr/>
            <p:nvPr/>
          </p:nvSpPr>
          <p:spPr>
            <a:xfrm>
              <a:off x="7886768" y="1223162"/>
              <a:ext cx="2010586" cy="17142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4CCF25A7-7E02-4D22-9B32-CECC7E5DDAF3}"/>
                </a:ext>
              </a:extLst>
            </p:cNvPr>
            <p:cNvSpPr txBox="1"/>
            <p:nvPr/>
          </p:nvSpPr>
          <p:spPr>
            <a:xfrm>
              <a:off x="7981636" y="1282838"/>
              <a:ext cx="1295996" cy="646331"/>
            </a:xfrm>
            <a:prstGeom prst="rect">
              <a:avLst/>
            </a:prstGeom>
            <a:noFill/>
          </p:spPr>
          <p:txBody>
            <a:bodyPr wrap="none" rtlCol="0">
              <a:spAutoFit/>
            </a:bodyPr>
            <a:lstStyle/>
            <a:p>
              <a:r>
                <a:rPr lang="en-US" dirty="0"/>
                <a:t>SQL Server</a:t>
              </a:r>
              <a:br>
                <a:rPr lang="en-US" dirty="0"/>
              </a:br>
              <a:r>
                <a:rPr lang="en-US" dirty="0"/>
                <a:t>ML Services</a:t>
              </a:r>
            </a:p>
          </p:txBody>
        </p:sp>
        <p:sp>
          <p:nvSpPr>
            <p:cNvPr id="156" name="TextBox 155">
              <a:extLst>
                <a:ext uri="{FF2B5EF4-FFF2-40B4-BE49-F238E27FC236}">
                  <a16:creationId xmlns:a16="http://schemas.microsoft.com/office/drawing/2014/main" id="{EBD37E98-1433-498F-A2E1-6609F18346D7}"/>
                </a:ext>
              </a:extLst>
            </p:cNvPr>
            <p:cNvSpPr txBox="1"/>
            <p:nvPr/>
          </p:nvSpPr>
          <p:spPr>
            <a:xfrm>
              <a:off x="8149606" y="1920908"/>
              <a:ext cx="918841" cy="307777"/>
            </a:xfrm>
            <a:prstGeom prst="rect">
              <a:avLst/>
            </a:prstGeom>
            <a:noFill/>
          </p:spPr>
          <p:txBody>
            <a:bodyPr wrap="none" rtlCol="0">
              <a:spAutoFit/>
            </a:bodyPr>
            <a:lstStyle/>
            <a:p>
              <a:r>
                <a:rPr lang="en-US" sz="1400" dirty="0"/>
                <a:t>R in T-SQL</a:t>
              </a:r>
            </a:p>
          </p:txBody>
        </p:sp>
        <p:pic>
          <p:nvPicPr>
            <p:cNvPr id="157" name="Picture 156">
              <a:extLst>
                <a:ext uri="{FF2B5EF4-FFF2-40B4-BE49-F238E27FC236}">
                  <a16:creationId xmlns:a16="http://schemas.microsoft.com/office/drawing/2014/main" id="{17C1B318-51BC-4D96-B946-CE1CEF1F2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0301" y="1293659"/>
              <a:ext cx="530352" cy="530352"/>
            </a:xfrm>
            <a:prstGeom prst="rect">
              <a:avLst/>
            </a:prstGeom>
          </p:spPr>
        </p:pic>
        <p:sp>
          <p:nvSpPr>
            <p:cNvPr id="158" name="Rectangle 157">
              <a:extLst>
                <a:ext uri="{FF2B5EF4-FFF2-40B4-BE49-F238E27FC236}">
                  <a16:creationId xmlns:a16="http://schemas.microsoft.com/office/drawing/2014/main" id="{9080539B-2851-4080-A852-6F71BEE5249E}"/>
                </a:ext>
              </a:extLst>
            </p:cNvPr>
            <p:cNvSpPr/>
            <p:nvPr/>
          </p:nvSpPr>
          <p:spPr>
            <a:xfrm>
              <a:off x="8141185" y="2260916"/>
              <a:ext cx="1342355" cy="307777"/>
            </a:xfrm>
            <a:prstGeom prst="rect">
              <a:avLst/>
            </a:prstGeom>
            <a:noFill/>
          </p:spPr>
          <p:txBody>
            <a:bodyPr wrap="none" rtlCol="0">
              <a:spAutoFit/>
            </a:bodyPr>
            <a:lstStyle/>
            <a:p>
              <a:r>
                <a:rPr lang="en-US" sz="1400" dirty="0"/>
                <a:t>Python in T-SQL</a:t>
              </a:r>
            </a:p>
          </p:txBody>
        </p:sp>
      </p:grpSp>
      <p:pic>
        <p:nvPicPr>
          <p:cNvPr id="159" name="Picture 4" descr="Image result for azure batch ai">
            <a:extLst>
              <a:ext uri="{FF2B5EF4-FFF2-40B4-BE49-F238E27FC236}">
                <a16:creationId xmlns:a16="http://schemas.microsoft.com/office/drawing/2014/main" id="{CFBB5536-D456-45F1-AD16-AFA9A4FBBA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02034" y="2048680"/>
            <a:ext cx="1024662" cy="537947"/>
          </a:xfrm>
          <a:prstGeom prst="rect">
            <a:avLst/>
          </a:prstGeom>
          <a:noFill/>
          <a:extLst>
            <a:ext uri="{909E8E84-426E-40DD-AFC4-6F175D3DCCD1}">
              <a14:hiddenFill xmlns:a14="http://schemas.microsoft.com/office/drawing/2010/main">
                <a:solidFill>
                  <a:srgbClr val="FFFFFF"/>
                </a:solidFill>
              </a14:hiddenFill>
            </a:ext>
          </a:extLst>
        </p:spPr>
      </p:pic>
      <p:sp>
        <p:nvSpPr>
          <p:cNvPr id="160" name="TextBox 159">
            <a:extLst>
              <a:ext uri="{FF2B5EF4-FFF2-40B4-BE49-F238E27FC236}">
                <a16:creationId xmlns:a16="http://schemas.microsoft.com/office/drawing/2014/main" id="{C35FFF2B-564D-499E-8230-29A85CA31582}"/>
              </a:ext>
            </a:extLst>
          </p:cNvPr>
          <p:cNvSpPr txBox="1"/>
          <p:nvPr/>
        </p:nvSpPr>
        <p:spPr>
          <a:xfrm>
            <a:off x="7569146" y="3003328"/>
            <a:ext cx="1468800" cy="307777"/>
          </a:xfrm>
          <a:prstGeom prst="rect">
            <a:avLst/>
          </a:prstGeom>
          <a:noFill/>
        </p:spPr>
        <p:txBody>
          <a:bodyPr wrap="none" rtlCol="0">
            <a:spAutoFit/>
          </a:bodyPr>
          <a:lstStyle/>
          <a:p>
            <a:r>
              <a:rPr lang="en-US" sz="1400" dirty="0"/>
              <a:t>Docker container</a:t>
            </a:r>
          </a:p>
        </p:txBody>
      </p:sp>
      <p:sp>
        <p:nvSpPr>
          <p:cNvPr id="4" name="Title 3">
            <a:extLst>
              <a:ext uri="{FF2B5EF4-FFF2-40B4-BE49-F238E27FC236}">
                <a16:creationId xmlns:a16="http://schemas.microsoft.com/office/drawing/2014/main" id="{E4B7AD50-3722-4649-B88A-ED6FDFD0CBA1}"/>
              </a:ext>
            </a:extLst>
          </p:cNvPr>
          <p:cNvSpPr>
            <a:spLocks noGrp="1"/>
          </p:cNvSpPr>
          <p:nvPr>
            <p:ph type="title"/>
          </p:nvPr>
        </p:nvSpPr>
        <p:spPr>
          <a:xfrm>
            <a:off x="588263" y="457200"/>
            <a:ext cx="11018520" cy="553998"/>
          </a:xfrm>
        </p:spPr>
        <p:txBody>
          <a:bodyPr>
            <a:normAutofit fontScale="90000"/>
          </a:bodyPr>
          <a:lstStyle/>
          <a:p>
            <a:r>
              <a:rPr lang="en-US" dirty="0"/>
              <a:t>Data Science End-to-End with Azure</a:t>
            </a:r>
          </a:p>
        </p:txBody>
      </p:sp>
    </p:spTree>
    <p:extLst>
      <p:ext uri="{BB962C8B-B14F-4D97-AF65-F5344CB8AC3E}">
        <p14:creationId xmlns:p14="http://schemas.microsoft.com/office/powerpoint/2010/main" val="256898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0466" y="-2675"/>
            <a:ext cx="11655840" cy="899665"/>
          </a:xfrm>
        </p:spPr>
        <p:txBody>
          <a:bodyPr vert="horz" wrap="square" lIns="146304" tIns="91440" rIns="146304" bIns="91440" rtlCol="0" anchor="ctr">
            <a:noAutofit/>
          </a:bodyPr>
          <a:lstStyle/>
          <a:p>
            <a:r>
              <a:rPr lang="en-US" sz="4000" dirty="0">
                <a:solidFill>
                  <a:schemeClr val="tx2"/>
                </a:solidFill>
                <a:cs typeface="Segoe UI Light" charset="0"/>
              </a:rPr>
              <a:t>Advanced analytics pattern in Azure</a:t>
            </a:r>
            <a:endParaRPr lang="en-US" sz="4000" cap="all" spc="800" dirty="0">
              <a:solidFill>
                <a:srgbClr val="0078D7"/>
              </a:solidFill>
              <a:latin typeface="Segoe UI Light" charset="0"/>
              <a:cs typeface="Segoe UI Light" charset="0"/>
            </a:endParaRPr>
          </a:p>
        </p:txBody>
      </p:sp>
      <p:pic>
        <p:nvPicPr>
          <p:cNvPr id="55" name="Picture 54">
            <a:extLst>
              <a:ext uri="{FF2B5EF4-FFF2-40B4-BE49-F238E27FC236}">
                <a16:creationId xmlns:a16="http://schemas.microsoft.com/office/drawing/2014/main" id="{98807316-3E73-44A0-807B-CBEF2F04CF06}"/>
              </a:ext>
            </a:extLst>
          </p:cNvPr>
          <p:cNvPicPr>
            <a:picLocks noChangeAspect="1"/>
          </p:cNvPicPr>
          <p:nvPr/>
        </p:nvPicPr>
        <p:blipFill>
          <a:blip r:embed="rId3"/>
          <a:stretch>
            <a:fillRect/>
          </a:stretch>
        </p:blipFill>
        <p:spPr>
          <a:xfrm>
            <a:off x="10781514" y="2086996"/>
            <a:ext cx="857889" cy="856043"/>
          </a:xfrm>
          <a:prstGeom prst="rect">
            <a:avLst/>
          </a:prstGeom>
          <a:effectLst>
            <a:outerShdw blurRad="50800" dist="38100" dir="5400000" algn="t" rotWithShape="0">
              <a:prstClr val="black">
                <a:alpha val="40000"/>
              </a:prstClr>
            </a:outerShdw>
          </a:effectLst>
        </p:spPr>
      </p:pic>
      <p:sp>
        <p:nvSpPr>
          <p:cNvPr id="58" name="TextBox 57">
            <a:extLst>
              <a:ext uri="{FF2B5EF4-FFF2-40B4-BE49-F238E27FC236}">
                <a16:creationId xmlns:a16="http://schemas.microsoft.com/office/drawing/2014/main" id="{203D7AD5-A5F2-4240-819A-CB1E09609933}"/>
              </a:ext>
            </a:extLst>
          </p:cNvPr>
          <p:cNvSpPr txBox="1"/>
          <p:nvPr/>
        </p:nvSpPr>
        <p:spPr>
          <a:xfrm>
            <a:off x="10763654" y="2875983"/>
            <a:ext cx="970137" cy="230832"/>
          </a:xfrm>
          <a:prstGeom prst="rect">
            <a:avLst/>
          </a:prstGeom>
        </p:spPr>
        <p:txBody>
          <a:bodyPr wrap="none">
            <a:spAutoFit/>
          </a:bodyPr>
          <a:lstStyle>
            <a:defPPr>
              <a:defRPr lang="en-US"/>
            </a:defPPr>
            <a:lvl1pPr defTabSz="950973">
              <a:defRPr sz="900" kern="0">
                <a:solidFill>
                  <a:schemeClr val="tx1"/>
                </a:solidFill>
                <a:latin typeface="Segoe UI Semibold" panose="020B0702040204020203" pitchFamily="34" charset="0"/>
                <a:ea typeface="MS PGothic" panose="020B0600070205080204" pitchFamily="34" charset="-128"/>
                <a:cs typeface="Segoe UI Semibold" panose="020B07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APPLICATIONS</a:t>
            </a:r>
          </a:p>
        </p:txBody>
      </p:sp>
      <p:sp>
        <p:nvSpPr>
          <p:cNvPr id="61" name="TextBox 60">
            <a:extLst>
              <a:ext uri="{FF2B5EF4-FFF2-40B4-BE49-F238E27FC236}">
                <a16:creationId xmlns:a16="http://schemas.microsoft.com/office/drawing/2014/main" id="{8065A317-CB50-4902-B068-FCB256F5A5AD}"/>
              </a:ext>
            </a:extLst>
          </p:cNvPr>
          <p:cNvSpPr txBox="1"/>
          <p:nvPr/>
        </p:nvSpPr>
        <p:spPr>
          <a:xfrm>
            <a:off x="10772239" y="5432466"/>
            <a:ext cx="942887" cy="230832"/>
          </a:xfrm>
          <a:prstGeom prst="rect">
            <a:avLst/>
          </a:prstGeom>
        </p:spPr>
        <p:txBody>
          <a:bodyPr wrap="none">
            <a:spAutoFit/>
          </a:bodyPr>
          <a:lstStyle>
            <a:defPPr>
              <a:defRPr lang="en-US"/>
            </a:defPPr>
            <a:lvl1pPr defTabSz="950973">
              <a:defRPr sz="900" kern="0">
                <a:solidFill>
                  <a:schemeClr val="tx1"/>
                </a:solidFill>
                <a:latin typeface="Segoe UI Semibold" panose="020B0702040204020203" pitchFamily="34" charset="0"/>
                <a:ea typeface="MS PGothic" panose="020B0600070205080204" pitchFamily="34" charset="-128"/>
                <a:cs typeface="Segoe UI Semibold" panose="020B07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DASHBOARDS</a:t>
            </a:r>
          </a:p>
        </p:txBody>
      </p:sp>
      <p:pic>
        <p:nvPicPr>
          <p:cNvPr id="71" name="Picture 2" descr="Image result for Azure Power BI icon">
            <a:extLst>
              <a:ext uri="{FF2B5EF4-FFF2-40B4-BE49-F238E27FC236}">
                <a16:creationId xmlns:a16="http://schemas.microsoft.com/office/drawing/2014/main" id="{045FA1E9-F53C-4AD7-A25F-A975DC07E2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6513" y="4606293"/>
            <a:ext cx="791169" cy="791169"/>
          </a:xfrm>
          <a:prstGeom prst="rect">
            <a:avLst/>
          </a:prstGeom>
          <a:noFill/>
          <a:extLst>
            <a:ext uri="{909E8E84-426E-40DD-AFC4-6F175D3DCCD1}">
              <a14:hiddenFill xmlns:a14="http://schemas.microsoft.com/office/drawing/2010/main">
                <a:solidFill>
                  <a:srgbClr val="FFFFFF"/>
                </a:solidFill>
              </a14:hiddenFill>
            </a:ext>
          </a:extLst>
        </p:spPr>
      </p:pic>
      <p:sp>
        <p:nvSpPr>
          <p:cNvPr id="177" name="TextBox 176">
            <a:extLst>
              <a:ext uri="{FF2B5EF4-FFF2-40B4-BE49-F238E27FC236}">
                <a16:creationId xmlns:a16="http://schemas.microsoft.com/office/drawing/2014/main" id="{4D236705-EF4D-4F28-93B6-4A797BE346E7}"/>
              </a:ext>
            </a:extLst>
          </p:cNvPr>
          <p:cNvSpPr txBox="1"/>
          <p:nvPr/>
        </p:nvSpPr>
        <p:spPr>
          <a:xfrm>
            <a:off x="70108" y="5454096"/>
            <a:ext cx="1455296" cy="526377"/>
          </a:xfrm>
          <a:prstGeom prst="rect">
            <a:avLst/>
          </a:prstGeom>
        </p:spPr>
        <p:txBody>
          <a:bodyPr wrap="square">
            <a:spAutoFit/>
          </a:bodyPr>
          <a:lstStyle>
            <a:defPPr>
              <a:defRPr lang="en-US"/>
            </a:defPPr>
            <a:lvl1pPr algn="ctr" defTabSz="932597">
              <a:defRPr sz="900" kern="0">
                <a:solidFill>
                  <a:schemeClr val="bg1">
                    <a:lumMod val="50000"/>
                  </a:schemeClr>
                </a:solidFill>
                <a:latin typeface="Segoe UI Semibold" panose="020B0702040204020203" pitchFamily="34" charset="0"/>
                <a:ea typeface="MS PGothic" panose="020B0600070205080204" pitchFamily="34" charset="-128"/>
                <a:cs typeface="Segoe UI Semibold" panose="020B0702040204020203" pitchFamily="34" charset="0"/>
              </a:defRPr>
            </a:lvl1pPr>
          </a:lstStyle>
          <a:p>
            <a:r>
              <a:rPr lang="en-US" sz="918" dirty="0">
                <a:solidFill>
                  <a:schemeClr val="tx1"/>
                </a:solidFill>
              </a:rPr>
              <a:t>BUSINESS / CUSTOM APPS</a:t>
            </a:r>
          </a:p>
          <a:p>
            <a:r>
              <a:rPr lang="en-US" sz="918" dirty="0">
                <a:solidFill>
                  <a:schemeClr val="tx1"/>
                </a:solidFill>
              </a:rPr>
              <a:t>(STRUCTURED)</a:t>
            </a:r>
          </a:p>
        </p:txBody>
      </p:sp>
      <p:grpSp>
        <p:nvGrpSpPr>
          <p:cNvPr id="178" name="Group 177">
            <a:extLst>
              <a:ext uri="{FF2B5EF4-FFF2-40B4-BE49-F238E27FC236}">
                <a16:creationId xmlns:a16="http://schemas.microsoft.com/office/drawing/2014/main" id="{9E6FD656-A9A7-40EF-9865-7C1508D6D2DF}"/>
              </a:ext>
            </a:extLst>
          </p:cNvPr>
          <p:cNvGrpSpPr/>
          <p:nvPr/>
        </p:nvGrpSpPr>
        <p:grpSpPr>
          <a:xfrm>
            <a:off x="253139" y="5045455"/>
            <a:ext cx="1089234" cy="406914"/>
            <a:chOff x="94228" y="4054674"/>
            <a:chExt cx="1327848" cy="496126"/>
          </a:xfrm>
        </p:grpSpPr>
        <p:grpSp>
          <p:nvGrpSpPr>
            <p:cNvPr id="179" name="Group 178">
              <a:extLst>
                <a:ext uri="{FF2B5EF4-FFF2-40B4-BE49-F238E27FC236}">
                  <a16:creationId xmlns:a16="http://schemas.microsoft.com/office/drawing/2014/main" id="{7B98969B-1E50-4F5E-B5A1-5995B7C7028F}"/>
                </a:ext>
              </a:extLst>
            </p:cNvPr>
            <p:cNvGrpSpPr/>
            <p:nvPr/>
          </p:nvGrpSpPr>
          <p:grpSpPr>
            <a:xfrm>
              <a:off x="94228" y="4054674"/>
              <a:ext cx="565043" cy="490322"/>
              <a:chOff x="582887" y="2608468"/>
              <a:chExt cx="565043" cy="490322"/>
            </a:xfrm>
          </p:grpSpPr>
          <p:grpSp>
            <p:nvGrpSpPr>
              <p:cNvPr id="230" name="Group 229">
                <a:extLst>
                  <a:ext uri="{FF2B5EF4-FFF2-40B4-BE49-F238E27FC236}">
                    <a16:creationId xmlns:a16="http://schemas.microsoft.com/office/drawing/2014/main" id="{F12B881B-9E9F-4BCD-BBB3-7F04C3FD6EEB}"/>
                  </a:ext>
                </a:extLst>
              </p:cNvPr>
              <p:cNvGrpSpPr/>
              <p:nvPr/>
            </p:nvGrpSpPr>
            <p:grpSpPr>
              <a:xfrm>
                <a:off x="582887" y="2608468"/>
                <a:ext cx="565043" cy="490322"/>
                <a:chOff x="-2759707" y="1099472"/>
                <a:chExt cx="7926138" cy="6799719"/>
              </a:xfrm>
            </p:grpSpPr>
            <p:sp>
              <p:nvSpPr>
                <p:cNvPr id="235" name="Rectangle 317">
                  <a:extLst>
                    <a:ext uri="{FF2B5EF4-FFF2-40B4-BE49-F238E27FC236}">
                      <a16:creationId xmlns:a16="http://schemas.microsoft.com/office/drawing/2014/main" id="{7CE73C07-2941-4B13-B703-9BC818B4D53A}"/>
                    </a:ext>
                  </a:extLst>
                </p:cNvPr>
                <p:cNvSpPr/>
                <p:nvPr/>
              </p:nvSpPr>
              <p:spPr bwMode="auto">
                <a:xfrm>
                  <a:off x="-1103536" y="6493184"/>
                  <a:ext cx="4613797" cy="1133081"/>
                </a:xfrm>
                <a:custGeom>
                  <a:avLst/>
                  <a:gdLst>
                    <a:gd name="connsiteX0" fmla="*/ 0 w 4983252"/>
                    <a:gd name="connsiteY0" fmla="*/ 0 h 1835045"/>
                    <a:gd name="connsiteX1" fmla="*/ 4983252 w 4983252"/>
                    <a:gd name="connsiteY1" fmla="*/ 0 h 1835045"/>
                    <a:gd name="connsiteX2" fmla="*/ 4983252 w 4983252"/>
                    <a:gd name="connsiteY2" fmla="*/ 1835045 h 1835045"/>
                    <a:gd name="connsiteX3" fmla="*/ 0 w 4983252"/>
                    <a:gd name="connsiteY3" fmla="*/ 1835045 h 1835045"/>
                    <a:gd name="connsiteX4" fmla="*/ 0 w 4983252"/>
                    <a:gd name="connsiteY4" fmla="*/ 0 h 1835045"/>
                    <a:gd name="connsiteX0" fmla="*/ 1339273 w 4983252"/>
                    <a:gd name="connsiteY0" fmla="*/ 36945 h 1835045"/>
                    <a:gd name="connsiteX1" fmla="*/ 4983252 w 4983252"/>
                    <a:gd name="connsiteY1" fmla="*/ 0 h 1835045"/>
                    <a:gd name="connsiteX2" fmla="*/ 4983252 w 4983252"/>
                    <a:gd name="connsiteY2" fmla="*/ 1835045 h 1835045"/>
                    <a:gd name="connsiteX3" fmla="*/ 0 w 4983252"/>
                    <a:gd name="connsiteY3" fmla="*/ 1835045 h 1835045"/>
                    <a:gd name="connsiteX4" fmla="*/ 1339273 w 4983252"/>
                    <a:gd name="connsiteY4" fmla="*/ 36945 h 1835045"/>
                    <a:gd name="connsiteX0" fmla="*/ 1339273 w 4983252"/>
                    <a:gd name="connsiteY0" fmla="*/ 0 h 1798100"/>
                    <a:gd name="connsiteX1" fmla="*/ 3228343 w 4983252"/>
                    <a:gd name="connsiteY1" fmla="*/ 1 h 1798100"/>
                    <a:gd name="connsiteX2" fmla="*/ 4983252 w 4983252"/>
                    <a:gd name="connsiteY2" fmla="*/ 1798100 h 1798100"/>
                    <a:gd name="connsiteX3" fmla="*/ 0 w 4983252"/>
                    <a:gd name="connsiteY3" fmla="*/ 1798100 h 1798100"/>
                    <a:gd name="connsiteX4" fmla="*/ 1339273 w 4983252"/>
                    <a:gd name="connsiteY4" fmla="*/ 0 h 1798100"/>
                    <a:gd name="connsiteX0" fmla="*/ 1339273 w 4983252"/>
                    <a:gd name="connsiteY0" fmla="*/ 0 h 1798100"/>
                    <a:gd name="connsiteX1" fmla="*/ 3228343 w 4983252"/>
                    <a:gd name="connsiteY1" fmla="*/ 1 h 1798100"/>
                    <a:gd name="connsiteX2" fmla="*/ 4983252 w 4983252"/>
                    <a:gd name="connsiteY2" fmla="*/ 1798100 h 1798100"/>
                    <a:gd name="connsiteX3" fmla="*/ 0 w 4983252"/>
                    <a:gd name="connsiteY3" fmla="*/ 1798100 h 1798100"/>
                    <a:gd name="connsiteX4" fmla="*/ 1339273 w 4983252"/>
                    <a:gd name="connsiteY4" fmla="*/ 0 h 1798100"/>
                    <a:gd name="connsiteX0" fmla="*/ 1339273 w 4983252"/>
                    <a:gd name="connsiteY0" fmla="*/ 0 h 1798100"/>
                    <a:gd name="connsiteX1" fmla="*/ 3228343 w 4983252"/>
                    <a:gd name="connsiteY1" fmla="*/ 1 h 1798100"/>
                    <a:gd name="connsiteX2" fmla="*/ 4983252 w 4983252"/>
                    <a:gd name="connsiteY2" fmla="*/ 1798100 h 1798100"/>
                    <a:gd name="connsiteX3" fmla="*/ 0 w 4983252"/>
                    <a:gd name="connsiteY3" fmla="*/ 1798100 h 1798100"/>
                    <a:gd name="connsiteX4" fmla="*/ 1339273 w 4983252"/>
                    <a:gd name="connsiteY4" fmla="*/ 0 h 1798100"/>
                    <a:gd name="connsiteX0" fmla="*/ 1625600 w 4983252"/>
                    <a:gd name="connsiteY0" fmla="*/ 0 h 1798100"/>
                    <a:gd name="connsiteX1" fmla="*/ 3228343 w 4983252"/>
                    <a:gd name="connsiteY1" fmla="*/ 1 h 1798100"/>
                    <a:gd name="connsiteX2" fmla="*/ 4983252 w 4983252"/>
                    <a:gd name="connsiteY2" fmla="*/ 1798100 h 1798100"/>
                    <a:gd name="connsiteX3" fmla="*/ 0 w 4983252"/>
                    <a:gd name="connsiteY3" fmla="*/ 1798100 h 1798100"/>
                    <a:gd name="connsiteX4" fmla="*/ 1625600 w 4983252"/>
                    <a:gd name="connsiteY4" fmla="*/ 0 h 1798100"/>
                    <a:gd name="connsiteX0" fmla="*/ 1625600 w 4983252"/>
                    <a:gd name="connsiteY0" fmla="*/ 0 h 1798100"/>
                    <a:gd name="connsiteX1" fmla="*/ 2997434 w 4983252"/>
                    <a:gd name="connsiteY1" fmla="*/ 1 h 1798100"/>
                    <a:gd name="connsiteX2" fmla="*/ 4983252 w 4983252"/>
                    <a:gd name="connsiteY2" fmla="*/ 1798100 h 1798100"/>
                    <a:gd name="connsiteX3" fmla="*/ 0 w 4983252"/>
                    <a:gd name="connsiteY3" fmla="*/ 1798100 h 1798100"/>
                    <a:gd name="connsiteX4" fmla="*/ 1625600 w 4983252"/>
                    <a:gd name="connsiteY4" fmla="*/ 0 h 1798100"/>
                    <a:gd name="connsiteX0" fmla="*/ 1625600 w 4983252"/>
                    <a:gd name="connsiteY0" fmla="*/ 9235 h 1807335"/>
                    <a:gd name="connsiteX1" fmla="*/ 3209870 w 4983252"/>
                    <a:gd name="connsiteY1" fmla="*/ 0 h 1807335"/>
                    <a:gd name="connsiteX2" fmla="*/ 4983252 w 4983252"/>
                    <a:gd name="connsiteY2" fmla="*/ 1807335 h 1807335"/>
                    <a:gd name="connsiteX3" fmla="*/ 0 w 4983252"/>
                    <a:gd name="connsiteY3" fmla="*/ 1807335 h 1807335"/>
                    <a:gd name="connsiteX4" fmla="*/ 1625600 w 4983252"/>
                    <a:gd name="connsiteY4" fmla="*/ 9235 h 1807335"/>
                    <a:gd name="connsiteX0" fmla="*/ 1625600 w 4983252"/>
                    <a:gd name="connsiteY0" fmla="*/ 9235 h 1807335"/>
                    <a:gd name="connsiteX1" fmla="*/ 3209870 w 4983252"/>
                    <a:gd name="connsiteY1" fmla="*/ 0 h 1807335"/>
                    <a:gd name="connsiteX2" fmla="*/ 4983252 w 4983252"/>
                    <a:gd name="connsiteY2" fmla="*/ 1807335 h 1807335"/>
                    <a:gd name="connsiteX3" fmla="*/ 0 w 4983252"/>
                    <a:gd name="connsiteY3" fmla="*/ 1807335 h 1807335"/>
                    <a:gd name="connsiteX4" fmla="*/ 1625600 w 4983252"/>
                    <a:gd name="connsiteY4" fmla="*/ 9235 h 1807335"/>
                    <a:gd name="connsiteX0" fmla="*/ 1625600 w 4983252"/>
                    <a:gd name="connsiteY0" fmla="*/ 9235 h 1807335"/>
                    <a:gd name="connsiteX1" fmla="*/ 3209870 w 4983252"/>
                    <a:gd name="connsiteY1" fmla="*/ 0 h 1807335"/>
                    <a:gd name="connsiteX2" fmla="*/ 4983252 w 4983252"/>
                    <a:gd name="connsiteY2" fmla="*/ 1807335 h 1807335"/>
                    <a:gd name="connsiteX3" fmla="*/ 0 w 4983252"/>
                    <a:gd name="connsiteY3" fmla="*/ 1807335 h 1807335"/>
                    <a:gd name="connsiteX4" fmla="*/ 1625600 w 4983252"/>
                    <a:gd name="connsiteY4" fmla="*/ 9235 h 1807335"/>
                    <a:gd name="connsiteX0" fmla="*/ 1431636 w 4983252"/>
                    <a:gd name="connsiteY0" fmla="*/ 369454 h 1807335"/>
                    <a:gd name="connsiteX1" fmla="*/ 3209870 w 4983252"/>
                    <a:gd name="connsiteY1" fmla="*/ 0 h 1807335"/>
                    <a:gd name="connsiteX2" fmla="*/ 4983252 w 4983252"/>
                    <a:gd name="connsiteY2" fmla="*/ 1807335 h 1807335"/>
                    <a:gd name="connsiteX3" fmla="*/ 0 w 4983252"/>
                    <a:gd name="connsiteY3" fmla="*/ 1807335 h 1807335"/>
                    <a:gd name="connsiteX4" fmla="*/ 1431636 w 4983252"/>
                    <a:gd name="connsiteY4" fmla="*/ 369454 h 1807335"/>
                    <a:gd name="connsiteX0" fmla="*/ 1431636 w 4983252"/>
                    <a:gd name="connsiteY0" fmla="*/ 0 h 1437881"/>
                    <a:gd name="connsiteX1" fmla="*/ 3551615 w 4983252"/>
                    <a:gd name="connsiteY1" fmla="*/ 1 h 1437881"/>
                    <a:gd name="connsiteX2" fmla="*/ 4983252 w 4983252"/>
                    <a:gd name="connsiteY2" fmla="*/ 1437881 h 1437881"/>
                    <a:gd name="connsiteX3" fmla="*/ 0 w 4983252"/>
                    <a:gd name="connsiteY3" fmla="*/ 1437881 h 1437881"/>
                    <a:gd name="connsiteX4" fmla="*/ 1431636 w 4983252"/>
                    <a:gd name="connsiteY4" fmla="*/ 0 h 1437881"/>
                    <a:gd name="connsiteX0" fmla="*/ 1431636 w 4983252"/>
                    <a:gd name="connsiteY0" fmla="*/ 0 h 1437881"/>
                    <a:gd name="connsiteX1" fmla="*/ 3662452 w 4983252"/>
                    <a:gd name="connsiteY1" fmla="*/ 36947 h 1437881"/>
                    <a:gd name="connsiteX2" fmla="*/ 4983252 w 4983252"/>
                    <a:gd name="connsiteY2" fmla="*/ 1437881 h 1437881"/>
                    <a:gd name="connsiteX3" fmla="*/ 0 w 4983252"/>
                    <a:gd name="connsiteY3" fmla="*/ 1437881 h 1437881"/>
                    <a:gd name="connsiteX4" fmla="*/ 1431636 w 4983252"/>
                    <a:gd name="connsiteY4" fmla="*/ 0 h 1437881"/>
                    <a:gd name="connsiteX0" fmla="*/ 1219200 w 4770816"/>
                    <a:gd name="connsiteY0" fmla="*/ 0 h 1437881"/>
                    <a:gd name="connsiteX1" fmla="*/ 3450016 w 4770816"/>
                    <a:gd name="connsiteY1" fmla="*/ 36947 h 1437881"/>
                    <a:gd name="connsiteX2" fmla="*/ 4770816 w 4770816"/>
                    <a:gd name="connsiteY2" fmla="*/ 1437881 h 1437881"/>
                    <a:gd name="connsiteX3" fmla="*/ 0 w 4770816"/>
                    <a:gd name="connsiteY3" fmla="*/ 1133081 h 1437881"/>
                    <a:gd name="connsiteX4" fmla="*/ 1219200 w 4770816"/>
                    <a:gd name="connsiteY4" fmla="*/ 0 h 1437881"/>
                    <a:gd name="connsiteX0" fmla="*/ 1219200 w 4632270"/>
                    <a:gd name="connsiteY0" fmla="*/ 0 h 1133081"/>
                    <a:gd name="connsiteX1" fmla="*/ 3450016 w 4632270"/>
                    <a:gd name="connsiteY1" fmla="*/ 36947 h 1133081"/>
                    <a:gd name="connsiteX2" fmla="*/ 4632270 w 4632270"/>
                    <a:gd name="connsiteY2" fmla="*/ 1105372 h 1133081"/>
                    <a:gd name="connsiteX3" fmla="*/ 0 w 4632270"/>
                    <a:gd name="connsiteY3" fmla="*/ 1133081 h 1133081"/>
                    <a:gd name="connsiteX4" fmla="*/ 1219200 w 4632270"/>
                    <a:gd name="connsiteY4" fmla="*/ 0 h 1133081"/>
                    <a:gd name="connsiteX0" fmla="*/ 1219200 w 4623033"/>
                    <a:gd name="connsiteY0" fmla="*/ 0 h 1170027"/>
                    <a:gd name="connsiteX1" fmla="*/ 3450016 w 4623033"/>
                    <a:gd name="connsiteY1" fmla="*/ 36947 h 1170027"/>
                    <a:gd name="connsiteX2" fmla="*/ 4623033 w 4623033"/>
                    <a:gd name="connsiteY2" fmla="*/ 1170027 h 1170027"/>
                    <a:gd name="connsiteX3" fmla="*/ 0 w 4623033"/>
                    <a:gd name="connsiteY3" fmla="*/ 1133081 h 1170027"/>
                    <a:gd name="connsiteX4" fmla="*/ 1219200 w 4623033"/>
                    <a:gd name="connsiteY4" fmla="*/ 0 h 1170027"/>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50017 w 4613797"/>
                    <a:gd name="connsiteY1" fmla="*/ 55420 h 1188499"/>
                    <a:gd name="connsiteX2" fmla="*/ 4613797 w 4613797"/>
                    <a:gd name="connsiteY2" fmla="*/ 1170027 h 1188499"/>
                    <a:gd name="connsiteX3" fmla="*/ 0 w 4613797"/>
                    <a:gd name="connsiteY3" fmla="*/ 1188499 h 1188499"/>
                    <a:gd name="connsiteX4" fmla="*/ 1209964 w 4613797"/>
                    <a:gd name="connsiteY4" fmla="*/ 0 h 1188499"/>
                    <a:gd name="connsiteX0" fmla="*/ 1200728 w 4613797"/>
                    <a:gd name="connsiteY0" fmla="*/ 0 h 1133081"/>
                    <a:gd name="connsiteX1" fmla="*/ 3450017 w 4613797"/>
                    <a:gd name="connsiteY1" fmla="*/ 2 h 1133081"/>
                    <a:gd name="connsiteX2" fmla="*/ 4613797 w 4613797"/>
                    <a:gd name="connsiteY2" fmla="*/ 1114609 h 1133081"/>
                    <a:gd name="connsiteX3" fmla="*/ 0 w 4613797"/>
                    <a:gd name="connsiteY3" fmla="*/ 1133081 h 1133081"/>
                    <a:gd name="connsiteX4" fmla="*/ 1200728 w 4613797"/>
                    <a:gd name="connsiteY4" fmla="*/ 0 h 1133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797" h="1133081">
                      <a:moveTo>
                        <a:pt x="1200728" y="0"/>
                      </a:moveTo>
                      <a:lnTo>
                        <a:pt x="3450017" y="2"/>
                      </a:lnTo>
                      <a:cubicBezTo>
                        <a:pt x="3268369" y="617841"/>
                        <a:pt x="2948172" y="1023243"/>
                        <a:pt x="4613797" y="1114609"/>
                      </a:cubicBezTo>
                      <a:lnTo>
                        <a:pt x="0" y="1133081"/>
                      </a:lnTo>
                      <a:cubicBezTo>
                        <a:pt x="1453187" y="1087896"/>
                        <a:pt x="1456267" y="654785"/>
                        <a:pt x="1200728" y="0"/>
                      </a:cubicBezTo>
                      <a:close/>
                    </a:path>
                  </a:pathLst>
                </a:custGeom>
                <a:solidFill>
                  <a:srgbClr val="7C7C7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36" name="Rounded Rectangle 439">
                  <a:extLst>
                    <a:ext uri="{FF2B5EF4-FFF2-40B4-BE49-F238E27FC236}">
                      <a16:creationId xmlns:a16="http://schemas.microsoft.com/office/drawing/2014/main" id="{21836CE6-77F5-4562-B74D-A08A3E3F58C0}"/>
                    </a:ext>
                  </a:extLst>
                </p:cNvPr>
                <p:cNvSpPr/>
                <p:nvPr/>
              </p:nvSpPr>
              <p:spPr bwMode="auto">
                <a:xfrm>
                  <a:off x="-2759707" y="1099472"/>
                  <a:ext cx="7926138" cy="5508726"/>
                </a:xfrm>
                <a:prstGeom prst="roundRect">
                  <a:avLst>
                    <a:gd name="adj" fmla="val 8482"/>
                  </a:avLst>
                </a:prstGeom>
                <a:solidFill>
                  <a:srgbClr val="B3B4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37" name="Rectangle 236">
                  <a:extLst>
                    <a:ext uri="{FF2B5EF4-FFF2-40B4-BE49-F238E27FC236}">
                      <a16:creationId xmlns:a16="http://schemas.microsoft.com/office/drawing/2014/main" id="{D64498A1-1EEC-4261-B298-8133FFF6A6BD}"/>
                    </a:ext>
                  </a:extLst>
                </p:cNvPr>
                <p:cNvSpPr/>
                <p:nvPr/>
              </p:nvSpPr>
              <p:spPr bwMode="auto">
                <a:xfrm>
                  <a:off x="-2133709" y="1626405"/>
                  <a:ext cx="6674142" cy="4361521"/>
                </a:xfrm>
                <a:prstGeom prst="rect">
                  <a:avLst/>
                </a:prstGeom>
                <a:solidFill>
                  <a:srgbClr val="59B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38" name="Rectangle 237">
                  <a:extLst>
                    <a:ext uri="{FF2B5EF4-FFF2-40B4-BE49-F238E27FC236}">
                      <a16:creationId xmlns:a16="http://schemas.microsoft.com/office/drawing/2014/main" id="{486A81F7-50AE-435F-B529-60D1B6ED8998}"/>
                    </a:ext>
                  </a:extLst>
                </p:cNvPr>
                <p:cNvSpPr/>
                <p:nvPr/>
              </p:nvSpPr>
              <p:spPr bwMode="auto">
                <a:xfrm>
                  <a:off x="-1332157" y="7460659"/>
                  <a:ext cx="5071038" cy="438532"/>
                </a:xfrm>
                <a:prstGeom prst="rect">
                  <a:avLst/>
                </a:prstGeom>
                <a:solidFill>
                  <a:srgbClr val="A3A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grpSp>
          <p:sp>
            <p:nvSpPr>
              <p:cNvPr id="231" name="Freeform 5">
                <a:extLst>
                  <a:ext uri="{FF2B5EF4-FFF2-40B4-BE49-F238E27FC236}">
                    <a16:creationId xmlns:a16="http://schemas.microsoft.com/office/drawing/2014/main" id="{7FCE3902-A35C-4072-8316-0129E65FB14C}"/>
                  </a:ext>
                </a:extLst>
              </p:cNvPr>
              <p:cNvSpPr>
                <a:spLocks/>
              </p:cNvSpPr>
              <p:nvPr/>
            </p:nvSpPr>
            <p:spPr bwMode="auto">
              <a:xfrm>
                <a:off x="721671" y="2654378"/>
                <a:ext cx="287501" cy="280651"/>
              </a:xfrm>
              <a:custGeom>
                <a:avLst/>
                <a:gdLst>
                  <a:gd name="T0" fmla="*/ 0 w 252"/>
                  <a:gd name="T1" fmla="*/ 0 h 246"/>
                  <a:gd name="T2" fmla="*/ 0 w 252"/>
                  <a:gd name="T3" fmla="*/ 246 h 246"/>
                  <a:gd name="T4" fmla="*/ 252 w 252"/>
                  <a:gd name="T5" fmla="*/ 246 h 246"/>
                </a:gdLst>
                <a:ahLst/>
                <a:cxnLst>
                  <a:cxn ang="0">
                    <a:pos x="T0" y="T1"/>
                  </a:cxn>
                  <a:cxn ang="0">
                    <a:pos x="T2" y="T3"/>
                  </a:cxn>
                  <a:cxn ang="0">
                    <a:pos x="T4" y="T5"/>
                  </a:cxn>
                </a:cxnLst>
                <a:rect l="0" t="0" r="r" b="b"/>
                <a:pathLst>
                  <a:path w="252" h="246">
                    <a:moveTo>
                      <a:pt x="0" y="0"/>
                    </a:moveTo>
                    <a:lnTo>
                      <a:pt x="0" y="246"/>
                    </a:lnTo>
                    <a:lnTo>
                      <a:pt x="252" y="246"/>
                    </a:lnTo>
                  </a:path>
                </a:pathLst>
              </a:custGeom>
              <a:noFill/>
              <a:ln w="12700" cap="flat">
                <a:solidFill>
                  <a:schemeClr val="bg1"/>
                </a:solidFill>
                <a:prstDash val="solid"/>
                <a:miter lim="800000"/>
                <a:headEnd/>
                <a:tailEnd/>
              </a:ln>
            </p:spPr>
            <p:txBody>
              <a:bodyPr vert="horz" wrap="square" lIns="72421" tIns="36211" rIns="72421" bIns="36211"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962" b="0" i="0" u="none" strike="noStrike" kern="0" cap="none" spc="0" normalizeH="0" baseline="0" noProof="0" dirty="0">
                  <a:ln>
                    <a:noFill/>
                  </a:ln>
                  <a:effectLst/>
                  <a:uLnTx/>
                  <a:uFillTx/>
                  <a:latin typeface="Segoe UI Semilight"/>
                  <a:ea typeface="+mn-ea"/>
                  <a:cs typeface="+mn-cs"/>
                </a:endParaRPr>
              </a:p>
            </p:txBody>
          </p:sp>
          <p:sp>
            <p:nvSpPr>
              <p:cNvPr id="232" name="Rectangle 6">
                <a:extLst>
                  <a:ext uri="{FF2B5EF4-FFF2-40B4-BE49-F238E27FC236}">
                    <a16:creationId xmlns:a16="http://schemas.microsoft.com/office/drawing/2014/main" id="{337AB397-EF28-4757-89A6-6DAABDA8E3A7}"/>
                  </a:ext>
                </a:extLst>
              </p:cNvPr>
              <p:cNvSpPr>
                <a:spLocks noChangeArrowheads="1"/>
              </p:cNvSpPr>
              <p:nvPr/>
            </p:nvSpPr>
            <p:spPr bwMode="auto">
              <a:xfrm>
                <a:off x="767306" y="2814098"/>
                <a:ext cx="36508" cy="120931"/>
              </a:xfrm>
              <a:prstGeom prst="rect">
                <a:avLst/>
              </a:prstGeom>
              <a:noFill/>
              <a:ln w="12700" cap="flat">
                <a:solidFill>
                  <a:schemeClr val="bg1"/>
                </a:solidFill>
                <a:prstDash val="solid"/>
                <a:miter lim="800000"/>
                <a:headEnd/>
                <a:tailEnd/>
              </a:ln>
            </p:spPr>
            <p:txBody>
              <a:bodyPr vert="horz" wrap="square" lIns="72421" tIns="36211" rIns="72421" bIns="36211"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962" b="0" i="0" u="none" strike="noStrike" kern="0" cap="none" spc="0" normalizeH="0" baseline="0" noProof="0" dirty="0">
                  <a:ln>
                    <a:noFill/>
                  </a:ln>
                  <a:effectLst/>
                  <a:uLnTx/>
                  <a:uFillTx/>
                  <a:latin typeface="Segoe UI Semilight"/>
                  <a:ea typeface="+mn-ea"/>
                  <a:cs typeface="+mn-cs"/>
                </a:endParaRPr>
              </a:p>
            </p:txBody>
          </p:sp>
          <p:sp>
            <p:nvSpPr>
              <p:cNvPr id="233" name="Rectangle 7">
                <a:extLst>
                  <a:ext uri="{FF2B5EF4-FFF2-40B4-BE49-F238E27FC236}">
                    <a16:creationId xmlns:a16="http://schemas.microsoft.com/office/drawing/2014/main" id="{06F67EB1-1CA3-45DE-BDB4-A3BA7D94E996}"/>
                  </a:ext>
                </a:extLst>
              </p:cNvPr>
              <p:cNvSpPr>
                <a:spLocks noChangeArrowheads="1"/>
              </p:cNvSpPr>
              <p:nvPr/>
            </p:nvSpPr>
            <p:spPr bwMode="auto">
              <a:xfrm>
                <a:off x="839181" y="2707998"/>
                <a:ext cx="37649" cy="227031"/>
              </a:xfrm>
              <a:prstGeom prst="rect">
                <a:avLst/>
              </a:prstGeom>
              <a:noFill/>
              <a:ln w="12700" cap="flat">
                <a:solidFill>
                  <a:schemeClr val="bg1"/>
                </a:solidFill>
                <a:prstDash val="solid"/>
                <a:miter lim="800000"/>
                <a:headEnd/>
                <a:tailEnd/>
              </a:ln>
            </p:spPr>
            <p:txBody>
              <a:bodyPr vert="horz" wrap="square" lIns="72421" tIns="36211" rIns="72421" bIns="36211"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962" b="0" i="0" u="none" strike="noStrike" kern="0" cap="none" spc="0" normalizeH="0" baseline="0" noProof="0" dirty="0">
                  <a:ln>
                    <a:noFill/>
                  </a:ln>
                  <a:effectLst/>
                  <a:uLnTx/>
                  <a:uFillTx/>
                  <a:latin typeface="Segoe UI Semilight"/>
                  <a:ea typeface="+mn-ea"/>
                  <a:cs typeface="+mn-cs"/>
                </a:endParaRPr>
              </a:p>
            </p:txBody>
          </p:sp>
          <p:sp>
            <p:nvSpPr>
              <p:cNvPr id="234" name="Rectangle 8">
                <a:extLst>
                  <a:ext uri="{FF2B5EF4-FFF2-40B4-BE49-F238E27FC236}">
                    <a16:creationId xmlns:a16="http://schemas.microsoft.com/office/drawing/2014/main" id="{A985B1E2-012B-4534-BFCC-FF4C8E66DA6E}"/>
                  </a:ext>
                </a:extLst>
              </p:cNvPr>
              <p:cNvSpPr>
                <a:spLocks noChangeArrowheads="1"/>
              </p:cNvSpPr>
              <p:nvPr/>
            </p:nvSpPr>
            <p:spPr bwMode="auto">
              <a:xfrm>
                <a:off x="912197" y="2754773"/>
                <a:ext cx="37649" cy="180256"/>
              </a:xfrm>
              <a:prstGeom prst="rect">
                <a:avLst/>
              </a:prstGeom>
              <a:noFill/>
              <a:ln w="12700" cap="flat">
                <a:solidFill>
                  <a:schemeClr val="bg1"/>
                </a:solidFill>
                <a:prstDash val="solid"/>
                <a:miter lim="800000"/>
                <a:headEnd/>
                <a:tailEnd/>
              </a:ln>
            </p:spPr>
            <p:txBody>
              <a:bodyPr vert="horz" wrap="square" lIns="72421" tIns="36211" rIns="72421" bIns="36211"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962" b="0" i="0" u="none" strike="noStrike" kern="0" cap="none" spc="0" normalizeH="0" baseline="0" noProof="0" dirty="0">
                  <a:ln>
                    <a:noFill/>
                  </a:ln>
                  <a:effectLst/>
                  <a:uLnTx/>
                  <a:uFillTx/>
                  <a:latin typeface="Segoe UI Semilight"/>
                  <a:ea typeface="+mn-ea"/>
                  <a:cs typeface="+mn-cs"/>
                </a:endParaRPr>
              </a:p>
            </p:txBody>
          </p:sp>
        </p:grpSp>
        <p:grpSp>
          <p:nvGrpSpPr>
            <p:cNvPr id="180" name="Group 179">
              <a:extLst>
                <a:ext uri="{FF2B5EF4-FFF2-40B4-BE49-F238E27FC236}">
                  <a16:creationId xmlns:a16="http://schemas.microsoft.com/office/drawing/2014/main" id="{D4542DCC-94DB-48AF-8961-05C80AAA396F}"/>
                </a:ext>
              </a:extLst>
            </p:cNvPr>
            <p:cNvGrpSpPr/>
            <p:nvPr/>
          </p:nvGrpSpPr>
          <p:grpSpPr>
            <a:xfrm>
              <a:off x="833546" y="4054674"/>
              <a:ext cx="588530" cy="496126"/>
              <a:chOff x="493618" y="3055549"/>
              <a:chExt cx="716256" cy="603797"/>
            </a:xfrm>
          </p:grpSpPr>
          <p:grpSp>
            <p:nvGrpSpPr>
              <p:cNvPr id="181" name="Group 180">
                <a:extLst>
                  <a:ext uri="{FF2B5EF4-FFF2-40B4-BE49-F238E27FC236}">
                    <a16:creationId xmlns:a16="http://schemas.microsoft.com/office/drawing/2014/main" id="{C84B4AE0-D35E-46D1-9CF4-15600B9DB512}"/>
                  </a:ext>
                </a:extLst>
              </p:cNvPr>
              <p:cNvGrpSpPr/>
              <p:nvPr/>
            </p:nvGrpSpPr>
            <p:grpSpPr>
              <a:xfrm>
                <a:off x="796699" y="3403695"/>
                <a:ext cx="413175" cy="253655"/>
                <a:chOff x="-655566" y="3895060"/>
                <a:chExt cx="761727" cy="430956"/>
              </a:xfrm>
            </p:grpSpPr>
            <p:grpSp>
              <p:nvGrpSpPr>
                <p:cNvPr id="214" name="Group 213">
                  <a:extLst>
                    <a:ext uri="{FF2B5EF4-FFF2-40B4-BE49-F238E27FC236}">
                      <a16:creationId xmlns:a16="http://schemas.microsoft.com/office/drawing/2014/main" id="{7ADB239A-BA36-4EF6-B59D-20BF3F36CFEA}"/>
                    </a:ext>
                  </a:extLst>
                </p:cNvPr>
                <p:cNvGrpSpPr/>
                <p:nvPr/>
              </p:nvGrpSpPr>
              <p:grpSpPr>
                <a:xfrm>
                  <a:off x="-655566" y="3895060"/>
                  <a:ext cx="761727" cy="430956"/>
                  <a:chOff x="10867216" y="6204939"/>
                  <a:chExt cx="791499" cy="447800"/>
                </a:xfrm>
              </p:grpSpPr>
              <p:sp>
                <p:nvSpPr>
                  <p:cNvPr id="223" name="Round Same Side Corner Rectangle 206">
                    <a:extLst>
                      <a:ext uri="{FF2B5EF4-FFF2-40B4-BE49-F238E27FC236}">
                        <a16:creationId xmlns:a16="http://schemas.microsoft.com/office/drawing/2014/main" id="{12256580-291C-465A-804B-290CCD8429BF}"/>
                      </a:ext>
                    </a:extLst>
                  </p:cNvPr>
                  <p:cNvSpPr/>
                  <p:nvPr/>
                </p:nvSpPr>
                <p:spPr bwMode="auto">
                  <a:xfrm>
                    <a:off x="10867216" y="6613795"/>
                    <a:ext cx="791499" cy="19313"/>
                  </a:xfrm>
                  <a:prstGeom prst="round2SameRect">
                    <a:avLst>
                      <a:gd name="adj1" fmla="val 16667"/>
                      <a:gd name="adj2" fmla="val 50000"/>
                    </a:avLst>
                  </a:prstGeom>
                  <a:solidFill>
                    <a:srgbClr val="CBCBC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grpSp>
                <p:nvGrpSpPr>
                  <p:cNvPr id="224" name="Group 223">
                    <a:extLst>
                      <a:ext uri="{FF2B5EF4-FFF2-40B4-BE49-F238E27FC236}">
                        <a16:creationId xmlns:a16="http://schemas.microsoft.com/office/drawing/2014/main" id="{A5BB4BFD-8495-4F47-B2EB-96D8F998C62A}"/>
                      </a:ext>
                    </a:extLst>
                  </p:cNvPr>
                  <p:cNvGrpSpPr/>
                  <p:nvPr/>
                </p:nvGrpSpPr>
                <p:grpSpPr>
                  <a:xfrm>
                    <a:off x="10924674" y="6204939"/>
                    <a:ext cx="676584" cy="420187"/>
                    <a:chOff x="10924674" y="6204939"/>
                    <a:chExt cx="676584" cy="420187"/>
                  </a:xfrm>
                </p:grpSpPr>
                <p:grpSp>
                  <p:nvGrpSpPr>
                    <p:cNvPr id="226" name="Group 225">
                      <a:extLst>
                        <a:ext uri="{FF2B5EF4-FFF2-40B4-BE49-F238E27FC236}">
                          <a16:creationId xmlns:a16="http://schemas.microsoft.com/office/drawing/2014/main" id="{A4E4EEDA-540A-4C4B-A0A4-3F92B3489048}"/>
                        </a:ext>
                      </a:extLst>
                    </p:cNvPr>
                    <p:cNvGrpSpPr/>
                    <p:nvPr/>
                  </p:nvGrpSpPr>
                  <p:grpSpPr>
                    <a:xfrm>
                      <a:off x="10924674" y="6204939"/>
                      <a:ext cx="676584" cy="406447"/>
                      <a:chOff x="15402433" y="3770727"/>
                      <a:chExt cx="3379343" cy="2030084"/>
                    </a:xfrm>
                  </p:grpSpPr>
                  <p:sp>
                    <p:nvSpPr>
                      <p:cNvPr id="228" name="Round Same Side Corner Rectangle 211">
                        <a:extLst>
                          <a:ext uri="{FF2B5EF4-FFF2-40B4-BE49-F238E27FC236}">
                            <a16:creationId xmlns:a16="http://schemas.microsoft.com/office/drawing/2014/main" id="{61827964-2D90-4126-B282-6271441BDDD7}"/>
                          </a:ext>
                        </a:extLst>
                      </p:cNvPr>
                      <p:cNvSpPr/>
                      <p:nvPr/>
                    </p:nvSpPr>
                    <p:spPr bwMode="auto">
                      <a:xfrm>
                        <a:off x="15402433" y="3770727"/>
                        <a:ext cx="3379343" cy="2030084"/>
                      </a:xfrm>
                      <a:prstGeom prst="round2SameRect">
                        <a:avLst>
                          <a:gd name="adj1" fmla="val 6117"/>
                          <a:gd name="adj2" fmla="val 0"/>
                        </a:avLst>
                      </a:prstGeom>
                      <a:solidFill>
                        <a:srgbClr val="B3B4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29" name="Rectangle 228">
                        <a:extLst>
                          <a:ext uri="{FF2B5EF4-FFF2-40B4-BE49-F238E27FC236}">
                            <a16:creationId xmlns:a16="http://schemas.microsoft.com/office/drawing/2014/main" id="{6F897DAE-3036-4218-8E85-D3B04F20AE1F}"/>
                          </a:ext>
                        </a:extLst>
                      </p:cNvPr>
                      <p:cNvSpPr/>
                      <p:nvPr/>
                    </p:nvSpPr>
                    <p:spPr bwMode="auto">
                      <a:xfrm>
                        <a:off x="15577629" y="3912794"/>
                        <a:ext cx="3028950" cy="175775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grpSp>
                <p:sp>
                  <p:nvSpPr>
                    <p:cNvPr id="227" name="Round Same Side Corner Rectangle 210">
                      <a:extLst>
                        <a:ext uri="{FF2B5EF4-FFF2-40B4-BE49-F238E27FC236}">
                          <a16:creationId xmlns:a16="http://schemas.microsoft.com/office/drawing/2014/main" id="{BCB492EB-3948-4F11-BD7A-C39032AD4368}"/>
                        </a:ext>
                      </a:extLst>
                    </p:cNvPr>
                    <p:cNvSpPr/>
                    <p:nvPr/>
                  </p:nvSpPr>
                  <p:spPr bwMode="auto">
                    <a:xfrm>
                      <a:off x="11200006" y="6613796"/>
                      <a:ext cx="125920" cy="11330"/>
                    </a:xfrm>
                    <a:prstGeom prst="round2SameRect">
                      <a:avLst>
                        <a:gd name="adj1" fmla="val 0"/>
                        <a:gd name="adj2"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grpSp>
              <p:sp>
                <p:nvSpPr>
                  <p:cNvPr id="225" name="Round Same Side Corner Rectangle 139">
                    <a:extLst>
                      <a:ext uri="{FF2B5EF4-FFF2-40B4-BE49-F238E27FC236}">
                        <a16:creationId xmlns:a16="http://schemas.microsoft.com/office/drawing/2014/main" id="{C94854D6-1D56-4CB7-88DC-317D6B23A515}"/>
                      </a:ext>
                    </a:extLst>
                  </p:cNvPr>
                  <p:cNvSpPr/>
                  <p:nvPr/>
                </p:nvSpPr>
                <p:spPr bwMode="auto">
                  <a:xfrm>
                    <a:off x="10871098" y="6632155"/>
                    <a:ext cx="784941" cy="20584"/>
                  </a:xfrm>
                  <a:custGeom>
                    <a:avLst/>
                    <a:gdLst>
                      <a:gd name="connsiteX0" fmla="*/ 16077 w 3953311"/>
                      <a:gd name="connsiteY0" fmla="*/ 0 h 96463"/>
                      <a:gd name="connsiteX1" fmla="*/ 3937234 w 3953311"/>
                      <a:gd name="connsiteY1" fmla="*/ 0 h 96463"/>
                      <a:gd name="connsiteX2" fmla="*/ 3953311 w 3953311"/>
                      <a:gd name="connsiteY2" fmla="*/ 16077 h 96463"/>
                      <a:gd name="connsiteX3" fmla="*/ 3953311 w 3953311"/>
                      <a:gd name="connsiteY3" fmla="*/ 48232 h 96463"/>
                      <a:gd name="connsiteX4" fmla="*/ 3905079 w 3953311"/>
                      <a:gd name="connsiteY4" fmla="*/ 96464 h 96463"/>
                      <a:gd name="connsiteX5" fmla="*/ 48232 w 3953311"/>
                      <a:gd name="connsiteY5" fmla="*/ 96463 h 96463"/>
                      <a:gd name="connsiteX6" fmla="*/ 0 w 3953311"/>
                      <a:gd name="connsiteY6" fmla="*/ 48231 h 96463"/>
                      <a:gd name="connsiteX7" fmla="*/ 0 w 3953311"/>
                      <a:gd name="connsiteY7" fmla="*/ 16077 h 96463"/>
                      <a:gd name="connsiteX8" fmla="*/ 16077 w 3953311"/>
                      <a:gd name="connsiteY8" fmla="*/ 0 h 96463"/>
                      <a:gd name="connsiteX0" fmla="*/ 16077 w 3953311"/>
                      <a:gd name="connsiteY0" fmla="*/ 0 h 96464"/>
                      <a:gd name="connsiteX1" fmla="*/ 3937234 w 3953311"/>
                      <a:gd name="connsiteY1" fmla="*/ 0 h 96464"/>
                      <a:gd name="connsiteX2" fmla="*/ 3953311 w 3953311"/>
                      <a:gd name="connsiteY2" fmla="*/ 16077 h 96464"/>
                      <a:gd name="connsiteX3" fmla="*/ 3953311 w 3953311"/>
                      <a:gd name="connsiteY3" fmla="*/ 48232 h 96464"/>
                      <a:gd name="connsiteX4" fmla="*/ 3905079 w 3953311"/>
                      <a:gd name="connsiteY4" fmla="*/ 96464 h 96464"/>
                      <a:gd name="connsiteX5" fmla="*/ 145069 w 3953311"/>
                      <a:gd name="connsiteY5" fmla="*/ 91701 h 96464"/>
                      <a:gd name="connsiteX6" fmla="*/ 0 w 3953311"/>
                      <a:gd name="connsiteY6" fmla="*/ 48231 h 96464"/>
                      <a:gd name="connsiteX7" fmla="*/ 0 w 3953311"/>
                      <a:gd name="connsiteY7" fmla="*/ 16077 h 96464"/>
                      <a:gd name="connsiteX8" fmla="*/ 16077 w 3953311"/>
                      <a:gd name="connsiteY8" fmla="*/ 0 h 96464"/>
                      <a:gd name="connsiteX0" fmla="*/ 197402 w 4134636"/>
                      <a:gd name="connsiteY0" fmla="*/ 0 h 96464"/>
                      <a:gd name="connsiteX1" fmla="*/ 4118559 w 4134636"/>
                      <a:gd name="connsiteY1" fmla="*/ 0 h 96464"/>
                      <a:gd name="connsiteX2" fmla="*/ 4134636 w 4134636"/>
                      <a:gd name="connsiteY2" fmla="*/ 16077 h 96464"/>
                      <a:gd name="connsiteX3" fmla="*/ 4134636 w 4134636"/>
                      <a:gd name="connsiteY3" fmla="*/ 48232 h 96464"/>
                      <a:gd name="connsiteX4" fmla="*/ 4086404 w 4134636"/>
                      <a:gd name="connsiteY4" fmla="*/ 96464 h 96464"/>
                      <a:gd name="connsiteX5" fmla="*/ 326394 w 4134636"/>
                      <a:gd name="connsiteY5" fmla="*/ 91701 h 96464"/>
                      <a:gd name="connsiteX6" fmla="*/ 181325 w 4134636"/>
                      <a:gd name="connsiteY6" fmla="*/ 16077 h 96464"/>
                      <a:gd name="connsiteX7" fmla="*/ 197402 w 4134636"/>
                      <a:gd name="connsiteY7" fmla="*/ 0 h 96464"/>
                      <a:gd name="connsiteX0" fmla="*/ 419838 w 4357072"/>
                      <a:gd name="connsiteY0" fmla="*/ 0 h 96464"/>
                      <a:gd name="connsiteX1" fmla="*/ 4340995 w 4357072"/>
                      <a:gd name="connsiteY1" fmla="*/ 0 h 96464"/>
                      <a:gd name="connsiteX2" fmla="*/ 4357072 w 4357072"/>
                      <a:gd name="connsiteY2" fmla="*/ 16077 h 96464"/>
                      <a:gd name="connsiteX3" fmla="*/ 4357072 w 4357072"/>
                      <a:gd name="connsiteY3" fmla="*/ 48232 h 96464"/>
                      <a:gd name="connsiteX4" fmla="*/ 4308840 w 4357072"/>
                      <a:gd name="connsiteY4" fmla="*/ 96464 h 96464"/>
                      <a:gd name="connsiteX5" fmla="*/ 548830 w 4357072"/>
                      <a:gd name="connsiteY5" fmla="*/ 91701 h 96464"/>
                      <a:gd name="connsiteX6" fmla="*/ 419838 w 4357072"/>
                      <a:gd name="connsiteY6" fmla="*/ 0 h 96464"/>
                      <a:gd name="connsiteX0" fmla="*/ 268467 w 4205701"/>
                      <a:gd name="connsiteY0" fmla="*/ 0 h 96464"/>
                      <a:gd name="connsiteX1" fmla="*/ 4189624 w 4205701"/>
                      <a:gd name="connsiteY1" fmla="*/ 0 h 96464"/>
                      <a:gd name="connsiteX2" fmla="*/ 4205701 w 4205701"/>
                      <a:gd name="connsiteY2" fmla="*/ 16077 h 96464"/>
                      <a:gd name="connsiteX3" fmla="*/ 4205701 w 4205701"/>
                      <a:gd name="connsiteY3" fmla="*/ 48232 h 96464"/>
                      <a:gd name="connsiteX4" fmla="*/ 4157469 w 4205701"/>
                      <a:gd name="connsiteY4" fmla="*/ 96464 h 96464"/>
                      <a:gd name="connsiteX5" fmla="*/ 397459 w 4205701"/>
                      <a:gd name="connsiteY5" fmla="*/ 91701 h 96464"/>
                      <a:gd name="connsiteX6" fmla="*/ 268467 w 4205701"/>
                      <a:gd name="connsiteY6" fmla="*/ 0 h 96464"/>
                      <a:gd name="connsiteX0" fmla="*/ 21813 w 3959047"/>
                      <a:gd name="connsiteY0" fmla="*/ 0 h 96464"/>
                      <a:gd name="connsiteX1" fmla="*/ 3942970 w 3959047"/>
                      <a:gd name="connsiteY1" fmla="*/ 0 h 96464"/>
                      <a:gd name="connsiteX2" fmla="*/ 3959047 w 3959047"/>
                      <a:gd name="connsiteY2" fmla="*/ 16077 h 96464"/>
                      <a:gd name="connsiteX3" fmla="*/ 3959047 w 3959047"/>
                      <a:gd name="connsiteY3" fmla="*/ 48232 h 96464"/>
                      <a:gd name="connsiteX4" fmla="*/ 3910815 w 3959047"/>
                      <a:gd name="connsiteY4" fmla="*/ 96464 h 96464"/>
                      <a:gd name="connsiteX5" fmla="*/ 150805 w 3959047"/>
                      <a:gd name="connsiteY5" fmla="*/ 91701 h 96464"/>
                      <a:gd name="connsiteX6" fmla="*/ 21813 w 3959047"/>
                      <a:gd name="connsiteY6" fmla="*/ 0 h 96464"/>
                      <a:gd name="connsiteX0" fmla="*/ 0 w 3937234"/>
                      <a:gd name="connsiteY0" fmla="*/ 0 h 96464"/>
                      <a:gd name="connsiteX1" fmla="*/ 3921157 w 3937234"/>
                      <a:gd name="connsiteY1" fmla="*/ 0 h 96464"/>
                      <a:gd name="connsiteX2" fmla="*/ 3937234 w 3937234"/>
                      <a:gd name="connsiteY2" fmla="*/ 16077 h 96464"/>
                      <a:gd name="connsiteX3" fmla="*/ 3937234 w 3937234"/>
                      <a:gd name="connsiteY3" fmla="*/ 48232 h 96464"/>
                      <a:gd name="connsiteX4" fmla="*/ 3889002 w 3937234"/>
                      <a:gd name="connsiteY4" fmla="*/ 96464 h 96464"/>
                      <a:gd name="connsiteX5" fmla="*/ 128992 w 3937234"/>
                      <a:gd name="connsiteY5" fmla="*/ 91701 h 96464"/>
                      <a:gd name="connsiteX6" fmla="*/ 0 w 3937234"/>
                      <a:gd name="connsiteY6" fmla="*/ 0 h 96464"/>
                      <a:gd name="connsiteX0" fmla="*/ 159187 w 4124996"/>
                      <a:gd name="connsiteY0" fmla="*/ 0 h 96464"/>
                      <a:gd name="connsiteX1" fmla="*/ 4108919 w 4124996"/>
                      <a:gd name="connsiteY1" fmla="*/ 0 h 96464"/>
                      <a:gd name="connsiteX2" fmla="*/ 4124996 w 4124996"/>
                      <a:gd name="connsiteY2" fmla="*/ 16077 h 96464"/>
                      <a:gd name="connsiteX3" fmla="*/ 4124996 w 4124996"/>
                      <a:gd name="connsiteY3" fmla="*/ 48232 h 96464"/>
                      <a:gd name="connsiteX4" fmla="*/ 4076764 w 4124996"/>
                      <a:gd name="connsiteY4" fmla="*/ 96464 h 96464"/>
                      <a:gd name="connsiteX5" fmla="*/ 316754 w 4124996"/>
                      <a:gd name="connsiteY5" fmla="*/ 91701 h 96464"/>
                      <a:gd name="connsiteX6" fmla="*/ 159187 w 4124996"/>
                      <a:gd name="connsiteY6" fmla="*/ 0 h 96464"/>
                      <a:gd name="connsiteX0" fmla="*/ 0 w 3965809"/>
                      <a:gd name="connsiteY0" fmla="*/ 0 h 96464"/>
                      <a:gd name="connsiteX1" fmla="*/ 3949732 w 3965809"/>
                      <a:gd name="connsiteY1" fmla="*/ 0 h 96464"/>
                      <a:gd name="connsiteX2" fmla="*/ 3965809 w 3965809"/>
                      <a:gd name="connsiteY2" fmla="*/ 16077 h 96464"/>
                      <a:gd name="connsiteX3" fmla="*/ 3965809 w 3965809"/>
                      <a:gd name="connsiteY3" fmla="*/ 48232 h 96464"/>
                      <a:gd name="connsiteX4" fmla="*/ 3917577 w 3965809"/>
                      <a:gd name="connsiteY4" fmla="*/ 96464 h 96464"/>
                      <a:gd name="connsiteX5" fmla="*/ 157567 w 3965809"/>
                      <a:gd name="connsiteY5" fmla="*/ 91701 h 96464"/>
                      <a:gd name="connsiteX6" fmla="*/ 0 w 3965809"/>
                      <a:gd name="connsiteY6" fmla="*/ 0 h 96464"/>
                      <a:gd name="connsiteX0" fmla="*/ 0 w 3965809"/>
                      <a:gd name="connsiteY0" fmla="*/ 0 h 96464"/>
                      <a:gd name="connsiteX1" fmla="*/ 3949732 w 3965809"/>
                      <a:gd name="connsiteY1" fmla="*/ 0 h 96464"/>
                      <a:gd name="connsiteX2" fmla="*/ 3965809 w 3965809"/>
                      <a:gd name="connsiteY2" fmla="*/ 16077 h 96464"/>
                      <a:gd name="connsiteX3" fmla="*/ 3965809 w 3965809"/>
                      <a:gd name="connsiteY3" fmla="*/ 48232 h 96464"/>
                      <a:gd name="connsiteX4" fmla="*/ 3917577 w 3965809"/>
                      <a:gd name="connsiteY4" fmla="*/ 96464 h 96464"/>
                      <a:gd name="connsiteX5" fmla="*/ 157567 w 3965809"/>
                      <a:gd name="connsiteY5" fmla="*/ 91701 h 96464"/>
                      <a:gd name="connsiteX6" fmla="*/ 0 w 3965809"/>
                      <a:gd name="connsiteY6" fmla="*/ 0 h 96464"/>
                      <a:gd name="connsiteX0" fmla="*/ 0 w 3965809"/>
                      <a:gd name="connsiteY0" fmla="*/ 0 h 96464"/>
                      <a:gd name="connsiteX1" fmla="*/ 3949732 w 3965809"/>
                      <a:gd name="connsiteY1" fmla="*/ 0 h 96464"/>
                      <a:gd name="connsiteX2" fmla="*/ 3965809 w 3965809"/>
                      <a:gd name="connsiteY2" fmla="*/ 16077 h 96464"/>
                      <a:gd name="connsiteX3" fmla="*/ 3965809 w 3965809"/>
                      <a:gd name="connsiteY3" fmla="*/ 48232 h 96464"/>
                      <a:gd name="connsiteX4" fmla="*/ 3917577 w 3965809"/>
                      <a:gd name="connsiteY4" fmla="*/ 96464 h 96464"/>
                      <a:gd name="connsiteX5" fmla="*/ 157567 w 3965809"/>
                      <a:gd name="connsiteY5" fmla="*/ 91701 h 96464"/>
                      <a:gd name="connsiteX6" fmla="*/ 0 w 3965809"/>
                      <a:gd name="connsiteY6" fmla="*/ 0 h 96464"/>
                      <a:gd name="connsiteX0" fmla="*/ 0 w 3965809"/>
                      <a:gd name="connsiteY0" fmla="*/ 0 h 96464"/>
                      <a:gd name="connsiteX1" fmla="*/ 3949732 w 3965809"/>
                      <a:gd name="connsiteY1" fmla="*/ 0 h 96464"/>
                      <a:gd name="connsiteX2" fmla="*/ 3965809 w 3965809"/>
                      <a:gd name="connsiteY2" fmla="*/ 16077 h 96464"/>
                      <a:gd name="connsiteX3" fmla="*/ 3917577 w 3965809"/>
                      <a:gd name="connsiteY3" fmla="*/ 96464 h 96464"/>
                      <a:gd name="connsiteX4" fmla="*/ 157567 w 3965809"/>
                      <a:gd name="connsiteY4" fmla="*/ 91701 h 96464"/>
                      <a:gd name="connsiteX5" fmla="*/ 0 w 3965809"/>
                      <a:gd name="connsiteY5" fmla="*/ 0 h 96464"/>
                      <a:gd name="connsiteX0" fmla="*/ 0 w 4416042"/>
                      <a:gd name="connsiteY0" fmla="*/ 0 h 96464"/>
                      <a:gd name="connsiteX1" fmla="*/ 3949732 w 4416042"/>
                      <a:gd name="connsiteY1" fmla="*/ 0 h 96464"/>
                      <a:gd name="connsiteX2" fmla="*/ 3917577 w 4416042"/>
                      <a:gd name="connsiteY2" fmla="*/ 96464 h 96464"/>
                      <a:gd name="connsiteX3" fmla="*/ 157567 w 4416042"/>
                      <a:gd name="connsiteY3" fmla="*/ 91701 h 96464"/>
                      <a:gd name="connsiteX4" fmla="*/ 0 w 4416042"/>
                      <a:gd name="connsiteY4" fmla="*/ 0 h 96464"/>
                      <a:gd name="connsiteX0" fmla="*/ 0 w 4235248"/>
                      <a:gd name="connsiteY0" fmla="*/ 0 h 96464"/>
                      <a:gd name="connsiteX1" fmla="*/ 3949732 w 4235248"/>
                      <a:gd name="connsiteY1" fmla="*/ 0 h 96464"/>
                      <a:gd name="connsiteX2" fmla="*/ 3917577 w 4235248"/>
                      <a:gd name="connsiteY2" fmla="*/ 96464 h 96464"/>
                      <a:gd name="connsiteX3" fmla="*/ 157567 w 4235248"/>
                      <a:gd name="connsiteY3" fmla="*/ 91701 h 96464"/>
                      <a:gd name="connsiteX4" fmla="*/ 0 w 4235248"/>
                      <a:gd name="connsiteY4" fmla="*/ 0 h 96464"/>
                      <a:gd name="connsiteX0" fmla="*/ 0 w 4211511"/>
                      <a:gd name="connsiteY0" fmla="*/ 0 h 96464"/>
                      <a:gd name="connsiteX1" fmla="*/ 3949732 w 4211511"/>
                      <a:gd name="connsiteY1" fmla="*/ 0 h 96464"/>
                      <a:gd name="connsiteX2" fmla="*/ 3814389 w 4211511"/>
                      <a:gd name="connsiteY2" fmla="*/ 96464 h 96464"/>
                      <a:gd name="connsiteX3" fmla="*/ 157567 w 4211511"/>
                      <a:gd name="connsiteY3" fmla="*/ 91701 h 96464"/>
                      <a:gd name="connsiteX4" fmla="*/ 0 w 4211511"/>
                      <a:gd name="connsiteY4" fmla="*/ 0 h 96464"/>
                      <a:gd name="connsiteX0" fmla="*/ 0 w 3949892"/>
                      <a:gd name="connsiteY0" fmla="*/ 0 h 96464"/>
                      <a:gd name="connsiteX1" fmla="*/ 3949732 w 3949892"/>
                      <a:gd name="connsiteY1" fmla="*/ 0 h 96464"/>
                      <a:gd name="connsiteX2" fmla="*/ 3814389 w 3949892"/>
                      <a:gd name="connsiteY2" fmla="*/ 96464 h 96464"/>
                      <a:gd name="connsiteX3" fmla="*/ 157567 w 3949892"/>
                      <a:gd name="connsiteY3" fmla="*/ 91701 h 96464"/>
                      <a:gd name="connsiteX4" fmla="*/ 0 w 3949892"/>
                      <a:gd name="connsiteY4" fmla="*/ 0 h 96464"/>
                      <a:gd name="connsiteX0" fmla="*/ 0 w 3950482"/>
                      <a:gd name="connsiteY0" fmla="*/ 0 h 98214"/>
                      <a:gd name="connsiteX1" fmla="*/ 3949732 w 3950482"/>
                      <a:gd name="connsiteY1" fmla="*/ 0 h 98214"/>
                      <a:gd name="connsiteX2" fmla="*/ 3814389 w 3950482"/>
                      <a:gd name="connsiteY2" fmla="*/ 96464 h 98214"/>
                      <a:gd name="connsiteX3" fmla="*/ 157567 w 3950482"/>
                      <a:gd name="connsiteY3" fmla="*/ 91701 h 98214"/>
                      <a:gd name="connsiteX4" fmla="*/ 0 w 3950482"/>
                      <a:gd name="connsiteY4" fmla="*/ 0 h 98214"/>
                      <a:gd name="connsiteX0" fmla="*/ 0 w 3954882"/>
                      <a:gd name="connsiteY0" fmla="*/ 0 h 98214"/>
                      <a:gd name="connsiteX1" fmla="*/ 3949732 w 3954882"/>
                      <a:gd name="connsiteY1" fmla="*/ 0 h 98214"/>
                      <a:gd name="connsiteX2" fmla="*/ 3814389 w 3954882"/>
                      <a:gd name="connsiteY2" fmla="*/ 96464 h 98214"/>
                      <a:gd name="connsiteX3" fmla="*/ 157567 w 3954882"/>
                      <a:gd name="connsiteY3" fmla="*/ 91701 h 98214"/>
                      <a:gd name="connsiteX4" fmla="*/ 0 w 3954882"/>
                      <a:gd name="connsiteY4" fmla="*/ 0 h 98214"/>
                      <a:gd name="connsiteX0" fmla="*/ 0 w 4140719"/>
                      <a:gd name="connsiteY0" fmla="*/ 4763 h 107592"/>
                      <a:gd name="connsiteX1" fmla="*/ 3949732 w 4140719"/>
                      <a:gd name="connsiteY1" fmla="*/ 0 h 107592"/>
                      <a:gd name="connsiteX2" fmla="*/ 3814389 w 4140719"/>
                      <a:gd name="connsiteY2" fmla="*/ 101227 h 107592"/>
                      <a:gd name="connsiteX3" fmla="*/ 157567 w 4140719"/>
                      <a:gd name="connsiteY3" fmla="*/ 96464 h 107592"/>
                      <a:gd name="connsiteX4" fmla="*/ 0 w 4140719"/>
                      <a:gd name="connsiteY4" fmla="*/ 4763 h 107592"/>
                      <a:gd name="connsiteX0" fmla="*/ 0 w 4140719"/>
                      <a:gd name="connsiteY0" fmla="*/ 4763 h 101342"/>
                      <a:gd name="connsiteX1" fmla="*/ 3949732 w 4140719"/>
                      <a:gd name="connsiteY1" fmla="*/ 0 h 101342"/>
                      <a:gd name="connsiteX2" fmla="*/ 3814389 w 4140719"/>
                      <a:gd name="connsiteY2" fmla="*/ 101227 h 101342"/>
                      <a:gd name="connsiteX3" fmla="*/ 157567 w 4140719"/>
                      <a:gd name="connsiteY3" fmla="*/ 96464 h 101342"/>
                      <a:gd name="connsiteX4" fmla="*/ 0 w 4140719"/>
                      <a:gd name="connsiteY4" fmla="*/ 4763 h 101342"/>
                      <a:gd name="connsiteX0" fmla="*/ 0 w 3967861"/>
                      <a:gd name="connsiteY0" fmla="*/ 4763 h 102812"/>
                      <a:gd name="connsiteX1" fmla="*/ 3949732 w 3967861"/>
                      <a:gd name="connsiteY1" fmla="*/ 0 h 102812"/>
                      <a:gd name="connsiteX2" fmla="*/ 3814389 w 3967861"/>
                      <a:gd name="connsiteY2" fmla="*/ 101227 h 102812"/>
                      <a:gd name="connsiteX3" fmla="*/ 157567 w 3967861"/>
                      <a:gd name="connsiteY3" fmla="*/ 96464 h 102812"/>
                      <a:gd name="connsiteX4" fmla="*/ 0 w 3967861"/>
                      <a:gd name="connsiteY4" fmla="*/ 4763 h 102812"/>
                      <a:gd name="connsiteX0" fmla="*/ 0 w 3952514"/>
                      <a:gd name="connsiteY0" fmla="*/ 4763 h 102812"/>
                      <a:gd name="connsiteX1" fmla="*/ 3949732 w 3952514"/>
                      <a:gd name="connsiteY1" fmla="*/ 0 h 102812"/>
                      <a:gd name="connsiteX2" fmla="*/ 3814389 w 3952514"/>
                      <a:gd name="connsiteY2" fmla="*/ 101227 h 102812"/>
                      <a:gd name="connsiteX3" fmla="*/ 157567 w 3952514"/>
                      <a:gd name="connsiteY3" fmla="*/ 96464 h 102812"/>
                      <a:gd name="connsiteX4" fmla="*/ 0 w 3952514"/>
                      <a:gd name="connsiteY4" fmla="*/ 4763 h 102812"/>
                      <a:gd name="connsiteX0" fmla="*/ 0 w 3953541"/>
                      <a:gd name="connsiteY0" fmla="*/ 4763 h 102812"/>
                      <a:gd name="connsiteX1" fmla="*/ 3949732 w 3953541"/>
                      <a:gd name="connsiteY1" fmla="*/ 0 h 102812"/>
                      <a:gd name="connsiteX2" fmla="*/ 3814389 w 3953541"/>
                      <a:gd name="connsiteY2" fmla="*/ 101227 h 102812"/>
                      <a:gd name="connsiteX3" fmla="*/ 157567 w 3953541"/>
                      <a:gd name="connsiteY3" fmla="*/ 96464 h 102812"/>
                      <a:gd name="connsiteX4" fmla="*/ 0 w 3953541"/>
                      <a:gd name="connsiteY4" fmla="*/ 4763 h 102812"/>
                      <a:gd name="connsiteX0" fmla="*/ 0 w 3953541"/>
                      <a:gd name="connsiteY0" fmla="*/ 4763 h 102812"/>
                      <a:gd name="connsiteX1" fmla="*/ 3949732 w 3953541"/>
                      <a:gd name="connsiteY1" fmla="*/ 0 h 102812"/>
                      <a:gd name="connsiteX2" fmla="*/ 3814389 w 3953541"/>
                      <a:gd name="connsiteY2" fmla="*/ 101227 h 102812"/>
                      <a:gd name="connsiteX3" fmla="*/ 157567 w 3953541"/>
                      <a:gd name="connsiteY3" fmla="*/ 96464 h 102812"/>
                      <a:gd name="connsiteX4" fmla="*/ 0 w 3953541"/>
                      <a:gd name="connsiteY4" fmla="*/ 4763 h 102812"/>
                      <a:gd name="connsiteX0" fmla="*/ 0 w 3949732"/>
                      <a:gd name="connsiteY0" fmla="*/ 4763 h 102812"/>
                      <a:gd name="connsiteX1" fmla="*/ 3949732 w 3949732"/>
                      <a:gd name="connsiteY1" fmla="*/ 0 h 102812"/>
                      <a:gd name="connsiteX2" fmla="*/ 3814389 w 3949732"/>
                      <a:gd name="connsiteY2" fmla="*/ 101227 h 102812"/>
                      <a:gd name="connsiteX3" fmla="*/ 157567 w 3949732"/>
                      <a:gd name="connsiteY3" fmla="*/ 96464 h 102812"/>
                      <a:gd name="connsiteX4" fmla="*/ 0 w 3949732"/>
                      <a:gd name="connsiteY4" fmla="*/ 4763 h 10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732" h="102812">
                        <a:moveTo>
                          <a:pt x="0" y="4763"/>
                        </a:moveTo>
                        <a:lnTo>
                          <a:pt x="3949732" y="0"/>
                        </a:lnTo>
                        <a:cubicBezTo>
                          <a:pt x="3921269" y="49415"/>
                          <a:pt x="3912223" y="77600"/>
                          <a:pt x="3814389" y="101227"/>
                        </a:cubicBezTo>
                        <a:cubicBezTo>
                          <a:pt x="3615749" y="106192"/>
                          <a:pt x="1376508" y="98052"/>
                          <a:pt x="157567" y="96464"/>
                        </a:cubicBezTo>
                        <a:cubicBezTo>
                          <a:pt x="43858" y="72838"/>
                          <a:pt x="2971" y="13695"/>
                          <a:pt x="0" y="4763"/>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grpSp>
            <p:grpSp>
              <p:nvGrpSpPr>
                <p:cNvPr id="215" name="Group 214">
                  <a:extLst>
                    <a:ext uri="{FF2B5EF4-FFF2-40B4-BE49-F238E27FC236}">
                      <a16:creationId xmlns:a16="http://schemas.microsoft.com/office/drawing/2014/main" id="{442446A8-6A35-4DB4-A879-835FC56FBC87}"/>
                    </a:ext>
                  </a:extLst>
                </p:cNvPr>
                <p:cNvGrpSpPr/>
                <p:nvPr/>
              </p:nvGrpSpPr>
              <p:grpSpPr>
                <a:xfrm>
                  <a:off x="-571796" y="3917872"/>
                  <a:ext cx="588901" cy="343249"/>
                  <a:chOff x="11780774" y="6292409"/>
                  <a:chExt cx="518383" cy="373899"/>
                </a:xfrm>
              </p:grpSpPr>
              <p:sp>
                <p:nvSpPr>
                  <p:cNvPr id="216" name="Rectangle 215">
                    <a:extLst>
                      <a:ext uri="{FF2B5EF4-FFF2-40B4-BE49-F238E27FC236}">
                        <a16:creationId xmlns:a16="http://schemas.microsoft.com/office/drawing/2014/main" id="{FCFC763A-571B-4DF7-A6B5-4122DA4DBB37}"/>
                      </a:ext>
                    </a:extLst>
                  </p:cNvPr>
                  <p:cNvSpPr/>
                  <p:nvPr/>
                </p:nvSpPr>
                <p:spPr bwMode="auto">
                  <a:xfrm>
                    <a:off x="11780775" y="6292409"/>
                    <a:ext cx="518382" cy="373899"/>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17" name="Rectangle 216">
                    <a:extLst>
                      <a:ext uri="{FF2B5EF4-FFF2-40B4-BE49-F238E27FC236}">
                        <a16:creationId xmlns:a16="http://schemas.microsoft.com/office/drawing/2014/main" id="{1398019F-DEB3-44D8-80A7-AD3217CDC014}"/>
                      </a:ext>
                    </a:extLst>
                  </p:cNvPr>
                  <p:cNvSpPr/>
                  <p:nvPr/>
                </p:nvSpPr>
                <p:spPr bwMode="auto">
                  <a:xfrm>
                    <a:off x="12007521" y="6336304"/>
                    <a:ext cx="291635" cy="317698"/>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18" name="Rectangle 217">
                    <a:extLst>
                      <a:ext uri="{FF2B5EF4-FFF2-40B4-BE49-F238E27FC236}">
                        <a16:creationId xmlns:a16="http://schemas.microsoft.com/office/drawing/2014/main" id="{9F7EB742-166D-4623-BF4B-3469AAB542C4}"/>
                      </a:ext>
                    </a:extLst>
                  </p:cNvPr>
                  <p:cNvSpPr/>
                  <p:nvPr/>
                </p:nvSpPr>
                <p:spPr bwMode="auto">
                  <a:xfrm>
                    <a:off x="11780775" y="6292410"/>
                    <a:ext cx="518382" cy="84822"/>
                  </a:xfrm>
                  <a:prstGeom prst="rect">
                    <a:avLst/>
                  </a:prstGeom>
                  <a:solidFill>
                    <a:srgbClr val="59B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19" name="Rectangle 218">
                    <a:extLst>
                      <a:ext uri="{FF2B5EF4-FFF2-40B4-BE49-F238E27FC236}">
                        <a16:creationId xmlns:a16="http://schemas.microsoft.com/office/drawing/2014/main" id="{B2DB9374-42C3-4A97-84DF-529144110812}"/>
                      </a:ext>
                    </a:extLst>
                  </p:cNvPr>
                  <p:cNvSpPr/>
                  <p:nvPr/>
                </p:nvSpPr>
                <p:spPr bwMode="auto">
                  <a:xfrm>
                    <a:off x="11780774" y="6427712"/>
                    <a:ext cx="231247" cy="49801"/>
                  </a:xfrm>
                  <a:prstGeom prst="rect">
                    <a:avLst/>
                  </a:prstGeom>
                  <a:solidFill>
                    <a:srgbClr val="1C8BA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20" name="Rounded Rectangle 203">
                    <a:extLst>
                      <a:ext uri="{FF2B5EF4-FFF2-40B4-BE49-F238E27FC236}">
                        <a16:creationId xmlns:a16="http://schemas.microsoft.com/office/drawing/2014/main" id="{8409AC0D-AFDB-4F8A-9EBE-211DFBC7D638}"/>
                      </a:ext>
                    </a:extLst>
                  </p:cNvPr>
                  <p:cNvSpPr/>
                  <p:nvPr/>
                </p:nvSpPr>
                <p:spPr bwMode="auto">
                  <a:xfrm>
                    <a:off x="12023779" y="6427712"/>
                    <a:ext cx="210879" cy="17577"/>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21" name="Rounded Rectangle 204">
                    <a:extLst>
                      <a:ext uri="{FF2B5EF4-FFF2-40B4-BE49-F238E27FC236}">
                        <a16:creationId xmlns:a16="http://schemas.microsoft.com/office/drawing/2014/main" id="{EE6AB043-BF8B-4FE6-B3CF-978830C5E1C4}"/>
                      </a:ext>
                    </a:extLst>
                  </p:cNvPr>
                  <p:cNvSpPr/>
                  <p:nvPr/>
                </p:nvSpPr>
                <p:spPr bwMode="auto">
                  <a:xfrm>
                    <a:off x="12023779" y="6482254"/>
                    <a:ext cx="210879" cy="17577"/>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22" name="Rounded Rectangle 205">
                    <a:extLst>
                      <a:ext uri="{FF2B5EF4-FFF2-40B4-BE49-F238E27FC236}">
                        <a16:creationId xmlns:a16="http://schemas.microsoft.com/office/drawing/2014/main" id="{B2F309C5-15E7-49C8-A1F9-D0F1A287DCB2}"/>
                      </a:ext>
                    </a:extLst>
                  </p:cNvPr>
                  <p:cNvSpPr/>
                  <p:nvPr/>
                </p:nvSpPr>
                <p:spPr bwMode="auto">
                  <a:xfrm>
                    <a:off x="12013407" y="6541679"/>
                    <a:ext cx="148745" cy="17577"/>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grpSp>
          </p:grpSp>
          <p:grpSp>
            <p:nvGrpSpPr>
              <p:cNvPr id="182" name="Group 181">
                <a:extLst>
                  <a:ext uri="{FF2B5EF4-FFF2-40B4-BE49-F238E27FC236}">
                    <a16:creationId xmlns:a16="http://schemas.microsoft.com/office/drawing/2014/main" id="{6BB7F357-2F5E-4C7B-BC2A-54F3089D6B38}"/>
                  </a:ext>
                </a:extLst>
              </p:cNvPr>
              <p:cNvGrpSpPr/>
              <p:nvPr/>
            </p:nvGrpSpPr>
            <p:grpSpPr>
              <a:xfrm>
                <a:off x="959876" y="3055549"/>
                <a:ext cx="217476" cy="328226"/>
                <a:chOff x="-296232" y="3492549"/>
                <a:chExt cx="211588" cy="319338"/>
              </a:xfrm>
            </p:grpSpPr>
            <p:sp>
              <p:nvSpPr>
                <p:cNvPr id="204" name="Rounded Rectangle 182">
                  <a:extLst>
                    <a:ext uri="{FF2B5EF4-FFF2-40B4-BE49-F238E27FC236}">
                      <a16:creationId xmlns:a16="http://schemas.microsoft.com/office/drawing/2014/main" id="{1380E11E-AFCA-4BD1-9A41-A0F9B0CD05B3}"/>
                    </a:ext>
                  </a:extLst>
                </p:cNvPr>
                <p:cNvSpPr/>
                <p:nvPr/>
              </p:nvSpPr>
              <p:spPr>
                <a:xfrm>
                  <a:off x="-296232" y="3492549"/>
                  <a:ext cx="211588" cy="319338"/>
                </a:xfrm>
                <a:prstGeom prst="roundRect">
                  <a:avLst>
                    <a:gd name="adj" fmla="val 6467"/>
                  </a:avLst>
                </a:prstGeom>
                <a:solidFill>
                  <a:srgbClr val="B3B4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algn="ctr" defTabSz="950557" fontAlgn="base">
                    <a:spcBef>
                      <a:spcPct val="0"/>
                    </a:spcBef>
                    <a:spcAft>
                      <a:spcPct val="0"/>
                    </a:spcAft>
                  </a:pPr>
                  <a:endParaRPr lang="en-US" sz="1872" kern="0" spc="-52">
                    <a:solidFill>
                      <a:schemeClr val="tx1"/>
                    </a:solidFill>
                    <a:ea typeface="Segoe UI" pitchFamily="34" charset="0"/>
                    <a:cs typeface="Segoe UI" pitchFamily="34" charset="0"/>
                  </a:endParaRPr>
                </a:p>
              </p:txBody>
            </p:sp>
            <p:sp>
              <p:nvSpPr>
                <p:cNvPr id="205" name="Oval 204">
                  <a:extLst>
                    <a:ext uri="{FF2B5EF4-FFF2-40B4-BE49-F238E27FC236}">
                      <a16:creationId xmlns:a16="http://schemas.microsoft.com/office/drawing/2014/main" id="{D21E6F66-7051-492F-95E3-B2C0B75EA5D2}"/>
                    </a:ext>
                  </a:extLst>
                </p:cNvPr>
                <p:cNvSpPr/>
                <p:nvPr/>
              </p:nvSpPr>
              <p:spPr>
                <a:xfrm>
                  <a:off x="-204881" y="3775409"/>
                  <a:ext cx="28885" cy="2811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chemeClr val="tx1"/>
                    </a:solidFill>
                  </a:endParaRPr>
                </a:p>
              </p:txBody>
            </p:sp>
            <p:sp>
              <p:nvSpPr>
                <p:cNvPr id="206" name="Rounded Rectangle 184">
                  <a:extLst>
                    <a:ext uri="{FF2B5EF4-FFF2-40B4-BE49-F238E27FC236}">
                      <a16:creationId xmlns:a16="http://schemas.microsoft.com/office/drawing/2014/main" id="{68B69180-2FC1-4B27-A162-B792CEBEABA4}"/>
                    </a:ext>
                  </a:extLst>
                </p:cNvPr>
                <p:cNvSpPr/>
                <p:nvPr/>
              </p:nvSpPr>
              <p:spPr>
                <a:xfrm>
                  <a:off x="-228162" y="3504194"/>
                  <a:ext cx="75447" cy="9371"/>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chemeClr val="tx1"/>
                    </a:solidFill>
                  </a:endParaRPr>
                </a:p>
              </p:txBody>
            </p:sp>
            <p:grpSp>
              <p:nvGrpSpPr>
                <p:cNvPr id="207" name="Group 206">
                  <a:extLst>
                    <a:ext uri="{FF2B5EF4-FFF2-40B4-BE49-F238E27FC236}">
                      <a16:creationId xmlns:a16="http://schemas.microsoft.com/office/drawing/2014/main" id="{30226448-0572-4F2D-9ECF-E654E53DA2B6}"/>
                    </a:ext>
                  </a:extLst>
                </p:cNvPr>
                <p:cNvGrpSpPr/>
                <p:nvPr/>
              </p:nvGrpSpPr>
              <p:grpSpPr>
                <a:xfrm>
                  <a:off x="-267082" y="3531358"/>
                  <a:ext cx="152122" cy="225695"/>
                  <a:chOff x="11279466" y="5630123"/>
                  <a:chExt cx="137117" cy="225695"/>
                </a:xfrm>
              </p:grpSpPr>
              <p:sp>
                <p:nvSpPr>
                  <p:cNvPr id="208" name="Rectangle 207">
                    <a:extLst>
                      <a:ext uri="{FF2B5EF4-FFF2-40B4-BE49-F238E27FC236}">
                        <a16:creationId xmlns:a16="http://schemas.microsoft.com/office/drawing/2014/main" id="{D79D204B-E2E8-47D9-9167-28849566D17A}"/>
                      </a:ext>
                    </a:extLst>
                  </p:cNvPr>
                  <p:cNvSpPr/>
                  <p:nvPr/>
                </p:nvSpPr>
                <p:spPr bwMode="auto">
                  <a:xfrm>
                    <a:off x="11279466" y="5630123"/>
                    <a:ext cx="137117" cy="22569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09" name="Rectangle 208">
                    <a:extLst>
                      <a:ext uri="{FF2B5EF4-FFF2-40B4-BE49-F238E27FC236}">
                        <a16:creationId xmlns:a16="http://schemas.microsoft.com/office/drawing/2014/main" id="{217651FC-2C24-44E1-A34D-9073E5731AFC}"/>
                      </a:ext>
                    </a:extLst>
                  </p:cNvPr>
                  <p:cNvSpPr/>
                  <p:nvPr/>
                </p:nvSpPr>
                <p:spPr bwMode="auto">
                  <a:xfrm>
                    <a:off x="11279466" y="5630123"/>
                    <a:ext cx="137117" cy="45719"/>
                  </a:xfrm>
                  <a:prstGeom prst="rect">
                    <a:avLst/>
                  </a:prstGeom>
                  <a:solidFill>
                    <a:srgbClr val="59B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10" name="Rounded Rectangle 195">
                    <a:extLst>
                      <a:ext uri="{FF2B5EF4-FFF2-40B4-BE49-F238E27FC236}">
                        <a16:creationId xmlns:a16="http://schemas.microsoft.com/office/drawing/2014/main" id="{3F8D0956-BE70-47EE-805D-5737F5F76913}"/>
                      </a:ext>
                    </a:extLst>
                  </p:cNvPr>
                  <p:cNvSpPr/>
                  <p:nvPr/>
                </p:nvSpPr>
                <p:spPr bwMode="auto">
                  <a:xfrm>
                    <a:off x="11281572" y="5786471"/>
                    <a:ext cx="135011" cy="17577"/>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11" name="Rounded Rectangle 196">
                    <a:extLst>
                      <a:ext uri="{FF2B5EF4-FFF2-40B4-BE49-F238E27FC236}">
                        <a16:creationId xmlns:a16="http://schemas.microsoft.com/office/drawing/2014/main" id="{109E07F1-443A-440B-B787-618EC37FE410}"/>
                      </a:ext>
                    </a:extLst>
                  </p:cNvPr>
                  <p:cNvSpPr/>
                  <p:nvPr/>
                </p:nvSpPr>
                <p:spPr bwMode="auto">
                  <a:xfrm>
                    <a:off x="11281572" y="5817696"/>
                    <a:ext cx="135011" cy="17577"/>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12" name="Rounded Rectangle 197">
                    <a:extLst>
                      <a:ext uri="{FF2B5EF4-FFF2-40B4-BE49-F238E27FC236}">
                        <a16:creationId xmlns:a16="http://schemas.microsoft.com/office/drawing/2014/main" id="{E7A0253A-CC31-4C97-9AE2-23BF35C5BF9A}"/>
                      </a:ext>
                    </a:extLst>
                  </p:cNvPr>
                  <p:cNvSpPr/>
                  <p:nvPr/>
                </p:nvSpPr>
                <p:spPr bwMode="auto">
                  <a:xfrm>
                    <a:off x="11281572" y="5745403"/>
                    <a:ext cx="135011" cy="17577"/>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13" name="Rounded Rectangle 198">
                    <a:extLst>
                      <a:ext uri="{FF2B5EF4-FFF2-40B4-BE49-F238E27FC236}">
                        <a16:creationId xmlns:a16="http://schemas.microsoft.com/office/drawing/2014/main" id="{A84ED50B-6953-4C86-A2E0-C37360B3127C}"/>
                      </a:ext>
                    </a:extLst>
                  </p:cNvPr>
                  <p:cNvSpPr/>
                  <p:nvPr/>
                </p:nvSpPr>
                <p:spPr bwMode="auto">
                  <a:xfrm>
                    <a:off x="11281572" y="5711088"/>
                    <a:ext cx="135011" cy="17577"/>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grpSp>
          </p:grpSp>
          <p:grpSp>
            <p:nvGrpSpPr>
              <p:cNvPr id="183" name="Group 182">
                <a:extLst>
                  <a:ext uri="{FF2B5EF4-FFF2-40B4-BE49-F238E27FC236}">
                    <a16:creationId xmlns:a16="http://schemas.microsoft.com/office/drawing/2014/main" id="{F10B5090-6A83-414B-B259-C5EB5B8D668B}"/>
                  </a:ext>
                </a:extLst>
              </p:cNvPr>
              <p:cNvGrpSpPr/>
              <p:nvPr/>
            </p:nvGrpSpPr>
            <p:grpSpPr>
              <a:xfrm>
                <a:off x="505834" y="3069727"/>
                <a:ext cx="408640" cy="294744"/>
                <a:chOff x="505834" y="3069727"/>
                <a:chExt cx="408640" cy="294744"/>
              </a:xfrm>
            </p:grpSpPr>
            <p:sp>
              <p:nvSpPr>
                <p:cNvPr id="197" name="Rectangle 196">
                  <a:extLst>
                    <a:ext uri="{FF2B5EF4-FFF2-40B4-BE49-F238E27FC236}">
                      <a16:creationId xmlns:a16="http://schemas.microsoft.com/office/drawing/2014/main" id="{6D125FB6-D10B-4A57-90DB-86ED22D10AD9}"/>
                    </a:ext>
                  </a:extLst>
                </p:cNvPr>
                <p:cNvSpPr/>
                <p:nvPr/>
              </p:nvSpPr>
              <p:spPr bwMode="auto">
                <a:xfrm>
                  <a:off x="505834" y="3069727"/>
                  <a:ext cx="408640" cy="29474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198" name="Rectangle 197">
                  <a:extLst>
                    <a:ext uri="{FF2B5EF4-FFF2-40B4-BE49-F238E27FC236}">
                      <a16:creationId xmlns:a16="http://schemas.microsoft.com/office/drawing/2014/main" id="{8ECCFF3B-349D-4939-9AA0-7EAB428C96C5}"/>
                    </a:ext>
                  </a:extLst>
                </p:cNvPr>
                <p:cNvSpPr/>
                <p:nvPr/>
              </p:nvSpPr>
              <p:spPr bwMode="auto">
                <a:xfrm>
                  <a:off x="646207" y="3104329"/>
                  <a:ext cx="268267" cy="250441"/>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199" name="Rectangle 198">
                  <a:extLst>
                    <a:ext uri="{FF2B5EF4-FFF2-40B4-BE49-F238E27FC236}">
                      <a16:creationId xmlns:a16="http://schemas.microsoft.com/office/drawing/2014/main" id="{4184E5E4-B8DD-468E-B71A-BE0157DEC36A}"/>
                    </a:ext>
                  </a:extLst>
                </p:cNvPr>
                <p:cNvSpPr/>
                <p:nvPr/>
              </p:nvSpPr>
              <p:spPr bwMode="auto">
                <a:xfrm>
                  <a:off x="505834" y="3069728"/>
                  <a:ext cx="408640" cy="66865"/>
                </a:xfrm>
                <a:prstGeom prst="rect">
                  <a:avLst/>
                </a:prstGeom>
                <a:solidFill>
                  <a:srgbClr val="59B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00" name="Rectangle 199">
                  <a:extLst>
                    <a:ext uri="{FF2B5EF4-FFF2-40B4-BE49-F238E27FC236}">
                      <a16:creationId xmlns:a16="http://schemas.microsoft.com/office/drawing/2014/main" id="{A7700354-3992-46F1-AFE3-0034CA1915CD}"/>
                    </a:ext>
                  </a:extLst>
                </p:cNvPr>
                <p:cNvSpPr/>
                <p:nvPr/>
              </p:nvSpPr>
              <p:spPr bwMode="auto">
                <a:xfrm>
                  <a:off x="505834" y="3176386"/>
                  <a:ext cx="140372" cy="35978"/>
                </a:xfrm>
                <a:prstGeom prst="rect">
                  <a:avLst/>
                </a:prstGeom>
                <a:solidFill>
                  <a:srgbClr val="1C8BA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01" name="Rounded Rectangle 176">
                  <a:extLst>
                    <a:ext uri="{FF2B5EF4-FFF2-40B4-BE49-F238E27FC236}">
                      <a16:creationId xmlns:a16="http://schemas.microsoft.com/office/drawing/2014/main" id="{9425BE60-6C76-403B-B4CC-4E04337816FA}"/>
                    </a:ext>
                  </a:extLst>
                </p:cNvPr>
                <p:cNvSpPr/>
                <p:nvPr/>
              </p:nvSpPr>
              <p:spPr bwMode="auto">
                <a:xfrm>
                  <a:off x="669648" y="3176386"/>
                  <a:ext cx="193981" cy="13856"/>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02" name="Rounded Rectangle 177">
                  <a:extLst>
                    <a:ext uri="{FF2B5EF4-FFF2-40B4-BE49-F238E27FC236}">
                      <a16:creationId xmlns:a16="http://schemas.microsoft.com/office/drawing/2014/main" id="{01087234-F9B4-4C2E-8789-3A5061CE708F}"/>
                    </a:ext>
                  </a:extLst>
                </p:cNvPr>
                <p:cNvSpPr/>
                <p:nvPr/>
              </p:nvSpPr>
              <p:spPr bwMode="auto">
                <a:xfrm>
                  <a:off x="669648" y="3219382"/>
                  <a:ext cx="193981" cy="13856"/>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03" name="Rounded Rectangle 178">
                  <a:extLst>
                    <a:ext uri="{FF2B5EF4-FFF2-40B4-BE49-F238E27FC236}">
                      <a16:creationId xmlns:a16="http://schemas.microsoft.com/office/drawing/2014/main" id="{B4ED0FB6-BD04-4429-91DF-8F9179267829}"/>
                    </a:ext>
                  </a:extLst>
                </p:cNvPr>
                <p:cNvSpPr/>
                <p:nvPr/>
              </p:nvSpPr>
              <p:spPr bwMode="auto">
                <a:xfrm>
                  <a:off x="669648" y="3266226"/>
                  <a:ext cx="136825" cy="13856"/>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grpSp>
          <p:sp>
            <p:nvSpPr>
              <p:cNvPr id="184" name="Freeform 179">
                <a:extLst>
                  <a:ext uri="{FF2B5EF4-FFF2-40B4-BE49-F238E27FC236}">
                    <a16:creationId xmlns:a16="http://schemas.microsoft.com/office/drawing/2014/main" id="{D887E556-E592-4D33-83D6-0A9083556ED6}"/>
                  </a:ext>
                </a:extLst>
              </p:cNvPr>
              <p:cNvSpPr/>
              <p:nvPr/>
            </p:nvSpPr>
            <p:spPr bwMode="auto">
              <a:xfrm>
                <a:off x="493618" y="3063740"/>
                <a:ext cx="437426" cy="318180"/>
              </a:xfrm>
              <a:custGeom>
                <a:avLst/>
                <a:gdLst>
                  <a:gd name="connsiteX0" fmla="*/ 113996 w 1443376"/>
                  <a:gd name="connsiteY0" fmla="*/ 100428 h 1049902"/>
                  <a:gd name="connsiteX1" fmla="*/ 113996 w 1443376"/>
                  <a:gd name="connsiteY1" fmla="*/ 931686 h 1049902"/>
                  <a:gd name="connsiteX2" fmla="*/ 1329379 w 1443376"/>
                  <a:gd name="connsiteY2" fmla="*/ 931686 h 1049902"/>
                  <a:gd name="connsiteX3" fmla="*/ 1329379 w 1443376"/>
                  <a:gd name="connsiteY3" fmla="*/ 100428 h 1049902"/>
                  <a:gd name="connsiteX4" fmla="*/ 89053 w 1443376"/>
                  <a:gd name="connsiteY4" fmla="*/ 0 h 1049902"/>
                  <a:gd name="connsiteX5" fmla="*/ 1354323 w 1443376"/>
                  <a:gd name="connsiteY5" fmla="*/ 0 h 1049902"/>
                  <a:gd name="connsiteX6" fmla="*/ 1443376 w 1443376"/>
                  <a:gd name="connsiteY6" fmla="*/ 89053 h 1049902"/>
                  <a:gd name="connsiteX7" fmla="*/ 1443376 w 1443376"/>
                  <a:gd name="connsiteY7" fmla="*/ 960849 h 1049902"/>
                  <a:gd name="connsiteX8" fmla="*/ 1354323 w 1443376"/>
                  <a:gd name="connsiteY8" fmla="*/ 1049902 h 1049902"/>
                  <a:gd name="connsiteX9" fmla="*/ 89053 w 1443376"/>
                  <a:gd name="connsiteY9" fmla="*/ 1049902 h 1049902"/>
                  <a:gd name="connsiteX10" fmla="*/ 0 w 1443376"/>
                  <a:gd name="connsiteY10" fmla="*/ 960849 h 1049902"/>
                  <a:gd name="connsiteX11" fmla="*/ 0 w 1443376"/>
                  <a:gd name="connsiteY11" fmla="*/ 89053 h 1049902"/>
                  <a:gd name="connsiteX12" fmla="*/ 89053 w 1443376"/>
                  <a:gd name="connsiteY12" fmla="*/ 0 h 10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3376" h="1049902">
                    <a:moveTo>
                      <a:pt x="113996" y="100428"/>
                    </a:moveTo>
                    <a:lnTo>
                      <a:pt x="113996" y="931686"/>
                    </a:lnTo>
                    <a:lnTo>
                      <a:pt x="1329379" y="931686"/>
                    </a:lnTo>
                    <a:lnTo>
                      <a:pt x="1329379" y="100428"/>
                    </a:lnTo>
                    <a:close/>
                    <a:moveTo>
                      <a:pt x="89053" y="0"/>
                    </a:moveTo>
                    <a:lnTo>
                      <a:pt x="1354323" y="0"/>
                    </a:lnTo>
                    <a:cubicBezTo>
                      <a:pt x="1403506" y="0"/>
                      <a:pt x="1443376" y="39870"/>
                      <a:pt x="1443376" y="89053"/>
                    </a:cubicBezTo>
                    <a:lnTo>
                      <a:pt x="1443376" y="960849"/>
                    </a:lnTo>
                    <a:cubicBezTo>
                      <a:pt x="1443376" y="1010032"/>
                      <a:pt x="1403506" y="1049902"/>
                      <a:pt x="1354323" y="1049902"/>
                    </a:cubicBezTo>
                    <a:lnTo>
                      <a:pt x="89053" y="1049902"/>
                    </a:lnTo>
                    <a:cubicBezTo>
                      <a:pt x="39870" y="1049902"/>
                      <a:pt x="0" y="1010032"/>
                      <a:pt x="0" y="960849"/>
                    </a:cubicBezTo>
                    <a:lnTo>
                      <a:pt x="0" y="89053"/>
                    </a:lnTo>
                    <a:cubicBezTo>
                      <a:pt x="0" y="39870"/>
                      <a:pt x="39870" y="0"/>
                      <a:pt x="89053" y="0"/>
                    </a:cubicBezTo>
                    <a:close/>
                  </a:path>
                </a:pathLst>
              </a:custGeom>
              <a:solidFill>
                <a:srgbClr val="B3B4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grpSp>
            <p:nvGrpSpPr>
              <p:cNvPr id="185" name="Group 184">
                <a:extLst>
                  <a:ext uri="{FF2B5EF4-FFF2-40B4-BE49-F238E27FC236}">
                    <a16:creationId xmlns:a16="http://schemas.microsoft.com/office/drawing/2014/main" id="{4BA7A086-C46A-4016-BFE6-DE4EAE4B40C5}"/>
                  </a:ext>
                </a:extLst>
              </p:cNvPr>
              <p:cNvGrpSpPr/>
              <p:nvPr/>
            </p:nvGrpSpPr>
            <p:grpSpPr>
              <a:xfrm>
                <a:off x="501923" y="3414781"/>
                <a:ext cx="268776" cy="244565"/>
                <a:chOff x="501923" y="3414781"/>
                <a:chExt cx="268776" cy="244565"/>
              </a:xfrm>
            </p:grpSpPr>
            <p:sp>
              <p:nvSpPr>
                <p:cNvPr id="186" name="Rounded Rectangle 182">
                  <a:extLst>
                    <a:ext uri="{FF2B5EF4-FFF2-40B4-BE49-F238E27FC236}">
                      <a16:creationId xmlns:a16="http://schemas.microsoft.com/office/drawing/2014/main" id="{10C471B9-AC35-442A-9D11-A45D88181E62}"/>
                    </a:ext>
                  </a:extLst>
                </p:cNvPr>
                <p:cNvSpPr/>
                <p:nvPr/>
              </p:nvSpPr>
              <p:spPr>
                <a:xfrm rot="16200000">
                  <a:off x="514028" y="3402676"/>
                  <a:ext cx="244565" cy="268776"/>
                </a:xfrm>
                <a:prstGeom prst="roundRect">
                  <a:avLst>
                    <a:gd name="adj" fmla="val 6467"/>
                  </a:avLst>
                </a:prstGeom>
                <a:solidFill>
                  <a:srgbClr val="B3B4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algn="ctr" defTabSz="950557" fontAlgn="base">
                    <a:spcBef>
                      <a:spcPct val="0"/>
                    </a:spcBef>
                    <a:spcAft>
                      <a:spcPct val="0"/>
                    </a:spcAft>
                  </a:pPr>
                  <a:endParaRPr lang="en-US" sz="1872" kern="0" spc="-52">
                    <a:solidFill>
                      <a:schemeClr val="tx1"/>
                    </a:solidFill>
                    <a:ea typeface="Segoe UI" pitchFamily="34" charset="0"/>
                    <a:cs typeface="Segoe UI" pitchFamily="34" charset="0"/>
                  </a:endParaRPr>
                </a:p>
              </p:txBody>
            </p:sp>
            <p:sp>
              <p:nvSpPr>
                <p:cNvPr id="187" name="Oval 186">
                  <a:extLst>
                    <a:ext uri="{FF2B5EF4-FFF2-40B4-BE49-F238E27FC236}">
                      <a16:creationId xmlns:a16="http://schemas.microsoft.com/office/drawing/2014/main" id="{36906698-82FC-4020-BEEA-FCA7CC996EAA}"/>
                    </a:ext>
                  </a:extLst>
                </p:cNvPr>
                <p:cNvSpPr/>
                <p:nvPr/>
              </p:nvSpPr>
              <p:spPr>
                <a:xfrm>
                  <a:off x="625239" y="3634136"/>
                  <a:ext cx="22143" cy="2155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chemeClr val="tx1"/>
                    </a:solidFill>
                  </a:endParaRPr>
                </a:p>
              </p:txBody>
            </p:sp>
            <p:sp>
              <p:nvSpPr>
                <p:cNvPr id="188" name="Rounded Rectangle 184">
                  <a:extLst>
                    <a:ext uri="{FF2B5EF4-FFF2-40B4-BE49-F238E27FC236}">
                      <a16:creationId xmlns:a16="http://schemas.microsoft.com/office/drawing/2014/main" id="{5379963B-C3E3-4B57-96E4-D2C9099FC946}"/>
                    </a:ext>
                  </a:extLst>
                </p:cNvPr>
                <p:cNvSpPr/>
                <p:nvPr/>
              </p:nvSpPr>
              <p:spPr>
                <a:xfrm>
                  <a:off x="607392" y="3426226"/>
                  <a:ext cx="57836" cy="7184"/>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chemeClr val="tx1"/>
                    </a:solidFill>
                  </a:endParaRPr>
                </a:p>
              </p:txBody>
            </p:sp>
            <p:grpSp>
              <p:nvGrpSpPr>
                <p:cNvPr id="189" name="Group 188">
                  <a:extLst>
                    <a:ext uri="{FF2B5EF4-FFF2-40B4-BE49-F238E27FC236}">
                      <a16:creationId xmlns:a16="http://schemas.microsoft.com/office/drawing/2014/main" id="{978007E5-87FD-4241-9733-D05BEEC91D9F}"/>
                    </a:ext>
                  </a:extLst>
                </p:cNvPr>
                <p:cNvGrpSpPr/>
                <p:nvPr/>
              </p:nvGrpSpPr>
              <p:grpSpPr>
                <a:xfrm>
                  <a:off x="518311" y="3459175"/>
                  <a:ext cx="235999" cy="157484"/>
                  <a:chOff x="505834" y="3069727"/>
                  <a:chExt cx="408640" cy="294744"/>
                </a:xfrm>
              </p:grpSpPr>
              <p:sp>
                <p:nvSpPr>
                  <p:cNvPr id="190" name="Rectangle 189">
                    <a:extLst>
                      <a:ext uri="{FF2B5EF4-FFF2-40B4-BE49-F238E27FC236}">
                        <a16:creationId xmlns:a16="http://schemas.microsoft.com/office/drawing/2014/main" id="{58264EF5-EE0E-4E19-B758-FE899E1D5157}"/>
                      </a:ext>
                    </a:extLst>
                  </p:cNvPr>
                  <p:cNvSpPr/>
                  <p:nvPr/>
                </p:nvSpPr>
                <p:spPr bwMode="auto">
                  <a:xfrm>
                    <a:off x="505834" y="3069727"/>
                    <a:ext cx="408640" cy="29474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191" name="Rectangle 190">
                    <a:extLst>
                      <a:ext uri="{FF2B5EF4-FFF2-40B4-BE49-F238E27FC236}">
                        <a16:creationId xmlns:a16="http://schemas.microsoft.com/office/drawing/2014/main" id="{DBC428E6-3620-44FE-9DF1-C128F6D683E6}"/>
                      </a:ext>
                    </a:extLst>
                  </p:cNvPr>
                  <p:cNvSpPr/>
                  <p:nvPr/>
                </p:nvSpPr>
                <p:spPr bwMode="auto">
                  <a:xfrm>
                    <a:off x="646207" y="3104329"/>
                    <a:ext cx="268267" cy="250441"/>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192" name="Rectangle 191">
                    <a:extLst>
                      <a:ext uri="{FF2B5EF4-FFF2-40B4-BE49-F238E27FC236}">
                        <a16:creationId xmlns:a16="http://schemas.microsoft.com/office/drawing/2014/main" id="{E6099752-7E4C-43AF-91B6-8F61D94D46E6}"/>
                      </a:ext>
                    </a:extLst>
                  </p:cNvPr>
                  <p:cNvSpPr/>
                  <p:nvPr/>
                </p:nvSpPr>
                <p:spPr bwMode="auto">
                  <a:xfrm>
                    <a:off x="505834" y="3069728"/>
                    <a:ext cx="408640" cy="66865"/>
                  </a:xfrm>
                  <a:prstGeom prst="rect">
                    <a:avLst/>
                  </a:prstGeom>
                  <a:solidFill>
                    <a:srgbClr val="59B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193" name="Rectangle 192">
                    <a:extLst>
                      <a:ext uri="{FF2B5EF4-FFF2-40B4-BE49-F238E27FC236}">
                        <a16:creationId xmlns:a16="http://schemas.microsoft.com/office/drawing/2014/main" id="{64D8C471-A9FF-4B48-B310-B9A835ED60CB}"/>
                      </a:ext>
                    </a:extLst>
                  </p:cNvPr>
                  <p:cNvSpPr/>
                  <p:nvPr/>
                </p:nvSpPr>
                <p:spPr bwMode="auto">
                  <a:xfrm>
                    <a:off x="505834" y="3176386"/>
                    <a:ext cx="140372" cy="35978"/>
                  </a:xfrm>
                  <a:prstGeom prst="rect">
                    <a:avLst/>
                  </a:prstGeom>
                  <a:solidFill>
                    <a:srgbClr val="1C8BA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194" name="Rounded Rectangle 176">
                    <a:extLst>
                      <a:ext uri="{FF2B5EF4-FFF2-40B4-BE49-F238E27FC236}">
                        <a16:creationId xmlns:a16="http://schemas.microsoft.com/office/drawing/2014/main" id="{3E580338-B6E1-4476-9966-698AF6CFCB19}"/>
                      </a:ext>
                    </a:extLst>
                  </p:cNvPr>
                  <p:cNvSpPr/>
                  <p:nvPr/>
                </p:nvSpPr>
                <p:spPr bwMode="auto">
                  <a:xfrm>
                    <a:off x="669648" y="3176386"/>
                    <a:ext cx="193981" cy="13856"/>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195" name="Rounded Rectangle 177">
                    <a:extLst>
                      <a:ext uri="{FF2B5EF4-FFF2-40B4-BE49-F238E27FC236}">
                        <a16:creationId xmlns:a16="http://schemas.microsoft.com/office/drawing/2014/main" id="{1E899850-29EA-4124-94DF-18637CAF95D6}"/>
                      </a:ext>
                    </a:extLst>
                  </p:cNvPr>
                  <p:cNvSpPr/>
                  <p:nvPr/>
                </p:nvSpPr>
                <p:spPr bwMode="auto">
                  <a:xfrm>
                    <a:off x="669648" y="3219382"/>
                    <a:ext cx="193981" cy="13856"/>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196" name="Rounded Rectangle 178">
                    <a:extLst>
                      <a:ext uri="{FF2B5EF4-FFF2-40B4-BE49-F238E27FC236}">
                        <a16:creationId xmlns:a16="http://schemas.microsoft.com/office/drawing/2014/main" id="{43608128-67AC-4A2A-8733-5BBC4414AB60}"/>
                      </a:ext>
                    </a:extLst>
                  </p:cNvPr>
                  <p:cNvSpPr/>
                  <p:nvPr/>
                </p:nvSpPr>
                <p:spPr bwMode="auto">
                  <a:xfrm>
                    <a:off x="669648" y="3266226"/>
                    <a:ext cx="136825" cy="13856"/>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grpSp>
          </p:grpSp>
        </p:grpSp>
      </p:grpSp>
      <p:sp>
        <p:nvSpPr>
          <p:cNvPr id="240" name="TextBox 239">
            <a:extLst>
              <a:ext uri="{FF2B5EF4-FFF2-40B4-BE49-F238E27FC236}">
                <a16:creationId xmlns:a16="http://schemas.microsoft.com/office/drawing/2014/main" id="{C4413F1F-7B53-41AB-A0ED-21C3EB42455D}"/>
              </a:ext>
            </a:extLst>
          </p:cNvPr>
          <p:cNvSpPr txBox="1"/>
          <p:nvPr/>
        </p:nvSpPr>
        <p:spPr>
          <a:xfrm>
            <a:off x="45431" y="3955496"/>
            <a:ext cx="1504650" cy="374846"/>
          </a:xfrm>
          <a:prstGeom prst="rect">
            <a:avLst/>
          </a:prstGeom>
        </p:spPr>
        <p:txBody>
          <a:bodyPr wrap="square">
            <a:spAutoFit/>
          </a:bodyPr>
          <a:lstStyle>
            <a:defPPr>
              <a:defRPr lang="en-US"/>
            </a:defPPr>
            <a:lvl1pPr algn="ctr" defTabSz="932597">
              <a:defRPr sz="900" kern="0">
                <a:solidFill>
                  <a:schemeClr val="bg1">
                    <a:lumMod val="50000"/>
                  </a:schemeClr>
                </a:solidFill>
                <a:latin typeface="Segoe UI Semibold" panose="020B0702040204020203" pitchFamily="34" charset="0"/>
                <a:ea typeface="MS PGothic" panose="020B0600070205080204" pitchFamily="34" charset="-128"/>
                <a:cs typeface="Segoe UI Semibold" panose="020B0702040204020203" pitchFamily="34" charset="0"/>
              </a:defRPr>
            </a:lvl1pPr>
          </a:lstStyle>
          <a:p>
            <a:r>
              <a:rPr lang="en-US" sz="918" dirty="0">
                <a:solidFill>
                  <a:schemeClr val="tx1"/>
                </a:solidFill>
              </a:rPr>
              <a:t>LOGS, FILES AND MEDIA</a:t>
            </a:r>
            <a:br>
              <a:rPr lang="en-US" sz="918" dirty="0">
                <a:solidFill>
                  <a:schemeClr val="tx1"/>
                </a:solidFill>
              </a:rPr>
            </a:br>
            <a:r>
              <a:rPr lang="en-US" sz="918" dirty="0">
                <a:solidFill>
                  <a:schemeClr val="tx1"/>
                </a:solidFill>
              </a:rPr>
              <a:t>(UNSTRUCTURED)</a:t>
            </a:r>
          </a:p>
        </p:txBody>
      </p:sp>
      <p:grpSp>
        <p:nvGrpSpPr>
          <p:cNvPr id="241" name="Group 240">
            <a:extLst>
              <a:ext uri="{FF2B5EF4-FFF2-40B4-BE49-F238E27FC236}">
                <a16:creationId xmlns:a16="http://schemas.microsoft.com/office/drawing/2014/main" id="{F07D2C17-2F3A-4401-9ADD-6BAE997387D1}"/>
              </a:ext>
            </a:extLst>
          </p:cNvPr>
          <p:cNvGrpSpPr/>
          <p:nvPr/>
        </p:nvGrpSpPr>
        <p:grpSpPr>
          <a:xfrm>
            <a:off x="216359" y="3589749"/>
            <a:ext cx="1162794" cy="318190"/>
            <a:chOff x="149010" y="2104220"/>
            <a:chExt cx="1139936" cy="311980"/>
          </a:xfrm>
        </p:grpSpPr>
        <p:pic>
          <p:nvPicPr>
            <p:cNvPr id="242" name="Graphic 241">
              <a:extLst>
                <a:ext uri="{FF2B5EF4-FFF2-40B4-BE49-F238E27FC236}">
                  <a16:creationId xmlns:a16="http://schemas.microsoft.com/office/drawing/2014/main" id="{26057706-BB7D-4F42-AFD5-E771BE03D3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010" y="2124261"/>
              <a:ext cx="271899" cy="271899"/>
            </a:xfrm>
            <a:prstGeom prst="rect">
              <a:avLst/>
            </a:prstGeom>
          </p:spPr>
        </p:pic>
        <p:sp>
          <p:nvSpPr>
            <p:cNvPr id="243" name="Freeform: Shape 242">
              <a:extLst>
                <a:ext uri="{FF2B5EF4-FFF2-40B4-BE49-F238E27FC236}">
                  <a16:creationId xmlns:a16="http://schemas.microsoft.com/office/drawing/2014/main" id="{FB48BA59-9EF4-431F-9850-65C0F8283E11}"/>
                </a:ext>
              </a:extLst>
            </p:cNvPr>
            <p:cNvSpPr>
              <a:spLocks noChangeAspect="1"/>
            </p:cNvSpPr>
            <p:nvPr/>
          </p:nvSpPr>
          <p:spPr>
            <a:xfrm>
              <a:off x="573186" y="2124302"/>
              <a:ext cx="246905" cy="271816"/>
            </a:xfrm>
            <a:custGeom>
              <a:avLst/>
              <a:gdLst>
                <a:gd name="connsiteX0" fmla="*/ 421762 w 1860554"/>
                <a:gd name="connsiteY0" fmla="*/ 1423915 h 2048273"/>
                <a:gd name="connsiteX1" fmla="*/ 1108860 w 1860554"/>
                <a:gd name="connsiteY1" fmla="*/ 1423915 h 2048273"/>
                <a:gd name="connsiteX2" fmla="*/ 1177570 w 1860554"/>
                <a:gd name="connsiteY2" fmla="*/ 1492624 h 2048273"/>
                <a:gd name="connsiteX3" fmla="*/ 1177567 w 1860554"/>
                <a:gd name="connsiteY3" fmla="*/ 1492624 h 2048273"/>
                <a:gd name="connsiteX4" fmla="*/ 1108857 w 1860554"/>
                <a:gd name="connsiteY4" fmla="*/ 1561334 h 2048273"/>
                <a:gd name="connsiteX5" fmla="*/ 421762 w 1860554"/>
                <a:gd name="connsiteY5" fmla="*/ 1561331 h 2048273"/>
                <a:gd name="connsiteX6" fmla="*/ 373178 w 1860554"/>
                <a:gd name="connsiteY6" fmla="*/ 1541205 h 2048273"/>
                <a:gd name="connsiteX7" fmla="*/ 353052 w 1860554"/>
                <a:gd name="connsiteY7" fmla="*/ 1492624 h 2048273"/>
                <a:gd name="connsiteX8" fmla="*/ 373178 w 1860554"/>
                <a:gd name="connsiteY8" fmla="*/ 1444041 h 2048273"/>
                <a:gd name="connsiteX9" fmla="*/ 421762 w 1860554"/>
                <a:gd name="connsiteY9" fmla="*/ 1423915 h 2048273"/>
                <a:gd name="connsiteX10" fmla="*/ 421762 w 1860554"/>
                <a:gd name="connsiteY10" fmla="*/ 1063754 h 2048273"/>
                <a:gd name="connsiteX11" fmla="*/ 1383699 w 1860554"/>
                <a:gd name="connsiteY11" fmla="*/ 1063754 h 2048273"/>
                <a:gd name="connsiteX12" fmla="*/ 1452408 w 1860554"/>
                <a:gd name="connsiteY12" fmla="*/ 1132464 h 2048273"/>
                <a:gd name="connsiteX13" fmla="*/ 1452405 w 1860554"/>
                <a:gd name="connsiteY13" fmla="*/ 1132464 h 2048273"/>
                <a:gd name="connsiteX14" fmla="*/ 1383696 w 1860554"/>
                <a:gd name="connsiteY14" fmla="*/ 1201174 h 2048273"/>
                <a:gd name="connsiteX15" fmla="*/ 421762 w 1860554"/>
                <a:gd name="connsiteY15" fmla="*/ 1201171 h 2048273"/>
                <a:gd name="connsiteX16" fmla="*/ 373178 w 1860554"/>
                <a:gd name="connsiteY16" fmla="*/ 1181048 h 2048273"/>
                <a:gd name="connsiteX17" fmla="*/ 353052 w 1860554"/>
                <a:gd name="connsiteY17" fmla="*/ 1132464 h 2048273"/>
                <a:gd name="connsiteX18" fmla="*/ 373178 w 1860554"/>
                <a:gd name="connsiteY18" fmla="*/ 1083880 h 2048273"/>
                <a:gd name="connsiteX19" fmla="*/ 421762 w 1860554"/>
                <a:gd name="connsiteY19" fmla="*/ 1063754 h 2048273"/>
                <a:gd name="connsiteX20" fmla="*/ 421762 w 1860554"/>
                <a:gd name="connsiteY20" fmla="*/ 731598 h 2048273"/>
                <a:gd name="connsiteX21" fmla="*/ 1383699 w 1860554"/>
                <a:gd name="connsiteY21" fmla="*/ 731598 h 2048273"/>
                <a:gd name="connsiteX22" fmla="*/ 1452408 w 1860554"/>
                <a:gd name="connsiteY22" fmla="*/ 800308 h 2048273"/>
                <a:gd name="connsiteX23" fmla="*/ 1452405 w 1860554"/>
                <a:gd name="connsiteY23" fmla="*/ 800308 h 2048273"/>
                <a:gd name="connsiteX24" fmla="*/ 1383696 w 1860554"/>
                <a:gd name="connsiteY24" fmla="*/ 869017 h 2048273"/>
                <a:gd name="connsiteX25" fmla="*/ 421762 w 1860554"/>
                <a:gd name="connsiteY25" fmla="*/ 869014 h 2048273"/>
                <a:gd name="connsiteX26" fmla="*/ 373178 w 1860554"/>
                <a:gd name="connsiteY26" fmla="*/ 848888 h 2048273"/>
                <a:gd name="connsiteX27" fmla="*/ 353052 w 1860554"/>
                <a:gd name="connsiteY27" fmla="*/ 800305 h 2048273"/>
                <a:gd name="connsiteX28" fmla="*/ 373178 w 1860554"/>
                <a:gd name="connsiteY28" fmla="*/ 751724 h 2048273"/>
                <a:gd name="connsiteX29" fmla="*/ 421762 w 1860554"/>
                <a:gd name="connsiteY29" fmla="*/ 731598 h 2048273"/>
                <a:gd name="connsiteX30" fmla="*/ 84508 w 1860554"/>
                <a:gd name="connsiteY30" fmla="*/ 84508 h 2048273"/>
                <a:gd name="connsiteX31" fmla="*/ 84508 w 1860554"/>
                <a:gd name="connsiteY31" fmla="*/ 1963766 h 2048273"/>
                <a:gd name="connsiteX32" fmla="*/ 1774839 w 1860554"/>
                <a:gd name="connsiteY32" fmla="*/ 1963766 h 2048273"/>
                <a:gd name="connsiteX33" fmla="*/ 1774839 w 1860554"/>
                <a:gd name="connsiteY33" fmla="*/ 457520 h 2048273"/>
                <a:gd name="connsiteX34" fmla="*/ 1416529 w 1860554"/>
                <a:gd name="connsiteY34" fmla="*/ 457520 h 2048273"/>
                <a:gd name="connsiteX35" fmla="*/ 1416529 w 1860554"/>
                <a:gd name="connsiteY35" fmla="*/ 84508 h 2048273"/>
                <a:gd name="connsiteX36" fmla="*/ 0 w 1860554"/>
                <a:gd name="connsiteY36" fmla="*/ 0 h 2048273"/>
                <a:gd name="connsiteX37" fmla="*/ 1441077 w 1860554"/>
                <a:gd name="connsiteY37" fmla="*/ 0 h 2048273"/>
                <a:gd name="connsiteX38" fmla="*/ 1860554 w 1860554"/>
                <a:gd name="connsiteY38" fmla="*/ 419477 h 2048273"/>
                <a:gd name="connsiteX39" fmla="*/ 1860554 w 1860554"/>
                <a:gd name="connsiteY39" fmla="*/ 452507 h 2048273"/>
                <a:gd name="connsiteX40" fmla="*/ 1859346 w 1860554"/>
                <a:gd name="connsiteY40" fmla="*/ 452507 h 2048273"/>
                <a:gd name="connsiteX41" fmla="*/ 1859346 w 1860554"/>
                <a:gd name="connsiteY41" fmla="*/ 2048273 h 2048273"/>
                <a:gd name="connsiteX42" fmla="*/ 0 w 1860554"/>
                <a:gd name="connsiteY42" fmla="*/ 2048273 h 204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60554" h="2048273">
                  <a:moveTo>
                    <a:pt x="421762" y="1423915"/>
                  </a:moveTo>
                  <a:lnTo>
                    <a:pt x="1108860" y="1423915"/>
                  </a:lnTo>
                  <a:cubicBezTo>
                    <a:pt x="1146807" y="1423915"/>
                    <a:pt x="1177570" y="1454678"/>
                    <a:pt x="1177570" y="1492624"/>
                  </a:cubicBezTo>
                  <a:lnTo>
                    <a:pt x="1177567" y="1492624"/>
                  </a:lnTo>
                  <a:cubicBezTo>
                    <a:pt x="1177567" y="1530571"/>
                    <a:pt x="1146804" y="1561334"/>
                    <a:pt x="1108857" y="1561334"/>
                  </a:cubicBezTo>
                  <a:lnTo>
                    <a:pt x="421762" y="1561331"/>
                  </a:lnTo>
                  <a:cubicBezTo>
                    <a:pt x="402790" y="1561331"/>
                    <a:pt x="385612" y="1553639"/>
                    <a:pt x="373178" y="1541205"/>
                  </a:cubicBezTo>
                  <a:lnTo>
                    <a:pt x="353052" y="1492624"/>
                  </a:lnTo>
                  <a:lnTo>
                    <a:pt x="373178" y="1444041"/>
                  </a:lnTo>
                  <a:cubicBezTo>
                    <a:pt x="385612" y="1431606"/>
                    <a:pt x="402790" y="1423915"/>
                    <a:pt x="421762" y="1423915"/>
                  </a:cubicBezTo>
                  <a:close/>
                  <a:moveTo>
                    <a:pt x="421762" y="1063754"/>
                  </a:moveTo>
                  <a:lnTo>
                    <a:pt x="1383699" y="1063754"/>
                  </a:lnTo>
                  <a:cubicBezTo>
                    <a:pt x="1421645" y="1063754"/>
                    <a:pt x="1452408" y="1094517"/>
                    <a:pt x="1452408" y="1132464"/>
                  </a:cubicBezTo>
                  <a:lnTo>
                    <a:pt x="1452405" y="1132464"/>
                  </a:lnTo>
                  <a:cubicBezTo>
                    <a:pt x="1452405" y="1170411"/>
                    <a:pt x="1421642" y="1201174"/>
                    <a:pt x="1383696" y="1201174"/>
                  </a:cubicBezTo>
                  <a:lnTo>
                    <a:pt x="421762" y="1201171"/>
                  </a:lnTo>
                  <a:cubicBezTo>
                    <a:pt x="402790" y="1201171"/>
                    <a:pt x="385612" y="1193479"/>
                    <a:pt x="373178" y="1181048"/>
                  </a:cubicBezTo>
                  <a:lnTo>
                    <a:pt x="353052" y="1132464"/>
                  </a:lnTo>
                  <a:lnTo>
                    <a:pt x="373178" y="1083880"/>
                  </a:lnTo>
                  <a:cubicBezTo>
                    <a:pt x="385612" y="1071446"/>
                    <a:pt x="402790" y="1063754"/>
                    <a:pt x="421762" y="1063754"/>
                  </a:cubicBezTo>
                  <a:close/>
                  <a:moveTo>
                    <a:pt x="421762" y="731598"/>
                  </a:moveTo>
                  <a:lnTo>
                    <a:pt x="1383699" y="731598"/>
                  </a:lnTo>
                  <a:cubicBezTo>
                    <a:pt x="1421645" y="731598"/>
                    <a:pt x="1452408" y="762361"/>
                    <a:pt x="1452408" y="800308"/>
                  </a:cubicBezTo>
                  <a:lnTo>
                    <a:pt x="1452405" y="800308"/>
                  </a:lnTo>
                  <a:cubicBezTo>
                    <a:pt x="1452405" y="838254"/>
                    <a:pt x="1421642" y="869017"/>
                    <a:pt x="1383696" y="869017"/>
                  </a:cubicBezTo>
                  <a:lnTo>
                    <a:pt x="421762" y="869014"/>
                  </a:lnTo>
                  <a:cubicBezTo>
                    <a:pt x="402790" y="869014"/>
                    <a:pt x="385612" y="861323"/>
                    <a:pt x="373178" y="848888"/>
                  </a:cubicBezTo>
                  <a:lnTo>
                    <a:pt x="353052" y="800305"/>
                  </a:lnTo>
                  <a:lnTo>
                    <a:pt x="373178" y="751724"/>
                  </a:lnTo>
                  <a:cubicBezTo>
                    <a:pt x="385612" y="739289"/>
                    <a:pt x="402790" y="731598"/>
                    <a:pt x="421762" y="731598"/>
                  </a:cubicBezTo>
                  <a:close/>
                  <a:moveTo>
                    <a:pt x="84508" y="84508"/>
                  </a:moveTo>
                  <a:lnTo>
                    <a:pt x="84508" y="1963766"/>
                  </a:lnTo>
                  <a:lnTo>
                    <a:pt x="1774839" y="1963766"/>
                  </a:lnTo>
                  <a:lnTo>
                    <a:pt x="1774839" y="457520"/>
                  </a:lnTo>
                  <a:lnTo>
                    <a:pt x="1416529" y="457520"/>
                  </a:lnTo>
                  <a:lnTo>
                    <a:pt x="1416529" y="84508"/>
                  </a:lnTo>
                  <a:close/>
                  <a:moveTo>
                    <a:pt x="0" y="0"/>
                  </a:moveTo>
                  <a:lnTo>
                    <a:pt x="1441077" y="0"/>
                  </a:lnTo>
                  <a:lnTo>
                    <a:pt x="1860554" y="419477"/>
                  </a:lnTo>
                  <a:lnTo>
                    <a:pt x="1860554" y="452507"/>
                  </a:lnTo>
                  <a:lnTo>
                    <a:pt x="1859346" y="452507"/>
                  </a:lnTo>
                  <a:lnTo>
                    <a:pt x="1859346" y="2048273"/>
                  </a:lnTo>
                  <a:lnTo>
                    <a:pt x="0" y="2048273"/>
                  </a:lnTo>
                  <a:close/>
                </a:path>
              </a:pathLst>
            </a:custGeom>
            <a:solidFill>
              <a:srgbClr val="59B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a:solidFill>
                    <a:schemeClr val="tx1"/>
                  </a:solidFill>
                </a:rPr>
                <a:t>r</a:t>
              </a:r>
            </a:p>
          </p:txBody>
        </p:sp>
        <p:pic>
          <p:nvPicPr>
            <p:cNvPr id="244" name="Picture 243">
              <a:extLst>
                <a:ext uri="{FF2B5EF4-FFF2-40B4-BE49-F238E27FC236}">
                  <a16:creationId xmlns:a16="http://schemas.microsoft.com/office/drawing/2014/main" id="{42574077-5929-4B3E-B7B6-2F9BC511B0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966" y="2104220"/>
              <a:ext cx="311980" cy="311980"/>
            </a:xfrm>
            <a:prstGeom prst="rect">
              <a:avLst/>
            </a:prstGeom>
          </p:spPr>
        </p:pic>
      </p:grpSp>
      <p:sp>
        <p:nvSpPr>
          <p:cNvPr id="246" name="TextBox 245">
            <a:extLst>
              <a:ext uri="{FF2B5EF4-FFF2-40B4-BE49-F238E27FC236}">
                <a16:creationId xmlns:a16="http://schemas.microsoft.com/office/drawing/2014/main" id="{E88E97F0-91D0-450C-ABD1-D31E400A51E1}"/>
              </a:ext>
            </a:extLst>
          </p:cNvPr>
          <p:cNvSpPr txBox="1"/>
          <p:nvPr/>
        </p:nvSpPr>
        <p:spPr>
          <a:xfrm>
            <a:off x="260139" y="2531182"/>
            <a:ext cx="1108957" cy="350264"/>
          </a:xfrm>
          <a:prstGeom prst="rect">
            <a:avLst/>
          </a:prstGeom>
          <a:noFill/>
        </p:spPr>
        <p:txBody>
          <a:bodyPr wrap="none" lIns="91440" tIns="45720" rIns="91440" bIns="45720" rtlCol="0">
            <a:spAutoFit/>
          </a:bodyPr>
          <a:lstStyle/>
          <a:p>
            <a:pPr algn="ctr" defTabSz="951156">
              <a:defRPr/>
            </a:pPr>
            <a:r>
              <a:rPr lang="en-US" sz="816" kern="0" dirty="0">
                <a:latin typeface="Segoe UI Semibold" panose="020B0702040204020203" pitchFamily="34" charset="0"/>
                <a:ea typeface="MS PGothic" panose="020B0600070205080204" pitchFamily="34" charset="-128"/>
                <a:cs typeface="Segoe UI Semibold" panose="020B0702040204020203" pitchFamily="34" charset="0"/>
              </a:rPr>
              <a:t>SENSORS AND IOT</a:t>
            </a:r>
          </a:p>
          <a:p>
            <a:pPr algn="ctr" defTabSz="951156">
              <a:defRPr/>
            </a:pPr>
            <a:r>
              <a:rPr lang="en-US" sz="816" kern="0" dirty="0">
                <a:latin typeface="Segoe UI Semibold" panose="020B0702040204020203" pitchFamily="34" charset="0"/>
                <a:ea typeface="MS PGothic" panose="020B0600070205080204" pitchFamily="34" charset="-128"/>
                <a:cs typeface="Segoe UI Semibold" panose="020B0702040204020203" pitchFamily="34" charset="0"/>
              </a:rPr>
              <a:t>(UNSTRUCTURED)</a:t>
            </a:r>
          </a:p>
        </p:txBody>
      </p:sp>
      <p:grpSp>
        <p:nvGrpSpPr>
          <p:cNvPr id="247" name="Group 246">
            <a:extLst>
              <a:ext uri="{FF2B5EF4-FFF2-40B4-BE49-F238E27FC236}">
                <a16:creationId xmlns:a16="http://schemas.microsoft.com/office/drawing/2014/main" id="{B2A1308C-192C-482E-A60D-E0C1C6DFF2C6}"/>
              </a:ext>
            </a:extLst>
          </p:cNvPr>
          <p:cNvGrpSpPr/>
          <p:nvPr/>
        </p:nvGrpSpPr>
        <p:grpSpPr>
          <a:xfrm>
            <a:off x="543391" y="2057813"/>
            <a:ext cx="675110" cy="476324"/>
            <a:chOff x="490076" y="4279014"/>
            <a:chExt cx="903210" cy="637350"/>
          </a:xfrm>
        </p:grpSpPr>
        <p:grpSp>
          <p:nvGrpSpPr>
            <p:cNvPr id="249" name="Group 248">
              <a:extLst>
                <a:ext uri="{FF2B5EF4-FFF2-40B4-BE49-F238E27FC236}">
                  <a16:creationId xmlns:a16="http://schemas.microsoft.com/office/drawing/2014/main" id="{234AF7D0-854A-4022-84B8-EBF86F4F624D}"/>
                </a:ext>
              </a:extLst>
            </p:cNvPr>
            <p:cNvGrpSpPr/>
            <p:nvPr/>
          </p:nvGrpSpPr>
          <p:grpSpPr>
            <a:xfrm>
              <a:off x="490076" y="4279014"/>
              <a:ext cx="709853" cy="637350"/>
              <a:chOff x="8331639" y="4886641"/>
              <a:chExt cx="1370300" cy="1230341"/>
            </a:xfrm>
          </p:grpSpPr>
          <p:grpSp>
            <p:nvGrpSpPr>
              <p:cNvPr id="260" name="Group 259">
                <a:extLst>
                  <a:ext uri="{FF2B5EF4-FFF2-40B4-BE49-F238E27FC236}">
                    <a16:creationId xmlns:a16="http://schemas.microsoft.com/office/drawing/2014/main" id="{49F60427-AAF8-4CF4-BFA8-B1AF254D4BFA}"/>
                  </a:ext>
                </a:extLst>
              </p:cNvPr>
              <p:cNvGrpSpPr/>
              <p:nvPr/>
            </p:nvGrpSpPr>
            <p:grpSpPr>
              <a:xfrm>
                <a:off x="8331639" y="4886641"/>
                <a:ext cx="1370300" cy="1230341"/>
                <a:chOff x="-2759707" y="1099472"/>
                <a:chExt cx="7926138" cy="6799719"/>
              </a:xfrm>
            </p:grpSpPr>
            <p:sp>
              <p:nvSpPr>
                <p:cNvPr id="265" name="Rectangle 317">
                  <a:extLst>
                    <a:ext uri="{FF2B5EF4-FFF2-40B4-BE49-F238E27FC236}">
                      <a16:creationId xmlns:a16="http://schemas.microsoft.com/office/drawing/2014/main" id="{E874AC1C-990C-419E-BA41-887E1D0C1121}"/>
                    </a:ext>
                  </a:extLst>
                </p:cNvPr>
                <p:cNvSpPr/>
                <p:nvPr/>
              </p:nvSpPr>
              <p:spPr bwMode="auto">
                <a:xfrm>
                  <a:off x="-1103536" y="6493184"/>
                  <a:ext cx="4613797" cy="1133081"/>
                </a:xfrm>
                <a:custGeom>
                  <a:avLst/>
                  <a:gdLst>
                    <a:gd name="connsiteX0" fmla="*/ 0 w 4983252"/>
                    <a:gd name="connsiteY0" fmla="*/ 0 h 1835045"/>
                    <a:gd name="connsiteX1" fmla="*/ 4983252 w 4983252"/>
                    <a:gd name="connsiteY1" fmla="*/ 0 h 1835045"/>
                    <a:gd name="connsiteX2" fmla="*/ 4983252 w 4983252"/>
                    <a:gd name="connsiteY2" fmla="*/ 1835045 h 1835045"/>
                    <a:gd name="connsiteX3" fmla="*/ 0 w 4983252"/>
                    <a:gd name="connsiteY3" fmla="*/ 1835045 h 1835045"/>
                    <a:gd name="connsiteX4" fmla="*/ 0 w 4983252"/>
                    <a:gd name="connsiteY4" fmla="*/ 0 h 1835045"/>
                    <a:gd name="connsiteX0" fmla="*/ 1339273 w 4983252"/>
                    <a:gd name="connsiteY0" fmla="*/ 36945 h 1835045"/>
                    <a:gd name="connsiteX1" fmla="*/ 4983252 w 4983252"/>
                    <a:gd name="connsiteY1" fmla="*/ 0 h 1835045"/>
                    <a:gd name="connsiteX2" fmla="*/ 4983252 w 4983252"/>
                    <a:gd name="connsiteY2" fmla="*/ 1835045 h 1835045"/>
                    <a:gd name="connsiteX3" fmla="*/ 0 w 4983252"/>
                    <a:gd name="connsiteY3" fmla="*/ 1835045 h 1835045"/>
                    <a:gd name="connsiteX4" fmla="*/ 1339273 w 4983252"/>
                    <a:gd name="connsiteY4" fmla="*/ 36945 h 1835045"/>
                    <a:gd name="connsiteX0" fmla="*/ 1339273 w 4983252"/>
                    <a:gd name="connsiteY0" fmla="*/ 0 h 1798100"/>
                    <a:gd name="connsiteX1" fmla="*/ 3228343 w 4983252"/>
                    <a:gd name="connsiteY1" fmla="*/ 1 h 1798100"/>
                    <a:gd name="connsiteX2" fmla="*/ 4983252 w 4983252"/>
                    <a:gd name="connsiteY2" fmla="*/ 1798100 h 1798100"/>
                    <a:gd name="connsiteX3" fmla="*/ 0 w 4983252"/>
                    <a:gd name="connsiteY3" fmla="*/ 1798100 h 1798100"/>
                    <a:gd name="connsiteX4" fmla="*/ 1339273 w 4983252"/>
                    <a:gd name="connsiteY4" fmla="*/ 0 h 1798100"/>
                    <a:gd name="connsiteX0" fmla="*/ 1339273 w 4983252"/>
                    <a:gd name="connsiteY0" fmla="*/ 0 h 1798100"/>
                    <a:gd name="connsiteX1" fmla="*/ 3228343 w 4983252"/>
                    <a:gd name="connsiteY1" fmla="*/ 1 h 1798100"/>
                    <a:gd name="connsiteX2" fmla="*/ 4983252 w 4983252"/>
                    <a:gd name="connsiteY2" fmla="*/ 1798100 h 1798100"/>
                    <a:gd name="connsiteX3" fmla="*/ 0 w 4983252"/>
                    <a:gd name="connsiteY3" fmla="*/ 1798100 h 1798100"/>
                    <a:gd name="connsiteX4" fmla="*/ 1339273 w 4983252"/>
                    <a:gd name="connsiteY4" fmla="*/ 0 h 1798100"/>
                    <a:gd name="connsiteX0" fmla="*/ 1339273 w 4983252"/>
                    <a:gd name="connsiteY0" fmla="*/ 0 h 1798100"/>
                    <a:gd name="connsiteX1" fmla="*/ 3228343 w 4983252"/>
                    <a:gd name="connsiteY1" fmla="*/ 1 h 1798100"/>
                    <a:gd name="connsiteX2" fmla="*/ 4983252 w 4983252"/>
                    <a:gd name="connsiteY2" fmla="*/ 1798100 h 1798100"/>
                    <a:gd name="connsiteX3" fmla="*/ 0 w 4983252"/>
                    <a:gd name="connsiteY3" fmla="*/ 1798100 h 1798100"/>
                    <a:gd name="connsiteX4" fmla="*/ 1339273 w 4983252"/>
                    <a:gd name="connsiteY4" fmla="*/ 0 h 1798100"/>
                    <a:gd name="connsiteX0" fmla="*/ 1625600 w 4983252"/>
                    <a:gd name="connsiteY0" fmla="*/ 0 h 1798100"/>
                    <a:gd name="connsiteX1" fmla="*/ 3228343 w 4983252"/>
                    <a:gd name="connsiteY1" fmla="*/ 1 h 1798100"/>
                    <a:gd name="connsiteX2" fmla="*/ 4983252 w 4983252"/>
                    <a:gd name="connsiteY2" fmla="*/ 1798100 h 1798100"/>
                    <a:gd name="connsiteX3" fmla="*/ 0 w 4983252"/>
                    <a:gd name="connsiteY3" fmla="*/ 1798100 h 1798100"/>
                    <a:gd name="connsiteX4" fmla="*/ 1625600 w 4983252"/>
                    <a:gd name="connsiteY4" fmla="*/ 0 h 1798100"/>
                    <a:gd name="connsiteX0" fmla="*/ 1625600 w 4983252"/>
                    <a:gd name="connsiteY0" fmla="*/ 0 h 1798100"/>
                    <a:gd name="connsiteX1" fmla="*/ 2997434 w 4983252"/>
                    <a:gd name="connsiteY1" fmla="*/ 1 h 1798100"/>
                    <a:gd name="connsiteX2" fmla="*/ 4983252 w 4983252"/>
                    <a:gd name="connsiteY2" fmla="*/ 1798100 h 1798100"/>
                    <a:gd name="connsiteX3" fmla="*/ 0 w 4983252"/>
                    <a:gd name="connsiteY3" fmla="*/ 1798100 h 1798100"/>
                    <a:gd name="connsiteX4" fmla="*/ 1625600 w 4983252"/>
                    <a:gd name="connsiteY4" fmla="*/ 0 h 1798100"/>
                    <a:gd name="connsiteX0" fmla="*/ 1625600 w 4983252"/>
                    <a:gd name="connsiteY0" fmla="*/ 9235 h 1807335"/>
                    <a:gd name="connsiteX1" fmla="*/ 3209870 w 4983252"/>
                    <a:gd name="connsiteY1" fmla="*/ 0 h 1807335"/>
                    <a:gd name="connsiteX2" fmla="*/ 4983252 w 4983252"/>
                    <a:gd name="connsiteY2" fmla="*/ 1807335 h 1807335"/>
                    <a:gd name="connsiteX3" fmla="*/ 0 w 4983252"/>
                    <a:gd name="connsiteY3" fmla="*/ 1807335 h 1807335"/>
                    <a:gd name="connsiteX4" fmla="*/ 1625600 w 4983252"/>
                    <a:gd name="connsiteY4" fmla="*/ 9235 h 1807335"/>
                    <a:gd name="connsiteX0" fmla="*/ 1625600 w 4983252"/>
                    <a:gd name="connsiteY0" fmla="*/ 9235 h 1807335"/>
                    <a:gd name="connsiteX1" fmla="*/ 3209870 w 4983252"/>
                    <a:gd name="connsiteY1" fmla="*/ 0 h 1807335"/>
                    <a:gd name="connsiteX2" fmla="*/ 4983252 w 4983252"/>
                    <a:gd name="connsiteY2" fmla="*/ 1807335 h 1807335"/>
                    <a:gd name="connsiteX3" fmla="*/ 0 w 4983252"/>
                    <a:gd name="connsiteY3" fmla="*/ 1807335 h 1807335"/>
                    <a:gd name="connsiteX4" fmla="*/ 1625600 w 4983252"/>
                    <a:gd name="connsiteY4" fmla="*/ 9235 h 1807335"/>
                    <a:gd name="connsiteX0" fmla="*/ 1625600 w 4983252"/>
                    <a:gd name="connsiteY0" fmla="*/ 9235 h 1807335"/>
                    <a:gd name="connsiteX1" fmla="*/ 3209870 w 4983252"/>
                    <a:gd name="connsiteY1" fmla="*/ 0 h 1807335"/>
                    <a:gd name="connsiteX2" fmla="*/ 4983252 w 4983252"/>
                    <a:gd name="connsiteY2" fmla="*/ 1807335 h 1807335"/>
                    <a:gd name="connsiteX3" fmla="*/ 0 w 4983252"/>
                    <a:gd name="connsiteY3" fmla="*/ 1807335 h 1807335"/>
                    <a:gd name="connsiteX4" fmla="*/ 1625600 w 4983252"/>
                    <a:gd name="connsiteY4" fmla="*/ 9235 h 1807335"/>
                    <a:gd name="connsiteX0" fmla="*/ 1431636 w 4983252"/>
                    <a:gd name="connsiteY0" fmla="*/ 369454 h 1807335"/>
                    <a:gd name="connsiteX1" fmla="*/ 3209870 w 4983252"/>
                    <a:gd name="connsiteY1" fmla="*/ 0 h 1807335"/>
                    <a:gd name="connsiteX2" fmla="*/ 4983252 w 4983252"/>
                    <a:gd name="connsiteY2" fmla="*/ 1807335 h 1807335"/>
                    <a:gd name="connsiteX3" fmla="*/ 0 w 4983252"/>
                    <a:gd name="connsiteY3" fmla="*/ 1807335 h 1807335"/>
                    <a:gd name="connsiteX4" fmla="*/ 1431636 w 4983252"/>
                    <a:gd name="connsiteY4" fmla="*/ 369454 h 1807335"/>
                    <a:gd name="connsiteX0" fmla="*/ 1431636 w 4983252"/>
                    <a:gd name="connsiteY0" fmla="*/ 0 h 1437881"/>
                    <a:gd name="connsiteX1" fmla="*/ 3551615 w 4983252"/>
                    <a:gd name="connsiteY1" fmla="*/ 1 h 1437881"/>
                    <a:gd name="connsiteX2" fmla="*/ 4983252 w 4983252"/>
                    <a:gd name="connsiteY2" fmla="*/ 1437881 h 1437881"/>
                    <a:gd name="connsiteX3" fmla="*/ 0 w 4983252"/>
                    <a:gd name="connsiteY3" fmla="*/ 1437881 h 1437881"/>
                    <a:gd name="connsiteX4" fmla="*/ 1431636 w 4983252"/>
                    <a:gd name="connsiteY4" fmla="*/ 0 h 1437881"/>
                    <a:gd name="connsiteX0" fmla="*/ 1431636 w 4983252"/>
                    <a:gd name="connsiteY0" fmla="*/ 0 h 1437881"/>
                    <a:gd name="connsiteX1" fmla="*/ 3662452 w 4983252"/>
                    <a:gd name="connsiteY1" fmla="*/ 36947 h 1437881"/>
                    <a:gd name="connsiteX2" fmla="*/ 4983252 w 4983252"/>
                    <a:gd name="connsiteY2" fmla="*/ 1437881 h 1437881"/>
                    <a:gd name="connsiteX3" fmla="*/ 0 w 4983252"/>
                    <a:gd name="connsiteY3" fmla="*/ 1437881 h 1437881"/>
                    <a:gd name="connsiteX4" fmla="*/ 1431636 w 4983252"/>
                    <a:gd name="connsiteY4" fmla="*/ 0 h 1437881"/>
                    <a:gd name="connsiteX0" fmla="*/ 1219200 w 4770816"/>
                    <a:gd name="connsiteY0" fmla="*/ 0 h 1437881"/>
                    <a:gd name="connsiteX1" fmla="*/ 3450016 w 4770816"/>
                    <a:gd name="connsiteY1" fmla="*/ 36947 h 1437881"/>
                    <a:gd name="connsiteX2" fmla="*/ 4770816 w 4770816"/>
                    <a:gd name="connsiteY2" fmla="*/ 1437881 h 1437881"/>
                    <a:gd name="connsiteX3" fmla="*/ 0 w 4770816"/>
                    <a:gd name="connsiteY3" fmla="*/ 1133081 h 1437881"/>
                    <a:gd name="connsiteX4" fmla="*/ 1219200 w 4770816"/>
                    <a:gd name="connsiteY4" fmla="*/ 0 h 1437881"/>
                    <a:gd name="connsiteX0" fmla="*/ 1219200 w 4632270"/>
                    <a:gd name="connsiteY0" fmla="*/ 0 h 1133081"/>
                    <a:gd name="connsiteX1" fmla="*/ 3450016 w 4632270"/>
                    <a:gd name="connsiteY1" fmla="*/ 36947 h 1133081"/>
                    <a:gd name="connsiteX2" fmla="*/ 4632270 w 4632270"/>
                    <a:gd name="connsiteY2" fmla="*/ 1105372 h 1133081"/>
                    <a:gd name="connsiteX3" fmla="*/ 0 w 4632270"/>
                    <a:gd name="connsiteY3" fmla="*/ 1133081 h 1133081"/>
                    <a:gd name="connsiteX4" fmla="*/ 1219200 w 4632270"/>
                    <a:gd name="connsiteY4" fmla="*/ 0 h 1133081"/>
                    <a:gd name="connsiteX0" fmla="*/ 1219200 w 4623033"/>
                    <a:gd name="connsiteY0" fmla="*/ 0 h 1170027"/>
                    <a:gd name="connsiteX1" fmla="*/ 3450016 w 4623033"/>
                    <a:gd name="connsiteY1" fmla="*/ 36947 h 1170027"/>
                    <a:gd name="connsiteX2" fmla="*/ 4623033 w 4623033"/>
                    <a:gd name="connsiteY2" fmla="*/ 1170027 h 1170027"/>
                    <a:gd name="connsiteX3" fmla="*/ 0 w 4623033"/>
                    <a:gd name="connsiteY3" fmla="*/ 1133081 h 1170027"/>
                    <a:gd name="connsiteX4" fmla="*/ 1219200 w 4623033"/>
                    <a:gd name="connsiteY4" fmla="*/ 0 h 1170027"/>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50017 w 4613797"/>
                    <a:gd name="connsiteY1" fmla="*/ 55420 h 1188499"/>
                    <a:gd name="connsiteX2" fmla="*/ 4613797 w 4613797"/>
                    <a:gd name="connsiteY2" fmla="*/ 1170027 h 1188499"/>
                    <a:gd name="connsiteX3" fmla="*/ 0 w 4613797"/>
                    <a:gd name="connsiteY3" fmla="*/ 1188499 h 1188499"/>
                    <a:gd name="connsiteX4" fmla="*/ 1209964 w 4613797"/>
                    <a:gd name="connsiteY4" fmla="*/ 0 h 1188499"/>
                    <a:gd name="connsiteX0" fmla="*/ 1200728 w 4613797"/>
                    <a:gd name="connsiteY0" fmla="*/ 0 h 1133081"/>
                    <a:gd name="connsiteX1" fmla="*/ 3450017 w 4613797"/>
                    <a:gd name="connsiteY1" fmla="*/ 2 h 1133081"/>
                    <a:gd name="connsiteX2" fmla="*/ 4613797 w 4613797"/>
                    <a:gd name="connsiteY2" fmla="*/ 1114609 h 1133081"/>
                    <a:gd name="connsiteX3" fmla="*/ 0 w 4613797"/>
                    <a:gd name="connsiteY3" fmla="*/ 1133081 h 1133081"/>
                    <a:gd name="connsiteX4" fmla="*/ 1200728 w 4613797"/>
                    <a:gd name="connsiteY4" fmla="*/ 0 h 1133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797" h="1133081">
                      <a:moveTo>
                        <a:pt x="1200728" y="0"/>
                      </a:moveTo>
                      <a:lnTo>
                        <a:pt x="3450017" y="2"/>
                      </a:lnTo>
                      <a:cubicBezTo>
                        <a:pt x="3268369" y="617841"/>
                        <a:pt x="2948172" y="1023243"/>
                        <a:pt x="4613797" y="1114609"/>
                      </a:cubicBezTo>
                      <a:lnTo>
                        <a:pt x="0" y="1133081"/>
                      </a:lnTo>
                      <a:cubicBezTo>
                        <a:pt x="1453187" y="1087896"/>
                        <a:pt x="1456267" y="654785"/>
                        <a:pt x="1200728" y="0"/>
                      </a:cubicBezTo>
                      <a:close/>
                    </a:path>
                  </a:pathLst>
                </a:custGeom>
                <a:solidFill>
                  <a:srgbClr val="7C7C7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66" name="Rounded Rectangle 162">
                  <a:extLst>
                    <a:ext uri="{FF2B5EF4-FFF2-40B4-BE49-F238E27FC236}">
                      <a16:creationId xmlns:a16="http://schemas.microsoft.com/office/drawing/2014/main" id="{69D4C8FA-2D18-4FFE-932E-576A4C8B4EB5}"/>
                    </a:ext>
                  </a:extLst>
                </p:cNvPr>
                <p:cNvSpPr/>
                <p:nvPr/>
              </p:nvSpPr>
              <p:spPr bwMode="auto">
                <a:xfrm>
                  <a:off x="-2759707" y="1099472"/>
                  <a:ext cx="7926138" cy="5508726"/>
                </a:xfrm>
                <a:prstGeom prst="roundRect">
                  <a:avLst>
                    <a:gd name="adj" fmla="val 8482"/>
                  </a:avLst>
                </a:prstGeom>
                <a:solidFill>
                  <a:srgbClr val="B3B4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67" name="Rectangle 266">
                  <a:extLst>
                    <a:ext uri="{FF2B5EF4-FFF2-40B4-BE49-F238E27FC236}">
                      <a16:creationId xmlns:a16="http://schemas.microsoft.com/office/drawing/2014/main" id="{90178573-4CF2-48FF-BDA3-9298E7182B94}"/>
                    </a:ext>
                  </a:extLst>
                </p:cNvPr>
                <p:cNvSpPr/>
                <p:nvPr/>
              </p:nvSpPr>
              <p:spPr bwMode="auto">
                <a:xfrm>
                  <a:off x="-2133709" y="1626405"/>
                  <a:ext cx="6674142" cy="436152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68" name="Rectangle 267">
                  <a:extLst>
                    <a:ext uri="{FF2B5EF4-FFF2-40B4-BE49-F238E27FC236}">
                      <a16:creationId xmlns:a16="http://schemas.microsoft.com/office/drawing/2014/main" id="{240FE29B-4F58-41AA-BA84-1385782F0225}"/>
                    </a:ext>
                  </a:extLst>
                </p:cNvPr>
                <p:cNvSpPr/>
                <p:nvPr/>
              </p:nvSpPr>
              <p:spPr bwMode="auto">
                <a:xfrm>
                  <a:off x="-1332157" y="7460659"/>
                  <a:ext cx="5071038" cy="438532"/>
                </a:xfrm>
                <a:prstGeom prst="rect">
                  <a:avLst/>
                </a:prstGeom>
                <a:solidFill>
                  <a:srgbClr val="A3A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grpSp>
          <p:grpSp>
            <p:nvGrpSpPr>
              <p:cNvPr id="261" name="Group 260">
                <a:extLst>
                  <a:ext uri="{FF2B5EF4-FFF2-40B4-BE49-F238E27FC236}">
                    <a16:creationId xmlns:a16="http://schemas.microsoft.com/office/drawing/2014/main" id="{8505AB06-A62C-4814-A9E1-A1B52E11973A}"/>
                  </a:ext>
                </a:extLst>
              </p:cNvPr>
              <p:cNvGrpSpPr/>
              <p:nvPr/>
            </p:nvGrpSpPr>
            <p:grpSpPr>
              <a:xfrm>
                <a:off x="8809547" y="5122604"/>
                <a:ext cx="418607" cy="484954"/>
                <a:chOff x="8008997" y="3602971"/>
                <a:chExt cx="1156786" cy="1376926"/>
              </a:xfrm>
            </p:grpSpPr>
            <p:sp>
              <p:nvSpPr>
                <p:cNvPr id="262" name="Freeform 112">
                  <a:extLst>
                    <a:ext uri="{FF2B5EF4-FFF2-40B4-BE49-F238E27FC236}">
                      <a16:creationId xmlns:a16="http://schemas.microsoft.com/office/drawing/2014/main" id="{D3D2ADB3-BDF6-4574-AFFA-158DD504AC20}"/>
                    </a:ext>
                  </a:extLst>
                </p:cNvPr>
                <p:cNvSpPr/>
                <p:nvPr/>
              </p:nvSpPr>
              <p:spPr>
                <a:xfrm>
                  <a:off x="8072012" y="3602971"/>
                  <a:ext cx="1049544" cy="562869"/>
                </a:xfrm>
                <a:custGeom>
                  <a:avLst/>
                  <a:gdLst>
                    <a:gd name="connsiteX0" fmla="*/ 268288 w 785813"/>
                    <a:gd name="connsiteY0" fmla="*/ 0 h 463550"/>
                    <a:gd name="connsiteX1" fmla="*/ 0 w 785813"/>
                    <a:gd name="connsiteY1" fmla="*/ 268288 h 463550"/>
                    <a:gd name="connsiteX2" fmla="*/ 220663 w 785813"/>
                    <a:gd name="connsiteY2" fmla="*/ 463550 h 463550"/>
                    <a:gd name="connsiteX3" fmla="*/ 228601 w 785813"/>
                    <a:gd name="connsiteY3" fmla="*/ 458788 h 463550"/>
                    <a:gd name="connsiteX4" fmla="*/ 785813 w 785813"/>
                    <a:gd name="connsiteY4" fmla="*/ 263525 h 463550"/>
                    <a:gd name="connsiteX5" fmla="*/ 268288 w 785813"/>
                    <a:gd name="connsiteY5" fmla="*/ 0 h 463550"/>
                    <a:gd name="connsiteX0" fmla="*/ 515938 w 1033463"/>
                    <a:gd name="connsiteY0" fmla="*/ 0 h 463550"/>
                    <a:gd name="connsiteX1" fmla="*/ 0 w 1033463"/>
                    <a:gd name="connsiteY1" fmla="*/ 257176 h 463550"/>
                    <a:gd name="connsiteX2" fmla="*/ 468313 w 1033463"/>
                    <a:gd name="connsiteY2" fmla="*/ 463550 h 463550"/>
                    <a:gd name="connsiteX3" fmla="*/ 476251 w 1033463"/>
                    <a:gd name="connsiteY3" fmla="*/ 458788 h 463550"/>
                    <a:gd name="connsiteX4" fmla="*/ 1033463 w 1033463"/>
                    <a:gd name="connsiteY4" fmla="*/ 263525 h 463550"/>
                    <a:gd name="connsiteX5" fmla="*/ 515938 w 1033463"/>
                    <a:gd name="connsiteY5" fmla="*/ 0 h 463550"/>
                    <a:gd name="connsiteX0" fmla="*/ 515938 w 1033463"/>
                    <a:gd name="connsiteY0" fmla="*/ 0 h 463550"/>
                    <a:gd name="connsiteX1" fmla="*/ 0 w 1033463"/>
                    <a:gd name="connsiteY1" fmla="*/ 257176 h 463550"/>
                    <a:gd name="connsiteX2" fmla="*/ 468313 w 1033463"/>
                    <a:gd name="connsiteY2" fmla="*/ 463550 h 463550"/>
                    <a:gd name="connsiteX3" fmla="*/ 1033463 w 1033463"/>
                    <a:gd name="connsiteY3" fmla="*/ 263525 h 463550"/>
                    <a:gd name="connsiteX4" fmla="*/ 515938 w 1033463"/>
                    <a:gd name="connsiteY4" fmla="*/ 0 h 463550"/>
                    <a:gd name="connsiteX0" fmla="*/ 515938 w 1033463"/>
                    <a:gd name="connsiteY0" fmla="*/ 0 h 527050"/>
                    <a:gd name="connsiteX1" fmla="*/ 0 w 1033463"/>
                    <a:gd name="connsiteY1" fmla="*/ 257176 h 527050"/>
                    <a:gd name="connsiteX2" fmla="*/ 509588 w 1033463"/>
                    <a:gd name="connsiteY2" fmla="*/ 527050 h 527050"/>
                    <a:gd name="connsiteX3" fmla="*/ 1033463 w 1033463"/>
                    <a:gd name="connsiteY3" fmla="*/ 263525 h 527050"/>
                    <a:gd name="connsiteX4" fmla="*/ 515938 w 1033463"/>
                    <a:gd name="connsiteY4" fmla="*/ 0 h 527050"/>
                    <a:gd name="connsiteX0" fmla="*/ 528638 w 1033463"/>
                    <a:gd name="connsiteY0" fmla="*/ 0 h 549275"/>
                    <a:gd name="connsiteX1" fmla="*/ 0 w 1033463"/>
                    <a:gd name="connsiteY1" fmla="*/ 279401 h 549275"/>
                    <a:gd name="connsiteX2" fmla="*/ 509588 w 1033463"/>
                    <a:gd name="connsiteY2" fmla="*/ 549275 h 549275"/>
                    <a:gd name="connsiteX3" fmla="*/ 1033463 w 1033463"/>
                    <a:gd name="connsiteY3" fmla="*/ 285750 h 549275"/>
                    <a:gd name="connsiteX4" fmla="*/ 528638 w 1033463"/>
                    <a:gd name="connsiteY4" fmla="*/ 0 h 549275"/>
                    <a:gd name="connsiteX0" fmla="*/ 528638 w 1044576"/>
                    <a:gd name="connsiteY0" fmla="*/ 0 h 549275"/>
                    <a:gd name="connsiteX1" fmla="*/ 0 w 1044576"/>
                    <a:gd name="connsiteY1" fmla="*/ 279401 h 549275"/>
                    <a:gd name="connsiteX2" fmla="*/ 509588 w 1044576"/>
                    <a:gd name="connsiteY2" fmla="*/ 549275 h 549275"/>
                    <a:gd name="connsiteX3" fmla="*/ 1044576 w 1044576"/>
                    <a:gd name="connsiteY3" fmla="*/ 285750 h 549275"/>
                    <a:gd name="connsiteX4" fmla="*/ 528638 w 1044576"/>
                    <a:gd name="connsiteY4" fmla="*/ 0 h 549275"/>
                    <a:gd name="connsiteX0" fmla="*/ 528638 w 1044576"/>
                    <a:gd name="connsiteY0" fmla="*/ 0 h 560388"/>
                    <a:gd name="connsiteX1" fmla="*/ 0 w 1044576"/>
                    <a:gd name="connsiteY1" fmla="*/ 290514 h 560388"/>
                    <a:gd name="connsiteX2" fmla="*/ 509588 w 1044576"/>
                    <a:gd name="connsiteY2" fmla="*/ 560388 h 560388"/>
                    <a:gd name="connsiteX3" fmla="*/ 1044576 w 1044576"/>
                    <a:gd name="connsiteY3" fmla="*/ 296863 h 560388"/>
                    <a:gd name="connsiteX4" fmla="*/ 528638 w 1044576"/>
                    <a:gd name="connsiteY4" fmla="*/ 0 h 560388"/>
                    <a:gd name="connsiteX0" fmla="*/ 543542 w 1059480"/>
                    <a:gd name="connsiteY0" fmla="*/ 0 h 560388"/>
                    <a:gd name="connsiteX1" fmla="*/ 0 w 1059480"/>
                    <a:gd name="connsiteY1" fmla="*/ 307903 h 560388"/>
                    <a:gd name="connsiteX2" fmla="*/ 524492 w 1059480"/>
                    <a:gd name="connsiteY2" fmla="*/ 560388 h 560388"/>
                    <a:gd name="connsiteX3" fmla="*/ 1059480 w 1059480"/>
                    <a:gd name="connsiteY3" fmla="*/ 296863 h 560388"/>
                    <a:gd name="connsiteX4" fmla="*/ 543542 w 1059480"/>
                    <a:gd name="connsiteY4" fmla="*/ 0 h 560388"/>
                    <a:gd name="connsiteX0" fmla="*/ 543542 w 1049544"/>
                    <a:gd name="connsiteY0" fmla="*/ 0 h 560388"/>
                    <a:gd name="connsiteX1" fmla="*/ 0 w 1049544"/>
                    <a:gd name="connsiteY1" fmla="*/ 307903 h 560388"/>
                    <a:gd name="connsiteX2" fmla="*/ 524492 w 1049544"/>
                    <a:gd name="connsiteY2" fmla="*/ 560388 h 560388"/>
                    <a:gd name="connsiteX3" fmla="*/ 1049544 w 1049544"/>
                    <a:gd name="connsiteY3" fmla="*/ 294380 h 560388"/>
                    <a:gd name="connsiteX4" fmla="*/ 543542 w 1049544"/>
                    <a:gd name="connsiteY4" fmla="*/ 0 h 560388"/>
                    <a:gd name="connsiteX0" fmla="*/ 543542 w 1049544"/>
                    <a:gd name="connsiteY0" fmla="*/ 0 h 562871"/>
                    <a:gd name="connsiteX1" fmla="*/ 0 w 1049544"/>
                    <a:gd name="connsiteY1" fmla="*/ 307903 h 562871"/>
                    <a:gd name="connsiteX2" fmla="*/ 507104 w 1049544"/>
                    <a:gd name="connsiteY2" fmla="*/ 562871 h 562871"/>
                    <a:gd name="connsiteX3" fmla="*/ 1049544 w 1049544"/>
                    <a:gd name="connsiteY3" fmla="*/ 294380 h 562871"/>
                    <a:gd name="connsiteX4" fmla="*/ 543542 w 1049544"/>
                    <a:gd name="connsiteY4" fmla="*/ 0 h 56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544" h="562871">
                      <a:moveTo>
                        <a:pt x="543542" y="0"/>
                      </a:moveTo>
                      <a:lnTo>
                        <a:pt x="0" y="307903"/>
                      </a:lnTo>
                      <a:lnTo>
                        <a:pt x="507104" y="562871"/>
                      </a:lnTo>
                      <a:lnTo>
                        <a:pt x="1049544" y="294380"/>
                      </a:lnTo>
                      <a:lnTo>
                        <a:pt x="543542" y="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dirty="0">
                    <a:solidFill>
                      <a:schemeClr val="tx1"/>
                    </a:solidFill>
                  </a:endParaRPr>
                </a:p>
              </p:txBody>
            </p:sp>
            <p:sp>
              <p:nvSpPr>
                <p:cNvPr id="263" name="Freeform 113">
                  <a:extLst>
                    <a:ext uri="{FF2B5EF4-FFF2-40B4-BE49-F238E27FC236}">
                      <a16:creationId xmlns:a16="http://schemas.microsoft.com/office/drawing/2014/main" id="{E09874C9-0F09-4CFB-BDD7-4EFC97BD0B7F}"/>
                    </a:ext>
                  </a:extLst>
                </p:cNvPr>
                <p:cNvSpPr/>
                <p:nvPr/>
              </p:nvSpPr>
              <p:spPr>
                <a:xfrm>
                  <a:off x="8008997" y="3983984"/>
                  <a:ext cx="517524" cy="981074"/>
                </a:xfrm>
                <a:custGeom>
                  <a:avLst/>
                  <a:gdLst>
                    <a:gd name="connsiteX0" fmla="*/ 0 w 517525"/>
                    <a:gd name="connsiteY0" fmla="*/ 0 h 981075"/>
                    <a:gd name="connsiteX1" fmla="*/ 0 w 517525"/>
                    <a:gd name="connsiteY1" fmla="*/ 669925 h 981075"/>
                    <a:gd name="connsiteX2" fmla="*/ 517525 w 517525"/>
                    <a:gd name="connsiteY2" fmla="*/ 981075 h 981075"/>
                    <a:gd name="connsiteX3" fmla="*/ 517525 w 517525"/>
                    <a:gd name="connsiteY3" fmla="*/ 258762 h 981075"/>
                    <a:gd name="connsiteX4" fmla="*/ 0 w 517525"/>
                    <a:gd name="connsiteY4" fmla="*/ 0 h 98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525" h="981075">
                      <a:moveTo>
                        <a:pt x="0" y="0"/>
                      </a:moveTo>
                      <a:lnTo>
                        <a:pt x="0" y="669925"/>
                      </a:lnTo>
                      <a:lnTo>
                        <a:pt x="517525" y="981075"/>
                      </a:lnTo>
                      <a:lnTo>
                        <a:pt x="517525" y="258762"/>
                      </a:lnTo>
                      <a:lnTo>
                        <a:pt x="0" y="0"/>
                      </a:lnTo>
                      <a:close/>
                    </a:path>
                  </a:pathLst>
                </a:custGeom>
                <a:solidFill>
                  <a:srgbClr val="B2D4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chemeClr val="tx1"/>
                    </a:solidFill>
                  </a:endParaRPr>
                </a:p>
              </p:txBody>
            </p:sp>
            <p:sp>
              <p:nvSpPr>
                <p:cNvPr id="264" name="Freeform 114">
                  <a:extLst>
                    <a:ext uri="{FF2B5EF4-FFF2-40B4-BE49-F238E27FC236}">
                      <a16:creationId xmlns:a16="http://schemas.microsoft.com/office/drawing/2014/main" id="{EC559A58-F1F3-48C4-AA02-DC618B9A4BB8}"/>
                    </a:ext>
                  </a:extLst>
                </p:cNvPr>
                <p:cNvSpPr/>
                <p:nvPr/>
              </p:nvSpPr>
              <p:spPr>
                <a:xfrm flipH="1">
                  <a:off x="8648259" y="3998821"/>
                  <a:ext cx="517524" cy="981076"/>
                </a:xfrm>
                <a:custGeom>
                  <a:avLst/>
                  <a:gdLst>
                    <a:gd name="connsiteX0" fmla="*/ 0 w 517525"/>
                    <a:gd name="connsiteY0" fmla="*/ 0 h 981075"/>
                    <a:gd name="connsiteX1" fmla="*/ 0 w 517525"/>
                    <a:gd name="connsiteY1" fmla="*/ 669925 h 981075"/>
                    <a:gd name="connsiteX2" fmla="*/ 517525 w 517525"/>
                    <a:gd name="connsiteY2" fmla="*/ 981075 h 981075"/>
                    <a:gd name="connsiteX3" fmla="*/ 517525 w 517525"/>
                    <a:gd name="connsiteY3" fmla="*/ 258762 h 981075"/>
                    <a:gd name="connsiteX4" fmla="*/ 0 w 517525"/>
                    <a:gd name="connsiteY4" fmla="*/ 0 h 98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525" h="981075">
                      <a:moveTo>
                        <a:pt x="0" y="0"/>
                      </a:moveTo>
                      <a:lnTo>
                        <a:pt x="0" y="669925"/>
                      </a:lnTo>
                      <a:lnTo>
                        <a:pt x="517525" y="981075"/>
                      </a:lnTo>
                      <a:lnTo>
                        <a:pt x="517525" y="258762"/>
                      </a:lnTo>
                      <a:lnTo>
                        <a:pt x="0" y="0"/>
                      </a:lnTo>
                      <a:close/>
                    </a:path>
                  </a:pathLst>
                </a:custGeom>
                <a:solidFill>
                  <a:srgbClr val="66AA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chemeClr val="tx1"/>
                    </a:solidFill>
                  </a:endParaRPr>
                </a:p>
              </p:txBody>
            </p:sp>
          </p:grpSp>
        </p:grpSp>
        <p:grpSp>
          <p:nvGrpSpPr>
            <p:cNvPr id="250" name="Group 249">
              <a:extLst>
                <a:ext uri="{FF2B5EF4-FFF2-40B4-BE49-F238E27FC236}">
                  <a16:creationId xmlns:a16="http://schemas.microsoft.com/office/drawing/2014/main" id="{89057C99-F619-4E07-A126-2EA0BEB723E3}"/>
                </a:ext>
              </a:extLst>
            </p:cNvPr>
            <p:cNvGrpSpPr/>
            <p:nvPr/>
          </p:nvGrpSpPr>
          <p:grpSpPr>
            <a:xfrm>
              <a:off x="1121287" y="4532810"/>
              <a:ext cx="271999" cy="271999"/>
              <a:chOff x="6734349" y="1631589"/>
              <a:chExt cx="2704850" cy="2704850"/>
            </a:xfrm>
          </p:grpSpPr>
          <p:sp>
            <p:nvSpPr>
              <p:cNvPr id="251" name="Rectangle 250">
                <a:extLst>
                  <a:ext uri="{FF2B5EF4-FFF2-40B4-BE49-F238E27FC236}">
                    <a16:creationId xmlns:a16="http://schemas.microsoft.com/office/drawing/2014/main" id="{B6C805CD-590D-4D77-BC1F-30F50811ABB3}"/>
                  </a:ext>
                </a:extLst>
              </p:cNvPr>
              <p:cNvSpPr/>
              <p:nvPr/>
            </p:nvSpPr>
            <p:spPr bwMode="auto">
              <a:xfrm>
                <a:off x="6734349" y="2183848"/>
                <a:ext cx="2704850" cy="385734"/>
              </a:xfrm>
              <a:prstGeom prst="rect">
                <a:avLst/>
              </a:prstGeom>
              <a:solidFill>
                <a:srgbClr val="FFD21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52" name="Rectangle 251">
                <a:extLst>
                  <a:ext uri="{FF2B5EF4-FFF2-40B4-BE49-F238E27FC236}">
                    <a16:creationId xmlns:a16="http://schemas.microsoft.com/office/drawing/2014/main" id="{95BF763D-B8A7-4FA8-96A5-671A75C38878}"/>
                  </a:ext>
                </a:extLst>
              </p:cNvPr>
              <p:cNvSpPr/>
              <p:nvPr/>
            </p:nvSpPr>
            <p:spPr bwMode="auto">
              <a:xfrm>
                <a:off x="6734349" y="2702350"/>
                <a:ext cx="2704850" cy="1126665"/>
              </a:xfrm>
              <a:prstGeom prst="rect">
                <a:avLst/>
              </a:prstGeom>
              <a:solidFill>
                <a:srgbClr val="FFD21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grpSp>
            <p:nvGrpSpPr>
              <p:cNvPr id="253" name="Group 252">
                <a:extLst>
                  <a:ext uri="{FF2B5EF4-FFF2-40B4-BE49-F238E27FC236}">
                    <a16:creationId xmlns:a16="http://schemas.microsoft.com/office/drawing/2014/main" id="{DFEDA4E2-0318-4A04-92AB-5053E1D255E2}"/>
                  </a:ext>
                </a:extLst>
              </p:cNvPr>
              <p:cNvGrpSpPr/>
              <p:nvPr/>
            </p:nvGrpSpPr>
            <p:grpSpPr>
              <a:xfrm rot="16200000">
                <a:off x="6733543" y="2161430"/>
                <a:ext cx="2704850" cy="1645167"/>
                <a:chOff x="6734349" y="2021473"/>
                <a:chExt cx="2704850" cy="1645167"/>
              </a:xfrm>
            </p:grpSpPr>
            <p:sp>
              <p:nvSpPr>
                <p:cNvPr id="258" name="Rectangle 257">
                  <a:extLst>
                    <a:ext uri="{FF2B5EF4-FFF2-40B4-BE49-F238E27FC236}">
                      <a16:creationId xmlns:a16="http://schemas.microsoft.com/office/drawing/2014/main" id="{3219620D-0712-46E1-AD4B-EDBD42F09904}"/>
                    </a:ext>
                  </a:extLst>
                </p:cNvPr>
                <p:cNvSpPr/>
                <p:nvPr/>
              </p:nvSpPr>
              <p:spPr bwMode="auto">
                <a:xfrm>
                  <a:off x="6734349" y="2021473"/>
                  <a:ext cx="2704850" cy="385734"/>
                </a:xfrm>
                <a:prstGeom prst="rect">
                  <a:avLst/>
                </a:prstGeom>
                <a:solidFill>
                  <a:srgbClr val="FFD21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59" name="Rectangle 258">
                  <a:extLst>
                    <a:ext uri="{FF2B5EF4-FFF2-40B4-BE49-F238E27FC236}">
                      <a16:creationId xmlns:a16="http://schemas.microsoft.com/office/drawing/2014/main" id="{27E78A09-93B3-47FC-B8E1-8DFB264D897D}"/>
                    </a:ext>
                  </a:extLst>
                </p:cNvPr>
                <p:cNvSpPr/>
                <p:nvPr/>
              </p:nvSpPr>
              <p:spPr bwMode="auto">
                <a:xfrm>
                  <a:off x="6734349" y="2539975"/>
                  <a:ext cx="2704850" cy="1126665"/>
                </a:xfrm>
                <a:prstGeom prst="rect">
                  <a:avLst/>
                </a:prstGeom>
                <a:solidFill>
                  <a:srgbClr val="FFD21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grpSp>
          <p:sp>
            <p:nvSpPr>
              <p:cNvPr id="254" name="Rectangle 253">
                <a:extLst>
                  <a:ext uri="{FF2B5EF4-FFF2-40B4-BE49-F238E27FC236}">
                    <a16:creationId xmlns:a16="http://schemas.microsoft.com/office/drawing/2014/main" id="{E60963F6-FC9A-4607-8696-209F619235DF}"/>
                  </a:ext>
                </a:extLst>
              </p:cNvPr>
              <p:cNvSpPr/>
              <p:nvPr/>
            </p:nvSpPr>
            <p:spPr bwMode="auto">
              <a:xfrm>
                <a:off x="6848371" y="1729692"/>
                <a:ext cx="2475194" cy="250938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55" name="Rounded Rectangle 263">
                <a:extLst>
                  <a:ext uri="{FF2B5EF4-FFF2-40B4-BE49-F238E27FC236}">
                    <a16:creationId xmlns:a16="http://schemas.microsoft.com/office/drawing/2014/main" id="{5A18CF8D-2091-4397-B27B-A09C9BB8FCC5}"/>
                  </a:ext>
                </a:extLst>
              </p:cNvPr>
              <p:cNvSpPr/>
              <p:nvPr/>
            </p:nvSpPr>
            <p:spPr bwMode="auto">
              <a:xfrm>
                <a:off x="7166011" y="2100741"/>
                <a:ext cx="1808775" cy="1769902"/>
              </a:xfrm>
              <a:prstGeom prst="roundRect">
                <a:avLst>
                  <a:gd name="adj" fmla="val 9945"/>
                </a:avLst>
              </a:prstGeom>
              <a:solidFill>
                <a:srgbClr val="E5E5E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56" name="Rounded Rectangle 264">
                <a:extLst>
                  <a:ext uri="{FF2B5EF4-FFF2-40B4-BE49-F238E27FC236}">
                    <a16:creationId xmlns:a16="http://schemas.microsoft.com/office/drawing/2014/main" id="{D894DB84-DCB5-47A3-AF15-88E5A1C761A2}"/>
                  </a:ext>
                </a:extLst>
              </p:cNvPr>
              <p:cNvSpPr/>
              <p:nvPr/>
            </p:nvSpPr>
            <p:spPr bwMode="auto">
              <a:xfrm>
                <a:off x="7373206" y="2219957"/>
                <a:ext cx="1475468" cy="1498515"/>
              </a:xfrm>
              <a:prstGeom prst="roundRect">
                <a:avLst>
                  <a:gd name="adj" fmla="val 9945"/>
                </a:avLst>
              </a:prstGeom>
              <a:solidFill>
                <a:srgbClr val="D0D0D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sp>
            <p:nvSpPr>
              <p:cNvPr id="257" name="Freeform 265">
                <a:extLst>
                  <a:ext uri="{FF2B5EF4-FFF2-40B4-BE49-F238E27FC236}">
                    <a16:creationId xmlns:a16="http://schemas.microsoft.com/office/drawing/2014/main" id="{0B8BCF8F-9593-45AC-AC6D-752EC03875E8}"/>
                  </a:ext>
                </a:extLst>
              </p:cNvPr>
              <p:cNvSpPr/>
              <p:nvPr/>
            </p:nvSpPr>
            <p:spPr bwMode="auto">
              <a:xfrm>
                <a:off x="7240777" y="2100741"/>
                <a:ext cx="1734009" cy="1769902"/>
              </a:xfrm>
              <a:custGeom>
                <a:avLst/>
                <a:gdLst>
                  <a:gd name="connsiteX0" fmla="*/ 1354214 w 1734009"/>
                  <a:gd name="connsiteY0" fmla="*/ 0 h 1769902"/>
                  <a:gd name="connsiteX1" fmla="*/ 1557992 w 1734009"/>
                  <a:gd name="connsiteY1" fmla="*/ 0 h 1769902"/>
                  <a:gd name="connsiteX2" fmla="*/ 1734009 w 1734009"/>
                  <a:gd name="connsiteY2" fmla="*/ 176017 h 1769902"/>
                  <a:gd name="connsiteX3" fmla="*/ 1734009 w 1734009"/>
                  <a:gd name="connsiteY3" fmla="*/ 1593885 h 1769902"/>
                  <a:gd name="connsiteX4" fmla="*/ 1557992 w 1734009"/>
                  <a:gd name="connsiteY4" fmla="*/ 1769902 h 1769902"/>
                  <a:gd name="connsiteX5" fmla="*/ 101251 w 1734009"/>
                  <a:gd name="connsiteY5" fmla="*/ 1769902 h 1769902"/>
                  <a:gd name="connsiteX6" fmla="*/ 32737 w 1734009"/>
                  <a:gd name="connsiteY6" fmla="*/ 1756070 h 1769902"/>
                  <a:gd name="connsiteX7" fmla="*/ 0 w 1734009"/>
                  <a:gd name="connsiteY7" fmla="*/ 1733998 h 176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4009" h="1769902">
                    <a:moveTo>
                      <a:pt x="1354214" y="0"/>
                    </a:moveTo>
                    <a:lnTo>
                      <a:pt x="1557992" y="0"/>
                    </a:lnTo>
                    <a:cubicBezTo>
                      <a:pt x="1655204" y="0"/>
                      <a:pt x="1734009" y="78805"/>
                      <a:pt x="1734009" y="176017"/>
                    </a:cubicBezTo>
                    <a:lnTo>
                      <a:pt x="1734009" y="1593885"/>
                    </a:lnTo>
                    <a:cubicBezTo>
                      <a:pt x="1734009" y="1691097"/>
                      <a:pt x="1655204" y="1769902"/>
                      <a:pt x="1557992" y="1769902"/>
                    </a:cubicBezTo>
                    <a:lnTo>
                      <a:pt x="101251" y="1769902"/>
                    </a:lnTo>
                    <a:cubicBezTo>
                      <a:pt x="76948" y="1769902"/>
                      <a:pt x="53795" y="1764977"/>
                      <a:pt x="32737" y="1756070"/>
                    </a:cubicBezTo>
                    <a:lnTo>
                      <a:pt x="0" y="1733998"/>
                    </a:lnTo>
                    <a:close/>
                  </a:path>
                </a:pathLst>
              </a:custGeom>
              <a:solidFill>
                <a:srgbClr val="000000">
                  <a:alpha val="1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tx1"/>
                  </a:solidFill>
                  <a:ea typeface="Segoe UI" pitchFamily="34" charset="0"/>
                  <a:cs typeface="Segoe UI" pitchFamily="34" charset="0"/>
                </a:endParaRPr>
              </a:p>
            </p:txBody>
          </p:sp>
        </p:grpSp>
      </p:grpSp>
      <p:pic>
        <p:nvPicPr>
          <p:cNvPr id="248" name="Picture 247">
            <a:extLst>
              <a:ext uri="{FF2B5EF4-FFF2-40B4-BE49-F238E27FC236}">
                <a16:creationId xmlns:a16="http://schemas.microsoft.com/office/drawing/2014/main" id="{536879C6-5153-4E00-A751-483091FFBC4B}"/>
              </a:ext>
            </a:extLst>
          </p:cNvPr>
          <p:cNvPicPr>
            <a:picLocks noChangeAspect="1"/>
          </p:cNvPicPr>
          <p:nvPr/>
        </p:nvPicPr>
        <p:blipFill>
          <a:blip r:embed="rId8"/>
          <a:stretch>
            <a:fillRect/>
          </a:stretch>
        </p:blipFill>
        <p:spPr>
          <a:xfrm>
            <a:off x="859796" y="2385510"/>
            <a:ext cx="274293" cy="177123"/>
          </a:xfrm>
          <a:prstGeom prst="rect">
            <a:avLst/>
          </a:prstGeom>
        </p:spPr>
      </p:pic>
      <p:cxnSp>
        <p:nvCxnSpPr>
          <p:cNvPr id="47" name="Straight Connector 46">
            <a:extLst>
              <a:ext uri="{FF2B5EF4-FFF2-40B4-BE49-F238E27FC236}">
                <a16:creationId xmlns:a16="http://schemas.microsoft.com/office/drawing/2014/main" id="{1452E316-51AD-4AD0-9B87-7100C8F6865D}"/>
              </a:ext>
            </a:extLst>
          </p:cNvPr>
          <p:cNvCxnSpPr>
            <a:cxnSpLocks/>
          </p:cNvCxnSpPr>
          <p:nvPr/>
        </p:nvCxnSpPr>
        <p:spPr>
          <a:xfrm>
            <a:off x="1556311" y="1823905"/>
            <a:ext cx="0" cy="4156568"/>
          </a:xfrm>
          <a:prstGeom prst="line">
            <a:avLst/>
          </a:prstGeom>
          <a:ln>
            <a:solidFill>
              <a:srgbClr val="00206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76B25D8-341A-48E9-B538-4C7A0BDC03E9}"/>
              </a:ext>
            </a:extLst>
          </p:cNvPr>
          <p:cNvCxnSpPr>
            <a:cxnSpLocks/>
          </p:cNvCxnSpPr>
          <p:nvPr/>
        </p:nvCxnSpPr>
        <p:spPr>
          <a:xfrm>
            <a:off x="1411932" y="1823905"/>
            <a:ext cx="144379" cy="0"/>
          </a:xfrm>
          <a:prstGeom prst="line">
            <a:avLst/>
          </a:prstGeom>
          <a:ln>
            <a:solidFill>
              <a:srgbClr val="00206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EEAFDC03-1BE3-4283-9183-05E61AEF58A2}"/>
              </a:ext>
            </a:extLst>
          </p:cNvPr>
          <p:cNvCxnSpPr>
            <a:cxnSpLocks/>
          </p:cNvCxnSpPr>
          <p:nvPr/>
        </p:nvCxnSpPr>
        <p:spPr>
          <a:xfrm>
            <a:off x="1411932" y="5965916"/>
            <a:ext cx="144379" cy="0"/>
          </a:xfrm>
          <a:prstGeom prst="line">
            <a:avLst/>
          </a:prstGeom>
          <a:ln>
            <a:solidFill>
              <a:srgbClr val="00206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089E2499-7135-4BA5-B903-104E8AD584B4}"/>
              </a:ext>
            </a:extLst>
          </p:cNvPr>
          <p:cNvCxnSpPr>
            <a:cxnSpLocks/>
          </p:cNvCxnSpPr>
          <p:nvPr/>
        </p:nvCxnSpPr>
        <p:spPr>
          <a:xfrm>
            <a:off x="10643937" y="1869530"/>
            <a:ext cx="0" cy="4156568"/>
          </a:xfrm>
          <a:prstGeom prst="line">
            <a:avLst/>
          </a:prstGeom>
          <a:ln>
            <a:solidFill>
              <a:srgbClr val="00206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E0CDDF14-1B04-4AC6-8896-1D778B9813E7}"/>
              </a:ext>
            </a:extLst>
          </p:cNvPr>
          <p:cNvCxnSpPr>
            <a:cxnSpLocks/>
          </p:cNvCxnSpPr>
          <p:nvPr/>
        </p:nvCxnSpPr>
        <p:spPr>
          <a:xfrm>
            <a:off x="10637058" y="1869530"/>
            <a:ext cx="144379" cy="0"/>
          </a:xfrm>
          <a:prstGeom prst="line">
            <a:avLst/>
          </a:prstGeom>
          <a:ln>
            <a:solidFill>
              <a:srgbClr val="00206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1D0CECF-9164-49E7-B726-E2362711E3B6}"/>
              </a:ext>
            </a:extLst>
          </p:cNvPr>
          <p:cNvCxnSpPr>
            <a:cxnSpLocks/>
          </p:cNvCxnSpPr>
          <p:nvPr/>
        </p:nvCxnSpPr>
        <p:spPr>
          <a:xfrm>
            <a:off x="10643933" y="6004666"/>
            <a:ext cx="144379" cy="0"/>
          </a:xfrm>
          <a:prstGeom prst="line">
            <a:avLst/>
          </a:prstGeom>
          <a:ln>
            <a:solidFill>
              <a:srgbClr val="00206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1" name="Straight Arrow Connector 300">
            <a:extLst>
              <a:ext uri="{FF2B5EF4-FFF2-40B4-BE49-F238E27FC236}">
                <a16:creationId xmlns:a16="http://schemas.microsoft.com/office/drawing/2014/main" id="{9E2A4799-167A-4974-ACBB-D8C594D8CB5D}"/>
              </a:ext>
            </a:extLst>
          </p:cNvPr>
          <p:cNvCxnSpPr>
            <a:cxnSpLocks/>
          </p:cNvCxnSpPr>
          <p:nvPr/>
        </p:nvCxnSpPr>
        <p:spPr>
          <a:xfrm>
            <a:off x="10207404" y="3769394"/>
            <a:ext cx="431826" cy="0"/>
          </a:xfrm>
          <a:prstGeom prst="straightConnector1">
            <a:avLst/>
          </a:prstGeom>
          <a:ln>
            <a:solidFill>
              <a:srgbClr val="002060"/>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7DE9726-BD7C-4657-9A44-8986AE62F9E7}"/>
              </a:ext>
            </a:extLst>
          </p:cNvPr>
          <p:cNvSpPr txBox="1"/>
          <p:nvPr/>
        </p:nvSpPr>
        <p:spPr>
          <a:xfrm>
            <a:off x="2167017" y="4117820"/>
            <a:ext cx="843652" cy="369332"/>
          </a:xfrm>
          <a:prstGeom prst="rect">
            <a:avLst/>
          </a:prstGeom>
        </p:spPr>
        <p:txBody>
          <a:bodyPr wrap="square">
            <a:spAutoFit/>
          </a:bodyPr>
          <a:lstStyle>
            <a:defPPr>
              <a:defRPr lang="en-US"/>
            </a:defPPr>
            <a:lvl1pPr defTabSz="950973">
              <a:defRPr sz="900" kern="0">
                <a:latin typeface="Segoe UI Semibold" panose="020B0702040204020203" pitchFamily="34" charset="0"/>
                <a:ea typeface="MS PGothic" panose="020B0600070205080204" pitchFamily="34" charset="-128"/>
                <a:cs typeface="Segoe UI Semibold" panose="020B0702040204020203" pitchFamily="34" charset="0"/>
              </a:defRPr>
            </a:lvl1pPr>
          </a:lstStyle>
          <a:p>
            <a:pPr algn="ctr"/>
            <a:r>
              <a:rPr lang="en-US" dirty="0"/>
              <a:t>DATA LAKE STORE</a:t>
            </a:r>
          </a:p>
        </p:txBody>
      </p:sp>
      <p:sp>
        <p:nvSpPr>
          <p:cNvPr id="75" name="TextBox 74">
            <a:extLst>
              <a:ext uri="{FF2B5EF4-FFF2-40B4-BE49-F238E27FC236}">
                <a16:creationId xmlns:a16="http://schemas.microsoft.com/office/drawing/2014/main" id="{72A2A260-5FFB-4BD1-939A-0087CFA3585F}"/>
              </a:ext>
            </a:extLst>
          </p:cNvPr>
          <p:cNvSpPr txBox="1"/>
          <p:nvPr/>
        </p:nvSpPr>
        <p:spPr>
          <a:xfrm>
            <a:off x="3078067" y="4128897"/>
            <a:ext cx="734502" cy="369332"/>
          </a:xfrm>
          <a:prstGeom prst="rect">
            <a:avLst/>
          </a:prstGeom>
        </p:spPr>
        <p:txBody>
          <a:bodyPr wrap="square">
            <a:spAutoFit/>
          </a:bodyPr>
          <a:lstStyle>
            <a:defPPr>
              <a:defRPr lang="en-US"/>
            </a:defPPr>
            <a:lvl1pPr defTabSz="950973">
              <a:defRPr sz="900" kern="0">
                <a:latin typeface="Segoe UI Semibold" panose="020B0702040204020203" pitchFamily="34" charset="0"/>
                <a:ea typeface="MS PGothic" panose="020B0600070205080204" pitchFamily="34" charset="-128"/>
                <a:cs typeface="Segoe UI Semibold" panose="020B0702040204020203" pitchFamily="34" charset="0"/>
              </a:defRPr>
            </a:lvl1pPr>
          </a:lstStyle>
          <a:p>
            <a:pPr algn="ctr"/>
            <a:r>
              <a:rPr lang="en-US" dirty="0"/>
              <a:t>AZURE STORAGE</a:t>
            </a:r>
          </a:p>
        </p:txBody>
      </p:sp>
      <p:sp>
        <p:nvSpPr>
          <p:cNvPr id="83" name="TextBox 82">
            <a:extLst>
              <a:ext uri="{FF2B5EF4-FFF2-40B4-BE49-F238E27FC236}">
                <a16:creationId xmlns:a16="http://schemas.microsoft.com/office/drawing/2014/main" id="{C5499F1B-A214-4D84-94CA-5ACB2DB0CBF3}"/>
              </a:ext>
            </a:extLst>
          </p:cNvPr>
          <p:cNvSpPr txBox="1"/>
          <p:nvPr/>
        </p:nvSpPr>
        <p:spPr>
          <a:xfrm>
            <a:off x="7651177" y="4101321"/>
            <a:ext cx="832279" cy="230832"/>
          </a:xfrm>
          <a:prstGeom prst="rect">
            <a:avLst/>
          </a:prstGeom>
        </p:spPr>
        <p:txBody>
          <a:bodyPr wrap="none">
            <a:spAutoFit/>
          </a:bodyPr>
          <a:lstStyle>
            <a:defPPr>
              <a:defRPr lang="en-US"/>
            </a:defPPr>
            <a:lvl1pPr defTabSz="950973">
              <a:defRPr sz="900" kern="0">
                <a:latin typeface="Segoe UI Semibold" panose="020B0702040204020203" pitchFamily="34" charset="0"/>
                <a:ea typeface="MS PGothic" panose="020B0600070205080204" pitchFamily="34" charset="-128"/>
                <a:cs typeface="Segoe UI Semibold" panose="020B0702040204020203" pitchFamily="34" charset="0"/>
              </a:defRPr>
            </a:lvl1pPr>
          </a:lstStyle>
          <a:p>
            <a:r>
              <a:rPr lang="en-US" dirty="0"/>
              <a:t>HDINSIGHT </a:t>
            </a:r>
          </a:p>
        </p:txBody>
      </p:sp>
      <p:sp>
        <p:nvSpPr>
          <p:cNvPr id="269" name="Rectangle 268">
            <a:extLst>
              <a:ext uri="{FF2B5EF4-FFF2-40B4-BE49-F238E27FC236}">
                <a16:creationId xmlns:a16="http://schemas.microsoft.com/office/drawing/2014/main" id="{B4CF7B6F-8BD0-40D6-84E5-B9724E17ACDF}"/>
              </a:ext>
            </a:extLst>
          </p:cNvPr>
          <p:cNvSpPr/>
          <p:nvPr/>
        </p:nvSpPr>
        <p:spPr>
          <a:xfrm>
            <a:off x="6401230" y="4105120"/>
            <a:ext cx="1255472" cy="230832"/>
          </a:xfrm>
          <a:prstGeom prst="rect">
            <a:avLst/>
          </a:prstGeom>
        </p:spPr>
        <p:txBody>
          <a:bodyPr wrap="none">
            <a:spAutoFit/>
          </a:bodyPr>
          <a:lstStyle/>
          <a:p>
            <a:pPr defTabSz="950973"/>
            <a:r>
              <a:rPr lang="en-US" sz="900" kern="0" dirty="0">
                <a:latin typeface="Segoe UI Semibold" panose="020B0702040204020203" pitchFamily="34" charset="0"/>
                <a:ea typeface="MS PGothic" panose="020B0600070205080204" pitchFamily="34" charset="-128"/>
                <a:cs typeface="Segoe UI Semibold" panose="020B0702040204020203" pitchFamily="34" charset="0"/>
              </a:rPr>
              <a:t>AZURE DATABRICKS</a:t>
            </a:r>
          </a:p>
        </p:txBody>
      </p:sp>
      <p:pic>
        <p:nvPicPr>
          <p:cNvPr id="272" name="Picture 271">
            <a:extLst>
              <a:ext uri="{FF2B5EF4-FFF2-40B4-BE49-F238E27FC236}">
                <a16:creationId xmlns:a16="http://schemas.microsoft.com/office/drawing/2014/main" id="{F23D66EC-D378-4182-8433-67F4C4143D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90193" y="3454701"/>
            <a:ext cx="670390" cy="670390"/>
          </a:xfrm>
          <a:prstGeom prst="rect">
            <a:avLst/>
          </a:prstGeom>
        </p:spPr>
      </p:pic>
      <p:sp>
        <p:nvSpPr>
          <p:cNvPr id="59" name="TextBox 58">
            <a:extLst>
              <a:ext uri="{FF2B5EF4-FFF2-40B4-BE49-F238E27FC236}">
                <a16:creationId xmlns:a16="http://schemas.microsoft.com/office/drawing/2014/main" id="{B723EFC5-6988-4E8A-BF81-DC1937934AC5}"/>
              </a:ext>
            </a:extLst>
          </p:cNvPr>
          <p:cNvSpPr txBox="1"/>
          <p:nvPr/>
        </p:nvSpPr>
        <p:spPr>
          <a:xfrm>
            <a:off x="3849204" y="2173204"/>
            <a:ext cx="857889" cy="539496"/>
          </a:xfrm>
          <a:prstGeom prst="rect">
            <a:avLst/>
          </a:prstGeom>
          <a:noFill/>
        </p:spPr>
        <p:txBody>
          <a:bodyPr wrap="square" lIns="91440" tIns="143347" rIns="91440" bIns="143347" rtlCol="0">
            <a:spAutoFit/>
          </a:bodyPr>
          <a:lstStyle>
            <a:defPPr>
              <a:defRPr lang="en-US"/>
            </a:defPPr>
            <a:lvl1pPr defTabSz="913781">
              <a:lnSpc>
                <a:spcPct val="90000"/>
              </a:lnSpc>
              <a:spcBef>
                <a:spcPct val="0"/>
              </a:spcBef>
              <a:spcAft>
                <a:spcPts val="588"/>
              </a:spcAft>
              <a:defRPr sz="1125" kern="0" spc="-29">
                <a:gradFill>
                  <a:gsLst>
                    <a:gs pos="1250">
                      <a:schemeClr val="tx1"/>
                    </a:gs>
                    <a:gs pos="100000">
                      <a:schemeClr val="tx1"/>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sz="900" dirty="0">
                <a:solidFill>
                  <a:schemeClr val="tx1"/>
                </a:solidFill>
                <a:latin typeface="Segoe UI Semibold" panose="020B0702040204020203" pitchFamily="34" charset="0"/>
                <a:cs typeface="Segoe UI Semibold" panose="020B0702040204020203" pitchFamily="34" charset="0"/>
              </a:rPr>
              <a:t>AZURE ML  </a:t>
            </a:r>
          </a:p>
        </p:txBody>
      </p:sp>
      <p:sp>
        <p:nvSpPr>
          <p:cNvPr id="70" name="TextBox 69">
            <a:extLst>
              <a:ext uri="{FF2B5EF4-FFF2-40B4-BE49-F238E27FC236}">
                <a16:creationId xmlns:a16="http://schemas.microsoft.com/office/drawing/2014/main" id="{4B003B8B-78F8-410B-B731-59EB90E54A84}"/>
              </a:ext>
            </a:extLst>
          </p:cNvPr>
          <p:cNvSpPr txBox="1"/>
          <p:nvPr/>
        </p:nvSpPr>
        <p:spPr>
          <a:xfrm>
            <a:off x="4859104" y="2173205"/>
            <a:ext cx="684606" cy="538793"/>
          </a:xfrm>
          <a:prstGeom prst="rect">
            <a:avLst/>
          </a:prstGeom>
          <a:noFill/>
        </p:spPr>
        <p:txBody>
          <a:bodyPr wrap="square" lIns="91440" tIns="143347" rIns="91440" bIns="143347" rtlCol="0">
            <a:spAutoFit/>
          </a:bodyPr>
          <a:lstStyle>
            <a:defPPr>
              <a:defRPr lang="en-US"/>
            </a:defPPr>
            <a:lvl1pPr defTabSz="913781">
              <a:lnSpc>
                <a:spcPct val="90000"/>
              </a:lnSpc>
              <a:spcBef>
                <a:spcPct val="0"/>
              </a:spcBef>
              <a:spcAft>
                <a:spcPts val="588"/>
              </a:spcAft>
              <a:defRPr sz="1125" kern="0" spc="-29">
                <a:gradFill>
                  <a:gsLst>
                    <a:gs pos="1250">
                      <a:schemeClr val="tx1"/>
                    </a:gs>
                    <a:gs pos="100000">
                      <a:schemeClr val="tx1"/>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sz="900" dirty="0">
                <a:solidFill>
                  <a:schemeClr val="tx1"/>
                </a:solidFill>
                <a:latin typeface="Segoe UI Semibold" panose="020B0702040204020203" pitchFamily="34" charset="0"/>
                <a:cs typeface="Segoe UI Semibold" panose="020B0702040204020203" pitchFamily="34" charset="0"/>
              </a:rPr>
              <a:t>ML SERVER</a:t>
            </a:r>
          </a:p>
        </p:txBody>
      </p:sp>
      <p:pic>
        <p:nvPicPr>
          <p:cNvPr id="270" name="Picture 269">
            <a:extLst>
              <a:ext uri="{FF2B5EF4-FFF2-40B4-BE49-F238E27FC236}">
                <a16:creationId xmlns:a16="http://schemas.microsoft.com/office/drawing/2014/main" id="{C35B6837-FAFB-4B91-8B8D-99B09C116E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54690" y="1651555"/>
            <a:ext cx="647646" cy="647646"/>
          </a:xfrm>
          <a:prstGeom prst="rect">
            <a:avLst/>
          </a:prstGeom>
        </p:spPr>
      </p:pic>
      <p:sp>
        <p:nvSpPr>
          <p:cNvPr id="15" name="Rectangle: Rounded Corners 14">
            <a:extLst>
              <a:ext uri="{FF2B5EF4-FFF2-40B4-BE49-F238E27FC236}">
                <a16:creationId xmlns:a16="http://schemas.microsoft.com/office/drawing/2014/main" id="{6FD4FF3D-04E7-4AB8-A851-31852443E90E}"/>
              </a:ext>
            </a:extLst>
          </p:cNvPr>
          <p:cNvSpPr/>
          <p:nvPr/>
        </p:nvSpPr>
        <p:spPr bwMode="auto">
          <a:xfrm>
            <a:off x="2183590" y="3344756"/>
            <a:ext cx="3136425" cy="1152144"/>
          </a:xfrm>
          <a:prstGeom prst="roundRect">
            <a:avLst/>
          </a:prstGeom>
          <a:noFill/>
          <a:ln>
            <a:solidFill>
              <a:srgbClr val="00206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6" name="Rectangle: Rounded Corners 275">
            <a:extLst>
              <a:ext uri="{FF2B5EF4-FFF2-40B4-BE49-F238E27FC236}">
                <a16:creationId xmlns:a16="http://schemas.microsoft.com/office/drawing/2014/main" id="{CAC82709-48BD-4238-9AD2-A9D7B326F14A}"/>
              </a:ext>
            </a:extLst>
          </p:cNvPr>
          <p:cNvSpPr/>
          <p:nvPr/>
        </p:nvSpPr>
        <p:spPr bwMode="auto">
          <a:xfrm>
            <a:off x="5599097" y="3342974"/>
            <a:ext cx="2974066" cy="1147743"/>
          </a:xfrm>
          <a:prstGeom prst="roundRect">
            <a:avLst/>
          </a:prstGeom>
          <a:noFill/>
          <a:ln>
            <a:solidFill>
              <a:srgbClr val="00206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7" name="Rectangle: Rounded Corners 276">
            <a:extLst>
              <a:ext uri="{FF2B5EF4-FFF2-40B4-BE49-F238E27FC236}">
                <a16:creationId xmlns:a16="http://schemas.microsoft.com/office/drawing/2014/main" id="{019195CF-64F7-4417-A854-54D147E1A90A}"/>
              </a:ext>
            </a:extLst>
          </p:cNvPr>
          <p:cNvSpPr/>
          <p:nvPr/>
        </p:nvSpPr>
        <p:spPr bwMode="auto">
          <a:xfrm>
            <a:off x="3750586" y="1538869"/>
            <a:ext cx="4736123" cy="1152144"/>
          </a:xfrm>
          <a:prstGeom prst="roundRect">
            <a:avLst/>
          </a:prstGeom>
          <a:noFill/>
          <a:ln>
            <a:solidFill>
              <a:srgbClr val="00206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291" name="Straight Arrow Connector 290">
            <a:extLst>
              <a:ext uri="{FF2B5EF4-FFF2-40B4-BE49-F238E27FC236}">
                <a16:creationId xmlns:a16="http://schemas.microsoft.com/office/drawing/2014/main" id="{453E9A40-35DD-4593-950D-B9F52C4D1B5D}"/>
              </a:ext>
            </a:extLst>
          </p:cNvPr>
          <p:cNvCxnSpPr>
            <a:cxnSpLocks/>
          </p:cNvCxnSpPr>
          <p:nvPr/>
        </p:nvCxnSpPr>
        <p:spPr>
          <a:xfrm>
            <a:off x="4951305" y="3875301"/>
            <a:ext cx="630788" cy="0"/>
          </a:xfrm>
          <a:prstGeom prst="straightConnector1">
            <a:avLst/>
          </a:prstGeom>
          <a:ln>
            <a:solidFill>
              <a:srgbClr val="00206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5" name="Straight Arrow Connector 294">
            <a:extLst>
              <a:ext uri="{FF2B5EF4-FFF2-40B4-BE49-F238E27FC236}">
                <a16:creationId xmlns:a16="http://schemas.microsoft.com/office/drawing/2014/main" id="{380F5B95-B0A0-4835-9937-044AC6BA6FDF}"/>
              </a:ext>
            </a:extLst>
          </p:cNvPr>
          <p:cNvCxnSpPr>
            <a:cxnSpLocks/>
          </p:cNvCxnSpPr>
          <p:nvPr/>
        </p:nvCxnSpPr>
        <p:spPr>
          <a:xfrm>
            <a:off x="7221588" y="2685554"/>
            <a:ext cx="8816" cy="657420"/>
          </a:xfrm>
          <a:prstGeom prst="straightConnector1">
            <a:avLst/>
          </a:prstGeom>
          <a:ln>
            <a:solidFill>
              <a:srgbClr val="00206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6" name="TextBox 295">
            <a:extLst>
              <a:ext uri="{FF2B5EF4-FFF2-40B4-BE49-F238E27FC236}">
                <a16:creationId xmlns:a16="http://schemas.microsoft.com/office/drawing/2014/main" id="{F08191CC-FE9D-462B-87B9-448E4C0D30B8}"/>
              </a:ext>
            </a:extLst>
          </p:cNvPr>
          <p:cNvSpPr txBox="1"/>
          <p:nvPr/>
        </p:nvSpPr>
        <p:spPr>
          <a:xfrm>
            <a:off x="6744733" y="1144332"/>
            <a:ext cx="1792798" cy="489365"/>
          </a:xfrm>
          <a:prstGeom prst="rect">
            <a:avLst/>
          </a:prstGeom>
          <a:noFill/>
        </p:spPr>
        <p:txBody>
          <a:bodyPr wrap="none" lIns="182880" tIns="146304" rIns="182880" bIns="146304" rtlCol="0">
            <a:spAutoFit/>
          </a:bodyPr>
          <a:lstStyle/>
          <a:p>
            <a:pPr algn="r">
              <a:lnSpc>
                <a:spcPct val="90000"/>
              </a:lnSpc>
              <a:spcAft>
                <a:spcPts val="600"/>
              </a:spcAft>
            </a:pPr>
            <a:r>
              <a:rPr lang="en-US" sz="1400" dirty="0">
                <a:gradFill>
                  <a:gsLst>
                    <a:gs pos="2917">
                      <a:schemeClr val="tx1"/>
                    </a:gs>
                    <a:gs pos="30000">
                      <a:schemeClr val="tx1"/>
                    </a:gs>
                  </a:gsLst>
                  <a:lin ang="5400000" scaled="0"/>
                </a:gradFill>
              </a:rPr>
              <a:t>MODEL TRAINING</a:t>
            </a:r>
          </a:p>
        </p:txBody>
      </p:sp>
      <p:sp>
        <p:nvSpPr>
          <p:cNvPr id="303" name="TextBox 302">
            <a:extLst>
              <a:ext uri="{FF2B5EF4-FFF2-40B4-BE49-F238E27FC236}">
                <a16:creationId xmlns:a16="http://schemas.microsoft.com/office/drawing/2014/main" id="{C9D12473-D1B0-4DC2-BA0A-4DA10EAC4D8E}"/>
              </a:ext>
            </a:extLst>
          </p:cNvPr>
          <p:cNvSpPr txBox="1"/>
          <p:nvPr/>
        </p:nvSpPr>
        <p:spPr>
          <a:xfrm>
            <a:off x="3031047" y="2966366"/>
            <a:ext cx="2291546" cy="489365"/>
          </a:xfrm>
          <a:prstGeom prst="rect">
            <a:avLst/>
          </a:prstGeom>
          <a:noFill/>
        </p:spPr>
        <p:txBody>
          <a:bodyPr wrap="square" lIns="182880" tIns="146304" rIns="182880" bIns="146304" rtlCol="0">
            <a:spAutoFit/>
          </a:bodyPr>
          <a:lstStyle/>
          <a:p>
            <a:pPr algn="r">
              <a:lnSpc>
                <a:spcPct val="90000"/>
              </a:lnSpc>
              <a:spcAft>
                <a:spcPts val="600"/>
              </a:spcAft>
            </a:pPr>
            <a:r>
              <a:rPr lang="en-US" sz="1400" dirty="0">
                <a:gradFill>
                  <a:gsLst>
                    <a:gs pos="2917">
                      <a:schemeClr val="tx1"/>
                    </a:gs>
                    <a:gs pos="30000">
                      <a:schemeClr val="tx1"/>
                    </a:gs>
                  </a:gsLst>
                  <a:lin ang="5400000" scaled="0"/>
                </a:gradFill>
              </a:rPr>
              <a:t>  LONG TERM STORAGE</a:t>
            </a:r>
          </a:p>
        </p:txBody>
      </p:sp>
      <p:sp>
        <p:nvSpPr>
          <p:cNvPr id="305" name="TextBox 304">
            <a:extLst>
              <a:ext uri="{FF2B5EF4-FFF2-40B4-BE49-F238E27FC236}">
                <a16:creationId xmlns:a16="http://schemas.microsoft.com/office/drawing/2014/main" id="{A5710C37-3140-4C15-81EB-E119735C9498}"/>
              </a:ext>
            </a:extLst>
          </p:cNvPr>
          <p:cNvSpPr txBox="1"/>
          <p:nvPr/>
        </p:nvSpPr>
        <p:spPr>
          <a:xfrm>
            <a:off x="7118262" y="2949012"/>
            <a:ext cx="1856342" cy="489365"/>
          </a:xfrm>
          <a:prstGeom prst="rect">
            <a:avLst/>
          </a:prstGeom>
          <a:noFill/>
        </p:spPr>
        <p:txBody>
          <a:bodyPr wrap="none" lIns="182880" tIns="146304" rIns="182880" bIns="146304" rtlCol="0">
            <a:spAutoFit/>
          </a:bodyPr>
          <a:lstStyle/>
          <a:p>
            <a:pPr algn="r">
              <a:lnSpc>
                <a:spcPct val="90000"/>
              </a:lnSpc>
              <a:spcAft>
                <a:spcPts val="600"/>
              </a:spcAft>
            </a:pPr>
            <a:r>
              <a:rPr lang="en-US" sz="1400" dirty="0">
                <a:gradFill>
                  <a:gsLst>
                    <a:gs pos="2917">
                      <a:schemeClr val="tx1"/>
                    </a:gs>
                    <a:gs pos="30000">
                      <a:schemeClr val="tx1"/>
                    </a:gs>
                  </a:gsLst>
                  <a:lin ang="5400000" scaled="0"/>
                </a:gradFill>
              </a:rPr>
              <a:t>DATA PROCESSING</a:t>
            </a:r>
          </a:p>
        </p:txBody>
      </p:sp>
      <p:cxnSp>
        <p:nvCxnSpPr>
          <p:cNvPr id="285" name="Straight Arrow Connector 284">
            <a:extLst>
              <a:ext uri="{FF2B5EF4-FFF2-40B4-BE49-F238E27FC236}">
                <a16:creationId xmlns:a16="http://schemas.microsoft.com/office/drawing/2014/main" id="{69B45C18-2E36-4D32-8143-AE90DDA4192B}"/>
              </a:ext>
            </a:extLst>
          </p:cNvPr>
          <p:cNvCxnSpPr>
            <a:cxnSpLocks/>
          </p:cNvCxnSpPr>
          <p:nvPr/>
        </p:nvCxnSpPr>
        <p:spPr>
          <a:xfrm flipV="1">
            <a:off x="1564750" y="3904059"/>
            <a:ext cx="602267" cy="1"/>
          </a:xfrm>
          <a:prstGeom prst="straightConnector1">
            <a:avLst/>
          </a:prstGeom>
          <a:ln>
            <a:solidFill>
              <a:srgbClr val="002060"/>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66D32A94-1076-4540-B8C3-31ED02E665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60873" y="3555451"/>
            <a:ext cx="474405" cy="474405"/>
          </a:xfrm>
          <a:prstGeom prst="rect">
            <a:avLst/>
          </a:prstGeom>
        </p:spPr>
      </p:pic>
      <p:pic>
        <p:nvPicPr>
          <p:cNvPr id="40" name="Picture 26" descr="Image result for Azure Blob Storage icon">
            <a:extLst>
              <a:ext uri="{FF2B5EF4-FFF2-40B4-BE49-F238E27FC236}">
                <a16:creationId xmlns:a16="http://schemas.microsoft.com/office/drawing/2014/main" id="{2C69B5E3-96FB-4409-9AB9-E2340AAA2A9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202250" y="3561533"/>
            <a:ext cx="475488" cy="475488"/>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49">
            <a:extLst>
              <a:ext uri="{FF2B5EF4-FFF2-40B4-BE49-F238E27FC236}">
                <a16:creationId xmlns:a16="http://schemas.microsoft.com/office/drawing/2014/main" id="{35F3DBA9-00D6-4293-A66E-3797049839C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48283" y="3536683"/>
            <a:ext cx="565912" cy="565912"/>
          </a:xfrm>
          <a:prstGeom prst="rect">
            <a:avLst/>
          </a:prstGeom>
        </p:spPr>
      </p:pic>
      <p:pic>
        <p:nvPicPr>
          <p:cNvPr id="156" name="Picture 155">
            <a:extLst>
              <a:ext uri="{FF2B5EF4-FFF2-40B4-BE49-F238E27FC236}">
                <a16:creationId xmlns:a16="http://schemas.microsoft.com/office/drawing/2014/main" id="{A573BC03-33C5-437C-8139-AA65580F106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50710" y="1737634"/>
            <a:ext cx="475488" cy="475488"/>
          </a:xfrm>
          <a:prstGeom prst="rect">
            <a:avLst/>
          </a:prstGeom>
        </p:spPr>
      </p:pic>
      <p:pic>
        <p:nvPicPr>
          <p:cNvPr id="158" name="Picture 157">
            <a:extLst>
              <a:ext uri="{FF2B5EF4-FFF2-40B4-BE49-F238E27FC236}">
                <a16:creationId xmlns:a16="http://schemas.microsoft.com/office/drawing/2014/main" id="{8C4AC148-D50B-4725-A541-C4222428D4E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39497" y="1737634"/>
            <a:ext cx="475489" cy="475488"/>
          </a:xfrm>
          <a:prstGeom prst="rect">
            <a:avLst/>
          </a:prstGeom>
        </p:spPr>
      </p:pic>
      <p:sp>
        <p:nvSpPr>
          <p:cNvPr id="159" name="TextBox 158">
            <a:extLst>
              <a:ext uri="{FF2B5EF4-FFF2-40B4-BE49-F238E27FC236}">
                <a16:creationId xmlns:a16="http://schemas.microsoft.com/office/drawing/2014/main" id="{DBF719C8-E59B-47E4-BF4C-2A41FEF4B947}"/>
              </a:ext>
            </a:extLst>
          </p:cNvPr>
          <p:cNvSpPr txBox="1"/>
          <p:nvPr/>
        </p:nvSpPr>
        <p:spPr>
          <a:xfrm>
            <a:off x="6496988" y="2173205"/>
            <a:ext cx="1054200" cy="538793"/>
          </a:xfrm>
          <a:prstGeom prst="rect">
            <a:avLst/>
          </a:prstGeom>
          <a:noFill/>
        </p:spPr>
        <p:txBody>
          <a:bodyPr wrap="square" lIns="91440" tIns="143347" rIns="91440" bIns="143347" rtlCol="0">
            <a:spAutoFit/>
          </a:bodyPr>
          <a:lstStyle>
            <a:defPPr>
              <a:defRPr lang="en-US"/>
            </a:defPPr>
            <a:lvl1pPr defTabSz="913781">
              <a:lnSpc>
                <a:spcPct val="90000"/>
              </a:lnSpc>
              <a:spcBef>
                <a:spcPct val="0"/>
              </a:spcBef>
              <a:spcAft>
                <a:spcPts val="588"/>
              </a:spcAft>
              <a:defRPr sz="1125" kern="0" spc="-29">
                <a:gradFill>
                  <a:gsLst>
                    <a:gs pos="1250">
                      <a:schemeClr val="tx1"/>
                    </a:gs>
                    <a:gs pos="100000">
                      <a:schemeClr val="tx1"/>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sz="900" dirty="0">
                <a:solidFill>
                  <a:schemeClr val="tx1"/>
                </a:solidFill>
                <a:latin typeface="Segoe UI Semibold" panose="020B0702040204020203" pitchFamily="34" charset="0"/>
                <a:cs typeface="Segoe UI Semibold" panose="020B0702040204020203" pitchFamily="34" charset="0"/>
              </a:rPr>
              <a:t>SQL Server </a:t>
            </a:r>
            <a:br>
              <a:rPr lang="en-US" sz="900" dirty="0">
                <a:solidFill>
                  <a:schemeClr val="tx1"/>
                </a:solidFill>
                <a:latin typeface="Segoe UI Semibold" panose="020B0702040204020203" pitchFamily="34" charset="0"/>
                <a:cs typeface="Segoe UI Semibold" panose="020B0702040204020203" pitchFamily="34" charset="0"/>
              </a:rPr>
            </a:br>
            <a:r>
              <a:rPr lang="en-US" sz="900" dirty="0">
                <a:solidFill>
                  <a:schemeClr val="tx1"/>
                </a:solidFill>
                <a:latin typeface="Segoe UI Semibold" panose="020B0702040204020203" pitchFamily="34" charset="0"/>
                <a:cs typeface="Segoe UI Semibold" panose="020B0702040204020203" pitchFamily="34" charset="0"/>
              </a:rPr>
              <a:t>(In-database ML)</a:t>
            </a:r>
          </a:p>
        </p:txBody>
      </p:sp>
      <p:sp>
        <p:nvSpPr>
          <p:cNvPr id="160" name="TextBox 159">
            <a:extLst>
              <a:ext uri="{FF2B5EF4-FFF2-40B4-BE49-F238E27FC236}">
                <a16:creationId xmlns:a16="http://schemas.microsoft.com/office/drawing/2014/main" id="{7D05A728-7162-4E08-8398-215FA88D9256}"/>
              </a:ext>
            </a:extLst>
          </p:cNvPr>
          <p:cNvSpPr txBox="1"/>
          <p:nvPr/>
        </p:nvSpPr>
        <p:spPr>
          <a:xfrm>
            <a:off x="5397668" y="2187609"/>
            <a:ext cx="1244733" cy="538793"/>
          </a:xfrm>
          <a:prstGeom prst="rect">
            <a:avLst/>
          </a:prstGeom>
          <a:noFill/>
        </p:spPr>
        <p:txBody>
          <a:bodyPr wrap="square" lIns="91440" tIns="143347" rIns="91440" bIns="143347" rtlCol="0">
            <a:spAutoFit/>
          </a:bodyPr>
          <a:lstStyle>
            <a:defPPr>
              <a:defRPr lang="en-US"/>
            </a:defPPr>
            <a:lvl1pPr defTabSz="913781">
              <a:lnSpc>
                <a:spcPct val="90000"/>
              </a:lnSpc>
              <a:spcBef>
                <a:spcPct val="0"/>
              </a:spcBef>
              <a:spcAft>
                <a:spcPts val="588"/>
              </a:spcAft>
              <a:defRPr sz="1125" kern="0" spc="-29">
                <a:gradFill>
                  <a:gsLst>
                    <a:gs pos="1250">
                      <a:schemeClr val="tx1"/>
                    </a:gs>
                    <a:gs pos="100000">
                      <a:schemeClr val="tx1"/>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sz="900" dirty="0">
                <a:solidFill>
                  <a:schemeClr val="tx1"/>
                </a:solidFill>
                <a:latin typeface="Segoe UI Semibold" panose="020B0702040204020203" pitchFamily="34" charset="0"/>
                <a:cs typeface="Segoe UI Semibold" panose="020B0702040204020203" pitchFamily="34" charset="0"/>
              </a:rPr>
              <a:t>AZURE DATABRICKS</a:t>
            </a:r>
            <a:br>
              <a:rPr lang="en-US" sz="900" dirty="0">
                <a:solidFill>
                  <a:schemeClr val="tx1"/>
                </a:solidFill>
                <a:latin typeface="Segoe UI Semibold" panose="020B0702040204020203" pitchFamily="34" charset="0"/>
                <a:cs typeface="Segoe UI Semibold" panose="020B0702040204020203" pitchFamily="34" charset="0"/>
              </a:rPr>
            </a:br>
            <a:r>
              <a:rPr lang="en-US" sz="900" dirty="0">
                <a:solidFill>
                  <a:schemeClr val="tx1"/>
                </a:solidFill>
                <a:latin typeface="Segoe UI Semibold" panose="020B0702040204020203" pitchFamily="34" charset="0"/>
                <a:cs typeface="Segoe UI Semibold" panose="020B0702040204020203" pitchFamily="34" charset="0"/>
              </a:rPr>
              <a:t>(Spark ML)</a:t>
            </a:r>
          </a:p>
        </p:txBody>
      </p:sp>
      <p:pic>
        <p:nvPicPr>
          <p:cNvPr id="7" name="Picture 6">
            <a:extLst>
              <a:ext uri="{FF2B5EF4-FFF2-40B4-BE49-F238E27FC236}">
                <a16:creationId xmlns:a16="http://schemas.microsoft.com/office/drawing/2014/main" id="{CEEF7E98-0A77-465A-9E0E-8726840D95D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79489" y="1758422"/>
            <a:ext cx="475488" cy="475488"/>
          </a:xfrm>
          <a:prstGeom prst="rect">
            <a:avLst/>
          </a:prstGeom>
        </p:spPr>
      </p:pic>
      <p:sp>
        <p:nvSpPr>
          <p:cNvPr id="163" name="TextBox 162">
            <a:extLst>
              <a:ext uri="{FF2B5EF4-FFF2-40B4-BE49-F238E27FC236}">
                <a16:creationId xmlns:a16="http://schemas.microsoft.com/office/drawing/2014/main" id="{B27643F4-923C-4EC9-AED2-9C8CD5209229}"/>
              </a:ext>
            </a:extLst>
          </p:cNvPr>
          <p:cNvSpPr txBox="1"/>
          <p:nvPr/>
        </p:nvSpPr>
        <p:spPr>
          <a:xfrm>
            <a:off x="7486811" y="2170390"/>
            <a:ext cx="860844" cy="538793"/>
          </a:xfrm>
          <a:prstGeom prst="rect">
            <a:avLst/>
          </a:prstGeom>
          <a:noFill/>
        </p:spPr>
        <p:txBody>
          <a:bodyPr wrap="square" lIns="91440" tIns="143347" rIns="91440" bIns="143347" rtlCol="0">
            <a:spAutoFit/>
          </a:bodyPr>
          <a:lstStyle>
            <a:defPPr>
              <a:defRPr lang="en-US"/>
            </a:defPPr>
            <a:lvl1pPr defTabSz="913781">
              <a:lnSpc>
                <a:spcPct val="90000"/>
              </a:lnSpc>
              <a:spcBef>
                <a:spcPct val="0"/>
              </a:spcBef>
              <a:spcAft>
                <a:spcPts val="588"/>
              </a:spcAft>
              <a:defRPr sz="1125" kern="0" spc="-29">
                <a:gradFill>
                  <a:gsLst>
                    <a:gs pos="1250">
                      <a:schemeClr val="tx1"/>
                    </a:gs>
                    <a:gs pos="100000">
                      <a:schemeClr val="tx1"/>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sz="900" dirty="0">
                <a:solidFill>
                  <a:schemeClr val="tx1"/>
                </a:solidFill>
                <a:latin typeface="Segoe UI Semibold" panose="020B0702040204020203" pitchFamily="34" charset="0"/>
                <a:cs typeface="Segoe UI Semibold" panose="020B0702040204020203" pitchFamily="34" charset="0"/>
              </a:rPr>
              <a:t>DATA SCIENCE VM</a:t>
            </a:r>
          </a:p>
        </p:txBody>
      </p:sp>
      <p:sp>
        <p:nvSpPr>
          <p:cNvPr id="283" name="TextBox 282">
            <a:extLst>
              <a:ext uri="{FF2B5EF4-FFF2-40B4-BE49-F238E27FC236}">
                <a16:creationId xmlns:a16="http://schemas.microsoft.com/office/drawing/2014/main" id="{EF3C11A3-9DA0-4A90-B576-7B80FE2645D2}"/>
              </a:ext>
            </a:extLst>
          </p:cNvPr>
          <p:cNvSpPr txBox="1"/>
          <p:nvPr/>
        </p:nvSpPr>
        <p:spPr>
          <a:xfrm>
            <a:off x="9285420" y="2491446"/>
            <a:ext cx="878767" cy="230832"/>
          </a:xfrm>
          <a:prstGeom prst="rect">
            <a:avLst/>
          </a:prstGeom>
        </p:spPr>
        <p:txBody>
          <a:bodyPr wrap="none">
            <a:spAutoFit/>
          </a:bodyPr>
          <a:lstStyle>
            <a:defPPr>
              <a:defRPr lang="en-US"/>
            </a:defPPr>
            <a:lvl1pPr defTabSz="950973">
              <a:defRPr sz="900" kern="0">
                <a:latin typeface="Segoe UI Semibold" panose="020B0702040204020203" pitchFamily="34" charset="0"/>
                <a:ea typeface="MS PGothic" panose="020B0600070205080204" pitchFamily="34" charset="-128"/>
                <a:cs typeface="Segoe UI Semibold" panose="020B0702040204020203" pitchFamily="34" charset="0"/>
              </a:defRPr>
            </a:lvl1pPr>
          </a:lstStyle>
          <a:p>
            <a:r>
              <a:rPr lang="en-US" dirty="0"/>
              <a:t>COSMOS DB </a:t>
            </a:r>
          </a:p>
        </p:txBody>
      </p:sp>
      <p:sp>
        <p:nvSpPr>
          <p:cNvPr id="284" name="Rectangle: Rounded Corners 283">
            <a:extLst>
              <a:ext uri="{FF2B5EF4-FFF2-40B4-BE49-F238E27FC236}">
                <a16:creationId xmlns:a16="http://schemas.microsoft.com/office/drawing/2014/main" id="{AB6D7C45-77F6-47CA-ABB4-47FF77654F4E}"/>
              </a:ext>
            </a:extLst>
          </p:cNvPr>
          <p:cNvSpPr/>
          <p:nvPr/>
        </p:nvSpPr>
        <p:spPr bwMode="auto">
          <a:xfrm>
            <a:off x="9209553" y="1733097"/>
            <a:ext cx="997851" cy="3912845"/>
          </a:xfrm>
          <a:prstGeom prst="roundRect">
            <a:avLst/>
          </a:prstGeom>
          <a:noFill/>
          <a:ln>
            <a:solidFill>
              <a:srgbClr val="00206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7" name="TextBox 286">
            <a:extLst>
              <a:ext uri="{FF2B5EF4-FFF2-40B4-BE49-F238E27FC236}">
                <a16:creationId xmlns:a16="http://schemas.microsoft.com/office/drawing/2014/main" id="{63BC0714-505D-4C89-BC0E-CC8E4A61D68E}"/>
              </a:ext>
            </a:extLst>
          </p:cNvPr>
          <p:cNvSpPr txBox="1"/>
          <p:nvPr/>
        </p:nvSpPr>
        <p:spPr>
          <a:xfrm>
            <a:off x="9120853" y="1160721"/>
            <a:ext cx="1114728" cy="683264"/>
          </a:xfrm>
          <a:prstGeom prst="rect">
            <a:avLst/>
          </a:prstGeom>
          <a:noFill/>
        </p:spPr>
        <p:txBody>
          <a:bodyPr wrap="none" lIns="182880" tIns="146304" rIns="182880" bIns="146304" rtlCol="0">
            <a:spAutoFit/>
          </a:bodyPr>
          <a:lstStyle/>
          <a:p>
            <a:pPr algn="r">
              <a:lnSpc>
                <a:spcPct val="90000"/>
              </a:lnSpc>
              <a:spcAft>
                <a:spcPts val="600"/>
              </a:spcAft>
            </a:pPr>
            <a:r>
              <a:rPr lang="en-US" sz="1400" dirty="0">
                <a:gradFill>
                  <a:gsLst>
                    <a:gs pos="2917">
                      <a:schemeClr val="tx1"/>
                    </a:gs>
                    <a:gs pos="30000">
                      <a:schemeClr val="tx1"/>
                    </a:gs>
                  </a:gsLst>
                  <a:lin ang="5400000" scaled="0"/>
                </a:gradFill>
              </a:rPr>
              <a:t>SERVING </a:t>
            </a:r>
            <a:br>
              <a:rPr lang="en-US" sz="1400" dirty="0">
                <a:gradFill>
                  <a:gsLst>
                    <a:gs pos="2917">
                      <a:schemeClr val="tx1"/>
                    </a:gs>
                    <a:gs pos="30000">
                      <a:schemeClr val="tx1"/>
                    </a:gs>
                  </a:gsLst>
                  <a:lin ang="5400000" scaled="0"/>
                </a:gradFill>
              </a:rPr>
            </a:br>
            <a:r>
              <a:rPr lang="en-US" sz="1400" dirty="0">
                <a:gradFill>
                  <a:gsLst>
                    <a:gs pos="2917">
                      <a:schemeClr val="tx1"/>
                    </a:gs>
                    <a:gs pos="30000">
                      <a:schemeClr val="tx1"/>
                    </a:gs>
                  </a:gsLst>
                  <a:lin ang="5400000" scaled="0"/>
                </a:gradFill>
              </a:rPr>
              <a:t>STORAGE</a:t>
            </a:r>
          </a:p>
        </p:txBody>
      </p:sp>
      <p:pic>
        <p:nvPicPr>
          <p:cNvPr id="288" name="Picture 287">
            <a:extLst>
              <a:ext uri="{FF2B5EF4-FFF2-40B4-BE49-F238E27FC236}">
                <a16:creationId xmlns:a16="http://schemas.microsoft.com/office/drawing/2014/main" id="{23799400-27C6-45FF-818A-E9E3128DE4C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487059" y="1956079"/>
            <a:ext cx="475488" cy="475488"/>
          </a:xfrm>
          <a:prstGeom prst="rect">
            <a:avLst/>
          </a:prstGeom>
        </p:spPr>
      </p:pic>
      <p:grpSp>
        <p:nvGrpSpPr>
          <p:cNvPr id="289" name="Group 288">
            <a:extLst>
              <a:ext uri="{FF2B5EF4-FFF2-40B4-BE49-F238E27FC236}">
                <a16:creationId xmlns:a16="http://schemas.microsoft.com/office/drawing/2014/main" id="{3DCA6A38-7D4D-4BA3-9833-6B3A6767267B}"/>
              </a:ext>
            </a:extLst>
          </p:cNvPr>
          <p:cNvGrpSpPr>
            <a:grpSpLocks noChangeAspect="1"/>
          </p:cNvGrpSpPr>
          <p:nvPr/>
        </p:nvGrpSpPr>
        <p:grpSpPr>
          <a:xfrm>
            <a:off x="6887586" y="1736500"/>
            <a:ext cx="359070" cy="475488"/>
            <a:chOff x="6372224" y="3082295"/>
            <a:chExt cx="1533525" cy="2030732"/>
          </a:xfrm>
        </p:grpSpPr>
        <p:sp>
          <p:nvSpPr>
            <p:cNvPr id="292" name="Freeform: Shape 291">
              <a:extLst>
                <a:ext uri="{FF2B5EF4-FFF2-40B4-BE49-F238E27FC236}">
                  <a16:creationId xmlns:a16="http://schemas.microsoft.com/office/drawing/2014/main" id="{1D69B1C4-449C-4D43-A268-CBE4AB49A426}"/>
                </a:ext>
              </a:extLst>
            </p:cNvPr>
            <p:cNvSpPr/>
            <p:nvPr/>
          </p:nvSpPr>
          <p:spPr>
            <a:xfrm>
              <a:off x="6372224" y="3360425"/>
              <a:ext cx="761999" cy="1752602"/>
            </a:xfrm>
            <a:custGeom>
              <a:avLst/>
              <a:gdLst/>
              <a:ahLst/>
              <a:cxnLst/>
              <a:rect l="0" t="0" r="0" b="0"/>
              <a:pathLst>
                <a:path w="762000" h="1752600">
                  <a:moveTo>
                    <a:pt x="0" y="0"/>
                  </a:moveTo>
                  <a:lnTo>
                    <a:pt x="0" y="1480185"/>
                  </a:lnTo>
                  <a:cubicBezTo>
                    <a:pt x="0" y="1632585"/>
                    <a:pt x="344805" y="1758315"/>
                    <a:pt x="768668" y="1758315"/>
                  </a:cubicBezTo>
                  <a:lnTo>
                    <a:pt x="768668" y="0"/>
                  </a:lnTo>
                  <a:lnTo>
                    <a:pt x="0" y="0"/>
                  </a:lnTo>
                  <a:close/>
                </a:path>
              </a:pathLst>
            </a:custGeom>
            <a:solidFill>
              <a:srgbClr val="3999C6"/>
            </a:solidFill>
            <a:ln w="9525" cap="flat">
              <a:noFill/>
              <a:prstDash val="solid"/>
              <a:miter/>
            </a:ln>
          </p:spPr>
          <p:txBody>
            <a:bodyPr/>
            <a:lstStyle/>
            <a:p>
              <a:endParaRPr lang="en-US" sz="1836"/>
            </a:p>
          </p:txBody>
        </p:sp>
        <p:sp>
          <p:nvSpPr>
            <p:cNvPr id="293" name="Freeform: Shape 292">
              <a:extLst>
                <a:ext uri="{FF2B5EF4-FFF2-40B4-BE49-F238E27FC236}">
                  <a16:creationId xmlns:a16="http://schemas.microsoft.com/office/drawing/2014/main" id="{F545509E-8ACF-4891-A32C-8237635C7CD0}"/>
                </a:ext>
              </a:extLst>
            </p:cNvPr>
            <p:cNvSpPr/>
            <p:nvPr/>
          </p:nvSpPr>
          <p:spPr>
            <a:xfrm>
              <a:off x="7129464" y="3360425"/>
              <a:ext cx="771526" cy="1752602"/>
            </a:xfrm>
            <a:custGeom>
              <a:avLst/>
              <a:gdLst/>
              <a:ahLst/>
              <a:cxnLst/>
              <a:rect l="0" t="0" r="0" b="0"/>
              <a:pathLst>
                <a:path w="771525" h="1752600">
                  <a:moveTo>
                    <a:pt x="0" y="1759268"/>
                  </a:moveTo>
                  <a:lnTo>
                    <a:pt x="11430" y="1759268"/>
                  </a:lnTo>
                  <a:cubicBezTo>
                    <a:pt x="436245" y="1759268"/>
                    <a:pt x="780097" y="1633537"/>
                    <a:pt x="780097" y="1481137"/>
                  </a:cubicBezTo>
                  <a:lnTo>
                    <a:pt x="780097" y="0"/>
                  </a:lnTo>
                  <a:lnTo>
                    <a:pt x="0" y="0"/>
                  </a:lnTo>
                  <a:lnTo>
                    <a:pt x="0" y="1759268"/>
                  </a:lnTo>
                  <a:close/>
                </a:path>
              </a:pathLst>
            </a:custGeom>
            <a:solidFill>
              <a:srgbClr val="5AB4D9"/>
            </a:solidFill>
            <a:ln w="9525" cap="flat">
              <a:noFill/>
              <a:prstDash val="solid"/>
              <a:miter/>
            </a:ln>
          </p:spPr>
          <p:txBody>
            <a:bodyPr/>
            <a:lstStyle/>
            <a:p>
              <a:endParaRPr lang="en-US" sz="1836"/>
            </a:p>
          </p:txBody>
        </p:sp>
        <p:sp>
          <p:nvSpPr>
            <p:cNvPr id="302" name="Freeform: Shape 301">
              <a:extLst>
                <a:ext uri="{FF2B5EF4-FFF2-40B4-BE49-F238E27FC236}">
                  <a16:creationId xmlns:a16="http://schemas.microsoft.com/office/drawing/2014/main" id="{DDC22529-B29F-4778-8D55-F6DD55FEDB2D}"/>
                </a:ext>
              </a:extLst>
            </p:cNvPr>
            <p:cNvSpPr/>
            <p:nvPr/>
          </p:nvSpPr>
          <p:spPr>
            <a:xfrm>
              <a:off x="6372224" y="3082295"/>
              <a:ext cx="1533525" cy="552451"/>
            </a:xfrm>
            <a:custGeom>
              <a:avLst/>
              <a:gdLst/>
              <a:ahLst/>
              <a:cxnLst/>
              <a:rect l="0" t="0" r="0" b="0"/>
              <a:pathLst>
                <a:path w="1533525" h="552450">
                  <a:moveTo>
                    <a:pt x="1537335" y="278130"/>
                  </a:moveTo>
                  <a:cubicBezTo>
                    <a:pt x="1537335" y="430530"/>
                    <a:pt x="1192530" y="556260"/>
                    <a:pt x="768668" y="556260"/>
                  </a:cubicBezTo>
                  <a:cubicBezTo>
                    <a:pt x="344805" y="556260"/>
                    <a:pt x="0" y="431482"/>
                    <a:pt x="0" y="278130"/>
                  </a:cubicBezTo>
                  <a:cubicBezTo>
                    <a:pt x="0" y="124777"/>
                    <a:pt x="344805" y="0"/>
                    <a:pt x="768668" y="0"/>
                  </a:cubicBezTo>
                  <a:cubicBezTo>
                    <a:pt x="1192530" y="0"/>
                    <a:pt x="1537335" y="122872"/>
                    <a:pt x="1537335" y="278130"/>
                  </a:cubicBezTo>
                </a:path>
              </a:pathLst>
            </a:custGeom>
            <a:solidFill>
              <a:srgbClr val="FFFFFF"/>
            </a:solidFill>
            <a:ln w="9525" cap="flat">
              <a:noFill/>
              <a:prstDash val="solid"/>
              <a:miter/>
            </a:ln>
          </p:spPr>
          <p:txBody>
            <a:bodyPr/>
            <a:lstStyle/>
            <a:p>
              <a:endParaRPr lang="en-US" sz="1836"/>
            </a:p>
          </p:txBody>
        </p:sp>
        <p:sp>
          <p:nvSpPr>
            <p:cNvPr id="306" name="Freeform: Shape 305">
              <a:extLst>
                <a:ext uri="{FF2B5EF4-FFF2-40B4-BE49-F238E27FC236}">
                  <a16:creationId xmlns:a16="http://schemas.microsoft.com/office/drawing/2014/main" id="{1B68D932-30A1-4A3C-AC49-F9BDEE00BA2B}"/>
                </a:ext>
              </a:extLst>
            </p:cNvPr>
            <p:cNvSpPr/>
            <p:nvPr/>
          </p:nvSpPr>
          <p:spPr>
            <a:xfrm>
              <a:off x="6529389" y="3159446"/>
              <a:ext cx="1219201" cy="361951"/>
            </a:xfrm>
            <a:custGeom>
              <a:avLst/>
              <a:gdLst/>
              <a:ahLst/>
              <a:cxnLst/>
              <a:rect l="0" t="0" r="0" b="0"/>
              <a:pathLst>
                <a:path w="1219200" h="361950">
                  <a:moveTo>
                    <a:pt x="1223010" y="184785"/>
                  </a:moveTo>
                  <a:cubicBezTo>
                    <a:pt x="1223010" y="284798"/>
                    <a:pt x="949643" y="369570"/>
                    <a:pt x="611505" y="369570"/>
                  </a:cubicBezTo>
                  <a:cubicBezTo>
                    <a:pt x="273368" y="369570"/>
                    <a:pt x="0" y="287655"/>
                    <a:pt x="0" y="184785"/>
                  </a:cubicBezTo>
                  <a:cubicBezTo>
                    <a:pt x="0" y="84773"/>
                    <a:pt x="273368" y="0"/>
                    <a:pt x="611505" y="0"/>
                  </a:cubicBezTo>
                  <a:cubicBezTo>
                    <a:pt x="949643" y="0"/>
                    <a:pt x="1223010" y="82867"/>
                    <a:pt x="1223010" y="184785"/>
                  </a:cubicBezTo>
                </a:path>
              </a:pathLst>
            </a:custGeom>
            <a:solidFill>
              <a:srgbClr val="7FBB42"/>
            </a:solidFill>
            <a:ln w="9525" cap="flat">
              <a:noFill/>
              <a:prstDash val="solid"/>
              <a:miter/>
            </a:ln>
          </p:spPr>
          <p:txBody>
            <a:bodyPr/>
            <a:lstStyle/>
            <a:p>
              <a:endParaRPr lang="en-US" sz="1836"/>
            </a:p>
          </p:txBody>
        </p:sp>
        <p:sp>
          <p:nvSpPr>
            <p:cNvPr id="307" name="Freeform: Shape 306">
              <a:extLst>
                <a:ext uri="{FF2B5EF4-FFF2-40B4-BE49-F238E27FC236}">
                  <a16:creationId xmlns:a16="http://schemas.microsoft.com/office/drawing/2014/main" id="{08C7AB65-FFD2-4902-A9E0-C6B4A776E9E9}"/>
                </a:ext>
              </a:extLst>
            </p:cNvPr>
            <p:cNvSpPr/>
            <p:nvPr/>
          </p:nvSpPr>
          <p:spPr>
            <a:xfrm>
              <a:off x="6529389" y="3160397"/>
              <a:ext cx="1219201" cy="295278"/>
            </a:xfrm>
            <a:custGeom>
              <a:avLst/>
              <a:gdLst/>
              <a:ahLst/>
              <a:cxnLst/>
              <a:rect l="0" t="0" r="0" b="0"/>
              <a:pathLst>
                <a:path w="1219200" h="295275">
                  <a:moveTo>
                    <a:pt x="1095375" y="296227"/>
                  </a:moveTo>
                  <a:cubicBezTo>
                    <a:pt x="1175385" y="263842"/>
                    <a:pt x="1223010" y="225742"/>
                    <a:pt x="1223010" y="184785"/>
                  </a:cubicBezTo>
                  <a:cubicBezTo>
                    <a:pt x="1223010" y="84772"/>
                    <a:pt x="949643" y="0"/>
                    <a:pt x="611505" y="0"/>
                  </a:cubicBezTo>
                  <a:cubicBezTo>
                    <a:pt x="273368" y="0"/>
                    <a:pt x="0" y="81915"/>
                    <a:pt x="0" y="184785"/>
                  </a:cubicBezTo>
                  <a:cubicBezTo>
                    <a:pt x="0" y="228600"/>
                    <a:pt x="47625" y="266700"/>
                    <a:pt x="127635" y="296227"/>
                  </a:cubicBezTo>
                  <a:cubicBezTo>
                    <a:pt x="239078" y="252413"/>
                    <a:pt x="415290" y="225742"/>
                    <a:pt x="611505" y="225742"/>
                  </a:cubicBezTo>
                  <a:cubicBezTo>
                    <a:pt x="807720" y="222885"/>
                    <a:pt x="982980" y="252413"/>
                    <a:pt x="1095375" y="296227"/>
                  </a:cubicBezTo>
                </a:path>
              </a:pathLst>
            </a:custGeom>
            <a:solidFill>
              <a:srgbClr val="B8D433"/>
            </a:solidFill>
            <a:ln w="9525" cap="flat">
              <a:noFill/>
              <a:prstDash val="solid"/>
              <a:miter/>
            </a:ln>
          </p:spPr>
          <p:txBody>
            <a:bodyPr/>
            <a:lstStyle/>
            <a:p>
              <a:endParaRPr lang="en-US" sz="1836"/>
            </a:p>
          </p:txBody>
        </p:sp>
        <p:sp>
          <p:nvSpPr>
            <p:cNvPr id="308" name="Freeform: Shape 307">
              <a:extLst>
                <a:ext uri="{FF2B5EF4-FFF2-40B4-BE49-F238E27FC236}">
                  <a16:creationId xmlns:a16="http://schemas.microsoft.com/office/drawing/2014/main" id="{4B1497DB-2CDF-49E7-9987-696F011D6D90}"/>
                </a:ext>
              </a:extLst>
            </p:cNvPr>
            <p:cNvSpPr/>
            <p:nvPr/>
          </p:nvSpPr>
          <p:spPr>
            <a:xfrm>
              <a:off x="6557965" y="3962405"/>
              <a:ext cx="314324" cy="476251"/>
            </a:xfrm>
            <a:custGeom>
              <a:avLst/>
              <a:gdLst/>
              <a:ahLst/>
              <a:cxnLst/>
              <a:rect l="0" t="0" r="0" b="0"/>
              <a:pathLst>
                <a:path w="314325" h="476250">
                  <a:moveTo>
                    <a:pt x="5715" y="459105"/>
                  </a:moveTo>
                  <a:lnTo>
                    <a:pt x="5715" y="354330"/>
                  </a:lnTo>
                  <a:cubicBezTo>
                    <a:pt x="23813" y="370522"/>
                    <a:pt x="44767" y="381953"/>
                    <a:pt x="67628" y="390525"/>
                  </a:cubicBezTo>
                  <a:cubicBezTo>
                    <a:pt x="90488" y="397193"/>
                    <a:pt x="113347" y="401955"/>
                    <a:pt x="133350" y="401955"/>
                  </a:cubicBezTo>
                  <a:cubicBezTo>
                    <a:pt x="146685" y="401955"/>
                    <a:pt x="158115" y="400050"/>
                    <a:pt x="167640" y="397193"/>
                  </a:cubicBezTo>
                  <a:cubicBezTo>
                    <a:pt x="177165" y="395288"/>
                    <a:pt x="185738" y="392430"/>
                    <a:pt x="192405" y="387668"/>
                  </a:cubicBezTo>
                  <a:cubicBezTo>
                    <a:pt x="199072" y="382905"/>
                    <a:pt x="203835" y="378143"/>
                    <a:pt x="205740" y="371475"/>
                  </a:cubicBezTo>
                  <a:cubicBezTo>
                    <a:pt x="207645" y="364807"/>
                    <a:pt x="210503" y="360045"/>
                    <a:pt x="210503" y="353378"/>
                  </a:cubicBezTo>
                  <a:cubicBezTo>
                    <a:pt x="210503" y="343853"/>
                    <a:pt x="208597" y="335280"/>
                    <a:pt x="203835" y="328613"/>
                  </a:cubicBezTo>
                  <a:cubicBezTo>
                    <a:pt x="199072" y="321945"/>
                    <a:pt x="192405" y="315278"/>
                    <a:pt x="182880" y="307657"/>
                  </a:cubicBezTo>
                  <a:cubicBezTo>
                    <a:pt x="173355" y="300990"/>
                    <a:pt x="161925" y="296228"/>
                    <a:pt x="150495" y="289560"/>
                  </a:cubicBezTo>
                  <a:cubicBezTo>
                    <a:pt x="139065" y="284797"/>
                    <a:pt x="125730" y="278130"/>
                    <a:pt x="109538" y="271463"/>
                  </a:cubicBezTo>
                  <a:cubicBezTo>
                    <a:pt x="73343" y="255270"/>
                    <a:pt x="45720" y="237172"/>
                    <a:pt x="27622" y="217170"/>
                  </a:cubicBezTo>
                  <a:cubicBezTo>
                    <a:pt x="9525" y="194310"/>
                    <a:pt x="0" y="169545"/>
                    <a:pt x="0" y="137160"/>
                  </a:cubicBezTo>
                  <a:cubicBezTo>
                    <a:pt x="0" y="112395"/>
                    <a:pt x="4763" y="91440"/>
                    <a:pt x="13335" y="75247"/>
                  </a:cubicBezTo>
                  <a:cubicBezTo>
                    <a:pt x="22860" y="57150"/>
                    <a:pt x="36195" y="42863"/>
                    <a:pt x="52388" y="31432"/>
                  </a:cubicBezTo>
                  <a:cubicBezTo>
                    <a:pt x="68580" y="20003"/>
                    <a:pt x="88582" y="10478"/>
                    <a:pt x="111443" y="6668"/>
                  </a:cubicBezTo>
                  <a:cubicBezTo>
                    <a:pt x="134303" y="1905"/>
                    <a:pt x="157163" y="0"/>
                    <a:pt x="181928" y="0"/>
                  </a:cubicBezTo>
                  <a:cubicBezTo>
                    <a:pt x="206693" y="0"/>
                    <a:pt x="227647" y="1905"/>
                    <a:pt x="245745" y="4763"/>
                  </a:cubicBezTo>
                  <a:cubicBezTo>
                    <a:pt x="263843" y="6668"/>
                    <a:pt x="281940" y="11430"/>
                    <a:pt x="298132" y="18097"/>
                  </a:cubicBezTo>
                  <a:lnTo>
                    <a:pt x="298132" y="116205"/>
                  </a:lnTo>
                  <a:cubicBezTo>
                    <a:pt x="291465" y="111443"/>
                    <a:pt x="281940" y="106680"/>
                    <a:pt x="273368" y="102870"/>
                  </a:cubicBezTo>
                  <a:cubicBezTo>
                    <a:pt x="264795" y="99060"/>
                    <a:pt x="255270" y="96203"/>
                    <a:pt x="245745" y="93345"/>
                  </a:cubicBezTo>
                  <a:cubicBezTo>
                    <a:pt x="236220" y="91440"/>
                    <a:pt x="224790" y="88582"/>
                    <a:pt x="216218" y="86678"/>
                  </a:cubicBezTo>
                  <a:cubicBezTo>
                    <a:pt x="206693" y="84772"/>
                    <a:pt x="198120" y="84772"/>
                    <a:pt x="188595" y="84772"/>
                  </a:cubicBezTo>
                  <a:cubicBezTo>
                    <a:pt x="177165" y="84772"/>
                    <a:pt x="165735" y="84772"/>
                    <a:pt x="156210" y="86678"/>
                  </a:cubicBezTo>
                  <a:cubicBezTo>
                    <a:pt x="146685" y="88582"/>
                    <a:pt x="138113" y="91440"/>
                    <a:pt x="131445" y="96203"/>
                  </a:cubicBezTo>
                  <a:cubicBezTo>
                    <a:pt x="124778" y="100965"/>
                    <a:pt x="120015" y="105728"/>
                    <a:pt x="115253" y="109538"/>
                  </a:cubicBezTo>
                  <a:cubicBezTo>
                    <a:pt x="110490" y="116205"/>
                    <a:pt x="110490" y="120968"/>
                    <a:pt x="110490" y="127635"/>
                  </a:cubicBezTo>
                  <a:cubicBezTo>
                    <a:pt x="110490" y="134303"/>
                    <a:pt x="112395" y="140970"/>
                    <a:pt x="117157" y="148590"/>
                  </a:cubicBezTo>
                  <a:cubicBezTo>
                    <a:pt x="121920" y="155257"/>
                    <a:pt x="126682" y="160020"/>
                    <a:pt x="135255" y="166688"/>
                  </a:cubicBezTo>
                  <a:cubicBezTo>
                    <a:pt x="141922" y="171450"/>
                    <a:pt x="151447" y="178118"/>
                    <a:pt x="162878" y="182880"/>
                  </a:cubicBezTo>
                  <a:cubicBezTo>
                    <a:pt x="174307" y="187643"/>
                    <a:pt x="185738" y="194310"/>
                    <a:pt x="199072" y="199072"/>
                  </a:cubicBezTo>
                  <a:cubicBezTo>
                    <a:pt x="217170" y="205740"/>
                    <a:pt x="235268" y="215265"/>
                    <a:pt x="249555" y="223838"/>
                  </a:cubicBezTo>
                  <a:cubicBezTo>
                    <a:pt x="265747" y="233363"/>
                    <a:pt x="277178" y="241935"/>
                    <a:pt x="288607" y="253365"/>
                  </a:cubicBezTo>
                  <a:cubicBezTo>
                    <a:pt x="300038" y="264795"/>
                    <a:pt x="306705" y="276225"/>
                    <a:pt x="313372" y="292418"/>
                  </a:cubicBezTo>
                  <a:cubicBezTo>
                    <a:pt x="318135" y="305753"/>
                    <a:pt x="322897" y="321945"/>
                    <a:pt x="322897" y="342900"/>
                  </a:cubicBezTo>
                  <a:cubicBezTo>
                    <a:pt x="322897" y="367665"/>
                    <a:pt x="318135" y="390525"/>
                    <a:pt x="309563" y="408622"/>
                  </a:cubicBezTo>
                  <a:cubicBezTo>
                    <a:pt x="300038" y="426720"/>
                    <a:pt x="286703" y="441007"/>
                    <a:pt x="268605" y="452438"/>
                  </a:cubicBezTo>
                  <a:cubicBezTo>
                    <a:pt x="252413" y="463868"/>
                    <a:pt x="232410" y="470535"/>
                    <a:pt x="209550" y="475297"/>
                  </a:cubicBezTo>
                  <a:cubicBezTo>
                    <a:pt x="186690" y="480060"/>
                    <a:pt x="163830" y="481965"/>
                    <a:pt x="139065" y="481965"/>
                  </a:cubicBezTo>
                  <a:cubicBezTo>
                    <a:pt x="114300" y="481965"/>
                    <a:pt x="88582" y="480060"/>
                    <a:pt x="65722" y="475297"/>
                  </a:cubicBezTo>
                  <a:cubicBezTo>
                    <a:pt x="41910" y="475297"/>
                    <a:pt x="21908" y="467678"/>
                    <a:pt x="5715" y="459105"/>
                  </a:cubicBezTo>
                  <a:close/>
                </a:path>
              </a:pathLst>
            </a:custGeom>
            <a:solidFill>
              <a:srgbClr val="FFFFFF"/>
            </a:solidFill>
            <a:ln w="9525" cap="flat">
              <a:noFill/>
              <a:prstDash val="solid"/>
              <a:miter/>
            </a:ln>
          </p:spPr>
          <p:txBody>
            <a:bodyPr/>
            <a:lstStyle/>
            <a:p>
              <a:endParaRPr lang="en-US" sz="1836"/>
            </a:p>
          </p:txBody>
        </p:sp>
        <p:sp>
          <p:nvSpPr>
            <p:cNvPr id="309" name="Freeform: Shape 308">
              <a:extLst>
                <a:ext uri="{FF2B5EF4-FFF2-40B4-BE49-F238E27FC236}">
                  <a16:creationId xmlns:a16="http://schemas.microsoft.com/office/drawing/2014/main" id="{58A0CFF4-0320-45DD-A108-1F0AB734B87A}"/>
                </a:ext>
              </a:extLst>
            </p:cNvPr>
            <p:cNvSpPr/>
            <p:nvPr/>
          </p:nvSpPr>
          <p:spPr>
            <a:xfrm>
              <a:off x="6926578" y="3965251"/>
              <a:ext cx="495297" cy="533400"/>
            </a:xfrm>
            <a:custGeom>
              <a:avLst/>
              <a:gdLst/>
              <a:ahLst/>
              <a:cxnLst/>
              <a:rect l="0" t="0" r="0" b="0"/>
              <a:pathLst>
                <a:path w="495300" h="533400">
                  <a:moveTo>
                    <a:pt x="227647" y="483870"/>
                  </a:moveTo>
                  <a:cubicBezTo>
                    <a:pt x="161925" y="483870"/>
                    <a:pt x="106680" y="461010"/>
                    <a:pt x="63817" y="418148"/>
                  </a:cubicBezTo>
                  <a:cubicBezTo>
                    <a:pt x="22860" y="374333"/>
                    <a:pt x="0" y="318135"/>
                    <a:pt x="0" y="246698"/>
                  </a:cubicBezTo>
                  <a:cubicBezTo>
                    <a:pt x="0" y="173355"/>
                    <a:pt x="20955" y="114300"/>
                    <a:pt x="63817" y="68580"/>
                  </a:cubicBezTo>
                  <a:cubicBezTo>
                    <a:pt x="107632" y="22860"/>
                    <a:pt x="161925" y="0"/>
                    <a:pt x="232410" y="0"/>
                  </a:cubicBezTo>
                  <a:cubicBezTo>
                    <a:pt x="298132" y="0"/>
                    <a:pt x="353377" y="22860"/>
                    <a:pt x="394335" y="65723"/>
                  </a:cubicBezTo>
                  <a:cubicBezTo>
                    <a:pt x="435292" y="108585"/>
                    <a:pt x="456247" y="165735"/>
                    <a:pt x="456247" y="239078"/>
                  </a:cubicBezTo>
                  <a:cubicBezTo>
                    <a:pt x="456247" y="312420"/>
                    <a:pt x="435292" y="371475"/>
                    <a:pt x="392430" y="417195"/>
                  </a:cubicBezTo>
                  <a:cubicBezTo>
                    <a:pt x="390525" y="419100"/>
                    <a:pt x="390525" y="419100"/>
                    <a:pt x="387667" y="421958"/>
                  </a:cubicBezTo>
                  <a:cubicBezTo>
                    <a:pt x="385763" y="423863"/>
                    <a:pt x="385763" y="423863"/>
                    <a:pt x="382905" y="426720"/>
                  </a:cubicBezTo>
                  <a:lnTo>
                    <a:pt x="501967" y="541020"/>
                  </a:lnTo>
                  <a:lnTo>
                    <a:pt x="353377" y="541020"/>
                  </a:lnTo>
                  <a:lnTo>
                    <a:pt x="291465" y="477203"/>
                  </a:lnTo>
                  <a:cubicBezTo>
                    <a:pt x="276225" y="481013"/>
                    <a:pt x="253365" y="483870"/>
                    <a:pt x="227647" y="483870"/>
                  </a:cubicBezTo>
                  <a:close/>
                  <a:moveTo>
                    <a:pt x="232410" y="91440"/>
                  </a:moveTo>
                  <a:cubicBezTo>
                    <a:pt x="196215" y="91440"/>
                    <a:pt x="166688" y="104775"/>
                    <a:pt x="143827" y="132398"/>
                  </a:cubicBezTo>
                  <a:cubicBezTo>
                    <a:pt x="120967" y="160020"/>
                    <a:pt x="111442" y="196215"/>
                    <a:pt x="111442" y="241935"/>
                  </a:cubicBezTo>
                  <a:cubicBezTo>
                    <a:pt x="111442" y="287655"/>
                    <a:pt x="122872" y="323850"/>
                    <a:pt x="143827" y="351473"/>
                  </a:cubicBezTo>
                  <a:cubicBezTo>
                    <a:pt x="166688" y="379095"/>
                    <a:pt x="194310" y="392430"/>
                    <a:pt x="228600" y="392430"/>
                  </a:cubicBezTo>
                  <a:cubicBezTo>
                    <a:pt x="264795" y="392430"/>
                    <a:pt x="292417" y="379095"/>
                    <a:pt x="315277" y="353378"/>
                  </a:cubicBezTo>
                  <a:cubicBezTo>
                    <a:pt x="336232" y="325755"/>
                    <a:pt x="347663" y="289560"/>
                    <a:pt x="347663" y="243840"/>
                  </a:cubicBezTo>
                  <a:cubicBezTo>
                    <a:pt x="347663" y="196215"/>
                    <a:pt x="336232" y="157163"/>
                    <a:pt x="315277" y="129540"/>
                  </a:cubicBezTo>
                  <a:cubicBezTo>
                    <a:pt x="296227" y="104775"/>
                    <a:pt x="268605" y="91440"/>
                    <a:pt x="232410" y="91440"/>
                  </a:cubicBezTo>
                  <a:close/>
                </a:path>
              </a:pathLst>
            </a:custGeom>
            <a:solidFill>
              <a:srgbClr val="FFFFFF"/>
            </a:solidFill>
            <a:ln w="9525" cap="flat">
              <a:noFill/>
              <a:prstDash val="solid"/>
              <a:miter/>
            </a:ln>
          </p:spPr>
          <p:txBody>
            <a:bodyPr/>
            <a:lstStyle/>
            <a:p>
              <a:endParaRPr lang="en-US" sz="1836"/>
            </a:p>
          </p:txBody>
        </p:sp>
        <p:sp>
          <p:nvSpPr>
            <p:cNvPr id="310" name="Freeform: Shape 309">
              <a:extLst>
                <a:ext uri="{FF2B5EF4-FFF2-40B4-BE49-F238E27FC236}">
                  <a16:creationId xmlns:a16="http://schemas.microsoft.com/office/drawing/2014/main" id="{6E7ADB3F-94CD-41E6-B15F-C4E910EF3E68}"/>
                </a:ext>
              </a:extLst>
            </p:cNvPr>
            <p:cNvSpPr/>
            <p:nvPr/>
          </p:nvSpPr>
          <p:spPr>
            <a:xfrm>
              <a:off x="7462834" y="3971927"/>
              <a:ext cx="276224" cy="466724"/>
            </a:xfrm>
            <a:custGeom>
              <a:avLst/>
              <a:gdLst/>
              <a:ahLst/>
              <a:cxnLst/>
              <a:rect l="0" t="0" r="0" b="0"/>
              <a:pathLst>
                <a:path w="276225" h="466725">
                  <a:moveTo>
                    <a:pt x="278130" y="467678"/>
                  </a:moveTo>
                  <a:lnTo>
                    <a:pt x="0" y="467678"/>
                  </a:lnTo>
                  <a:lnTo>
                    <a:pt x="0" y="0"/>
                  </a:lnTo>
                  <a:lnTo>
                    <a:pt x="104775" y="0"/>
                  </a:lnTo>
                  <a:lnTo>
                    <a:pt x="104775" y="381000"/>
                  </a:lnTo>
                  <a:lnTo>
                    <a:pt x="278130" y="381000"/>
                  </a:lnTo>
                  <a:lnTo>
                    <a:pt x="278130" y="467678"/>
                  </a:lnTo>
                  <a:lnTo>
                    <a:pt x="278130" y="467678"/>
                  </a:lnTo>
                  <a:close/>
                </a:path>
              </a:pathLst>
            </a:custGeom>
            <a:solidFill>
              <a:srgbClr val="FFFFFF"/>
            </a:solidFill>
            <a:ln w="9525" cap="flat">
              <a:noFill/>
              <a:prstDash val="solid"/>
              <a:miter/>
            </a:ln>
          </p:spPr>
          <p:txBody>
            <a:bodyPr/>
            <a:lstStyle/>
            <a:p>
              <a:endParaRPr lang="en-US" sz="1836"/>
            </a:p>
          </p:txBody>
        </p:sp>
      </p:grpSp>
      <p:sp>
        <p:nvSpPr>
          <p:cNvPr id="312" name="TextBox 311">
            <a:extLst>
              <a:ext uri="{FF2B5EF4-FFF2-40B4-BE49-F238E27FC236}">
                <a16:creationId xmlns:a16="http://schemas.microsoft.com/office/drawing/2014/main" id="{B013948E-276B-477F-8286-24621E016DF3}"/>
              </a:ext>
            </a:extLst>
          </p:cNvPr>
          <p:cNvSpPr txBox="1"/>
          <p:nvPr/>
        </p:nvSpPr>
        <p:spPr>
          <a:xfrm>
            <a:off x="9283587" y="3249910"/>
            <a:ext cx="860844" cy="414143"/>
          </a:xfrm>
          <a:prstGeom prst="rect">
            <a:avLst/>
          </a:prstGeom>
          <a:noFill/>
        </p:spPr>
        <p:txBody>
          <a:bodyPr wrap="square" lIns="91440" tIns="143347" rIns="91440" bIns="143347" rtlCol="0">
            <a:spAutoFit/>
          </a:bodyPr>
          <a:lstStyle>
            <a:defPPr>
              <a:defRPr lang="en-US"/>
            </a:defPPr>
            <a:lvl1pPr defTabSz="913781">
              <a:lnSpc>
                <a:spcPct val="90000"/>
              </a:lnSpc>
              <a:spcBef>
                <a:spcPct val="0"/>
              </a:spcBef>
              <a:spcAft>
                <a:spcPts val="588"/>
              </a:spcAft>
              <a:defRPr sz="1125" kern="0" spc="-29">
                <a:gradFill>
                  <a:gsLst>
                    <a:gs pos="1250">
                      <a:schemeClr val="tx1"/>
                    </a:gs>
                    <a:gs pos="100000">
                      <a:schemeClr val="tx1"/>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sz="900" dirty="0">
                <a:solidFill>
                  <a:schemeClr val="tx1"/>
                </a:solidFill>
                <a:latin typeface="Segoe UI Semibold" panose="020B0702040204020203" pitchFamily="34" charset="0"/>
                <a:cs typeface="Segoe UI Semibold" panose="020B0702040204020203" pitchFamily="34" charset="0"/>
              </a:rPr>
              <a:t>SQL DB </a:t>
            </a:r>
          </a:p>
        </p:txBody>
      </p:sp>
      <p:grpSp>
        <p:nvGrpSpPr>
          <p:cNvPr id="313" name="Group 312">
            <a:extLst>
              <a:ext uri="{FF2B5EF4-FFF2-40B4-BE49-F238E27FC236}">
                <a16:creationId xmlns:a16="http://schemas.microsoft.com/office/drawing/2014/main" id="{359CD246-FC2A-41A9-AE48-232B57CE92BF}"/>
              </a:ext>
            </a:extLst>
          </p:cNvPr>
          <p:cNvGrpSpPr>
            <a:grpSpLocks noChangeAspect="1"/>
          </p:cNvGrpSpPr>
          <p:nvPr/>
        </p:nvGrpSpPr>
        <p:grpSpPr>
          <a:xfrm>
            <a:off x="9535601" y="2813205"/>
            <a:ext cx="359070" cy="475488"/>
            <a:chOff x="6372224" y="3082295"/>
            <a:chExt cx="1533525" cy="2030732"/>
          </a:xfrm>
        </p:grpSpPr>
        <p:sp>
          <p:nvSpPr>
            <p:cNvPr id="314" name="Freeform: Shape 313">
              <a:extLst>
                <a:ext uri="{FF2B5EF4-FFF2-40B4-BE49-F238E27FC236}">
                  <a16:creationId xmlns:a16="http://schemas.microsoft.com/office/drawing/2014/main" id="{660B9608-A4B6-4F0D-9FA6-75818C8187AB}"/>
                </a:ext>
              </a:extLst>
            </p:cNvPr>
            <p:cNvSpPr/>
            <p:nvPr/>
          </p:nvSpPr>
          <p:spPr>
            <a:xfrm>
              <a:off x="6372224" y="3360425"/>
              <a:ext cx="761999" cy="1752602"/>
            </a:xfrm>
            <a:custGeom>
              <a:avLst/>
              <a:gdLst/>
              <a:ahLst/>
              <a:cxnLst/>
              <a:rect l="0" t="0" r="0" b="0"/>
              <a:pathLst>
                <a:path w="762000" h="1752600">
                  <a:moveTo>
                    <a:pt x="0" y="0"/>
                  </a:moveTo>
                  <a:lnTo>
                    <a:pt x="0" y="1480185"/>
                  </a:lnTo>
                  <a:cubicBezTo>
                    <a:pt x="0" y="1632585"/>
                    <a:pt x="344805" y="1758315"/>
                    <a:pt x="768668" y="1758315"/>
                  </a:cubicBezTo>
                  <a:lnTo>
                    <a:pt x="768668" y="0"/>
                  </a:lnTo>
                  <a:lnTo>
                    <a:pt x="0" y="0"/>
                  </a:lnTo>
                  <a:close/>
                </a:path>
              </a:pathLst>
            </a:custGeom>
            <a:solidFill>
              <a:srgbClr val="3999C6"/>
            </a:solidFill>
            <a:ln w="9525" cap="flat">
              <a:noFill/>
              <a:prstDash val="solid"/>
              <a:miter/>
            </a:ln>
          </p:spPr>
          <p:txBody>
            <a:bodyPr/>
            <a:lstStyle/>
            <a:p>
              <a:endParaRPr lang="en-US" sz="1836"/>
            </a:p>
          </p:txBody>
        </p:sp>
        <p:sp>
          <p:nvSpPr>
            <p:cNvPr id="315" name="Freeform: Shape 314">
              <a:extLst>
                <a:ext uri="{FF2B5EF4-FFF2-40B4-BE49-F238E27FC236}">
                  <a16:creationId xmlns:a16="http://schemas.microsoft.com/office/drawing/2014/main" id="{3A44D61D-5861-4A5B-90DF-8DC2313A49E1}"/>
                </a:ext>
              </a:extLst>
            </p:cNvPr>
            <p:cNvSpPr/>
            <p:nvPr/>
          </p:nvSpPr>
          <p:spPr>
            <a:xfrm>
              <a:off x="7129464" y="3360425"/>
              <a:ext cx="771526" cy="1752602"/>
            </a:xfrm>
            <a:custGeom>
              <a:avLst/>
              <a:gdLst/>
              <a:ahLst/>
              <a:cxnLst/>
              <a:rect l="0" t="0" r="0" b="0"/>
              <a:pathLst>
                <a:path w="771525" h="1752600">
                  <a:moveTo>
                    <a:pt x="0" y="1759268"/>
                  </a:moveTo>
                  <a:lnTo>
                    <a:pt x="11430" y="1759268"/>
                  </a:lnTo>
                  <a:cubicBezTo>
                    <a:pt x="436245" y="1759268"/>
                    <a:pt x="780097" y="1633537"/>
                    <a:pt x="780097" y="1481137"/>
                  </a:cubicBezTo>
                  <a:lnTo>
                    <a:pt x="780097" y="0"/>
                  </a:lnTo>
                  <a:lnTo>
                    <a:pt x="0" y="0"/>
                  </a:lnTo>
                  <a:lnTo>
                    <a:pt x="0" y="1759268"/>
                  </a:lnTo>
                  <a:close/>
                </a:path>
              </a:pathLst>
            </a:custGeom>
            <a:solidFill>
              <a:srgbClr val="5AB4D9"/>
            </a:solidFill>
            <a:ln w="9525" cap="flat">
              <a:noFill/>
              <a:prstDash val="solid"/>
              <a:miter/>
            </a:ln>
          </p:spPr>
          <p:txBody>
            <a:bodyPr/>
            <a:lstStyle/>
            <a:p>
              <a:endParaRPr lang="en-US" sz="1836"/>
            </a:p>
          </p:txBody>
        </p:sp>
        <p:sp>
          <p:nvSpPr>
            <p:cNvPr id="316" name="Freeform: Shape 315">
              <a:extLst>
                <a:ext uri="{FF2B5EF4-FFF2-40B4-BE49-F238E27FC236}">
                  <a16:creationId xmlns:a16="http://schemas.microsoft.com/office/drawing/2014/main" id="{B3B797C8-F473-4E41-8ABA-B384645F287A}"/>
                </a:ext>
              </a:extLst>
            </p:cNvPr>
            <p:cNvSpPr/>
            <p:nvPr/>
          </p:nvSpPr>
          <p:spPr>
            <a:xfrm>
              <a:off x="6372224" y="3082295"/>
              <a:ext cx="1533525" cy="552451"/>
            </a:xfrm>
            <a:custGeom>
              <a:avLst/>
              <a:gdLst/>
              <a:ahLst/>
              <a:cxnLst/>
              <a:rect l="0" t="0" r="0" b="0"/>
              <a:pathLst>
                <a:path w="1533525" h="552450">
                  <a:moveTo>
                    <a:pt x="1537335" y="278130"/>
                  </a:moveTo>
                  <a:cubicBezTo>
                    <a:pt x="1537335" y="430530"/>
                    <a:pt x="1192530" y="556260"/>
                    <a:pt x="768668" y="556260"/>
                  </a:cubicBezTo>
                  <a:cubicBezTo>
                    <a:pt x="344805" y="556260"/>
                    <a:pt x="0" y="431482"/>
                    <a:pt x="0" y="278130"/>
                  </a:cubicBezTo>
                  <a:cubicBezTo>
                    <a:pt x="0" y="124777"/>
                    <a:pt x="344805" y="0"/>
                    <a:pt x="768668" y="0"/>
                  </a:cubicBezTo>
                  <a:cubicBezTo>
                    <a:pt x="1192530" y="0"/>
                    <a:pt x="1537335" y="122872"/>
                    <a:pt x="1537335" y="278130"/>
                  </a:cubicBezTo>
                </a:path>
              </a:pathLst>
            </a:custGeom>
            <a:solidFill>
              <a:srgbClr val="FFFFFF"/>
            </a:solidFill>
            <a:ln w="9525" cap="flat">
              <a:noFill/>
              <a:prstDash val="solid"/>
              <a:miter/>
            </a:ln>
          </p:spPr>
          <p:txBody>
            <a:bodyPr/>
            <a:lstStyle/>
            <a:p>
              <a:endParaRPr lang="en-US" sz="1836"/>
            </a:p>
          </p:txBody>
        </p:sp>
        <p:sp>
          <p:nvSpPr>
            <p:cNvPr id="317" name="Freeform: Shape 316">
              <a:extLst>
                <a:ext uri="{FF2B5EF4-FFF2-40B4-BE49-F238E27FC236}">
                  <a16:creationId xmlns:a16="http://schemas.microsoft.com/office/drawing/2014/main" id="{D3D3FDA9-01F1-464A-97B6-9084EE394610}"/>
                </a:ext>
              </a:extLst>
            </p:cNvPr>
            <p:cNvSpPr/>
            <p:nvPr/>
          </p:nvSpPr>
          <p:spPr>
            <a:xfrm>
              <a:off x="6529389" y="3159446"/>
              <a:ext cx="1219201" cy="361951"/>
            </a:xfrm>
            <a:custGeom>
              <a:avLst/>
              <a:gdLst/>
              <a:ahLst/>
              <a:cxnLst/>
              <a:rect l="0" t="0" r="0" b="0"/>
              <a:pathLst>
                <a:path w="1219200" h="361950">
                  <a:moveTo>
                    <a:pt x="1223010" y="184785"/>
                  </a:moveTo>
                  <a:cubicBezTo>
                    <a:pt x="1223010" y="284798"/>
                    <a:pt x="949643" y="369570"/>
                    <a:pt x="611505" y="369570"/>
                  </a:cubicBezTo>
                  <a:cubicBezTo>
                    <a:pt x="273368" y="369570"/>
                    <a:pt x="0" y="287655"/>
                    <a:pt x="0" y="184785"/>
                  </a:cubicBezTo>
                  <a:cubicBezTo>
                    <a:pt x="0" y="84773"/>
                    <a:pt x="273368" y="0"/>
                    <a:pt x="611505" y="0"/>
                  </a:cubicBezTo>
                  <a:cubicBezTo>
                    <a:pt x="949643" y="0"/>
                    <a:pt x="1223010" y="82867"/>
                    <a:pt x="1223010" y="184785"/>
                  </a:cubicBezTo>
                </a:path>
              </a:pathLst>
            </a:custGeom>
            <a:solidFill>
              <a:srgbClr val="7FBB42"/>
            </a:solidFill>
            <a:ln w="9525" cap="flat">
              <a:noFill/>
              <a:prstDash val="solid"/>
              <a:miter/>
            </a:ln>
          </p:spPr>
          <p:txBody>
            <a:bodyPr/>
            <a:lstStyle/>
            <a:p>
              <a:endParaRPr lang="en-US" sz="1836"/>
            </a:p>
          </p:txBody>
        </p:sp>
        <p:sp>
          <p:nvSpPr>
            <p:cNvPr id="318" name="Freeform: Shape 317">
              <a:extLst>
                <a:ext uri="{FF2B5EF4-FFF2-40B4-BE49-F238E27FC236}">
                  <a16:creationId xmlns:a16="http://schemas.microsoft.com/office/drawing/2014/main" id="{CC7CC7DF-27CF-47E2-BFE6-D648659CEA4A}"/>
                </a:ext>
              </a:extLst>
            </p:cNvPr>
            <p:cNvSpPr/>
            <p:nvPr/>
          </p:nvSpPr>
          <p:spPr>
            <a:xfrm>
              <a:off x="6529389" y="3160397"/>
              <a:ext cx="1219201" cy="295278"/>
            </a:xfrm>
            <a:custGeom>
              <a:avLst/>
              <a:gdLst/>
              <a:ahLst/>
              <a:cxnLst/>
              <a:rect l="0" t="0" r="0" b="0"/>
              <a:pathLst>
                <a:path w="1219200" h="295275">
                  <a:moveTo>
                    <a:pt x="1095375" y="296227"/>
                  </a:moveTo>
                  <a:cubicBezTo>
                    <a:pt x="1175385" y="263842"/>
                    <a:pt x="1223010" y="225742"/>
                    <a:pt x="1223010" y="184785"/>
                  </a:cubicBezTo>
                  <a:cubicBezTo>
                    <a:pt x="1223010" y="84772"/>
                    <a:pt x="949643" y="0"/>
                    <a:pt x="611505" y="0"/>
                  </a:cubicBezTo>
                  <a:cubicBezTo>
                    <a:pt x="273368" y="0"/>
                    <a:pt x="0" y="81915"/>
                    <a:pt x="0" y="184785"/>
                  </a:cubicBezTo>
                  <a:cubicBezTo>
                    <a:pt x="0" y="228600"/>
                    <a:pt x="47625" y="266700"/>
                    <a:pt x="127635" y="296227"/>
                  </a:cubicBezTo>
                  <a:cubicBezTo>
                    <a:pt x="239078" y="252413"/>
                    <a:pt x="415290" y="225742"/>
                    <a:pt x="611505" y="225742"/>
                  </a:cubicBezTo>
                  <a:cubicBezTo>
                    <a:pt x="807720" y="222885"/>
                    <a:pt x="982980" y="252413"/>
                    <a:pt x="1095375" y="296227"/>
                  </a:cubicBezTo>
                </a:path>
              </a:pathLst>
            </a:custGeom>
            <a:solidFill>
              <a:srgbClr val="B8D433"/>
            </a:solidFill>
            <a:ln w="9525" cap="flat">
              <a:noFill/>
              <a:prstDash val="solid"/>
              <a:miter/>
            </a:ln>
          </p:spPr>
          <p:txBody>
            <a:bodyPr/>
            <a:lstStyle/>
            <a:p>
              <a:endParaRPr lang="en-US" sz="1836"/>
            </a:p>
          </p:txBody>
        </p:sp>
        <p:sp>
          <p:nvSpPr>
            <p:cNvPr id="319" name="Freeform: Shape 318">
              <a:extLst>
                <a:ext uri="{FF2B5EF4-FFF2-40B4-BE49-F238E27FC236}">
                  <a16:creationId xmlns:a16="http://schemas.microsoft.com/office/drawing/2014/main" id="{6EADCAFE-C18D-499F-9410-A35D0ACC222D}"/>
                </a:ext>
              </a:extLst>
            </p:cNvPr>
            <p:cNvSpPr/>
            <p:nvPr/>
          </p:nvSpPr>
          <p:spPr>
            <a:xfrm>
              <a:off x="6557965" y="3962405"/>
              <a:ext cx="314324" cy="476251"/>
            </a:xfrm>
            <a:custGeom>
              <a:avLst/>
              <a:gdLst/>
              <a:ahLst/>
              <a:cxnLst/>
              <a:rect l="0" t="0" r="0" b="0"/>
              <a:pathLst>
                <a:path w="314325" h="476250">
                  <a:moveTo>
                    <a:pt x="5715" y="459105"/>
                  </a:moveTo>
                  <a:lnTo>
                    <a:pt x="5715" y="354330"/>
                  </a:lnTo>
                  <a:cubicBezTo>
                    <a:pt x="23813" y="370522"/>
                    <a:pt x="44767" y="381953"/>
                    <a:pt x="67628" y="390525"/>
                  </a:cubicBezTo>
                  <a:cubicBezTo>
                    <a:pt x="90488" y="397193"/>
                    <a:pt x="113347" y="401955"/>
                    <a:pt x="133350" y="401955"/>
                  </a:cubicBezTo>
                  <a:cubicBezTo>
                    <a:pt x="146685" y="401955"/>
                    <a:pt x="158115" y="400050"/>
                    <a:pt x="167640" y="397193"/>
                  </a:cubicBezTo>
                  <a:cubicBezTo>
                    <a:pt x="177165" y="395288"/>
                    <a:pt x="185738" y="392430"/>
                    <a:pt x="192405" y="387668"/>
                  </a:cubicBezTo>
                  <a:cubicBezTo>
                    <a:pt x="199072" y="382905"/>
                    <a:pt x="203835" y="378143"/>
                    <a:pt x="205740" y="371475"/>
                  </a:cubicBezTo>
                  <a:cubicBezTo>
                    <a:pt x="207645" y="364807"/>
                    <a:pt x="210503" y="360045"/>
                    <a:pt x="210503" y="353378"/>
                  </a:cubicBezTo>
                  <a:cubicBezTo>
                    <a:pt x="210503" y="343853"/>
                    <a:pt x="208597" y="335280"/>
                    <a:pt x="203835" y="328613"/>
                  </a:cubicBezTo>
                  <a:cubicBezTo>
                    <a:pt x="199072" y="321945"/>
                    <a:pt x="192405" y="315278"/>
                    <a:pt x="182880" y="307657"/>
                  </a:cubicBezTo>
                  <a:cubicBezTo>
                    <a:pt x="173355" y="300990"/>
                    <a:pt x="161925" y="296228"/>
                    <a:pt x="150495" y="289560"/>
                  </a:cubicBezTo>
                  <a:cubicBezTo>
                    <a:pt x="139065" y="284797"/>
                    <a:pt x="125730" y="278130"/>
                    <a:pt x="109538" y="271463"/>
                  </a:cubicBezTo>
                  <a:cubicBezTo>
                    <a:pt x="73343" y="255270"/>
                    <a:pt x="45720" y="237172"/>
                    <a:pt x="27622" y="217170"/>
                  </a:cubicBezTo>
                  <a:cubicBezTo>
                    <a:pt x="9525" y="194310"/>
                    <a:pt x="0" y="169545"/>
                    <a:pt x="0" y="137160"/>
                  </a:cubicBezTo>
                  <a:cubicBezTo>
                    <a:pt x="0" y="112395"/>
                    <a:pt x="4763" y="91440"/>
                    <a:pt x="13335" y="75247"/>
                  </a:cubicBezTo>
                  <a:cubicBezTo>
                    <a:pt x="22860" y="57150"/>
                    <a:pt x="36195" y="42863"/>
                    <a:pt x="52388" y="31432"/>
                  </a:cubicBezTo>
                  <a:cubicBezTo>
                    <a:pt x="68580" y="20003"/>
                    <a:pt x="88582" y="10478"/>
                    <a:pt x="111443" y="6668"/>
                  </a:cubicBezTo>
                  <a:cubicBezTo>
                    <a:pt x="134303" y="1905"/>
                    <a:pt x="157163" y="0"/>
                    <a:pt x="181928" y="0"/>
                  </a:cubicBezTo>
                  <a:cubicBezTo>
                    <a:pt x="206693" y="0"/>
                    <a:pt x="227647" y="1905"/>
                    <a:pt x="245745" y="4763"/>
                  </a:cubicBezTo>
                  <a:cubicBezTo>
                    <a:pt x="263843" y="6668"/>
                    <a:pt x="281940" y="11430"/>
                    <a:pt x="298132" y="18097"/>
                  </a:cubicBezTo>
                  <a:lnTo>
                    <a:pt x="298132" y="116205"/>
                  </a:lnTo>
                  <a:cubicBezTo>
                    <a:pt x="291465" y="111443"/>
                    <a:pt x="281940" y="106680"/>
                    <a:pt x="273368" y="102870"/>
                  </a:cubicBezTo>
                  <a:cubicBezTo>
                    <a:pt x="264795" y="99060"/>
                    <a:pt x="255270" y="96203"/>
                    <a:pt x="245745" y="93345"/>
                  </a:cubicBezTo>
                  <a:cubicBezTo>
                    <a:pt x="236220" y="91440"/>
                    <a:pt x="224790" y="88582"/>
                    <a:pt x="216218" y="86678"/>
                  </a:cubicBezTo>
                  <a:cubicBezTo>
                    <a:pt x="206693" y="84772"/>
                    <a:pt x="198120" y="84772"/>
                    <a:pt x="188595" y="84772"/>
                  </a:cubicBezTo>
                  <a:cubicBezTo>
                    <a:pt x="177165" y="84772"/>
                    <a:pt x="165735" y="84772"/>
                    <a:pt x="156210" y="86678"/>
                  </a:cubicBezTo>
                  <a:cubicBezTo>
                    <a:pt x="146685" y="88582"/>
                    <a:pt x="138113" y="91440"/>
                    <a:pt x="131445" y="96203"/>
                  </a:cubicBezTo>
                  <a:cubicBezTo>
                    <a:pt x="124778" y="100965"/>
                    <a:pt x="120015" y="105728"/>
                    <a:pt x="115253" y="109538"/>
                  </a:cubicBezTo>
                  <a:cubicBezTo>
                    <a:pt x="110490" y="116205"/>
                    <a:pt x="110490" y="120968"/>
                    <a:pt x="110490" y="127635"/>
                  </a:cubicBezTo>
                  <a:cubicBezTo>
                    <a:pt x="110490" y="134303"/>
                    <a:pt x="112395" y="140970"/>
                    <a:pt x="117157" y="148590"/>
                  </a:cubicBezTo>
                  <a:cubicBezTo>
                    <a:pt x="121920" y="155257"/>
                    <a:pt x="126682" y="160020"/>
                    <a:pt x="135255" y="166688"/>
                  </a:cubicBezTo>
                  <a:cubicBezTo>
                    <a:pt x="141922" y="171450"/>
                    <a:pt x="151447" y="178118"/>
                    <a:pt x="162878" y="182880"/>
                  </a:cubicBezTo>
                  <a:cubicBezTo>
                    <a:pt x="174307" y="187643"/>
                    <a:pt x="185738" y="194310"/>
                    <a:pt x="199072" y="199072"/>
                  </a:cubicBezTo>
                  <a:cubicBezTo>
                    <a:pt x="217170" y="205740"/>
                    <a:pt x="235268" y="215265"/>
                    <a:pt x="249555" y="223838"/>
                  </a:cubicBezTo>
                  <a:cubicBezTo>
                    <a:pt x="265747" y="233363"/>
                    <a:pt x="277178" y="241935"/>
                    <a:pt x="288607" y="253365"/>
                  </a:cubicBezTo>
                  <a:cubicBezTo>
                    <a:pt x="300038" y="264795"/>
                    <a:pt x="306705" y="276225"/>
                    <a:pt x="313372" y="292418"/>
                  </a:cubicBezTo>
                  <a:cubicBezTo>
                    <a:pt x="318135" y="305753"/>
                    <a:pt x="322897" y="321945"/>
                    <a:pt x="322897" y="342900"/>
                  </a:cubicBezTo>
                  <a:cubicBezTo>
                    <a:pt x="322897" y="367665"/>
                    <a:pt x="318135" y="390525"/>
                    <a:pt x="309563" y="408622"/>
                  </a:cubicBezTo>
                  <a:cubicBezTo>
                    <a:pt x="300038" y="426720"/>
                    <a:pt x="286703" y="441007"/>
                    <a:pt x="268605" y="452438"/>
                  </a:cubicBezTo>
                  <a:cubicBezTo>
                    <a:pt x="252413" y="463868"/>
                    <a:pt x="232410" y="470535"/>
                    <a:pt x="209550" y="475297"/>
                  </a:cubicBezTo>
                  <a:cubicBezTo>
                    <a:pt x="186690" y="480060"/>
                    <a:pt x="163830" y="481965"/>
                    <a:pt x="139065" y="481965"/>
                  </a:cubicBezTo>
                  <a:cubicBezTo>
                    <a:pt x="114300" y="481965"/>
                    <a:pt x="88582" y="480060"/>
                    <a:pt x="65722" y="475297"/>
                  </a:cubicBezTo>
                  <a:cubicBezTo>
                    <a:pt x="41910" y="475297"/>
                    <a:pt x="21908" y="467678"/>
                    <a:pt x="5715" y="459105"/>
                  </a:cubicBezTo>
                  <a:close/>
                </a:path>
              </a:pathLst>
            </a:custGeom>
            <a:solidFill>
              <a:srgbClr val="FFFFFF"/>
            </a:solidFill>
            <a:ln w="9525" cap="flat">
              <a:noFill/>
              <a:prstDash val="solid"/>
              <a:miter/>
            </a:ln>
          </p:spPr>
          <p:txBody>
            <a:bodyPr/>
            <a:lstStyle/>
            <a:p>
              <a:endParaRPr lang="en-US" sz="1836"/>
            </a:p>
          </p:txBody>
        </p:sp>
        <p:sp>
          <p:nvSpPr>
            <p:cNvPr id="320" name="Freeform: Shape 319">
              <a:extLst>
                <a:ext uri="{FF2B5EF4-FFF2-40B4-BE49-F238E27FC236}">
                  <a16:creationId xmlns:a16="http://schemas.microsoft.com/office/drawing/2014/main" id="{404B38F1-530E-47F6-BFD3-754BE2559785}"/>
                </a:ext>
              </a:extLst>
            </p:cNvPr>
            <p:cNvSpPr/>
            <p:nvPr/>
          </p:nvSpPr>
          <p:spPr>
            <a:xfrm>
              <a:off x="6926578" y="3965251"/>
              <a:ext cx="495297" cy="533400"/>
            </a:xfrm>
            <a:custGeom>
              <a:avLst/>
              <a:gdLst/>
              <a:ahLst/>
              <a:cxnLst/>
              <a:rect l="0" t="0" r="0" b="0"/>
              <a:pathLst>
                <a:path w="495300" h="533400">
                  <a:moveTo>
                    <a:pt x="227647" y="483870"/>
                  </a:moveTo>
                  <a:cubicBezTo>
                    <a:pt x="161925" y="483870"/>
                    <a:pt x="106680" y="461010"/>
                    <a:pt x="63817" y="418148"/>
                  </a:cubicBezTo>
                  <a:cubicBezTo>
                    <a:pt x="22860" y="374333"/>
                    <a:pt x="0" y="318135"/>
                    <a:pt x="0" y="246698"/>
                  </a:cubicBezTo>
                  <a:cubicBezTo>
                    <a:pt x="0" y="173355"/>
                    <a:pt x="20955" y="114300"/>
                    <a:pt x="63817" y="68580"/>
                  </a:cubicBezTo>
                  <a:cubicBezTo>
                    <a:pt x="107632" y="22860"/>
                    <a:pt x="161925" y="0"/>
                    <a:pt x="232410" y="0"/>
                  </a:cubicBezTo>
                  <a:cubicBezTo>
                    <a:pt x="298132" y="0"/>
                    <a:pt x="353377" y="22860"/>
                    <a:pt x="394335" y="65723"/>
                  </a:cubicBezTo>
                  <a:cubicBezTo>
                    <a:pt x="435292" y="108585"/>
                    <a:pt x="456247" y="165735"/>
                    <a:pt x="456247" y="239078"/>
                  </a:cubicBezTo>
                  <a:cubicBezTo>
                    <a:pt x="456247" y="312420"/>
                    <a:pt x="435292" y="371475"/>
                    <a:pt x="392430" y="417195"/>
                  </a:cubicBezTo>
                  <a:cubicBezTo>
                    <a:pt x="390525" y="419100"/>
                    <a:pt x="390525" y="419100"/>
                    <a:pt x="387667" y="421958"/>
                  </a:cubicBezTo>
                  <a:cubicBezTo>
                    <a:pt x="385763" y="423863"/>
                    <a:pt x="385763" y="423863"/>
                    <a:pt x="382905" y="426720"/>
                  </a:cubicBezTo>
                  <a:lnTo>
                    <a:pt x="501967" y="541020"/>
                  </a:lnTo>
                  <a:lnTo>
                    <a:pt x="353377" y="541020"/>
                  </a:lnTo>
                  <a:lnTo>
                    <a:pt x="291465" y="477203"/>
                  </a:lnTo>
                  <a:cubicBezTo>
                    <a:pt x="276225" y="481013"/>
                    <a:pt x="253365" y="483870"/>
                    <a:pt x="227647" y="483870"/>
                  </a:cubicBezTo>
                  <a:close/>
                  <a:moveTo>
                    <a:pt x="232410" y="91440"/>
                  </a:moveTo>
                  <a:cubicBezTo>
                    <a:pt x="196215" y="91440"/>
                    <a:pt x="166688" y="104775"/>
                    <a:pt x="143827" y="132398"/>
                  </a:cubicBezTo>
                  <a:cubicBezTo>
                    <a:pt x="120967" y="160020"/>
                    <a:pt x="111442" y="196215"/>
                    <a:pt x="111442" y="241935"/>
                  </a:cubicBezTo>
                  <a:cubicBezTo>
                    <a:pt x="111442" y="287655"/>
                    <a:pt x="122872" y="323850"/>
                    <a:pt x="143827" y="351473"/>
                  </a:cubicBezTo>
                  <a:cubicBezTo>
                    <a:pt x="166688" y="379095"/>
                    <a:pt x="194310" y="392430"/>
                    <a:pt x="228600" y="392430"/>
                  </a:cubicBezTo>
                  <a:cubicBezTo>
                    <a:pt x="264795" y="392430"/>
                    <a:pt x="292417" y="379095"/>
                    <a:pt x="315277" y="353378"/>
                  </a:cubicBezTo>
                  <a:cubicBezTo>
                    <a:pt x="336232" y="325755"/>
                    <a:pt x="347663" y="289560"/>
                    <a:pt x="347663" y="243840"/>
                  </a:cubicBezTo>
                  <a:cubicBezTo>
                    <a:pt x="347663" y="196215"/>
                    <a:pt x="336232" y="157163"/>
                    <a:pt x="315277" y="129540"/>
                  </a:cubicBezTo>
                  <a:cubicBezTo>
                    <a:pt x="296227" y="104775"/>
                    <a:pt x="268605" y="91440"/>
                    <a:pt x="232410" y="91440"/>
                  </a:cubicBezTo>
                  <a:close/>
                </a:path>
              </a:pathLst>
            </a:custGeom>
            <a:solidFill>
              <a:srgbClr val="FFFFFF"/>
            </a:solidFill>
            <a:ln w="9525" cap="flat">
              <a:noFill/>
              <a:prstDash val="solid"/>
              <a:miter/>
            </a:ln>
          </p:spPr>
          <p:txBody>
            <a:bodyPr/>
            <a:lstStyle/>
            <a:p>
              <a:endParaRPr lang="en-US" sz="1836"/>
            </a:p>
          </p:txBody>
        </p:sp>
        <p:sp>
          <p:nvSpPr>
            <p:cNvPr id="321" name="Freeform: Shape 320">
              <a:extLst>
                <a:ext uri="{FF2B5EF4-FFF2-40B4-BE49-F238E27FC236}">
                  <a16:creationId xmlns:a16="http://schemas.microsoft.com/office/drawing/2014/main" id="{80C8E11B-E7E2-4B13-87F8-4622E90C1B71}"/>
                </a:ext>
              </a:extLst>
            </p:cNvPr>
            <p:cNvSpPr/>
            <p:nvPr/>
          </p:nvSpPr>
          <p:spPr>
            <a:xfrm>
              <a:off x="7462834" y="3971927"/>
              <a:ext cx="276224" cy="466724"/>
            </a:xfrm>
            <a:custGeom>
              <a:avLst/>
              <a:gdLst/>
              <a:ahLst/>
              <a:cxnLst/>
              <a:rect l="0" t="0" r="0" b="0"/>
              <a:pathLst>
                <a:path w="276225" h="466725">
                  <a:moveTo>
                    <a:pt x="278130" y="467678"/>
                  </a:moveTo>
                  <a:lnTo>
                    <a:pt x="0" y="467678"/>
                  </a:lnTo>
                  <a:lnTo>
                    <a:pt x="0" y="0"/>
                  </a:lnTo>
                  <a:lnTo>
                    <a:pt x="104775" y="0"/>
                  </a:lnTo>
                  <a:lnTo>
                    <a:pt x="104775" y="381000"/>
                  </a:lnTo>
                  <a:lnTo>
                    <a:pt x="278130" y="381000"/>
                  </a:lnTo>
                  <a:lnTo>
                    <a:pt x="278130" y="467678"/>
                  </a:lnTo>
                  <a:lnTo>
                    <a:pt x="278130" y="467678"/>
                  </a:lnTo>
                  <a:close/>
                </a:path>
              </a:pathLst>
            </a:custGeom>
            <a:solidFill>
              <a:srgbClr val="FFFFFF"/>
            </a:solidFill>
            <a:ln w="9525" cap="flat">
              <a:noFill/>
              <a:prstDash val="solid"/>
              <a:miter/>
            </a:ln>
          </p:spPr>
          <p:txBody>
            <a:bodyPr/>
            <a:lstStyle/>
            <a:p>
              <a:endParaRPr lang="en-US" sz="1836"/>
            </a:p>
          </p:txBody>
        </p:sp>
      </p:grpSp>
      <p:pic>
        <p:nvPicPr>
          <p:cNvPr id="325" name="Picture 324">
            <a:extLst>
              <a:ext uri="{FF2B5EF4-FFF2-40B4-BE49-F238E27FC236}">
                <a16:creationId xmlns:a16="http://schemas.microsoft.com/office/drawing/2014/main" id="{1204FFAF-8DBA-4E30-98E3-B40EEFC116D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475722" y="3667879"/>
            <a:ext cx="495330" cy="495330"/>
          </a:xfrm>
          <a:prstGeom prst="rect">
            <a:avLst/>
          </a:prstGeom>
        </p:spPr>
      </p:pic>
      <p:sp>
        <p:nvSpPr>
          <p:cNvPr id="326" name="TextBox 325">
            <a:extLst>
              <a:ext uri="{FF2B5EF4-FFF2-40B4-BE49-F238E27FC236}">
                <a16:creationId xmlns:a16="http://schemas.microsoft.com/office/drawing/2014/main" id="{822DEC2B-CDF4-4E8E-ACE6-7D856D2FE492}"/>
              </a:ext>
            </a:extLst>
          </p:cNvPr>
          <p:cNvSpPr txBox="1"/>
          <p:nvPr/>
        </p:nvSpPr>
        <p:spPr>
          <a:xfrm>
            <a:off x="9264315" y="4086719"/>
            <a:ext cx="860844" cy="414143"/>
          </a:xfrm>
          <a:prstGeom prst="rect">
            <a:avLst/>
          </a:prstGeom>
          <a:noFill/>
        </p:spPr>
        <p:txBody>
          <a:bodyPr wrap="square" lIns="91440" tIns="143347" rIns="91440" bIns="143347" rtlCol="0">
            <a:spAutoFit/>
          </a:bodyPr>
          <a:lstStyle>
            <a:defPPr>
              <a:defRPr lang="en-US"/>
            </a:defPPr>
            <a:lvl1pPr defTabSz="913781">
              <a:lnSpc>
                <a:spcPct val="90000"/>
              </a:lnSpc>
              <a:spcBef>
                <a:spcPct val="0"/>
              </a:spcBef>
              <a:spcAft>
                <a:spcPts val="588"/>
              </a:spcAft>
              <a:defRPr sz="1125" kern="0" spc="-29">
                <a:gradFill>
                  <a:gsLst>
                    <a:gs pos="1250">
                      <a:schemeClr val="tx1"/>
                    </a:gs>
                    <a:gs pos="100000">
                      <a:schemeClr val="tx1"/>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sz="900" dirty="0">
                <a:solidFill>
                  <a:schemeClr val="tx1"/>
                </a:solidFill>
                <a:latin typeface="Segoe UI Semibold" panose="020B0702040204020203" pitchFamily="34" charset="0"/>
                <a:cs typeface="Segoe UI Semibold" panose="020B0702040204020203" pitchFamily="34" charset="0"/>
              </a:rPr>
              <a:t>SQL DW </a:t>
            </a:r>
          </a:p>
        </p:txBody>
      </p:sp>
      <p:pic>
        <p:nvPicPr>
          <p:cNvPr id="327" name="Picture 56">
            <a:extLst>
              <a:ext uri="{FF2B5EF4-FFF2-40B4-BE49-F238E27FC236}">
                <a16:creationId xmlns:a16="http://schemas.microsoft.com/office/drawing/2014/main" id="{2DD25AC5-B250-4D8D-A6B6-4C6F07E938C5}"/>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443145" y="4592023"/>
            <a:ext cx="516162" cy="399081"/>
          </a:xfrm>
          <a:prstGeom prst="rect">
            <a:avLst/>
          </a:prstGeom>
        </p:spPr>
      </p:pic>
      <p:sp>
        <p:nvSpPr>
          <p:cNvPr id="328" name="TextBox 327">
            <a:extLst>
              <a:ext uri="{FF2B5EF4-FFF2-40B4-BE49-F238E27FC236}">
                <a16:creationId xmlns:a16="http://schemas.microsoft.com/office/drawing/2014/main" id="{E0DB40BB-35EB-4EE5-AD16-BBB9F843051D}"/>
              </a:ext>
            </a:extLst>
          </p:cNvPr>
          <p:cNvSpPr txBox="1"/>
          <p:nvPr/>
        </p:nvSpPr>
        <p:spPr>
          <a:xfrm>
            <a:off x="9222268" y="5046442"/>
            <a:ext cx="860844" cy="663442"/>
          </a:xfrm>
          <a:prstGeom prst="rect">
            <a:avLst/>
          </a:prstGeom>
          <a:noFill/>
        </p:spPr>
        <p:txBody>
          <a:bodyPr wrap="square" lIns="91440" tIns="143347" rIns="91440" bIns="143347" rtlCol="0">
            <a:spAutoFit/>
          </a:bodyPr>
          <a:lstStyle>
            <a:defPPr>
              <a:defRPr lang="en-US"/>
            </a:defPPr>
            <a:lvl1pPr defTabSz="913781">
              <a:lnSpc>
                <a:spcPct val="90000"/>
              </a:lnSpc>
              <a:spcBef>
                <a:spcPct val="0"/>
              </a:spcBef>
              <a:spcAft>
                <a:spcPts val="588"/>
              </a:spcAft>
              <a:defRPr sz="1125" kern="0" spc="-29">
                <a:gradFill>
                  <a:gsLst>
                    <a:gs pos="1250">
                      <a:schemeClr val="tx1"/>
                    </a:gs>
                    <a:gs pos="100000">
                      <a:schemeClr val="tx1"/>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sz="900" dirty="0">
                <a:solidFill>
                  <a:schemeClr val="tx1"/>
                </a:solidFill>
                <a:latin typeface="Segoe UI Semibold" panose="020B0702040204020203" pitchFamily="34" charset="0"/>
                <a:cs typeface="Segoe UI Semibold" panose="020B0702040204020203" pitchFamily="34" charset="0"/>
              </a:rPr>
              <a:t>AZURE ANALYSIS SERVICES</a:t>
            </a:r>
          </a:p>
        </p:txBody>
      </p:sp>
      <p:cxnSp>
        <p:nvCxnSpPr>
          <p:cNvPr id="329" name="Straight Arrow Connector 328">
            <a:extLst>
              <a:ext uri="{FF2B5EF4-FFF2-40B4-BE49-F238E27FC236}">
                <a16:creationId xmlns:a16="http://schemas.microsoft.com/office/drawing/2014/main" id="{8AC3AF29-4195-4057-96B5-9957B396C701}"/>
              </a:ext>
            </a:extLst>
          </p:cNvPr>
          <p:cNvCxnSpPr>
            <a:cxnSpLocks/>
          </p:cNvCxnSpPr>
          <p:nvPr/>
        </p:nvCxnSpPr>
        <p:spPr>
          <a:xfrm>
            <a:off x="8613059" y="3947814"/>
            <a:ext cx="558517" cy="0"/>
          </a:xfrm>
          <a:prstGeom prst="straightConnector1">
            <a:avLst/>
          </a:prstGeom>
          <a:ln>
            <a:solidFill>
              <a:srgbClr val="00206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815444C0-D3E4-41C8-9F0F-0946C216EDEE}"/>
              </a:ext>
            </a:extLst>
          </p:cNvPr>
          <p:cNvSpPr txBox="1"/>
          <p:nvPr/>
        </p:nvSpPr>
        <p:spPr>
          <a:xfrm>
            <a:off x="3826718" y="4130631"/>
            <a:ext cx="878767" cy="230832"/>
          </a:xfrm>
          <a:prstGeom prst="rect">
            <a:avLst/>
          </a:prstGeom>
        </p:spPr>
        <p:txBody>
          <a:bodyPr wrap="none">
            <a:spAutoFit/>
          </a:bodyPr>
          <a:lstStyle>
            <a:defPPr>
              <a:defRPr lang="en-US"/>
            </a:defPPr>
            <a:lvl1pPr defTabSz="950973">
              <a:defRPr sz="900" kern="0">
                <a:latin typeface="Segoe UI Semibold" panose="020B0702040204020203" pitchFamily="34" charset="0"/>
                <a:ea typeface="MS PGothic" panose="020B0600070205080204" pitchFamily="34" charset="-128"/>
                <a:cs typeface="Segoe UI Semibold" panose="020B0702040204020203" pitchFamily="34" charset="0"/>
              </a:defRPr>
            </a:lvl1pPr>
          </a:lstStyle>
          <a:p>
            <a:r>
              <a:rPr lang="en-US" dirty="0"/>
              <a:t>COSMOS DB </a:t>
            </a:r>
          </a:p>
        </p:txBody>
      </p:sp>
      <p:pic>
        <p:nvPicPr>
          <p:cNvPr id="331" name="Picture 330">
            <a:extLst>
              <a:ext uri="{FF2B5EF4-FFF2-40B4-BE49-F238E27FC236}">
                <a16:creationId xmlns:a16="http://schemas.microsoft.com/office/drawing/2014/main" id="{ACA8F5D1-EC9D-4F28-8C0D-7B923285081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028357" y="3582377"/>
            <a:ext cx="475488" cy="475488"/>
          </a:xfrm>
          <a:prstGeom prst="rect">
            <a:avLst/>
          </a:prstGeom>
        </p:spPr>
      </p:pic>
      <p:sp>
        <p:nvSpPr>
          <p:cNvPr id="333" name="TextBox 332">
            <a:extLst>
              <a:ext uri="{FF2B5EF4-FFF2-40B4-BE49-F238E27FC236}">
                <a16:creationId xmlns:a16="http://schemas.microsoft.com/office/drawing/2014/main" id="{8F74C718-9E87-4FC8-8874-FC326B3B40B7}"/>
              </a:ext>
            </a:extLst>
          </p:cNvPr>
          <p:cNvSpPr txBox="1"/>
          <p:nvPr/>
        </p:nvSpPr>
        <p:spPr>
          <a:xfrm>
            <a:off x="4563041" y="4036589"/>
            <a:ext cx="860844" cy="457200"/>
          </a:xfrm>
          <a:prstGeom prst="rect">
            <a:avLst/>
          </a:prstGeom>
          <a:noFill/>
        </p:spPr>
        <p:txBody>
          <a:bodyPr wrap="square" lIns="91440" tIns="143347" rIns="91440" bIns="143347" rtlCol="0">
            <a:spAutoFit/>
          </a:bodyPr>
          <a:lstStyle>
            <a:defPPr>
              <a:defRPr lang="en-US"/>
            </a:defPPr>
            <a:lvl1pPr defTabSz="913781">
              <a:lnSpc>
                <a:spcPct val="90000"/>
              </a:lnSpc>
              <a:spcBef>
                <a:spcPct val="0"/>
              </a:spcBef>
              <a:spcAft>
                <a:spcPts val="588"/>
              </a:spcAft>
              <a:defRPr sz="1125" kern="0" spc="-29">
                <a:gradFill>
                  <a:gsLst>
                    <a:gs pos="1250">
                      <a:schemeClr val="tx1"/>
                    </a:gs>
                    <a:gs pos="100000">
                      <a:schemeClr val="tx1"/>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sz="900" dirty="0">
                <a:solidFill>
                  <a:schemeClr val="tx1"/>
                </a:solidFill>
                <a:latin typeface="Segoe UI Semibold" panose="020B0702040204020203" pitchFamily="34" charset="0"/>
                <a:cs typeface="Segoe UI Semibold" panose="020B0702040204020203" pitchFamily="34" charset="0"/>
              </a:rPr>
              <a:t>SQL DB </a:t>
            </a:r>
          </a:p>
        </p:txBody>
      </p:sp>
      <p:grpSp>
        <p:nvGrpSpPr>
          <p:cNvPr id="334" name="Group 333">
            <a:extLst>
              <a:ext uri="{FF2B5EF4-FFF2-40B4-BE49-F238E27FC236}">
                <a16:creationId xmlns:a16="http://schemas.microsoft.com/office/drawing/2014/main" id="{47EC0800-5A7D-45AF-B3D0-0175385A1E9C}"/>
              </a:ext>
            </a:extLst>
          </p:cNvPr>
          <p:cNvGrpSpPr>
            <a:grpSpLocks noChangeAspect="1"/>
          </p:cNvGrpSpPr>
          <p:nvPr/>
        </p:nvGrpSpPr>
        <p:grpSpPr>
          <a:xfrm>
            <a:off x="4815055" y="3599884"/>
            <a:ext cx="359070" cy="475488"/>
            <a:chOff x="6372224" y="3082295"/>
            <a:chExt cx="1533525" cy="2030732"/>
          </a:xfrm>
        </p:grpSpPr>
        <p:sp>
          <p:nvSpPr>
            <p:cNvPr id="335" name="Freeform: Shape 334">
              <a:extLst>
                <a:ext uri="{FF2B5EF4-FFF2-40B4-BE49-F238E27FC236}">
                  <a16:creationId xmlns:a16="http://schemas.microsoft.com/office/drawing/2014/main" id="{011C16E5-623E-4CAC-B07C-3E166719EF28}"/>
                </a:ext>
              </a:extLst>
            </p:cNvPr>
            <p:cNvSpPr/>
            <p:nvPr/>
          </p:nvSpPr>
          <p:spPr>
            <a:xfrm>
              <a:off x="6372224" y="3360425"/>
              <a:ext cx="761999" cy="1752602"/>
            </a:xfrm>
            <a:custGeom>
              <a:avLst/>
              <a:gdLst/>
              <a:ahLst/>
              <a:cxnLst/>
              <a:rect l="0" t="0" r="0" b="0"/>
              <a:pathLst>
                <a:path w="762000" h="1752600">
                  <a:moveTo>
                    <a:pt x="0" y="0"/>
                  </a:moveTo>
                  <a:lnTo>
                    <a:pt x="0" y="1480185"/>
                  </a:lnTo>
                  <a:cubicBezTo>
                    <a:pt x="0" y="1632585"/>
                    <a:pt x="344805" y="1758315"/>
                    <a:pt x="768668" y="1758315"/>
                  </a:cubicBezTo>
                  <a:lnTo>
                    <a:pt x="768668" y="0"/>
                  </a:lnTo>
                  <a:lnTo>
                    <a:pt x="0" y="0"/>
                  </a:lnTo>
                  <a:close/>
                </a:path>
              </a:pathLst>
            </a:custGeom>
            <a:solidFill>
              <a:srgbClr val="3999C6"/>
            </a:solidFill>
            <a:ln w="9525" cap="flat">
              <a:noFill/>
              <a:prstDash val="solid"/>
              <a:miter/>
            </a:ln>
          </p:spPr>
          <p:txBody>
            <a:bodyPr/>
            <a:lstStyle/>
            <a:p>
              <a:endParaRPr lang="en-US" sz="1836"/>
            </a:p>
          </p:txBody>
        </p:sp>
        <p:sp>
          <p:nvSpPr>
            <p:cNvPr id="336" name="Freeform: Shape 335">
              <a:extLst>
                <a:ext uri="{FF2B5EF4-FFF2-40B4-BE49-F238E27FC236}">
                  <a16:creationId xmlns:a16="http://schemas.microsoft.com/office/drawing/2014/main" id="{3D3D2ECB-9B85-425F-B299-E165B63B2894}"/>
                </a:ext>
              </a:extLst>
            </p:cNvPr>
            <p:cNvSpPr/>
            <p:nvPr/>
          </p:nvSpPr>
          <p:spPr>
            <a:xfrm>
              <a:off x="7129464" y="3360425"/>
              <a:ext cx="771526" cy="1752602"/>
            </a:xfrm>
            <a:custGeom>
              <a:avLst/>
              <a:gdLst/>
              <a:ahLst/>
              <a:cxnLst/>
              <a:rect l="0" t="0" r="0" b="0"/>
              <a:pathLst>
                <a:path w="771525" h="1752600">
                  <a:moveTo>
                    <a:pt x="0" y="1759268"/>
                  </a:moveTo>
                  <a:lnTo>
                    <a:pt x="11430" y="1759268"/>
                  </a:lnTo>
                  <a:cubicBezTo>
                    <a:pt x="436245" y="1759268"/>
                    <a:pt x="780097" y="1633537"/>
                    <a:pt x="780097" y="1481137"/>
                  </a:cubicBezTo>
                  <a:lnTo>
                    <a:pt x="780097" y="0"/>
                  </a:lnTo>
                  <a:lnTo>
                    <a:pt x="0" y="0"/>
                  </a:lnTo>
                  <a:lnTo>
                    <a:pt x="0" y="1759268"/>
                  </a:lnTo>
                  <a:close/>
                </a:path>
              </a:pathLst>
            </a:custGeom>
            <a:solidFill>
              <a:srgbClr val="5AB4D9"/>
            </a:solidFill>
            <a:ln w="9525" cap="flat">
              <a:noFill/>
              <a:prstDash val="solid"/>
              <a:miter/>
            </a:ln>
          </p:spPr>
          <p:txBody>
            <a:bodyPr/>
            <a:lstStyle/>
            <a:p>
              <a:endParaRPr lang="en-US" sz="1836"/>
            </a:p>
          </p:txBody>
        </p:sp>
        <p:sp>
          <p:nvSpPr>
            <p:cNvPr id="337" name="Freeform: Shape 336">
              <a:extLst>
                <a:ext uri="{FF2B5EF4-FFF2-40B4-BE49-F238E27FC236}">
                  <a16:creationId xmlns:a16="http://schemas.microsoft.com/office/drawing/2014/main" id="{EA17ECC4-E8AD-4C5B-98BE-6377BCBD8FA6}"/>
                </a:ext>
              </a:extLst>
            </p:cNvPr>
            <p:cNvSpPr/>
            <p:nvPr/>
          </p:nvSpPr>
          <p:spPr>
            <a:xfrm>
              <a:off x="6372224" y="3082295"/>
              <a:ext cx="1533525" cy="552451"/>
            </a:xfrm>
            <a:custGeom>
              <a:avLst/>
              <a:gdLst/>
              <a:ahLst/>
              <a:cxnLst/>
              <a:rect l="0" t="0" r="0" b="0"/>
              <a:pathLst>
                <a:path w="1533525" h="552450">
                  <a:moveTo>
                    <a:pt x="1537335" y="278130"/>
                  </a:moveTo>
                  <a:cubicBezTo>
                    <a:pt x="1537335" y="430530"/>
                    <a:pt x="1192530" y="556260"/>
                    <a:pt x="768668" y="556260"/>
                  </a:cubicBezTo>
                  <a:cubicBezTo>
                    <a:pt x="344805" y="556260"/>
                    <a:pt x="0" y="431482"/>
                    <a:pt x="0" y="278130"/>
                  </a:cubicBezTo>
                  <a:cubicBezTo>
                    <a:pt x="0" y="124777"/>
                    <a:pt x="344805" y="0"/>
                    <a:pt x="768668" y="0"/>
                  </a:cubicBezTo>
                  <a:cubicBezTo>
                    <a:pt x="1192530" y="0"/>
                    <a:pt x="1537335" y="122872"/>
                    <a:pt x="1537335" y="278130"/>
                  </a:cubicBezTo>
                </a:path>
              </a:pathLst>
            </a:custGeom>
            <a:solidFill>
              <a:srgbClr val="FFFFFF"/>
            </a:solidFill>
            <a:ln w="9525" cap="flat">
              <a:noFill/>
              <a:prstDash val="solid"/>
              <a:miter/>
            </a:ln>
          </p:spPr>
          <p:txBody>
            <a:bodyPr/>
            <a:lstStyle/>
            <a:p>
              <a:endParaRPr lang="en-US" sz="1836"/>
            </a:p>
          </p:txBody>
        </p:sp>
        <p:sp>
          <p:nvSpPr>
            <p:cNvPr id="338" name="Freeform: Shape 337">
              <a:extLst>
                <a:ext uri="{FF2B5EF4-FFF2-40B4-BE49-F238E27FC236}">
                  <a16:creationId xmlns:a16="http://schemas.microsoft.com/office/drawing/2014/main" id="{659FFBE3-A4BE-49DF-A47C-482117CF6E28}"/>
                </a:ext>
              </a:extLst>
            </p:cNvPr>
            <p:cNvSpPr/>
            <p:nvPr/>
          </p:nvSpPr>
          <p:spPr>
            <a:xfrm>
              <a:off x="6529389" y="3159446"/>
              <a:ext cx="1219201" cy="361951"/>
            </a:xfrm>
            <a:custGeom>
              <a:avLst/>
              <a:gdLst/>
              <a:ahLst/>
              <a:cxnLst/>
              <a:rect l="0" t="0" r="0" b="0"/>
              <a:pathLst>
                <a:path w="1219200" h="361950">
                  <a:moveTo>
                    <a:pt x="1223010" y="184785"/>
                  </a:moveTo>
                  <a:cubicBezTo>
                    <a:pt x="1223010" y="284798"/>
                    <a:pt x="949643" y="369570"/>
                    <a:pt x="611505" y="369570"/>
                  </a:cubicBezTo>
                  <a:cubicBezTo>
                    <a:pt x="273368" y="369570"/>
                    <a:pt x="0" y="287655"/>
                    <a:pt x="0" y="184785"/>
                  </a:cubicBezTo>
                  <a:cubicBezTo>
                    <a:pt x="0" y="84773"/>
                    <a:pt x="273368" y="0"/>
                    <a:pt x="611505" y="0"/>
                  </a:cubicBezTo>
                  <a:cubicBezTo>
                    <a:pt x="949643" y="0"/>
                    <a:pt x="1223010" y="82867"/>
                    <a:pt x="1223010" y="184785"/>
                  </a:cubicBezTo>
                </a:path>
              </a:pathLst>
            </a:custGeom>
            <a:solidFill>
              <a:srgbClr val="7FBB42"/>
            </a:solidFill>
            <a:ln w="9525" cap="flat">
              <a:noFill/>
              <a:prstDash val="solid"/>
              <a:miter/>
            </a:ln>
          </p:spPr>
          <p:txBody>
            <a:bodyPr/>
            <a:lstStyle/>
            <a:p>
              <a:endParaRPr lang="en-US" sz="1836"/>
            </a:p>
          </p:txBody>
        </p:sp>
        <p:sp>
          <p:nvSpPr>
            <p:cNvPr id="339" name="Freeform: Shape 338">
              <a:extLst>
                <a:ext uri="{FF2B5EF4-FFF2-40B4-BE49-F238E27FC236}">
                  <a16:creationId xmlns:a16="http://schemas.microsoft.com/office/drawing/2014/main" id="{1D74160C-3086-44BA-87D2-ECF4014546BC}"/>
                </a:ext>
              </a:extLst>
            </p:cNvPr>
            <p:cNvSpPr/>
            <p:nvPr/>
          </p:nvSpPr>
          <p:spPr>
            <a:xfrm>
              <a:off x="6529389" y="3160397"/>
              <a:ext cx="1219201" cy="295278"/>
            </a:xfrm>
            <a:custGeom>
              <a:avLst/>
              <a:gdLst/>
              <a:ahLst/>
              <a:cxnLst/>
              <a:rect l="0" t="0" r="0" b="0"/>
              <a:pathLst>
                <a:path w="1219200" h="295275">
                  <a:moveTo>
                    <a:pt x="1095375" y="296227"/>
                  </a:moveTo>
                  <a:cubicBezTo>
                    <a:pt x="1175385" y="263842"/>
                    <a:pt x="1223010" y="225742"/>
                    <a:pt x="1223010" y="184785"/>
                  </a:cubicBezTo>
                  <a:cubicBezTo>
                    <a:pt x="1223010" y="84772"/>
                    <a:pt x="949643" y="0"/>
                    <a:pt x="611505" y="0"/>
                  </a:cubicBezTo>
                  <a:cubicBezTo>
                    <a:pt x="273368" y="0"/>
                    <a:pt x="0" y="81915"/>
                    <a:pt x="0" y="184785"/>
                  </a:cubicBezTo>
                  <a:cubicBezTo>
                    <a:pt x="0" y="228600"/>
                    <a:pt x="47625" y="266700"/>
                    <a:pt x="127635" y="296227"/>
                  </a:cubicBezTo>
                  <a:cubicBezTo>
                    <a:pt x="239078" y="252413"/>
                    <a:pt x="415290" y="225742"/>
                    <a:pt x="611505" y="225742"/>
                  </a:cubicBezTo>
                  <a:cubicBezTo>
                    <a:pt x="807720" y="222885"/>
                    <a:pt x="982980" y="252413"/>
                    <a:pt x="1095375" y="296227"/>
                  </a:cubicBezTo>
                </a:path>
              </a:pathLst>
            </a:custGeom>
            <a:solidFill>
              <a:srgbClr val="B8D433"/>
            </a:solidFill>
            <a:ln w="9525" cap="flat">
              <a:noFill/>
              <a:prstDash val="solid"/>
              <a:miter/>
            </a:ln>
          </p:spPr>
          <p:txBody>
            <a:bodyPr/>
            <a:lstStyle/>
            <a:p>
              <a:endParaRPr lang="en-US" sz="1836"/>
            </a:p>
          </p:txBody>
        </p:sp>
        <p:sp>
          <p:nvSpPr>
            <p:cNvPr id="340" name="Freeform: Shape 339">
              <a:extLst>
                <a:ext uri="{FF2B5EF4-FFF2-40B4-BE49-F238E27FC236}">
                  <a16:creationId xmlns:a16="http://schemas.microsoft.com/office/drawing/2014/main" id="{219733A5-405D-4EA5-B4D0-BC148564B6A9}"/>
                </a:ext>
              </a:extLst>
            </p:cNvPr>
            <p:cNvSpPr/>
            <p:nvPr/>
          </p:nvSpPr>
          <p:spPr>
            <a:xfrm>
              <a:off x="6557965" y="3962405"/>
              <a:ext cx="314324" cy="476251"/>
            </a:xfrm>
            <a:custGeom>
              <a:avLst/>
              <a:gdLst/>
              <a:ahLst/>
              <a:cxnLst/>
              <a:rect l="0" t="0" r="0" b="0"/>
              <a:pathLst>
                <a:path w="314325" h="476250">
                  <a:moveTo>
                    <a:pt x="5715" y="459105"/>
                  </a:moveTo>
                  <a:lnTo>
                    <a:pt x="5715" y="354330"/>
                  </a:lnTo>
                  <a:cubicBezTo>
                    <a:pt x="23813" y="370522"/>
                    <a:pt x="44767" y="381953"/>
                    <a:pt x="67628" y="390525"/>
                  </a:cubicBezTo>
                  <a:cubicBezTo>
                    <a:pt x="90488" y="397193"/>
                    <a:pt x="113347" y="401955"/>
                    <a:pt x="133350" y="401955"/>
                  </a:cubicBezTo>
                  <a:cubicBezTo>
                    <a:pt x="146685" y="401955"/>
                    <a:pt x="158115" y="400050"/>
                    <a:pt x="167640" y="397193"/>
                  </a:cubicBezTo>
                  <a:cubicBezTo>
                    <a:pt x="177165" y="395288"/>
                    <a:pt x="185738" y="392430"/>
                    <a:pt x="192405" y="387668"/>
                  </a:cubicBezTo>
                  <a:cubicBezTo>
                    <a:pt x="199072" y="382905"/>
                    <a:pt x="203835" y="378143"/>
                    <a:pt x="205740" y="371475"/>
                  </a:cubicBezTo>
                  <a:cubicBezTo>
                    <a:pt x="207645" y="364807"/>
                    <a:pt x="210503" y="360045"/>
                    <a:pt x="210503" y="353378"/>
                  </a:cubicBezTo>
                  <a:cubicBezTo>
                    <a:pt x="210503" y="343853"/>
                    <a:pt x="208597" y="335280"/>
                    <a:pt x="203835" y="328613"/>
                  </a:cubicBezTo>
                  <a:cubicBezTo>
                    <a:pt x="199072" y="321945"/>
                    <a:pt x="192405" y="315278"/>
                    <a:pt x="182880" y="307657"/>
                  </a:cubicBezTo>
                  <a:cubicBezTo>
                    <a:pt x="173355" y="300990"/>
                    <a:pt x="161925" y="296228"/>
                    <a:pt x="150495" y="289560"/>
                  </a:cubicBezTo>
                  <a:cubicBezTo>
                    <a:pt x="139065" y="284797"/>
                    <a:pt x="125730" y="278130"/>
                    <a:pt x="109538" y="271463"/>
                  </a:cubicBezTo>
                  <a:cubicBezTo>
                    <a:pt x="73343" y="255270"/>
                    <a:pt x="45720" y="237172"/>
                    <a:pt x="27622" y="217170"/>
                  </a:cubicBezTo>
                  <a:cubicBezTo>
                    <a:pt x="9525" y="194310"/>
                    <a:pt x="0" y="169545"/>
                    <a:pt x="0" y="137160"/>
                  </a:cubicBezTo>
                  <a:cubicBezTo>
                    <a:pt x="0" y="112395"/>
                    <a:pt x="4763" y="91440"/>
                    <a:pt x="13335" y="75247"/>
                  </a:cubicBezTo>
                  <a:cubicBezTo>
                    <a:pt x="22860" y="57150"/>
                    <a:pt x="36195" y="42863"/>
                    <a:pt x="52388" y="31432"/>
                  </a:cubicBezTo>
                  <a:cubicBezTo>
                    <a:pt x="68580" y="20003"/>
                    <a:pt x="88582" y="10478"/>
                    <a:pt x="111443" y="6668"/>
                  </a:cubicBezTo>
                  <a:cubicBezTo>
                    <a:pt x="134303" y="1905"/>
                    <a:pt x="157163" y="0"/>
                    <a:pt x="181928" y="0"/>
                  </a:cubicBezTo>
                  <a:cubicBezTo>
                    <a:pt x="206693" y="0"/>
                    <a:pt x="227647" y="1905"/>
                    <a:pt x="245745" y="4763"/>
                  </a:cubicBezTo>
                  <a:cubicBezTo>
                    <a:pt x="263843" y="6668"/>
                    <a:pt x="281940" y="11430"/>
                    <a:pt x="298132" y="18097"/>
                  </a:cubicBezTo>
                  <a:lnTo>
                    <a:pt x="298132" y="116205"/>
                  </a:lnTo>
                  <a:cubicBezTo>
                    <a:pt x="291465" y="111443"/>
                    <a:pt x="281940" y="106680"/>
                    <a:pt x="273368" y="102870"/>
                  </a:cubicBezTo>
                  <a:cubicBezTo>
                    <a:pt x="264795" y="99060"/>
                    <a:pt x="255270" y="96203"/>
                    <a:pt x="245745" y="93345"/>
                  </a:cubicBezTo>
                  <a:cubicBezTo>
                    <a:pt x="236220" y="91440"/>
                    <a:pt x="224790" y="88582"/>
                    <a:pt x="216218" y="86678"/>
                  </a:cubicBezTo>
                  <a:cubicBezTo>
                    <a:pt x="206693" y="84772"/>
                    <a:pt x="198120" y="84772"/>
                    <a:pt x="188595" y="84772"/>
                  </a:cubicBezTo>
                  <a:cubicBezTo>
                    <a:pt x="177165" y="84772"/>
                    <a:pt x="165735" y="84772"/>
                    <a:pt x="156210" y="86678"/>
                  </a:cubicBezTo>
                  <a:cubicBezTo>
                    <a:pt x="146685" y="88582"/>
                    <a:pt x="138113" y="91440"/>
                    <a:pt x="131445" y="96203"/>
                  </a:cubicBezTo>
                  <a:cubicBezTo>
                    <a:pt x="124778" y="100965"/>
                    <a:pt x="120015" y="105728"/>
                    <a:pt x="115253" y="109538"/>
                  </a:cubicBezTo>
                  <a:cubicBezTo>
                    <a:pt x="110490" y="116205"/>
                    <a:pt x="110490" y="120968"/>
                    <a:pt x="110490" y="127635"/>
                  </a:cubicBezTo>
                  <a:cubicBezTo>
                    <a:pt x="110490" y="134303"/>
                    <a:pt x="112395" y="140970"/>
                    <a:pt x="117157" y="148590"/>
                  </a:cubicBezTo>
                  <a:cubicBezTo>
                    <a:pt x="121920" y="155257"/>
                    <a:pt x="126682" y="160020"/>
                    <a:pt x="135255" y="166688"/>
                  </a:cubicBezTo>
                  <a:cubicBezTo>
                    <a:pt x="141922" y="171450"/>
                    <a:pt x="151447" y="178118"/>
                    <a:pt x="162878" y="182880"/>
                  </a:cubicBezTo>
                  <a:cubicBezTo>
                    <a:pt x="174307" y="187643"/>
                    <a:pt x="185738" y="194310"/>
                    <a:pt x="199072" y="199072"/>
                  </a:cubicBezTo>
                  <a:cubicBezTo>
                    <a:pt x="217170" y="205740"/>
                    <a:pt x="235268" y="215265"/>
                    <a:pt x="249555" y="223838"/>
                  </a:cubicBezTo>
                  <a:cubicBezTo>
                    <a:pt x="265747" y="233363"/>
                    <a:pt x="277178" y="241935"/>
                    <a:pt x="288607" y="253365"/>
                  </a:cubicBezTo>
                  <a:cubicBezTo>
                    <a:pt x="300038" y="264795"/>
                    <a:pt x="306705" y="276225"/>
                    <a:pt x="313372" y="292418"/>
                  </a:cubicBezTo>
                  <a:cubicBezTo>
                    <a:pt x="318135" y="305753"/>
                    <a:pt x="322897" y="321945"/>
                    <a:pt x="322897" y="342900"/>
                  </a:cubicBezTo>
                  <a:cubicBezTo>
                    <a:pt x="322897" y="367665"/>
                    <a:pt x="318135" y="390525"/>
                    <a:pt x="309563" y="408622"/>
                  </a:cubicBezTo>
                  <a:cubicBezTo>
                    <a:pt x="300038" y="426720"/>
                    <a:pt x="286703" y="441007"/>
                    <a:pt x="268605" y="452438"/>
                  </a:cubicBezTo>
                  <a:cubicBezTo>
                    <a:pt x="252413" y="463868"/>
                    <a:pt x="232410" y="470535"/>
                    <a:pt x="209550" y="475297"/>
                  </a:cubicBezTo>
                  <a:cubicBezTo>
                    <a:pt x="186690" y="480060"/>
                    <a:pt x="163830" y="481965"/>
                    <a:pt x="139065" y="481965"/>
                  </a:cubicBezTo>
                  <a:cubicBezTo>
                    <a:pt x="114300" y="481965"/>
                    <a:pt x="88582" y="480060"/>
                    <a:pt x="65722" y="475297"/>
                  </a:cubicBezTo>
                  <a:cubicBezTo>
                    <a:pt x="41910" y="475297"/>
                    <a:pt x="21908" y="467678"/>
                    <a:pt x="5715" y="459105"/>
                  </a:cubicBezTo>
                  <a:close/>
                </a:path>
              </a:pathLst>
            </a:custGeom>
            <a:solidFill>
              <a:srgbClr val="FFFFFF"/>
            </a:solidFill>
            <a:ln w="9525" cap="flat">
              <a:noFill/>
              <a:prstDash val="solid"/>
              <a:miter/>
            </a:ln>
          </p:spPr>
          <p:txBody>
            <a:bodyPr/>
            <a:lstStyle/>
            <a:p>
              <a:endParaRPr lang="en-US" sz="1836"/>
            </a:p>
          </p:txBody>
        </p:sp>
        <p:sp>
          <p:nvSpPr>
            <p:cNvPr id="341" name="Freeform: Shape 340">
              <a:extLst>
                <a:ext uri="{FF2B5EF4-FFF2-40B4-BE49-F238E27FC236}">
                  <a16:creationId xmlns:a16="http://schemas.microsoft.com/office/drawing/2014/main" id="{70C949D4-FD5F-46F6-966F-E83B78278C11}"/>
                </a:ext>
              </a:extLst>
            </p:cNvPr>
            <p:cNvSpPr/>
            <p:nvPr/>
          </p:nvSpPr>
          <p:spPr>
            <a:xfrm>
              <a:off x="6926578" y="3965251"/>
              <a:ext cx="495297" cy="533400"/>
            </a:xfrm>
            <a:custGeom>
              <a:avLst/>
              <a:gdLst/>
              <a:ahLst/>
              <a:cxnLst/>
              <a:rect l="0" t="0" r="0" b="0"/>
              <a:pathLst>
                <a:path w="495300" h="533400">
                  <a:moveTo>
                    <a:pt x="227647" y="483870"/>
                  </a:moveTo>
                  <a:cubicBezTo>
                    <a:pt x="161925" y="483870"/>
                    <a:pt x="106680" y="461010"/>
                    <a:pt x="63817" y="418148"/>
                  </a:cubicBezTo>
                  <a:cubicBezTo>
                    <a:pt x="22860" y="374333"/>
                    <a:pt x="0" y="318135"/>
                    <a:pt x="0" y="246698"/>
                  </a:cubicBezTo>
                  <a:cubicBezTo>
                    <a:pt x="0" y="173355"/>
                    <a:pt x="20955" y="114300"/>
                    <a:pt x="63817" y="68580"/>
                  </a:cubicBezTo>
                  <a:cubicBezTo>
                    <a:pt x="107632" y="22860"/>
                    <a:pt x="161925" y="0"/>
                    <a:pt x="232410" y="0"/>
                  </a:cubicBezTo>
                  <a:cubicBezTo>
                    <a:pt x="298132" y="0"/>
                    <a:pt x="353377" y="22860"/>
                    <a:pt x="394335" y="65723"/>
                  </a:cubicBezTo>
                  <a:cubicBezTo>
                    <a:pt x="435292" y="108585"/>
                    <a:pt x="456247" y="165735"/>
                    <a:pt x="456247" y="239078"/>
                  </a:cubicBezTo>
                  <a:cubicBezTo>
                    <a:pt x="456247" y="312420"/>
                    <a:pt x="435292" y="371475"/>
                    <a:pt x="392430" y="417195"/>
                  </a:cubicBezTo>
                  <a:cubicBezTo>
                    <a:pt x="390525" y="419100"/>
                    <a:pt x="390525" y="419100"/>
                    <a:pt x="387667" y="421958"/>
                  </a:cubicBezTo>
                  <a:cubicBezTo>
                    <a:pt x="385763" y="423863"/>
                    <a:pt x="385763" y="423863"/>
                    <a:pt x="382905" y="426720"/>
                  </a:cubicBezTo>
                  <a:lnTo>
                    <a:pt x="501967" y="541020"/>
                  </a:lnTo>
                  <a:lnTo>
                    <a:pt x="353377" y="541020"/>
                  </a:lnTo>
                  <a:lnTo>
                    <a:pt x="291465" y="477203"/>
                  </a:lnTo>
                  <a:cubicBezTo>
                    <a:pt x="276225" y="481013"/>
                    <a:pt x="253365" y="483870"/>
                    <a:pt x="227647" y="483870"/>
                  </a:cubicBezTo>
                  <a:close/>
                  <a:moveTo>
                    <a:pt x="232410" y="91440"/>
                  </a:moveTo>
                  <a:cubicBezTo>
                    <a:pt x="196215" y="91440"/>
                    <a:pt x="166688" y="104775"/>
                    <a:pt x="143827" y="132398"/>
                  </a:cubicBezTo>
                  <a:cubicBezTo>
                    <a:pt x="120967" y="160020"/>
                    <a:pt x="111442" y="196215"/>
                    <a:pt x="111442" y="241935"/>
                  </a:cubicBezTo>
                  <a:cubicBezTo>
                    <a:pt x="111442" y="287655"/>
                    <a:pt x="122872" y="323850"/>
                    <a:pt x="143827" y="351473"/>
                  </a:cubicBezTo>
                  <a:cubicBezTo>
                    <a:pt x="166688" y="379095"/>
                    <a:pt x="194310" y="392430"/>
                    <a:pt x="228600" y="392430"/>
                  </a:cubicBezTo>
                  <a:cubicBezTo>
                    <a:pt x="264795" y="392430"/>
                    <a:pt x="292417" y="379095"/>
                    <a:pt x="315277" y="353378"/>
                  </a:cubicBezTo>
                  <a:cubicBezTo>
                    <a:pt x="336232" y="325755"/>
                    <a:pt x="347663" y="289560"/>
                    <a:pt x="347663" y="243840"/>
                  </a:cubicBezTo>
                  <a:cubicBezTo>
                    <a:pt x="347663" y="196215"/>
                    <a:pt x="336232" y="157163"/>
                    <a:pt x="315277" y="129540"/>
                  </a:cubicBezTo>
                  <a:cubicBezTo>
                    <a:pt x="296227" y="104775"/>
                    <a:pt x="268605" y="91440"/>
                    <a:pt x="232410" y="91440"/>
                  </a:cubicBezTo>
                  <a:close/>
                </a:path>
              </a:pathLst>
            </a:custGeom>
            <a:solidFill>
              <a:srgbClr val="FFFFFF"/>
            </a:solidFill>
            <a:ln w="9525" cap="flat">
              <a:noFill/>
              <a:prstDash val="solid"/>
              <a:miter/>
            </a:ln>
          </p:spPr>
          <p:txBody>
            <a:bodyPr/>
            <a:lstStyle/>
            <a:p>
              <a:endParaRPr lang="en-US" sz="1836"/>
            </a:p>
          </p:txBody>
        </p:sp>
        <p:sp>
          <p:nvSpPr>
            <p:cNvPr id="342" name="Freeform: Shape 341">
              <a:extLst>
                <a:ext uri="{FF2B5EF4-FFF2-40B4-BE49-F238E27FC236}">
                  <a16:creationId xmlns:a16="http://schemas.microsoft.com/office/drawing/2014/main" id="{BB88FEA4-39CF-4516-AD59-41F0D38014F1}"/>
                </a:ext>
              </a:extLst>
            </p:cNvPr>
            <p:cNvSpPr/>
            <p:nvPr/>
          </p:nvSpPr>
          <p:spPr>
            <a:xfrm>
              <a:off x="7462834" y="3971927"/>
              <a:ext cx="276224" cy="466724"/>
            </a:xfrm>
            <a:custGeom>
              <a:avLst/>
              <a:gdLst/>
              <a:ahLst/>
              <a:cxnLst/>
              <a:rect l="0" t="0" r="0" b="0"/>
              <a:pathLst>
                <a:path w="276225" h="466725">
                  <a:moveTo>
                    <a:pt x="278130" y="467678"/>
                  </a:moveTo>
                  <a:lnTo>
                    <a:pt x="0" y="467678"/>
                  </a:lnTo>
                  <a:lnTo>
                    <a:pt x="0" y="0"/>
                  </a:lnTo>
                  <a:lnTo>
                    <a:pt x="104775" y="0"/>
                  </a:lnTo>
                  <a:lnTo>
                    <a:pt x="104775" y="381000"/>
                  </a:lnTo>
                  <a:lnTo>
                    <a:pt x="278130" y="381000"/>
                  </a:lnTo>
                  <a:lnTo>
                    <a:pt x="278130" y="467678"/>
                  </a:lnTo>
                  <a:lnTo>
                    <a:pt x="278130" y="467678"/>
                  </a:lnTo>
                  <a:close/>
                </a:path>
              </a:pathLst>
            </a:custGeom>
            <a:solidFill>
              <a:srgbClr val="FFFFFF"/>
            </a:solidFill>
            <a:ln w="9525" cap="flat">
              <a:noFill/>
              <a:prstDash val="solid"/>
              <a:miter/>
            </a:ln>
          </p:spPr>
          <p:txBody>
            <a:bodyPr/>
            <a:lstStyle/>
            <a:p>
              <a:endParaRPr lang="en-US" sz="1836"/>
            </a:p>
          </p:txBody>
        </p:sp>
      </p:grpSp>
      <p:sp>
        <p:nvSpPr>
          <p:cNvPr id="343" name="TextBox 342">
            <a:extLst>
              <a:ext uri="{FF2B5EF4-FFF2-40B4-BE49-F238E27FC236}">
                <a16:creationId xmlns:a16="http://schemas.microsoft.com/office/drawing/2014/main" id="{975B4036-97AF-4A6C-A3DB-2B5A6586BF89}"/>
              </a:ext>
            </a:extLst>
          </p:cNvPr>
          <p:cNvSpPr txBox="1"/>
          <p:nvPr/>
        </p:nvSpPr>
        <p:spPr>
          <a:xfrm>
            <a:off x="-16225" y="791195"/>
            <a:ext cx="11318143" cy="461665"/>
          </a:xfrm>
          <a:prstGeom prst="rect">
            <a:avLst/>
          </a:prstGeom>
        </p:spPr>
        <p:txBody>
          <a:bodyPr vert="horz" wrap="square" lIns="146304" tIns="91440" rIns="146304" bIns="91440" rtlCol="0" anchor="ctr">
            <a:spAutoFit/>
          </a:bodyPr>
          <a:lstStyle>
            <a:defPPr>
              <a:defRPr lang="en-US"/>
            </a:defPPr>
            <a:lvl1pPr marR="0" indent="0" algn="ctr" defTabSz="914016" fontAlgn="auto">
              <a:lnSpc>
                <a:spcPct val="90000"/>
              </a:lnSpc>
              <a:spcBef>
                <a:spcPct val="20000"/>
              </a:spcBef>
              <a:spcAft>
                <a:spcPts val="0"/>
              </a:spcAft>
              <a:buClrTx/>
              <a:buSzPct val="90000"/>
              <a:buFont typeface="Arial" panose="020B0604020202020204" pitchFamily="34" charset="0"/>
              <a:buNone/>
              <a:tabLst/>
              <a:defRPr sz="2000" spc="0" baseline="0">
                <a:solidFill>
                  <a:schemeClr val="accent2">
                    <a:lumMod val="50000"/>
                    <a:lumOff val="50000"/>
                  </a:schemeClr>
                </a:solidFill>
                <a:cs typeface="Segoe UI Semilight" panose="020B0402040204020203" pitchFamily="34" charset="0"/>
              </a:defRPr>
            </a:lvl1pPr>
            <a:lvl2pPr marL="336080" marR="0" lvl="1" indent="0" defTabSz="914016" fontAlgn="auto">
              <a:lnSpc>
                <a:spcPct val="90000"/>
              </a:lnSpc>
              <a:spcBef>
                <a:spcPct val="20000"/>
              </a:spcBef>
              <a:spcAft>
                <a:spcPts val="0"/>
              </a:spcAft>
              <a:buClrTx/>
              <a:buSzPct val="90000"/>
              <a:buFont typeface="Arial" pitchFamily="34" charset="0"/>
              <a:buNone/>
              <a:tabLst/>
              <a:defRPr sz="2000" spc="0" baseline="0">
                <a:solidFill>
                  <a:schemeClr val="accent2">
                    <a:lumMod val="50000"/>
                    <a:lumOff val="50000"/>
                  </a:schemeClr>
                </a:solidFill>
                <a:cs typeface="Segoe UI Semilight" panose="020B0402040204020203" pitchFamily="34" charset="0"/>
              </a:defRPr>
            </a:lvl2pPr>
            <a:lvl3pPr marL="560134" marR="0" indent="0" defTabSz="914016" fontAlgn="auto">
              <a:lnSpc>
                <a:spcPct val="90000"/>
              </a:lnSpc>
              <a:spcBef>
                <a:spcPct val="20000"/>
              </a:spcBef>
              <a:spcAft>
                <a:spcPts val="0"/>
              </a:spcAft>
              <a:buClrTx/>
              <a:buSzPct val="90000"/>
              <a:buFont typeface="Arial" pitchFamily="34" charset="0"/>
              <a:buNone/>
              <a:tabLst/>
              <a:defRPr sz="1961" spc="0" baseline="0">
                <a:gradFill>
                  <a:gsLst>
                    <a:gs pos="1250">
                      <a:schemeClr val="tx1"/>
                    </a:gs>
                    <a:gs pos="100000">
                      <a:schemeClr val="tx1"/>
                    </a:gs>
                  </a:gsLst>
                  <a:lin ang="5400000" scaled="0"/>
                </a:gradFill>
                <a:cs typeface="Segoe UI Semilight" panose="020B0402040204020203" pitchFamily="34" charset="0"/>
              </a:defRPr>
            </a:lvl3pPr>
            <a:lvl4pPr marL="784187" marR="0" indent="0" defTabSz="914016" fontAlgn="auto">
              <a:lnSpc>
                <a:spcPct val="90000"/>
              </a:lnSpc>
              <a:spcBef>
                <a:spcPct val="20000"/>
              </a:spcBef>
              <a:spcAft>
                <a:spcPts val="0"/>
              </a:spcAft>
              <a:buClrTx/>
              <a:buSzPct val="90000"/>
              <a:buFont typeface="Arial" pitchFamily="34" charset="0"/>
              <a:buNone/>
              <a:tabLst/>
              <a:defRPr sz="1765" spc="0" baseline="0">
                <a:gradFill>
                  <a:gsLst>
                    <a:gs pos="1250">
                      <a:schemeClr val="tx1"/>
                    </a:gs>
                    <a:gs pos="100000">
                      <a:schemeClr val="tx1"/>
                    </a:gs>
                  </a:gsLst>
                  <a:lin ang="5400000" scaled="0"/>
                </a:gradFill>
                <a:cs typeface="Segoe UI Semilight" panose="020B0402040204020203" pitchFamily="34" charset="0"/>
              </a:defRPr>
            </a:lvl4pPr>
            <a:lvl5pPr marL="1008241" marR="0" indent="0" defTabSz="914016" fontAlgn="auto">
              <a:lnSpc>
                <a:spcPct val="90000"/>
              </a:lnSpc>
              <a:spcBef>
                <a:spcPct val="20000"/>
              </a:spcBef>
              <a:spcAft>
                <a:spcPts val="0"/>
              </a:spcAft>
              <a:buClrTx/>
              <a:buSzPct val="90000"/>
              <a:buFont typeface="Arial" pitchFamily="34" charset="0"/>
              <a:buNone/>
              <a:tabLst/>
              <a:defRPr sz="1765" spc="0" baseline="0">
                <a:gradFill>
                  <a:gsLst>
                    <a:gs pos="1250">
                      <a:schemeClr val="tx1"/>
                    </a:gs>
                    <a:gs pos="100000">
                      <a:schemeClr val="tx1"/>
                    </a:gs>
                  </a:gsLst>
                  <a:lin ang="5400000" scaled="0"/>
                </a:gradFill>
                <a:cs typeface="Segoe UI Semilight" panose="020B0402040204020203" pitchFamily="34" charset="0"/>
              </a:defRPr>
            </a:lvl5pPr>
            <a:lvl6pPr marL="2513543" indent="-228504" defTabSz="914016">
              <a:spcBef>
                <a:spcPct val="20000"/>
              </a:spcBef>
              <a:buFont typeface="Arial" pitchFamily="34" charset="0"/>
              <a:buChar char="•"/>
              <a:defRPr sz="1961"/>
            </a:lvl6pPr>
            <a:lvl7pPr marL="2970552" indent="-228504" defTabSz="914016">
              <a:spcBef>
                <a:spcPct val="20000"/>
              </a:spcBef>
              <a:buFont typeface="Arial" pitchFamily="34" charset="0"/>
              <a:buChar char="•"/>
              <a:defRPr sz="1961"/>
            </a:lvl7pPr>
            <a:lvl8pPr marL="3427561" indent="-228504" defTabSz="914016">
              <a:spcBef>
                <a:spcPct val="20000"/>
              </a:spcBef>
              <a:buFont typeface="Arial" pitchFamily="34" charset="0"/>
              <a:buChar char="•"/>
              <a:defRPr sz="1961"/>
            </a:lvl8pPr>
            <a:lvl9pPr marL="3884569" indent="-228504" defTabSz="914016">
              <a:spcBef>
                <a:spcPct val="20000"/>
              </a:spcBef>
              <a:buFont typeface="Arial" pitchFamily="34" charset="0"/>
              <a:buChar char="•"/>
              <a:defRPr sz="1961"/>
            </a:lvl9pPr>
          </a:lstStyle>
          <a:p>
            <a:pPr marL="336080" marR="0" lvl="1" indent="0" defTabSz="914016" rtl="0" eaLnBrk="1" fontAlgn="auto" latinLnBrk="0" hangingPunct="1">
              <a:lnSpc>
                <a:spcPct val="90000"/>
              </a:lnSpc>
              <a:spcBef>
                <a:spcPct val="20000"/>
              </a:spcBef>
              <a:spcAft>
                <a:spcPts val="0"/>
              </a:spcAft>
              <a:buClrTx/>
              <a:buSzPct val="90000"/>
              <a:buFont typeface="Arial" pitchFamily="34" charset="0"/>
              <a:buNone/>
              <a:tabLst/>
              <a:defRPr/>
            </a:pPr>
            <a:r>
              <a:rPr lang="en-US" dirty="0">
                <a:solidFill>
                  <a:schemeClr val="accent1"/>
                </a:solidFill>
                <a:latin typeface="Segoe UI Semilight"/>
              </a:rPr>
              <a:t>P</a:t>
            </a:r>
            <a:r>
              <a:rPr kumimoji="0" lang="en-US" sz="2000" b="0" i="0" u="none" strike="noStrike" kern="1200" cap="none" spc="0" normalizeH="0" baseline="0" noProof="0" dirty="0" err="1">
                <a:ln>
                  <a:noFill/>
                </a:ln>
                <a:solidFill>
                  <a:schemeClr val="accent1"/>
                </a:solidFill>
                <a:effectLst/>
                <a:uLnTx/>
                <a:uFillTx/>
                <a:latin typeface="Segoe UI Semilight"/>
                <a:ea typeface="+mn-ea"/>
                <a:cs typeface="Segoe UI Semilight" panose="020B0402040204020203" pitchFamily="34" charset="0"/>
              </a:rPr>
              <a:t>erforming</a:t>
            </a:r>
            <a:r>
              <a:rPr kumimoji="0" lang="en-US" sz="2000" b="0" i="0" u="none" strike="noStrike" kern="1200" cap="none" spc="0" normalizeH="0" baseline="0" noProof="0" dirty="0">
                <a:ln>
                  <a:noFill/>
                </a:ln>
                <a:solidFill>
                  <a:schemeClr val="accent1"/>
                </a:solidFill>
                <a:effectLst/>
                <a:uLnTx/>
                <a:uFillTx/>
                <a:latin typeface="Segoe UI Semilight"/>
                <a:ea typeface="+mn-ea"/>
                <a:cs typeface="Segoe UI Semilight" panose="020B0402040204020203" pitchFamily="34" charset="0"/>
              </a:rPr>
              <a:t> </a:t>
            </a:r>
            <a:r>
              <a:rPr kumimoji="0" lang="en-US" sz="2000" b="0" i="0" u="none" strike="noStrike" kern="1200" cap="none" spc="0" normalizeH="0" baseline="0" noProof="0" dirty="0" err="1">
                <a:ln>
                  <a:noFill/>
                </a:ln>
                <a:solidFill>
                  <a:schemeClr val="accent1"/>
                </a:solidFill>
                <a:effectLst/>
                <a:uLnTx/>
                <a:uFillTx/>
                <a:latin typeface="Segoe UI Semilight"/>
                <a:ea typeface="+mn-ea"/>
                <a:cs typeface="Segoe UI Semilight" panose="020B0402040204020203" pitchFamily="34" charset="0"/>
              </a:rPr>
              <a:t>dat</a:t>
            </a:r>
            <a:r>
              <a:rPr lang="en-US" dirty="0">
                <a:solidFill>
                  <a:schemeClr val="accent1"/>
                </a:solidFill>
                <a:latin typeface="Segoe UI Semilight"/>
              </a:rPr>
              <a:t>a collection/understanding, modeling and deployment</a:t>
            </a:r>
            <a:endParaRPr kumimoji="0" lang="en-US" sz="2000" b="0" i="0" u="none" strike="noStrike" kern="1200" cap="none" spc="0" normalizeH="0" baseline="0" noProof="0" dirty="0">
              <a:ln>
                <a:noFill/>
              </a:ln>
              <a:solidFill>
                <a:schemeClr val="accent1"/>
              </a:solidFill>
              <a:effectLst/>
              <a:uLnTx/>
              <a:uFillTx/>
              <a:latin typeface="Segoe UI Semilight"/>
            </a:endParaRPr>
          </a:p>
        </p:txBody>
      </p:sp>
      <p:sp>
        <p:nvSpPr>
          <p:cNvPr id="346" name="TextBox 345">
            <a:extLst>
              <a:ext uri="{FF2B5EF4-FFF2-40B4-BE49-F238E27FC236}">
                <a16:creationId xmlns:a16="http://schemas.microsoft.com/office/drawing/2014/main" id="{83423BFD-84C0-47A8-91BC-4A68DF7A12F4}"/>
              </a:ext>
            </a:extLst>
          </p:cNvPr>
          <p:cNvSpPr txBox="1"/>
          <p:nvPr/>
        </p:nvSpPr>
        <p:spPr>
          <a:xfrm>
            <a:off x="2350521" y="5785459"/>
            <a:ext cx="843652" cy="369332"/>
          </a:xfrm>
          <a:prstGeom prst="rect">
            <a:avLst/>
          </a:prstGeom>
        </p:spPr>
        <p:txBody>
          <a:bodyPr wrap="square">
            <a:spAutoFit/>
          </a:bodyPr>
          <a:lstStyle>
            <a:defPPr>
              <a:defRPr lang="en-US"/>
            </a:defPPr>
            <a:lvl1pPr defTabSz="950973">
              <a:defRPr sz="900" kern="0">
                <a:latin typeface="Segoe UI Semibold" panose="020B0702040204020203" pitchFamily="34" charset="0"/>
                <a:ea typeface="MS PGothic" panose="020B0600070205080204" pitchFamily="34" charset="-128"/>
                <a:cs typeface="Segoe UI Semibold" panose="020B0702040204020203" pitchFamily="34" charset="0"/>
              </a:defRPr>
            </a:lvl1pPr>
          </a:lstStyle>
          <a:p>
            <a:pPr algn="ctr"/>
            <a:r>
              <a:rPr lang="en-US" dirty="0"/>
              <a:t>DATA FACTORY</a:t>
            </a:r>
          </a:p>
        </p:txBody>
      </p:sp>
      <p:sp>
        <p:nvSpPr>
          <p:cNvPr id="348" name="TextBox 347">
            <a:extLst>
              <a:ext uri="{FF2B5EF4-FFF2-40B4-BE49-F238E27FC236}">
                <a16:creationId xmlns:a16="http://schemas.microsoft.com/office/drawing/2014/main" id="{8DFB62B8-BBF2-4673-ADF2-A3D1BDF0D42D}"/>
              </a:ext>
            </a:extLst>
          </p:cNvPr>
          <p:cNvSpPr txBox="1"/>
          <p:nvPr/>
        </p:nvSpPr>
        <p:spPr>
          <a:xfrm>
            <a:off x="1747811" y="4718345"/>
            <a:ext cx="1839231" cy="489365"/>
          </a:xfrm>
          <a:prstGeom prst="rect">
            <a:avLst/>
          </a:prstGeom>
          <a:noFill/>
        </p:spPr>
        <p:txBody>
          <a:bodyPr wrap="square" lIns="182880" tIns="146304" rIns="182880" bIns="146304" rtlCol="0">
            <a:spAutoFit/>
          </a:bodyPr>
          <a:lstStyle/>
          <a:p>
            <a:pPr algn="r">
              <a:lnSpc>
                <a:spcPct val="90000"/>
              </a:lnSpc>
              <a:spcAft>
                <a:spcPts val="600"/>
              </a:spcAft>
            </a:pPr>
            <a:r>
              <a:rPr lang="en-US" sz="1400" dirty="0">
                <a:gradFill>
                  <a:gsLst>
                    <a:gs pos="2917">
                      <a:schemeClr val="tx1"/>
                    </a:gs>
                    <a:gs pos="30000">
                      <a:schemeClr val="tx1"/>
                    </a:gs>
                  </a:gsLst>
                  <a:lin ang="5400000" scaled="0"/>
                </a:gradFill>
              </a:rPr>
              <a:t>  ORCHESTRATION</a:t>
            </a:r>
          </a:p>
        </p:txBody>
      </p:sp>
      <p:pic>
        <p:nvPicPr>
          <p:cNvPr id="349" name="Picture 348">
            <a:extLst>
              <a:ext uri="{FF2B5EF4-FFF2-40B4-BE49-F238E27FC236}">
                <a16:creationId xmlns:a16="http://schemas.microsoft.com/office/drawing/2014/main" id="{87404437-0B92-47F7-BCD9-5FA010612C2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28513" y="5241797"/>
            <a:ext cx="475488" cy="475488"/>
          </a:xfrm>
          <a:prstGeom prst="rect">
            <a:avLst/>
          </a:prstGeom>
        </p:spPr>
      </p:pic>
      <p:cxnSp>
        <p:nvCxnSpPr>
          <p:cNvPr id="350" name="Connector: Elbow 349">
            <a:extLst>
              <a:ext uri="{FF2B5EF4-FFF2-40B4-BE49-F238E27FC236}">
                <a16:creationId xmlns:a16="http://schemas.microsoft.com/office/drawing/2014/main" id="{00F18157-425F-4467-AC31-BAC4DBCC8EE2}"/>
              </a:ext>
            </a:extLst>
          </p:cNvPr>
          <p:cNvCxnSpPr>
            <a:cxnSpLocks/>
            <a:stCxn id="177" idx="3"/>
            <a:endCxn id="351" idx="1"/>
          </p:cNvCxnSpPr>
          <p:nvPr/>
        </p:nvCxnSpPr>
        <p:spPr>
          <a:xfrm flipV="1">
            <a:off x="1525404" y="5680721"/>
            <a:ext cx="294849" cy="36564"/>
          </a:xfrm>
          <a:prstGeom prst="bentConnector3">
            <a:avLst>
              <a:gd name="adj1" fmla="val 50000"/>
            </a:avLst>
          </a:prstGeom>
          <a:ln>
            <a:solidFill>
              <a:srgbClr val="002060"/>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1" name="Rectangle: Rounded Corners 350">
            <a:extLst>
              <a:ext uri="{FF2B5EF4-FFF2-40B4-BE49-F238E27FC236}">
                <a16:creationId xmlns:a16="http://schemas.microsoft.com/office/drawing/2014/main" id="{9A50A177-4BF2-4EAB-B30B-E30BAC8FFBCA}"/>
              </a:ext>
            </a:extLst>
          </p:cNvPr>
          <p:cNvSpPr/>
          <p:nvPr/>
        </p:nvSpPr>
        <p:spPr bwMode="auto">
          <a:xfrm>
            <a:off x="1820253" y="5104649"/>
            <a:ext cx="1797341" cy="1152144"/>
          </a:xfrm>
          <a:prstGeom prst="roundRect">
            <a:avLst/>
          </a:prstGeom>
          <a:noFill/>
          <a:ln>
            <a:solidFill>
              <a:srgbClr val="00206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2" name="TextBox 351">
            <a:extLst>
              <a:ext uri="{FF2B5EF4-FFF2-40B4-BE49-F238E27FC236}">
                <a16:creationId xmlns:a16="http://schemas.microsoft.com/office/drawing/2014/main" id="{9FE49F32-4245-4F6E-BF9D-C3CA2C3DA1C9}"/>
              </a:ext>
            </a:extLst>
          </p:cNvPr>
          <p:cNvSpPr txBox="1"/>
          <p:nvPr/>
        </p:nvSpPr>
        <p:spPr>
          <a:xfrm>
            <a:off x="6530259" y="5641221"/>
            <a:ext cx="1533824" cy="369332"/>
          </a:xfrm>
          <a:prstGeom prst="rect">
            <a:avLst/>
          </a:prstGeom>
        </p:spPr>
        <p:txBody>
          <a:bodyPr wrap="square">
            <a:spAutoFit/>
          </a:bodyPr>
          <a:lstStyle>
            <a:defPPr>
              <a:defRPr lang="en-US"/>
            </a:defPPr>
            <a:lvl1pPr defTabSz="950973">
              <a:defRPr sz="900" kern="0">
                <a:latin typeface="Segoe UI Semibold" panose="020B0702040204020203" pitchFamily="34" charset="0"/>
                <a:ea typeface="MS PGothic" panose="020B0600070205080204" pitchFamily="34" charset="-128"/>
                <a:cs typeface="Segoe UI Semibold" panose="020B0702040204020203" pitchFamily="34" charset="0"/>
              </a:defRPr>
            </a:lvl1pPr>
          </a:lstStyle>
          <a:p>
            <a:pPr marL="0" marR="0" lvl="0" indent="0" algn="ctr" defTabSz="950973" rtl="0" eaLnBrk="1" fontAlgn="auto" latinLnBrk="0" hangingPunct="1">
              <a:lnSpc>
                <a:spcPct val="100000"/>
              </a:lnSpc>
              <a:spcBef>
                <a:spcPts val="0"/>
              </a:spcBef>
              <a:spcAft>
                <a:spcPts val="0"/>
              </a:spcAft>
              <a:buClrTx/>
              <a:buSzTx/>
              <a:buFontTx/>
              <a:buNone/>
              <a:tabLst/>
              <a:defRPr/>
            </a:pPr>
            <a:r>
              <a:rPr lang="en-US" dirty="0">
                <a:solidFill>
                  <a:srgbClr val="505050"/>
                </a:solidFill>
              </a:rPr>
              <a:t>AZURE KUBERNETES SERVICE</a:t>
            </a:r>
          </a:p>
        </p:txBody>
      </p:sp>
      <p:sp>
        <p:nvSpPr>
          <p:cNvPr id="354" name="TextBox 353">
            <a:extLst>
              <a:ext uri="{FF2B5EF4-FFF2-40B4-BE49-F238E27FC236}">
                <a16:creationId xmlns:a16="http://schemas.microsoft.com/office/drawing/2014/main" id="{614FB236-05DB-4C18-BFB5-2310EB788396}"/>
              </a:ext>
            </a:extLst>
          </p:cNvPr>
          <p:cNvSpPr txBox="1"/>
          <p:nvPr/>
        </p:nvSpPr>
        <p:spPr>
          <a:xfrm>
            <a:off x="6448474" y="4608893"/>
            <a:ext cx="2502929" cy="489365"/>
          </a:xfrm>
          <a:prstGeom prst="rect">
            <a:avLst/>
          </a:prstGeom>
          <a:noFill/>
        </p:spPr>
        <p:txBody>
          <a:bodyPr wrap="none" lIns="182880" tIns="146304" rIns="182880" bIns="146304" rtlCol="0">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lang="en-US" sz="1400" dirty="0">
                <a:gradFill>
                  <a:gsLst>
                    <a:gs pos="2917">
                      <a:srgbClr val="505050"/>
                    </a:gs>
                    <a:gs pos="30000">
                      <a:srgbClr val="505050"/>
                    </a:gs>
                  </a:gsLst>
                  <a:lin ang="5400000" scaled="0"/>
                </a:gradFill>
                <a:latin typeface="Segoe UI Semilight"/>
              </a:rPr>
              <a:t>TRAINED MODEL HOSTING</a:t>
            </a:r>
            <a:endParaRPr kumimoji="0" lang="en-US" sz="14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endParaRPr>
          </a:p>
        </p:txBody>
      </p:sp>
      <p:pic>
        <p:nvPicPr>
          <p:cNvPr id="355" name="Picture 354">
            <a:extLst>
              <a:ext uri="{FF2B5EF4-FFF2-40B4-BE49-F238E27FC236}">
                <a16:creationId xmlns:a16="http://schemas.microsoft.com/office/drawing/2014/main" id="{EEF638CD-1504-409F-8147-75E77FBE336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061476" y="5165733"/>
            <a:ext cx="471389" cy="475488"/>
          </a:xfrm>
          <a:prstGeom prst="rect">
            <a:avLst/>
          </a:prstGeom>
        </p:spPr>
      </p:pic>
      <p:sp>
        <p:nvSpPr>
          <p:cNvPr id="356" name="Rectangle: Rounded Corners 355">
            <a:extLst>
              <a:ext uri="{FF2B5EF4-FFF2-40B4-BE49-F238E27FC236}">
                <a16:creationId xmlns:a16="http://schemas.microsoft.com/office/drawing/2014/main" id="{D3B35840-2229-4C1F-A83E-9C2F8D901B44}"/>
              </a:ext>
            </a:extLst>
          </p:cNvPr>
          <p:cNvSpPr/>
          <p:nvPr/>
        </p:nvSpPr>
        <p:spPr bwMode="auto">
          <a:xfrm>
            <a:off x="6482338" y="5006039"/>
            <a:ext cx="2382734" cy="1147743"/>
          </a:xfrm>
          <a:prstGeom prst="roundRect">
            <a:avLst/>
          </a:prstGeom>
          <a:noFill/>
          <a:ln>
            <a:solidFill>
              <a:srgbClr val="00206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7" name="TextBox 356">
            <a:extLst>
              <a:ext uri="{FF2B5EF4-FFF2-40B4-BE49-F238E27FC236}">
                <a16:creationId xmlns:a16="http://schemas.microsoft.com/office/drawing/2014/main" id="{5CF0DAC0-50F5-47FB-9200-BF9C260728F8}"/>
              </a:ext>
            </a:extLst>
          </p:cNvPr>
          <p:cNvSpPr txBox="1"/>
          <p:nvPr/>
        </p:nvSpPr>
        <p:spPr>
          <a:xfrm>
            <a:off x="7757686" y="5558194"/>
            <a:ext cx="1079498" cy="538793"/>
          </a:xfrm>
          <a:prstGeom prst="rect">
            <a:avLst/>
          </a:prstGeom>
          <a:noFill/>
        </p:spPr>
        <p:txBody>
          <a:bodyPr wrap="square" lIns="91440" tIns="143347" rIns="91440" bIns="143347" rtlCol="0">
            <a:spAutoFit/>
          </a:bodyPr>
          <a:lstStyle>
            <a:defPPr>
              <a:defRPr lang="en-US"/>
            </a:defPPr>
            <a:lvl1pPr defTabSz="913781">
              <a:lnSpc>
                <a:spcPct val="90000"/>
              </a:lnSpc>
              <a:spcBef>
                <a:spcPct val="0"/>
              </a:spcBef>
              <a:spcAft>
                <a:spcPts val="588"/>
              </a:spcAft>
              <a:defRPr sz="1125" kern="0" spc="-29">
                <a:gradFill>
                  <a:gsLst>
                    <a:gs pos="1250">
                      <a:schemeClr val="tx1"/>
                    </a:gs>
                    <a:gs pos="100000">
                      <a:schemeClr val="tx1"/>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sz="900" dirty="0">
                <a:solidFill>
                  <a:schemeClr val="tx1"/>
                </a:solidFill>
                <a:latin typeface="Segoe UI Semibold" panose="020B0702040204020203" pitchFamily="34" charset="0"/>
                <a:cs typeface="Segoe UI Semibold" panose="020B0702040204020203" pitchFamily="34" charset="0"/>
              </a:rPr>
              <a:t>SQL SERVER </a:t>
            </a:r>
            <a:br>
              <a:rPr lang="en-US" sz="900" dirty="0">
                <a:solidFill>
                  <a:schemeClr val="tx1"/>
                </a:solidFill>
                <a:latin typeface="Segoe UI Semibold" panose="020B0702040204020203" pitchFamily="34" charset="0"/>
                <a:cs typeface="Segoe UI Semibold" panose="020B0702040204020203" pitchFamily="34" charset="0"/>
              </a:rPr>
            </a:br>
            <a:r>
              <a:rPr lang="en-US" sz="900" dirty="0">
                <a:solidFill>
                  <a:schemeClr val="tx1"/>
                </a:solidFill>
                <a:latin typeface="Segoe UI Semibold" panose="020B0702040204020203" pitchFamily="34" charset="0"/>
                <a:cs typeface="Segoe UI Semibold" panose="020B0702040204020203" pitchFamily="34" charset="0"/>
              </a:rPr>
              <a:t>(In-database ML)</a:t>
            </a:r>
          </a:p>
        </p:txBody>
      </p:sp>
      <p:grpSp>
        <p:nvGrpSpPr>
          <p:cNvPr id="358" name="Group 357">
            <a:extLst>
              <a:ext uri="{FF2B5EF4-FFF2-40B4-BE49-F238E27FC236}">
                <a16:creationId xmlns:a16="http://schemas.microsoft.com/office/drawing/2014/main" id="{D85AF024-7337-43E1-A6B0-5ECFF9D052E8}"/>
              </a:ext>
            </a:extLst>
          </p:cNvPr>
          <p:cNvGrpSpPr>
            <a:grpSpLocks noChangeAspect="1"/>
          </p:cNvGrpSpPr>
          <p:nvPr/>
        </p:nvGrpSpPr>
        <p:grpSpPr>
          <a:xfrm>
            <a:off x="8131834" y="5121489"/>
            <a:ext cx="359070" cy="475488"/>
            <a:chOff x="6372224" y="3082295"/>
            <a:chExt cx="1533525" cy="2030732"/>
          </a:xfrm>
        </p:grpSpPr>
        <p:sp>
          <p:nvSpPr>
            <p:cNvPr id="359" name="Freeform: Shape 358">
              <a:extLst>
                <a:ext uri="{FF2B5EF4-FFF2-40B4-BE49-F238E27FC236}">
                  <a16:creationId xmlns:a16="http://schemas.microsoft.com/office/drawing/2014/main" id="{C5A036BA-70B9-4C86-A567-5E48CD78D47D}"/>
                </a:ext>
              </a:extLst>
            </p:cNvPr>
            <p:cNvSpPr/>
            <p:nvPr/>
          </p:nvSpPr>
          <p:spPr>
            <a:xfrm>
              <a:off x="6372224" y="3360425"/>
              <a:ext cx="761999" cy="1752602"/>
            </a:xfrm>
            <a:custGeom>
              <a:avLst/>
              <a:gdLst/>
              <a:ahLst/>
              <a:cxnLst/>
              <a:rect l="0" t="0" r="0" b="0"/>
              <a:pathLst>
                <a:path w="762000" h="1752600">
                  <a:moveTo>
                    <a:pt x="0" y="0"/>
                  </a:moveTo>
                  <a:lnTo>
                    <a:pt x="0" y="1480185"/>
                  </a:lnTo>
                  <a:cubicBezTo>
                    <a:pt x="0" y="1632585"/>
                    <a:pt x="344805" y="1758315"/>
                    <a:pt x="768668" y="1758315"/>
                  </a:cubicBezTo>
                  <a:lnTo>
                    <a:pt x="768668" y="0"/>
                  </a:lnTo>
                  <a:lnTo>
                    <a:pt x="0" y="0"/>
                  </a:lnTo>
                  <a:close/>
                </a:path>
              </a:pathLst>
            </a:custGeom>
            <a:solidFill>
              <a:srgbClr val="3999C6"/>
            </a:solidFill>
            <a:ln w="9525" cap="flat">
              <a:noFill/>
              <a:prstDash val="solid"/>
              <a:miter/>
            </a:ln>
          </p:spPr>
          <p:txBody>
            <a:bodyPr/>
            <a:lstStyle/>
            <a:p>
              <a:endParaRPr lang="en-US" sz="1836"/>
            </a:p>
          </p:txBody>
        </p:sp>
        <p:sp>
          <p:nvSpPr>
            <p:cNvPr id="360" name="Freeform: Shape 359">
              <a:extLst>
                <a:ext uri="{FF2B5EF4-FFF2-40B4-BE49-F238E27FC236}">
                  <a16:creationId xmlns:a16="http://schemas.microsoft.com/office/drawing/2014/main" id="{1632CA2B-DB4A-4126-82D7-2099E415FD93}"/>
                </a:ext>
              </a:extLst>
            </p:cNvPr>
            <p:cNvSpPr/>
            <p:nvPr/>
          </p:nvSpPr>
          <p:spPr>
            <a:xfrm>
              <a:off x="7129464" y="3360425"/>
              <a:ext cx="771526" cy="1752602"/>
            </a:xfrm>
            <a:custGeom>
              <a:avLst/>
              <a:gdLst/>
              <a:ahLst/>
              <a:cxnLst/>
              <a:rect l="0" t="0" r="0" b="0"/>
              <a:pathLst>
                <a:path w="771525" h="1752600">
                  <a:moveTo>
                    <a:pt x="0" y="1759268"/>
                  </a:moveTo>
                  <a:lnTo>
                    <a:pt x="11430" y="1759268"/>
                  </a:lnTo>
                  <a:cubicBezTo>
                    <a:pt x="436245" y="1759268"/>
                    <a:pt x="780097" y="1633537"/>
                    <a:pt x="780097" y="1481137"/>
                  </a:cubicBezTo>
                  <a:lnTo>
                    <a:pt x="780097" y="0"/>
                  </a:lnTo>
                  <a:lnTo>
                    <a:pt x="0" y="0"/>
                  </a:lnTo>
                  <a:lnTo>
                    <a:pt x="0" y="1759268"/>
                  </a:lnTo>
                  <a:close/>
                </a:path>
              </a:pathLst>
            </a:custGeom>
            <a:solidFill>
              <a:srgbClr val="5AB4D9"/>
            </a:solidFill>
            <a:ln w="9525" cap="flat">
              <a:noFill/>
              <a:prstDash val="solid"/>
              <a:miter/>
            </a:ln>
          </p:spPr>
          <p:txBody>
            <a:bodyPr/>
            <a:lstStyle/>
            <a:p>
              <a:endParaRPr lang="en-US" sz="1836"/>
            </a:p>
          </p:txBody>
        </p:sp>
        <p:sp>
          <p:nvSpPr>
            <p:cNvPr id="361" name="Freeform: Shape 360">
              <a:extLst>
                <a:ext uri="{FF2B5EF4-FFF2-40B4-BE49-F238E27FC236}">
                  <a16:creationId xmlns:a16="http://schemas.microsoft.com/office/drawing/2014/main" id="{4046F28B-E7D2-4A27-A20C-737210A72E54}"/>
                </a:ext>
              </a:extLst>
            </p:cNvPr>
            <p:cNvSpPr/>
            <p:nvPr/>
          </p:nvSpPr>
          <p:spPr>
            <a:xfrm>
              <a:off x="6372224" y="3082295"/>
              <a:ext cx="1533525" cy="552451"/>
            </a:xfrm>
            <a:custGeom>
              <a:avLst/>
              <a:gdLst/>
              <a:ahLst/>
              <a:cxnLst/>
              <a:rect l="0" t="0" r="0" b="0"/>
              <a:pathLst>
                <a:path w="1533525" h="552450">
                  <a:moveTo>
                    <a:pt x="1537335" y="278130"/>
                  </a:moveTo>
                  <a:cubicBezTo>
                    <a:pt x="1537335" y="430530"/>
                    <a:pt x="1192530" y="556260"/>
                    <a:pt x="768668" y="556260"/>
                  </a:cubicBezTo>
                  <a:cubicBezTo>
                    <a:pt x="344805" y="556260"/>
                    <a:pt x="0" y="431482"/>
                    <a:pt x="0" y="278130"/>
                  </a:cubicBezTo>
                  <a:cubicBezTo>
                    <a:pt x="0" y="124777"/>
                    <a:pt x="344805" y="0"/>
                    <a:pt x="768668" y="0"/>
                  </a:cubicBezTo>
                  <a:cubicBezTo>
                    <a:pt x="1192530" y="0"/>
                    <a:pt x="1537335" y="122872"/>
                    <a:pt x="1537335" y="278130"/>
                  </a:cubicBezTo>
                </a:path>
              </a:pathLst>
            </a:custGeom>
            <a:solidFill>
              <a:srgbClr val="FFFFFF"/>
            </a:solidFill>
            <a:ln w="9525" cap="flat">
              <a:noFill/>
              <a:prstDash val="solid"/>
              <a:miter/>
            </a:ln>
          </p:spPr>
          <p:txBody>
            <a:bodyPr/>
            <a:lstStyle/>
            <a:p>
              <a:endParaRPr lang="en-US" sz="1836"/>
            </a:p>
          </p:txBody>
        </p:sp>
        <p:sp>
          <p:nvSpPr>
            <p:cNvPr id="362" name="Freeform: Shape 361">
              <a:extLst>
                <a:ext uri="{FF2B5EF4-FFF2-40B4-BE49-F238E27FC236}">
                  <a16:creationId xmlns:a16="http://schemas.microsoft.com/office/drawing/2014/main" id="{5C12CF5C-4A31-4E22-8AC7-B363664D13A6}"/>
                </a:ext>
              </a:extLst>
            </p:cNvPr>
            <p:cNvSpPr/>
            <p:nvPr/>
          </p:nvSpPr>
          <p:spPr>
            <a:xfrm>
              <a:off x="6529389" y="3159446"/>
              <a:ext cx="1219201" cy="361951"/>
            </a:xfrm>
            <a:custGeom>
              <a:avLst/>
              <a:gdLst/>
              <a:ahLst/>
              <a:cxnLst/>
              <a:rect l="0" t="0" r="0" b="0"/>
              <a:pathLst>
                <a:path w="1219200" h="361950">
                  <a:moveTo>
                    <a:pt x="1223010" y="184785"/>
                  </a:moveTo>
                  <a:cubicBezTo>
                    <a:pt x="1223010" y="284798"/>
                    <a:pt x="949643" y="369570"/>
                    <a:pt x="611505" y="369570"/>
                  </a:cubicBezTo>
                  <a:cubicBezTo>
                    <a:pt x="273368" y="369570"/>
                    <a:pt x="0" y="287655"/>
                    <a:pt x="0" y="184785"/>
                  </a:cubicBezTo>
                  <a:cubicBezTo>
                    <a:pt x="0" y="84773"/>
                    <a:pt x="273368" y="0"/>
                    <a:pt x="611505" y="0"/>
                  </a:cubicBezTo>
                  <a:cubicBezTo>
                    <a:pt x="949643" y="0"/>
                    <a:pt x="1223010" y="82867"/>
                    <a:pt x="1223010" y="184785"/>
                  </a:cubicBezTo>
                </a:path>
              </a:pathLst>
            </a:custGeom>
            <a:solidFill>
              <a:srgbClr val="7FBB42"/>
            </a:solidFill>
            <a:ln w="9525" cap="flat">
              <a:noFill/>
              <a:prstDash val="solid"/>
              <a:miter/>
            </a:ln>
          </p:spPr>
          <p:txBody>
            <a:bodyPr/>
            <a:lstStyle/>
            <a:p>
              <a:endParaRPr lang="en-US" sz="1836"/>
            </a:p>
          </p:txBody>
        </p:sp>
        <p:sp>
          <p:nvSpPr>
            <p:cNvPr id="363" name="Freeform: Shape 362">
              <a:extLst>
                <a:ext uri="{FF2B5EF4-FFF2-40B4-BE49-F238E27FC236}">
                  <a16:creationId xmlns:a16="http://schemas.microsoft.com/office/drawing/2014/main" id="{1A130095-21B7-4ADC-BD95-758A9ECC7905}"/>
                </a:ext>
              </a:extLst>
            </p:cNvPr>
            <p:cNvSpPr/>
            <p:nvPr/>
          </p:nvSpPr>
          <p:spPr>
            <a:xfrm>
              <a:off x="6529389" y="3160397"/>
              <a:ext cx="1219201" cy="295278"/>
            </a:xfrm>
            <a:custGeom>
              <a:avLst/>
              <a:gdLst/>
              <a:ahLst/>
              <a:cxnLst/>
              <a:rect l="0" t="0" r="0" b="0"/>
              <a:pathLst>
                <a:path w="1219200" h="295275">
                  <a:moveTo>
                    <a:pt x="1095375" y="296227"/>
                  </a:moveTo>
                  <a:cubicBezTo>
                    <a:pt x="1175385" y="263842"/>
                    <a:pt x="1223010" y="225742"/>
                    <a:pt x="1223010" y="184785"/>
                  </a:cubicBezTo>
                  <a:cubicBezTo>
                    <a:pt x="1223010" y="84772"/>
                    <a:pt x="949643" y="0"/>
                    <a:pt x="611505" y="0"/>
                  </a:cubicBezTo>
                  <a:cubicBezTo>
                    <a:pt x="273368" y="0"/>
                    <a:pt x="0" y="81915"/>
                    <a:pt x="0" y="184785"/>
                  </a:cubicBezTo>
                  <a:cubicBezTo>
                    <a:pt x="0" y="228600"/>
                    <a:pt x="47625" y="266700"/>
                    <a:pt x="127635" y="296227"/>
                  </a:cubicBezTo>
                  <a:cubicBezTo>
                    <a:pt x="239078" y="252413"/>
                    <a:pt x="415290" y="225742"/>
                    <a:pt x="611505" y="225742"/>
                  </a:cubicBezTo>
                  <a:cubicBezTo>
                    <a:pt x="807720" y="222885"/>
                    <a:pt x="982980" y="252413"/>
                    <a:pt x="1095375" y="296227"/>
                  </a:cubicBezTo>
                </a:path>
              </a:pathLst>
            </a:custGeom>
            <a:solidFill>
              <a:srgbClr val="B8D433"/>
            </a:solidFill>
            <a:ln w="9525" cap="flat">
              <a:noFill/>
              <a:prstDash val="solid"/>
              <a:miter/>
            </a:ln>
          </p:spPr>
          <p:txBody>
            <a:bodyPr/>
            <a:lstStyle/>
            <a:p>
              <a:endParaRPr lang="en-US" sz="1836"/>
            </a:p>
          </p:txBody>
        </p:sp>
        <p:sp>
          <p:nvSpPr>
            <p:cNvPr id="364" name="Freeform: Shape 363">
              <a:extLst>
                <a:ext uri="{FF2B5EF4-FFF2-40B4-BE49-F238E27FC236}">
                  <a16:creationId xmlns:a16="http://schemas.microsoft.com/office/drawing/2014/main" id="{628AA287-40FB-4D8A-8F74-A880A55B9850}"/>
                </a:ext>
              </a:extLst>
            </p:cNvPr>
            <p:cNvSpPr/>
            <p:nvPr/>
          </p:nvSpPr>
          <p:spPr>
            <a:xfrm>
              <a:off x="6557965" y="3962405"/>
              <a:ext cx="314324" cy="476251"/>
            </a:xfrm>
            <a:custGeom>
              <a:avLst/>
              <a:gdLst/>
              <a:ahLst/>
              <a:cxnLst/>
              <a:rect l="0" t="0" r="0" b="0"/>
              <a:pathLst>
                <a:path w="314325" h="476250">
                  <a:moveTo>
                    <a:pt x="5715" y="459105"/>
                  </a:moveTo>
                  <a:lnTo>
                    <a:pt x="5715" y="354330"/>
                  </a:lnTo>
                  <a:cubicBezTo>
                    <a:pt x="23813" y="370522"/>
                    <a:pt x="44767" y="381953"/>
                    <a:pt x="67628" y="390525"/>
                  </a:cubicBezTo>
                  <a:cubicBezTo>
                    <a:pt x="90488" y="397193"/>
                    <a:pt x="113347" y="401955"/>
                    <a:pt x="133350" y="401955"/>
                  </a:cubicBezTo>
                  <a:cubicBezTo>
                    <a:pt x="146685" y="401955"/>
                    <a:pt x="158115" y="400050"/>
                    <a:pt x="167640" y="397193"/>
                  </a:cubicBezTo>
                  <a:cubicBezTo>
                    <a:pt x="177165" y="395288"/>
                    <a:pt x="185738" y="392430"/>
                    <a:pt x="192405" y="387668"/>
                  </a:cubicBezTo>
                  <a:cubicBezTo>
                    <a:pt x="199072" y="382905"/>
                    <a:pt x="203835" y="378143"/>
                    <a:pt x="205740" y="371475"/>
                  </a:cubicBezTo>
                  <a:cubicBezTo>
                    <a:pt x="207645" y="364807"/>
                    <a:pt x="210503" y="360045"/>
                    <a:pt x="210503" y="353378"/>
                  </a:cubicBezTo>
                  <a:cubicBezTo>
                    <a:pt x="210503" y="343853"/>
                    <a:pt x="208597" y="335280"/>
                    <a:pt x="203835" y="328613"/>
                  </a:cubicBezTo>
                  <a:cubicBezTo>
                    <a:pt x="199072" y="321945"/>
                    <a:pt x="192405" y="315278"/>
                    <a:pt x="182880" y="307657"/>
                  </a:cubicBezTo>
                  <a:cubicBezTo>
                    <a:pt x="173355" y="300990"/>
                    <a:pt x="161925" y="296228"/>
                    <a:pt x="150495" y="289560"/>
                  </a:cubicBezTo>
                  <a:cubicBezTo>
                    <a:pt x="139065" y="284797"/>
                    <a:pt x="125730" y="278130"/>
                    <a:pt x="109538" y="271463"/>
                  </a:cubicBezTo>
                  <a:cubicBezTo>
                    <a:pt x="73343" y="255270"/>
                    <a:pt x="45720" y="237172"/>
                    <a:pt x="27622" y="217170"/>
                  </a:cubicBezTo>
                  <a:cubicBezTo>
                    <a:pt x="9525" y="194310"/>
                    <a:pt x="0" y="169545"/>
                    <a:pt x="0" y="137160"/>
                  </a:cubicBezTo>
                  <a:cubicBezTo>
                    <a:pt x="0" y="112395"/>
                    <a:pt x="4763" y="91440"/>
                    <a:pt x="13335" y="75247"/>
                  </a:cubicBezTo>
                  <a:cubicBezTo>
                    <a:pt x="22860" y="57150"/>
                    <a:pt x="36195" y="42863"/>
                    <a:pt x="52388" y="31432"/>
                  </a:cubicBezTo>
                  <a:cubicBezTo>
                    <a:pt x="68580" y="20003"/>
                    <a:pt x="88582" y="10478"/>
                    <a:pt x="111443" y="6668"/>
                  </a:cubicBezTo>
                  <a:cubicBezTo>
                    <a:pt x="134303" y="1905"/>
                    <a:pt x="157163" y="0"/>
                    <a:pt x="181928" y="0"/>
                  </a:cubicBezTo>
                  <a:cubicBezTo>
                    <a:pt x="206693" y="0"/>
                    <a:pt x="227647" y="1905"/>
                    <a:pt x="245745" y="4763"/>
                  </a:cubicBezTo>
                  <a:cubicBezTo>
                    <a:pt x="263843" y="6668"/>
                    <a:pt x="281940" y="11430"/>
                    <a:pt x="298132" y="18097"/>
                  </a:cubicBezTo>
                  <a:lnTo>
                    <a:pt x="298132" y="116205"/>
                  </a:lnTo>
                  <a:cubicBezTo>
                    <a:pt x="291465" y="111443"/>
                    <a:pt x="281940" y="106680"/>
                    <a:pt x="273368" y="102870"/>
                  </a:cubicBezTo>
                  <a:cubicBezTo>
                    <a:pt x="264795" y="99060"/>
                    <a:pt x="255270" y="96203"/>
                    <a:pt x="245745" y="93345"/>
                  </a:cubicBezTo>
                  <a:cubicBezTo>
                    <a:pt x="236220" y="91440"/>
                    <a:pt x="224790" y="88582"/>
                    <a:pt x="216218" y="86678"/>
                  </a:cubicBezTo>
                  <a:cubicBezTo>
                    <a:pt x="206693" y="84772"/>
                    <a:pt x="198120" y="84772"/>
                    <a:pt x="188595" y="84772"/>
                  </a:cubicBezTo>
                  <a:cubicBezTo>
                    <a:pt x="177165" y="84772"/>
                    <a:pt x="165735" y="84772"/>
                    <a:pt x="156210" y="86678"/>
                  </a:cubicBezTo>
                  <a:cubicBezTo>
                    <a:pt x="146685" y="88582"/>
                    <a:pt x="138113" y="91440"/>
                    <a:pt x="131445" y="96203"/>
                  </a:cubicBezTo>
                  <a:cubicBezTo>
                    <a:pt x="124778" y="100965"/>
                    <a:pt x="120015" y="105728"/>
                    <a:pt x="115253" y="109538"/>
                  </a:cubicBezTo>
                  <a:cubicBezTo>
                    <a:pt x="110490" y="116205"/>
                    <a:pt x="110490" y="120968"/>
                    <a:pt x="110490" y="127635"/>
                  </a:cubicBezTo>
                  <a:cubicBezTo>
                    <a:pt x="110490" y="134303"/>
                    <a:pt x="112395" y="140970"/>
                    <a:pt x="117157" y="148590"/>
                  </a:cubicBezTo>
                  <a:cubicBezTo>
                    <a:pt x="121920" y="155257"/>
                    <a:pt x="126682" y="160020"/>
                    <a:pt x="135255" y="166688"/>
                  </a:cubicBezTo>
                  <a:cubicBezTo>
                    <a:pt x="141922" y="171450"/>
                    <a:pt x="151447" y="178118"/>
                    <a:pt x="162878" y="182880"/>
                  </a:cubicBezTo>
                  <a:cubicBezTo>
                    <a:pt x="174307" y="187643"/>
                    <a:pt x="185738" y="194310"/>
                    <a:pt x="199072" y="199072"/>
                  </a:cubicBezTo>
                  <a:cubicBezTo>
                    <a:pt x="217170" y="205740"/>
                    <a:pt x="235268" y="215265"/>
                    <a:pt x="249555" y="223838"/>
                  </a:cubicBezTo>
                  <a:cubicBezTo>
                    <a:pt x="265747" y="233363"/>
                    <a:pt x="277178" y="241935"/>
                    <a:pt x="288607" y="253365"/>
                  </a:cubicBezTo>
                  <a:cubicBezTo>
                    <a:pt x="300038" y="264795"/>
                    <a:pt x="306705" y="276225"/>
                    <a:pt x="313372" y="292418"/>
                  </a:cubicBezTo>
                  <a:cubicBezTo>
                    <a:pt x="318135" y="305753"/>
                    <a:pt x="322897" y="321945"/>
                    <a:pt x="322897" y="342900"/>
                  </a:cubicBezTo>
                  <a:cubicBezTo>
                    <a:pt x="322897" y="367665"/>
                    <a:pt x="318135" y="390525"/>
                    <a:pt x="309563" y="408622"/>
                  </a:cubicBezTo>
                  <a:cubicBezTo>
                    <a:pt x="300038" y="426720"/>
                    <a:pt x="286703" y="441007"/>
                    <a:pt x="268605" y="452438"/>
                  </a:cubicBezTo>
                  <a:cubicBezTo>
                    <a:pt x="252413" y="463868"/>
                    <a:pt x="232410" y="470535"/>
                    <a:pt x="209550" y="475297"/>
                  </a:cubicBezTo>
                  <a:cubicBezTo>
                    <a:pt x="186690" y="480060"/>
                    <a:pt x="163830" y="481965"/>
                    <a:pt x="139065" y="481965"/>
                  </a:cubicBezTo>
                  <a:cubicBezTo>
                    <a:pt x="114300" y="481965"/>
                    <a:pt x="88582" y="480060"/>
                    <a:pt x="65722" y="475297"/>
                  </a:cubicBezTo>
                  <a:cubicBezTo>
                    <a:pt x="41910" y="475297"/>
                    <a:pt x="21908" y="467678"/>
                    <a:pt x="5715" y="459105"/>
                  </a:cubicBezTo>
                  <a:close/>
                </a:path>
              </a:pathLst>
            </a:custGeom>
            <a:solidFill>
              <a:srgbClr val="FFFFFF"/>
            </a:solidFill>
            <a:ln w="9525" cap="flat">
              <a:noFill/>
              <a:prstDash val="solid"/>
              <a:miter/>
            </a:ln>
          </p:spPr>
          <p:txBody>
            <a:bodyPr/>
            <a:lstStyle/>
            <a:p>
              <a:endParaRPr lang="en-US" sz="1836"/>
            </a:p>
          </p:txBody>
        </p:sp>
        <p:sp>
          <p:nvSpPr>
            <p:cNvPr id="365" name="Freeform: Shape 364">
              <a:extLst>
                <a:ext uri="{FF2B5EF4-FFF2-40B4-BE49-F238E27FC236}">
                  <a16:creationId xmlns:a16="http://schemas.microsoft.com/office/drawing/2014/main" id="{20EC860C-3EB8-4873-BBEE-640230BDF281}"/>
                </a:ext>
              </a:extLst>
            </p:cNvPr>
            <p:cNvSpPr/>
            <p:nvPr/>
          </p:nvSpPr>
          <p:spPr>
            <a:xfrm>
              <a:off x="6926578" y="3965251"/>
              <a:ext cx="495297" cy="533400"/>
            </a:xfrm>
            <a:custGeom>
              <a:avLst/>
              <a:gdLst/>
              <a:ahLst/>
              <a:cxnLst/>
              <a:rect l="0" t="0" r="0" b="0"/>
              <a:pathLst>
                <a:path w="495300" h="533400">
                  <a:moveTo>
                    <a:pt x="227647" y="483870"/>
                  </a:moveTo>
                  <a:cubicBezTo>
                    <a:pt x="161925" y="483870"/>
                    <a:pt x="106680" y="461010"/>
                    <a:pt x="63817" y="418148"/>
                  </a:cubicBezTo>
                  <a:cubicBezTo>
                    <a:pt x="22860" y="374333"/>
                    <a:pt x="0" y="318135"/>
                    <a:pt x="0" y="246698"/>
                  </a:cubicBezTo>
                  <a:cubicBezTo>
                    <a:pt x="0" y="173355"/>
                    <a:pt x="20955" y="114300"/>
                    <a:pt x="63817" y="68580"/>
                  </a:cubicBezTo>
                  <a:cubicBezTo>
                    <a:pt x="107632" y="22860"/>
                    <a:pt x="161925" y="0"/>
                    <a:pt x="232410" y="0"/>
                  </a:cubicBezTo>
                  <a:cubicBezTo>
                    <a:pt x="298132" y="0"/>
                    <a:pt x="353377" y="22860"/>
                    <a:pt x="394335" y="65723"/>
                  </a:cubicBezTo>
                  <a:cubicBezTo>
                    <a:pt x="435292" y="108585"/>
                    <a:pt x="456247" y="165735"/>
                    <a:pt x="456247" y="239078"/>
                  </a:cubicBezTo>
                  <a:cubicBezTo>
                    <a:pt x="456247" y="312420"/>
                    <a:pt x="435292" y="371475"/>
                    <a:pt x="392430" y="417195"/>
                  </a:cubicBezTo>
                  <a:cubicBezTo>
                    <a:pt x="390525" y="419100"/>
                    <a:pt x="390525" y="419100"/>
                    <a:pt x="387667" y="421958"/>
                  </a:cubicBezTo>
                  <a:cubicBezTo>
                    <a:pt x="385763" y="423863"/>
                    <a:pt x="385763" y="423863"/>
                    <a:pt x="382905" y="426720"/>
                  </a:cubicBezTo>
                  <a:lnTo>
                    <a:pt x="501967" y="541020"/>
                  </a:lnTo>
                  <a:lnTo>
                    <a:pt x="353377" y="541020"/>
                  </a:lnTo>
                  <a:lnTo>
                    <a:pt x="291465" y="477203"/>
                  </a:lnTo>
                  <a:cubicBezTo>
                    <a:pt x="276225" y="481013"/>
                    <a:pt x="253365" y="483870"/>
                    <a:pt x="227647" y="483870"/>
                  </a:cubicBezTo>
                  <a:close/>
                  <a:moveTo>
                    <a:pt x="232410" y="91440"/>
                  </a:moveTo>
                  <a:cubicBezTo>
                    <a:pt x="196215" y="91440"/>
                    <a:pt x="166688" y="104775"/>
                    <a:pt x="143827" y="132398"/>
                  </a:cubicBezTo>
                  <a:cubicBezTo>
                    <a:pt x="120967" y="160020"/>
                    <a:pt x="111442" y="196215"/>
                    <a:pt x="111442" y="241935"/>
                  </a:cubicBezTo>
                  <a:cubicBezTo>
                    <a:pt x="111442" y="287655"/>
                    <a:pt x="122872" y="323850"/>
                    <a:pt x="143827" y="351473"/>
                  </a:cubicBezTo>
                  <a:cubicBezTo>
                    <a:pt x="166688" y="379095"/>
                    <a:pt x="194310" y="392430"/>
                    <a:pt x="228600" y="392430"/>
                  </a:cubicBezTo>
                  <a:cubicBezTo>
                    <a:pt x="264795" y="392430"/>
                    <a:pt x="292417" y="379095"/>
                    <a:pt x="315277" y="353378"/>
                  </a:cubicBezTo>
                  <a:cubicBezTo>
                    <a:pt x="336232" y="325755"/>
                    <a:pt x="347663" y="289560"/>
                    <a:pt x="347663" y="243840"/>
                  </a:cubicBezTo>
                  <a:cubicBezTo>
                    <a:pt x="347663" y="196215"/>
                    <a:pt x="336232" y="157163"/>
                    <a:pt x="315277" y="129540"/>
                  </a:cubicBezTo>
                  <a:cubicBezTo>
                    <a:pt x="296227" y="104775"/>
                    <a:pt x="268605" y="91440"/>
                    <a:pt x="232410" y="91440"/>
                  </a:cubicBezTo>
                  <a:close/>
                </a:path>
              </a:pathLst>
            </a:custGeom>
            <a:solidFill>
              <a:srgbClr val="FFFFFF"/>
            </a:solidFill>
            <a:ln w="9525" cap="flat">
              <a:noFill/>
              <a:prstDash val="solid"/>
              <a:miter/>
            </a:ln>
          </p:spPr>
          <p:txBody>
            <a:bodyPr/>
            <a:lstStyle/>
            <a:p>
              <a:endParaRPr lang="en-US" sz="1836"/>
            </a:p>
          </p:txBody>
        </p:sp>
        <p:sp>
          <p:nvSpPr>
            <p:cNvPr id="366" name="Freeform: Shape 365">
              <a:extLst>
                <a:ext uri="{FF2B5EF4-FFF2-40B4-BE49-F238E27FC236}">
                  <a16:creationId xmlns:a16="http://schemas.microsoft.com/office/drawing/2014/main" id="{685AE559-1C3B-4E01-A908-0D0A4860B695}"/>
                </a:ext>
              </a:extLst>
            </p:cNvPr>
            <p:cNvSpPr/>
            <p:nvPr/>
          </p:nvSpPr>
          <p:spPr>
            <a:xfrm>
              <a:off x="7462834" y="3971927"/>
              <a:ext cx="276224" cy="466724"/>
            </a:xfrm>
            <a:custGeom>
              <a:avLst/>
              <a:gdLst/>
              <a:ahLst/>
              <a:cxnLst/>
              <a:rect l="0" t="0" r="0" b="0"/>
              <a:pathLst>
                <a:path w="276225" h="466725">
                  <a:moveTo>
                    <a:pt x="278130" y="467678"/>
                  </a:moveTo>
                  <a:lnTo>
                    <a:pt x="0" y="467678"/>
                  </a:lnTo>
                  <a:lnTo>
                    <a:pt x="0" y="0"/>
                  </a:lnTo>
                  <a:lnTo>
                    <a:pt x="104775" y="0"/>
                  </a:lnTo>
                  <a:lnTo>
                    <a:pt x="104775" y="381000"/>
                  </a:lnTo>
                  <a:lnTo>
                    <a:pt x="278130" y="381000"/>
                  </a:lnTo>
                  <a:lnTo>
                    <a:pt x="278130" y="467678"/>
                  </a:lnTo>
                  <a:lnTo>
                    <a:pt x="278130" y="467678"/>
                  </a:lnTo>
                  <a:close/>
                </a:path>
              </a:pathLst>
            </a:custGeom>
            <a:solidFill>
              <a:srgbClr val="FFFFFF"/>
            </a:solidFill>
            <a:ln w="9525" cap="flat">
              <a:noFill/>
              <a:prstDash val="solid"/>
              <a:miter/>
            </a:ln>
          </p:spPr>
          <p:txBody>
            <a:bodyPr/>
            <a:lstStyle/>
            <a:p>
              <a:endParaRPr lang="en-US" sz="1836"/>
            </a:p>
          </p:txBody>
        </p:sp>
      </p:grpSp>
      <p:cxnSp>
        <p:nvCxnSpPr>
          <p:cNvPr id="53" name="Connector: Elbow 52">
            <a:extLst>
              <a:ext uri="{FF2B5EF4-FFF2-40B4-BE49-F238E27FC236}">
                <a16:creationId xmlns:a16="http://schemas.microsoft.com/office/drawing/2014/main" id="{0606B8EF-8DAF-4848-AFB0-D46424D96EBC}"/>
              </a:ext>
            </a:extLst>
          </p:cNvPr>
          <p:cNvCxnSpPr>
            <a:stCxn id="356" idx="2"/>
          </p:cNvCxnSpPr>
          <p:nvPr/>
        </p:nvCxnSpPr>
        <p:spPr>
          <a:xfrm rot="5400000" flipH="1" flipV="1">
            <a:off x="7966625" y="3476474"/>
            <a:ext cx="2384388" cy="2970228"/>
          </a:xfrm>
          <a:prstGeom prst="bentConnector4">
            <a:avLst>
              <a:gd name="adj1" fmla="val -9587"/>
              <a:gd name="adj2" fmla="val 92206"/>
            </a:avLst>
          </a:prstGeom>
          <a:ln>
            <a:solidFill>
              <a:srgbClr val="002060"/>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37FE4BB5-4314-484C-90AB-5D805950DB25}"/>
              </a:ext>
            </a:extLst>
          </p:cNvPr>
          <p:cNvSpPr txBox="1"/>
          <p:nvPr/>
        </p:nvSpPr>
        <p:spPr>
          <a:xfrm>
            <a:off x="5653510" y="4001987"/>
            <a:ext cx="857889" cy="539496"/>
          </a:xfrm>
          <a:prstGeom prst="rect">
            <a:avLst/>
          </a:prstGeom>
          <a:noFill/>
        </p:spPr>
        <p:txBody>
          <a:bodyPr wrap="square" lIns="91440" tIns="143347" rIns="91440" bIns="143347" rtlCol="0">
            <a:spAutoFit/>
          </a:bodyPr>
          <a:lstStyle>
            <a:defPPr>
              <a:defRPr lang="en-US"/>
            </a:defPPr>
            <a:lvl1pPr defTabSz="913781">
              <a:lnSpc>
                <a:spcPct val="90000"/>
              </a:lnSpc>
              <a:spcBef>
                <a:spcPct val="0"/>
              </a:spcBef>
              <a:spcAft>
                <a:spcPts val="588"/>
              </a:spcAft>
              <a:defRPr sz="1125" kern="0" spc="-29">
                <a:gradFill>
                  <a:gsLst>
                    <a:gs pos="1250">
                      <a:schemeClr val="tx1"/>
                    </a:gs>
                    <a:gs pos="100000">
                      <a:schemeClr val="tx1"/>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sz="900" dirty="0">
                <a:solidFill>
                  <a:schemeClr val="tx1"/>
                </a:solidFill>
                <a:latin typeface="Segoe UI Semibold" panose="020B0702040204020203" pitchFamily="34" charset="0"/>
                <a:cs typeface="Segoe UI Semibold" panose="020B0702040204020203" pitchFamily="34" charset="0"/>
              </a:rPr>
              <a:t>AML</a:t>
            </a:r>
            <a:br>
              <a:rPr lang="en-US" sz="900" dirty="0">
                <a:solidFill>
                  <a:schemeClr val="tx1"/>
                </a:solidFill>
                <a:latin typeface="Segoe UI Semibold" panose="020B0702040204020203" pitchFamily="34" charset="0"/>
                <a:cs typeface="Segoe UI Semibold" panose="020B0702040204020203" pitchFamily="34" charset="0"/>
              </a:rPr>
            </a:br>
            <a:r>
              <a:rPr lang="en-US" sz="900" dirty="0">
                <a:solidFill>
                  <a:schemeClr val="tx1"/>
                </a:solidFill>
                <a:latin typeface="Segoe UI Semibold" panose="020B0702040204020203" pitchFamily="34" charset="0"/>
                <a:cs typeface="Segoe UI Semibold" panose="020B0702040204020203" pitchFamily="34" charset="0"/>
              </a:rPr>
              <a:t>COMPUTE  </a:t>
            </a:r>
          </a:p>
        </p:txBody>
      </p:sp>
      <p:pic>
        <p:nvPicPr>
          <p:cNvPr id="245" name="Picture 244">
            <a:extLst>
              <a:ext uri="{FF2B5EF4-FFF2-40B4-BE49-F238E27FC236}">
                <a16:creationId xmlns:a16="http://schemas.microsoft.com/office/drawing/2014/main" id="{A32440FA-DED5-4812-AE60-7859748378E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55016" y="3566417"/>
            <a:ext cx="475488" cy="475488"/>
          </a:xfrm>
          <a:prstGeom prst="rect">
            <a:avLst/>
          </a:prstGeom>
        </p:spPr>
      </p:pic>
    </p:spTree>
    <p:extLst>
      <p:ext uri="{BB962C8B-B14F-4D97-AF65-F5344CB8AC3E}">
        <p14:creationId xmlns:p14="http://schemas.microsoft.com/office/powerpoint/2010/main" val="156659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67F73BCD-9518-4ECF-8833-48DF03D5AE12}"/>
              </a:ext>
            </a:extLst>
          </p:cNvPr>
          <p:cNvSpPr/>
          <p:nvPr/>
        </p:nvSpPr>
        <p:spPr>
          <a:xfrm>
            <a:off x="4388127" y="1242391"/>
            <a:ext cx="6877877" cy="46216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F0645-9EBA-441B-ACC0-4C5B2341FD12}"/>
              </a:ext>
            </a:extLst>
          </p:cNvPr>
          <p:cNvSpPr>
            <a:spLocks noGrp="1"/>
          </p:cNvSpPr>
          <p:nvPr>
            <p:ph type="title"/>
          </p:nvPr>
        </p:nvSpPr>
        <p:spPr>
          <a:xfrm>
            <a:off x="838200" y="365126"/>
            <a:ext cx="10515600" cy="764002"/>
          </a:xfrm>
        </p:spPr>
        <p:txBody>
          <a:bodyPr/>
          <a:lstStyle/>
          <a:p>
            <a:r>
              <a:rPr lang="en-US" dirty="0"/>
              <a:t>The Notebook Paradigm</a:t>
            </a:r>
          </a:p>
        </p:txBody>
      </p:sp>
      <p:grpSp>
        <p:nvGrpSpPr>
          <p:cNvPr id="8" name="Group 7">
            <a:extLst>
              <a:ext uri="{FF2B5EF4-FFF2-40B4-BE49-F238E27FC236}">
                <a16:creationId xmlns:a16="http://schemas.microsoft.com/office/drawing/2014/main" id="{A92FF890-956A-49B0-9C2A-C11C0BC85D87}"/>
              </a:ext>
            </a:extLst>
          </p:cNvPr>
          <p:cNvGrpSpPr/>
          <p:nvPr/>
        </p:nvGrpSpPr>
        <p:grpSpPr>
          <a:xfrm>
            <a:off x="1306168" y="2297805"/>
            <a:ext cx="1719469" cy="2141883"/>
            <a:chOff x="1182757" y="2261152"/>
            <a:chExt cx="1719469" cy="2141883"/>
          </a:xfrm>
        </p:grpSpPr>
        <p:sp>
          <p:nvSpPr>
            <p:cNvPr id="3" name="Rectangle 2">
              <a:extLst>
                <a:ext uri="{FF2B5EF4-FFF2-40B4-BE49-F238E27FC236}">
                  <a16:creationId xmlns:a16="http://schemas.microsoft.com/office/drawing/2014/main" id="{082D1099-0AD8-4CDB-BD04-DDEE0073FC06}"/>
                </a:ext>
              </a:extLst>
            </p:cNvPr>
            <p:cNvSpPr/>
            <p:nvPr/>
          </p:nvSpPr>
          <p:spPr>
            <a:xfrm>
              <a:off x="1182757" y="2261152"/>
              <a:ext cx="1719469" cy="2141883"/>
            </a:xfrm>
            <a:prstGeom prst="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BDCAA8-A2DF-4043-AD5B-3A02448395A2}"/>
                </a:ext>
              </a:extLst>
            </p:cNvPr>
            <p:cNvSpPr/>
            <p:nvPr/>
          </p:nvSpPr>
          <p:spPr>
            <a:xfrm>
              <a:off x="1353379" y="2657060"/>
              <a:ext cx="1408043" cy="3147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B54FD-E112-46A5-94BC-9C786BC267B9}"/>
                </a:ext>
              </a:extLst>
            </p:cNvPr>
            <p:cNvSpPr/>
            <p:nvPr/>
          </p:nvSpPr>
          <p:spPr>
            <a:xfrm>
              <a:off x="1353378" y="2426804"/>
              <a:ext cx="1408043" cy="1225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0C07BD-3DF0-4215-BB3A-3211B29B2580}"/>
                </a:ext>
              </a:extLst>
            </p:cNvPr>
            <p:cNvSpPr/>
            <p:nvPr/>
          </p:nvSpPr>
          <p:spPr>
            <a:xfrm>
              <a:off x="1353378" y="3052969"/>
              <a:ext cx="1408043" cy="5449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D8BF82F-9B1F-416B-B657-4D725B2E6E48}"/>
                </a:ext>
              </a:extLst>
            </p:cNvPr>
            <p:cNvSpPr/>
            <p:nvPr/>
          </p:nvSpPr>
          <p:spPr>
            <a:xfrm>
              <a:off x="1353378" y="3679135"/>
              <a:ext cx="1408043" cy="6046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B7F42B-1B2D-4395-9AA6-EDF628AAA91A}"/>
              </a:ext>
            </a:extLst>
          </p:cNvPr>
          <p:cNvGrpSpPr/>
          <p:nvPr/>
        </p:nvGrpSpPr>
        <p:grpSpPr>
          <a:xfrm>
            <a:off x="4493317" y="1313620"/>
            <a:ext cx="3205366" cy="1369947"/>
            <a:chOff x="4303643" y="1768338"/>
            <a:chExt cx="3205366" cy="1369947"/>
          </a:xfrm>
        </p:grpSpPr>
        <p:sp>
          <p:nvSpPr>
            <p:cNvPr id="10" name="Rectangle 9">
              <a:extLst>
                <a:ext uri="{FF2B5EF4-FFF2-40B4-BE49-F238E27FC236}">
                  <a16:creationId xmlns:a16="http://schemas.microsoft.com/office/drawing/2014/main" id="{A0B35ED2-40E9-43A9-8652-D2ECE063CC37}"/>
                </a:ext>
              </a:extLst>
            </p:cNvPr>
            <p:cNvSpPr/>
            <p:nvPr/>
          </p:nvSpPr>
          <p:spPr>
            <a:xfrm>
              <a:off x="4303643" y="1768338"/>
              <a:ext cx="1207605" cy="1369947"/>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Collect Data</a:t>
              </a:r>
            </a:p>
          </p:txBody>
        </p:sp>
        <p:sp>
          <p:nvSpPr>
            <p:cNvPr id="11" name="Rectangle 10">
              <a:extLst>
                <a:ext uri="{FF2B5EF4-FFF2-40B4-BE49-F238E27FC236}">
                  <a16:creationId xmlns:a16="http://schemas.microsoft.com/office/drawing/2014/main" id="{BEF89109-64F9-455C-8CE6-EF93D3FC4E05}"/>
                </a:ext>
              </a:extLst>
            </p:cNvPr>
            <p:cNvSpPr/>
            <p:nvPr/>
          </p:nvSpPr>
          <p:spPr>
            <a:xfrm>
              <a:off x="5592414" y="1771239"/>
              <a:ext cx="1916595" cy="29113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Retrieve Files</a:t>
              </a:r>
            </a:p>
          </p:txBody>
        </p:sp>
        <p:sp>
          <p:nvSpPr>
            <p:cNvPr id="12" name="Rectangle 11">
              <a:extLst>
                <a:ext uri="{FF2B5EF4-FFF2-40B4-BE49-F238E27FC236}">
                  <a16:creationId xmlns:a16="http://schemas.microsoft.com/office/drawing/2014/main" id="{EA3299D5-E143-47AF-A9EB-067C996CB0B1}"/>
                </a:ext>
              </a:extLst>
            </p:cNvPr>
            <p:cNvSpPr/>
            <p:nvPr/>
          </p:nvSpPr>
          <p:spPr>
            <a:xfrm>
              <a:off x="5592414" y="2123871"/>
              <a:ext cx="1916595" cy="29113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Query SQL Databases</a:t>
              </a:r>
            </a:p>
          </p:txBody>
        </p:sp>
        <p:sp>
          <p:nvSpPr>
            <p:cNvPr id="13" name="Rectangle 12">
              <a:extLst>
                <a:ext uri="{FF2B5EF4-FFF2-40B4-BE49-F238E27FC236}">
                  <a16:creationId xmlns:a16="http://schemas.microsoft.com/office/drawing/2014/main" id="{9976B9CC-49B8-4AAB-95E2-18D1A62BFE6F}"/>
                </a:ext>
              </a:extLst>
            </p:cNvPr>
            <p:cNvSpPr/>
            <p:nvPr/>
          </p:nvSpPr>
          <p:spPr>
            <a:xfrm>
              <a:off x="5592414" y="2481887"/>
              <a:ext cx="1916595" cy="29113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Call Web Services</a:t>
              </a:r>
            </a:p>
          </p:txBody>
        </p:sp>
        <p:sp>
          <p:nvSpPr>
            <p:cNvPr id="14" name="Rectangle 13">
              <a:extLst>
                <a:ext uri="{FF2B5EF4-FFF2-40B4-BE49-F238E27FC236}">
                  <a16:creationId xmlns:a16="http://schemas.microsoft.com/office/drawing/2014/main" id="{DC484F63-80E9-494D-A2AB-D7F037225AA6}"/>
                </a:ext>
              </a:extLst>
            </p:cNvPr>
            <p:cNvSpPr/>
            <p:nvPr/>
          </p:nvSpPr>
          <p:spPr>
            <a:xfrm>
              <a:off x="5592414" y="2847154"/>
              <a:ext cx="1916595" cy="29113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“Scrape” Web Pages</a:t>
              </a:r>
            </a:p>
          </p:txBody>
        </p:sp>
      </p:grpSp>
      <p:grpSp>
        <p:nvGrpSpPr>
          <p:cNvPr id="16" name="Group 15">
            <a:extLst>
              <a:ext uri="{FF2B5EF4-FFF2-40B4-BE49-F238E27FC236}">
                <a16:creationId xmlns:a16="http://schemas.microsoft.com/office/drawing/2014/main" id="{AE7A9506-B70E-4E0F-BC45-4138D29018E7}"/>
              </a:ext>
            </a:extLst>
          </p:cNvPr>
          <p:cNvGrpSpPr/>
          <p:nvPr/>
        </p:nvGrpSpPr>
        <p:grpSpPr>
          <a:xfrm>
            <a:off x="4493317" y="2868059"/>
            <a:ext cx="3205366" cy="1369947"/>
            <a:chOff x="4303643" y="1768338"/>
            <a:chExt cx="3205366" cy="1369947"/>
          </a:xfrm>
          <a:solidFill>
            <a:srgbClr val="43AFC0"/>
          </a:solidFill>
        </p:grpSpPr>
        <p:sp>
          <p:nvSpPr>
            <p:cNvPr id="17" name="Rectangle 16">
              <a:extLst>
                <a:ext uri="{FF2B5EF4-FFF2-40B4-BE49-F238E27FC236}">
                  <a16:creationId xmlns:a16="http://schemas.microsoft.com/office/drawing/2014/main" id="{6810AF41-AF4F-4842-B09B-31819910983F}"/>
                </a:ext>
              </a:extLst>
            </p:cNvPr>
            <p:cNvSpPr/>
            <p:nvPr/>
          </p:nvSpPr>
          <p:spPr>
            <a:xfrm>
              <a:off x="4303643" y="1768338"/>
              <a:ext cx="1207605" cy="1369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Prepare Data</a:t>
              </a:r>
            </a:p>
          </p:txBody>
        </p:sp>
        <p:sp>
          <p:nvSpPr>
            <p:cNvPr id="18" name="Rectangle 17">
              <a:extLst>
                <a:ext uri="{FF2B5EF4-FFF2-40B4-BE49-F238E27FC236}">
                  <a16:creationId xmlns:a16="http://schemas.microsoft.com/office/drawing/2014/main" id="{DEDB9C84-F9FE-43B1-B9B0-78006160DD68}"/>
                </a:ext>
              </a:extLst>
            </p:cNvPr>
            <p:cNvSpPr/>
            <p:nvPr/>
          </p:nvSpPr>
          <p:spPr>
            <a:xfrm>
              <a:off x="5592414" y="1771239"/>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Explore Data</a:t>
              </a:r>
            </a:p>
          </p:txBody>
        </p:sp>
        <p:sp>
          <p:nvSpPr>
            <p:cNvPr id="19" name="Rectangle 18">
              <a:extLst>
                <a:ext uri="{FF2B5EF4-FFF2-40B4-BE49-F238E27FC236}">
                  <a16:creationId xmlns:a16="http://schemas.microsoft.com/office/drawing/2014/main" id="{DA59592A-26E3-4E01-8C77-730F4240653A}"/>
                </a:ext>
              </a:extLst>
            </p:cNvPr>
            <p:cNvSpPr/>
            <p:nvPr/>
          </p:nvSpPr>
          <p:spPr>
            <a:xfrm>
              <a:off x="5592414" y="2123871"/>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Validate Data</a:t>
              </a:r>
            </a:p>
          </p:txBody>
        </p:sp>
        <p:sp>
          <p:nvSpPr>
            <p:cNvPr id="20" name="Rectangle 19">
              <a:extLst>
                <a:ext uri="{FF2B5EF4-FFF2-40B4-BE49-F238E27FC236}">
                  <a16:creationId xmlns:a16="http://schemas.microsoft.com/office/drawing/2014/main" id="{86ACA44E-0B72-47E5-A83A-2D0F7535FA90}"/>
                </a:ext>
              </a:extLst>
            </p:cNvPr>
            <p:cNvSpPr/>
            <p:nvPr/>
          </p:nvSpPr>
          <p:spPr>
            <a:xfrm>
              <a:off x="5592414" y="2481887"/>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Clean Data</a:t>
              </a:r>
            </a:p>
          </p:txBody>
        </p:sp>
        <p:sp>
          <p:nvSpPr>
            <p:cNvPr id="21" name="Rectangle 20">
              <a:extLst>
                <a:ext uri="{FF2B5EF4-FFF2-40B4-BE49-F238E27FC236}">
                  <a16:creationId xmlns:a16="http://schemas.microsoft.com/office/drawing/2014/main" id="{2631438F-AF15-476F-85E1-E0619C02DB6D}"/>
                </a:ext>
              </a:extLst>
            </p:cNvPr>
            <p:cNvSpPr/>
            <p:nvPr/>
          </p:nvSpPr>
          <p:spPr>
            <a:xfrm>
              <a:off x="5592414" y="2847154"/>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Featurize</a:t>
              </a:r>
              <a:r>
                <a:rPr lang="en-US" sz="1400" dirty="0"/>
                <a:t> Data</a:t>
              </a:r>
            </a:p>
          </p:txBody>
        </p:sp>
      </p:grpSp>
      <p:grpSp>
        <p:nvGrpSpPr>
          <p:cNvPr id="22" name="Group 21">
            <a:extLst>
              <a:ext uri="{FF2B5EF4-FFF2-40B4-BE49-F238E27FC236}">
                <a16:creationId xmlns:a16="http://schemas.microsoft.com/office/drawing/2014/main" id="{5A9B4063-5094-436F-8F02-A099EEE442E8}"/>
              </a:ext>
            </a:extLst>
          </p:cNvPr>
          <p:cNvGrpSpPr/>
          <p:nvPr/>
        </p:nvGrpSpPr>
        <p:grpSpPr>
          <a:xfrm>
            <a:off x="4493317" y="4406349"/>
            <a:ext cx="3205366" cy="1369947"/>
            <a:chOff x="4303643" y="1768338"/>
            <a:chExt cx="3205366" cy="1369947"/>
          </a:xfrm>
          <a:solidFill>
            <a:srgbClr val="43BB8D"/>
          </a:solidFill>
        </p:grpSpPr>
        <p:sp>
          <p:nvSpPr>
            <p:cNvPr id="23" name="Rectangle 22">
              <a:extLst>
                <a:ext uri="{FF2B5EF4-FFF2-40B4-BE49-F238E27FC236}">
                  <a16:creationId xmlns:a16="http://schemas.microsoft.com/office/drawing/2014/main" id="{5EF902BB-E1C3-40F4-8F41-6A8AB58F968D}"/>
                </a:ext>
              </a:extLst>
            </p:cNvPr>
            <p:cNvSpPr/>
            <p:nvPr/>
          </p:nvSpPr>
          <p:spPr>
            <a:xfrm>
              <a:off x="4303643" y="1768338"/>
              <a:ext cx="1207605" cy="1369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 </a:t>
              </a:r>
              <a:br>
                <a:rPr lang="en-US" dirty="0"/>
              </a:br>
              <a:r>
                <a:rPr lang="en-US" dirty="0"/>
                <a:t>Model</a:t>
              </a:r>
            </a:p>
          </p:txBody>
        </p:sp>
        <p:sp>
          <p:nvSpPr>
            <p:cNvPr id="24" name="Rectangle 23">
              <a:extLst>
                <a:ext uri="{FF2B5EF4-FFF2-40B4-BE49-F238E27FC236}">
                  <a16:creationId xmlns:a16="http://schemas.microsoft.com/office/drawing/2014/main" id="{A3E1F8D0-5EA2-4394-BA3F-32FD441D9B5F}"/>
                </a:ext>
              </a:extLst>
            </p:cNvPr>
            <p:cNvSpPr/>
            <p:nvPr/>
          </p:nvSpPr>
          <p:spPr>
            <a:xfrm>
              <a:off x="5592414" y="1771239"/>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Prepare Training Set</a:t>
              </a:r>
            </a:p>
          </p:txBody>
        </p:sp>
        <p:sp>
          <p:nvSpPr>
            <p:cNvPr id="25" name="Rectangle 24">
              <a:extLst>
                <a:ext uri="{FF2B5EF4-FFF2-40B4-BE49-F238E27FC236}">
                  <a16:creationId xmlns:a16="http://schemas.microsoft.com/office/drawing/2014/main" id="{2EA70AC4-9E3C-4E6B-A97A-34C8F0F8477A}"/>
                </a:ext>
              </a:extLst>
            </p:cNvPr>
            <p:cNvSpPr/>
            <p:nvPr/>
          </p:nvSpPr>
          <p:spPr>
            <a:xfrm>
              <a:off x="5592414" y="2123871"/>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Experiment</a:t>
              </a:r>
            </a:p>
          </p:txBody>
        </p:sp>
        <p:sp>
          <p:nvSpPr>
            <p:cNvPr id="26" name="Rectangle 25">
              <a:extLst>
                <a:ext uri="{FF2B5EF4-FFF2-40B4-BE49-F238E27FC236}">
                  <a16:creationId xmlns:a16="http://schemas.microsoft.com/office/drawing/2014/main" id="{E59257F6-91EE-45AF-A9D8-57EFE1D3A337}"/>
                </a:ext>
              </a:extLst>
            </p:cNvPr>
            <p:cNvSpPr/>
            <p:nvPr/>
          </p:nvSpPr>
          <p:spPr>
            <a:xfrm>
              <a:off x="5592414" y="2481887"/>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Test Model</a:t>
              </a:r>
            </a:p>
          </p:txBody>
        </p:sp>
        <p:sp>
          <p:nvSpPr>
            <p:cNvPr id="27" name="Rectangle 26">
              <a:extLst>
                <a:ext uri="{FF2B5EF4-FFF2-40B4-BE49-F238E27FC236}">
                  <a16:creationId xmlns:a16="http://schemas.microsoft.com/office/drawing/2014/main" id="{44A585E3-A02F-4CC8-A66A-839C16364926}"/>
                </a:ext>
              </a:extLst>
            </p:cNvPr>
            <p:cNvSpPr/>
            <p:nvPr/>
          </p:nvSpPr>
          <p:spPr>
            <a:xfrm>
              <a:off x="5592414" y="2847154"/>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Visualize Performance</a:t>
              </a:r>
            </a:p>
          </p:txBody>
        </p:sp>
      </p:grpSp>
      <p:grpSp>
        <p:nvGrpSpPr>
          <p:cNvPr id="28" name="Group 27">
            <a:extLst>
              <a:ext uri="{FF2B5EF4-FFF2-40B4-BE49-F238E27FC236}">
                <a16:creationId xmlns:a16="http://schemas.microsoft.com/office/drawing/2014/main" id="{037FF8BF-DF76-44C2-98CB-1FB84E8E453C}"/>
              </a:ext>
            </a:extLst>
          </p:cNvPr>
          <p:cNvGrpSpPr/>
          <p:nvPr/>
        </p:nvGrpSpPr>
        <p:grpSpPr>
          <a:xfrm>
            <a:off x="7938872" y="1299750"/>
            <a:ext cx="3205366" cy="1369947"/>
            <a:chOff x="4303643" y="1768338"/>
            <a:chExt cx="3205366" cy="1369947"/>
          </a:xfrm>
          <a:solidFill>
            <a:srgbClr val="45B451"/>
          </a:solidFill>
        </p:grpSpPr>
        <p:sp>
          <p:nvSpPr>
            <p:cNvPr id="29" name="Rectangle 28">
              <a:extLst>
                <a:ext uri="{FF2B5EF4-FFF2-40B4-BE49-F238E27FC236}">
                  <a16:creationId xmlns:a16="http://schemas.microsoft.com/office/drawing/2014/main" id="{20EE4D60-1879-440A-922B-DB927F0EA62B}"/>
                </a:ext>
              </a:extLst>
            </p:cNvPr>
            <p:cNvSpPr/>
            <p:nvPr/>
          </p:nvSpPr>
          <p:spPr>
            <a:xfrm>
              <a:off x="4303643" y="1768338"/>
              <a:ext cx="1207605" cy="1369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a:p>
              <a:pPr algn="ctr"/>
              <a:r>
                <a:rPr lang="en-US" dirty="0"/>
                <a:t>Model</a:t>
              </a:r>
            </a:p>
          </p:txBody>
        </p:sp>
        <p:sp>
          <p:nvSpPr>
            <p:cNvPr id="30" name="Rectangle 29">
              <a:extLst>
                <a:ext uri="{FF2B5EF4-FFF2-40B4-BE49-F238E27FC236}">
                  <a16:creationId xmlns:a16="http://schemas.microsoft.com/office/drawing/2014/main" id="{364BC7B9-F98E-4CA7-80FA-3E9AFFD6B656}"/>
                </a:ext>
              </a:extLst>
            </p:cNvPr>
            <p:cNvSpPr/>
            <p:nvPr/>
          </p:nvSpPr>
          <p:spPr>
            <a:xfrm>
              <a:off x="5592414" y="1771239"/>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Test Performance</a:t>
              </a:r>
            </a:p>
          </p:txBody>
        </p:sp>
        <p:sp>
          <p:nvSpPr>
            <p:cNvPr id="31" name="Rectangle 30">
              <a:extLst>
                <a:ext uri="{FF2B5EF4-FFF2-40B4-BE49-F238E27FC236}">
                  <a16:creationId xmlns:a16="http://schemas.microsoft.com/office/drawing/2014/main" id="{D330248E-3C90-43D7-8803-AC7E4F3F9790}"/>
                </a:ext>
              </a:extLst>
            </p:cNvPr>
            <p:cNvSpPr/>
            <p:nvPr/>
          </p:nvSpPr>
          <p:spPr>
            <a:xfrm>
              <a:off x="5592414" y="2123871"/>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Compare Models</a:t>
              </a:r>
            </a:p>
          </p:txBody>
        </p:sp>
        <p:sp>
          <p:nvSpPr>
            <p:cNvPr id="32" name="Rectangle 31">
              <a:extLst>
                <a:ext uri="{FF2B5EF4-FFF2-40B4-BE49-F238E27FC236}">
                  <a16:creationId xmlns:a16="http://schemas.microsoft.com/office/drawing/2014/main" id="{43C9C2A6-CA53-4329-BD04-ADEC5B9BB005}"/>
                </a:ext>
              </a:extLst>
            </p:cNvPr>
            <p:cNvSpPr/>
            <p:nvPr/>
          </p:nvSpPr>
          <p:spPr>
            <a:xfrm>
              <a:off x="5592414" y="2481887"/>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Validate Model</a:t>
              </a:r>
            </a:p>
          </p:txBody>
        </p:sp>
        <p:sp>
          <p:nvSpPr>
            <p:cNvPr id="33" name="Rectangle 32">
              <a:extLst>
                <a:ext uri="{FF2B5EF4-FFF2-40B4-BE49-F238E27FC236}">
                  <a16:creationId xmlns:a16="http://schemas.microsoft.com/office/drawing/2014/main" id="{51515626-8E5D-4D73-9744-AF806EEC79F5}"/>
                </a:ext>
              </a:extLst>
            </p:cNvPr>
            <p:cNvSpPr/>
            <p:nvPr/>
          </p:nvSpPr>
          <p:spPr>
            <a:xfrm>
              <a:off x="5592414" y="2847154"/>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Visualize Performance</a:t>
              </a:r>
            </a:p>
          </p:txBody>
        </p:sp>
      </p:grpSp>
      <p:grpSp>
        <p:nvGrpSpPr>
          <p:cNvPr id="34" name="Group 33">
            <a:extLst>
              <a:ext uri="{FF2B5EF4-FFF2-40B4-BE49-F238E27FC236}">
                <a16:creationId xmlns:a16="http://schemas.microsoft.com/office/drawing/2014/main" id="{AA78F14E-AEF4-4A73-9D17-8E4D29AD47B6}"/>
              </a:ext>
            </a:extLst>
          </p:cNvPr>
          <p:cNvGrpSpPr/>
          <p:nvPr/>
        </p:nvGrpSpPr>
        <p:grpSpPr>
          <a:xfrm>
            <a:off x="7938872" y="2896634"/>
            <a:ext cx="3205366" cy="1369947"/>
            <a:chOff x="4303643" y="1768338"/>
            <a:chExt cx="3205366" cy="1369947"/>
          </a:xfrm>
          <a:solidFill>
            <a:srgbClr val="70AD47"/>
          </a:solidFill>
        </p:grpSpPr>
        <p:sp>
          <p:nvSpPr>
            <p:cNvPr id="35" name="Rectangle 34">
              <a:extLst>
                <a:ext uri="{FF2B5EF4-FFF2-40B4-BE49-F238E27FC236}">
                  <a16:creationId xmlns:a16="http://schemas.microsoft.com/office/drawing/2014/main" id="{1EBD674F-BB4B-4D3A-A583-00FEE995C06C}"/>
                </a:ext>
              </a:extLst>
            </p:cNvPr>
            <p:cNvSpPr/>
            <p:nvPr/>
          </p:nvSpPr>
          <p:spPr>
            <a:xfrm>
              <a:off x="4303643" y="1768338"/>
              <a:ext cx="1207605" cy="1369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Deploy</a:t>
              </a:r>
            </a:p>
            <a:p>
              <a:pPr algn="ctr"/>
              <a:r>
                <a:rPr lang="en-US" dirty="0"/>
                <a:t>Model</a:t>
              </a:r>
            </a:p>
          </p:txBody>
        </p:sp>
        <p:sp>
          <p:nvSpPr>
            <p:cNvPr id="36" name="Rectangle 35">
              <a:extLst>
                <a:ext uri="{FF2B5EF4-FFF2-40B4-BE49-F238E27FC236}">
                  <a16:creationId xmlns:a16="http://schemas.microsoft.com/office/drawing/2014/main" id="{DB23E275-D20E-4767-ADF9-E57432022B6E}"/>
                </a:ext>
              </a:extLst>
            </p:cNvPr>
            <p:cNvSpPr/>
            <p:nvPr/>
          </p:nvSpPr>
          <p:spPr>
            <a:xfrm>
              <a:off x="5592414" y="1771239"/>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Export Model File</a:t>
              </a:r>
            </a:p>
          </p:txBody>
        </p:sp>
        <p:sp>
          <p:nvSpPr>
            <p:cNvPr id="37" name="Rectangle 36">
              <a:extLst>
                <a:ext uri="{FF2B5EF4-FFF2-40B4-BE49-F238E27FC236}">
                  <a16:creationId xmlns:a16="http://schemas.microsoft.com/office/drawing/2014/main" id="{6F6F4705-46F9-43A6-AAC7-6DEA4C972629}"/>
                </a:ext>
              </a:extLst>
            </p:cNvPr>
            <p:cNvSpPr/>
            <p:nvPr/>
          </p:nvSpPr>
          <p:spPr>
            <a:xfrm>
              <a:off x="5592414" y="2123871"/>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Prepare Job</a:t>
              </a:r>
            </a:p>
          </p:txBody>
        </p:sp>
        <p:sp>
          <p:nvSpPr>
            <p:cNvPr id="38" name="Rectangle 37">
              <a:extLst>
                <a:ext uri="{FF2B5EF4-FFF2-40B4-BE49-F238E27FC236}">
                  <a16:creationId xmlns:a16="http://schemas.microsoft.com/office/drawing/2014/main" id="{6993CC40-02D5-4D9E-A878-79242FE9FB59}"/>
                </a:ext>
              </a:extLst>
            </p:cNvPr>
            <p:cNvSpPr/>
            <p:nvPr/>
          </p:nvSpPr>
          <p:spPr>
            <a:xfrm>
              <a:off x="5592414" y="2481887"/>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Deploy Container</a:t>
              </a:r>
            </a:p>
          </p:txBody>
        </p:sp>
        <p:sp>
          <p:nvSpPr>
            <p:cNvPr id="39" name="Rectangle 38">
              <a:extLst>
                <a:ext uri="{FF2B5EF4-FFF2-40B4-BE49-F238E27FC236}">
                  <a16:creationId xmlns:a16="http://schemas.microsoft.com/office/drawing/2014/main" id="{2146C76B-669D-4F15-8AFD-EF04291F1A3C}"/>
                </a:ext>
              </a:extLst>
            </p:cNvPr>
            <p:cNvSpPr/>
            <p:nvPr/>
          </p:nvSpPr>
          <p:spPr>
            <a:xfrm>
              <a:off x="5592414" y="2847154"/>
              <a:ext cx="1916595" cy="291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Re-package Model</a:t>
              </a:r>
            </a:p>
          </p:txBody>
        </p:sp>
      </p:grpSp>
      <p:sp>
        <p:nvSpPr>
          <p:cNvPr id="40" name="TextBox 39">
            <a:extLst>
              <a:ext uri="{FF2B5EF4-FFF2-40B4-BE49-F238E27FC236}">
                <a16:creationId xmlns:a16="http://schemas.microsoft.com/office/drawing/2014/main" id="{12374566-C874-4DC5-9314-862041133D14}"/>
              </a:ext>
            </a:extLst>
          </p:cNvPr>
          <p:cNvSpPr txBox="1"/>
          <p:nvPr/>
        </p:nvSpPr>
        <p:spPr>
          <a:xfrm>
            <a:off x="1306168" y="4523931"/>
            <a:ext cx="2257010" cy="584775"/>
          </a:xfrm>
          <a:prstGeom prst="rect">
            <a:avLst/>
          </a:prstGeom>
          <a:noFill/>
        </p:spPr>
        <p:txBody>
          <a:bodyPr wrap="square" rtlCol="0">
            <a:spAutoFit/>
          </a:bodyPr>
          <a:lstStyle/>
          <a:p>
            <a:r>
              <a:rPr lang="en-US" dirty="0"/>
              <a:t>Notebook</a:t>
            </a:r>
          </a:p>
          <a:p>
            <a:r>
              <a:rPr lang="en-US" sz="1400" dirty="0"/>
              <a:t>(Jupyter, Azure Databricks)</a:t>
            </a:r>
          </a:p>
        </p:txBody>
      </p:sp>
      <p:cxnSp>
        <p:nvCxnSpPr>
          <p:cNvPr id="42" name="Straight Connector 41">
            <a:extLst>
              <a:ext uri="{FF2B5EF4-FFF2-40B4-BE49-F238E27FC236}">
                <a16:creationId xmlns:a16="http://schemas.microsoft.com/office/drawing/2014/main" id="{E9859291-F837-4466-8773-58CCEE794D2C}"/>
              </a:ext>
            </a:extLst>
          </p:cNvPr>
          <p:cNvCxnSpPr>
            <a:cxnSpLocks/>
          </p:cNvCxnSpPr>
          <p:nvPr/>
        </p:nvCxnSpPr>
        <p:spPr>
          <a:xfrm flipV="1">
            <a:off x="3025637" y="1242391"/>
            <a:ext cx="1362490" cy="1055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AB82A18-FD7F-4B66-83DC-EF0B792272CC}"/>
              </a:ext>
            </a:extLst>
          </p:cNvPr>
          <p:cNvCxnSpPr>
            <a:cxnSpLocks/>
          </p:cNvCxnSpPr>
          <p:nvPr/>
        </p:nvCxnSpPr>
        <p:spPr>
          <a:xfrm>
            <a:off x="3025637" y="4439688"/>
            <a:ext cx="1362490" cy="1424399"/>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2A52BB5-208A-4E88-BFC7-03CD72DF3AF1}"/>
              </a:ext>
            </a:extLst>
          </p:cNvPr>
          <p:cNvSpPr txBox="1"/>
          <p:nvPr/>
        </p:nvSpPr>
        <p:spPr>
          <a:xfrm>
            <a:off x="3038888" y="2998075"/>
            <a:ext cx="1362490" cy="1200329"/>
          </a:xfrm>
          <a:prstGeom prst="rect">
            <a:avLst/>
          </a:prstGeom>
          <a:noFill/>
        </p:spPr>
        <p:txBody>
          <a:bodyPr wrap="square" rtlCol="0">
            <a:spAutoFit/>
          </a:bodyPr>
          <a:lstStyle/>
          <a:p>
            <a:r>
              <a:rPr lang="en-US" sz="1200" dirty="0"/>
              <a:t>Execute arbitrary:</a:t>
            </a:r>
          </a:p>
          <a:p>
            <a:r>
              <a:rPr lang="en-US" sz="1200" dirty="0"/>
              <a:t>- Python code</a:t>
            </a:r>
          </a:p>
          <a:p>
            <a:r>
              <a:rPr lang="en-US" sz="1200" dirty="0"/>
              <a:t>- R code</a:t>
            </a:r>
          </a:p>
          <a:p>
            <a:r>
              <a:rPr lang="en-US" sz="1200" dirty="0"/>
              <a:t>- SQL queries</a:t>
            </a:r>
          </a:p>
          <a:p>
            <a:r>
              <a:rPr lang="en-US" sz="1200" dirty="0"/>
              <a:t>- Shell commands</a:t>
            </a:r>
          </a:p>
          <a:p>
            <a:endParaRPr lang="en-US" sz="1200" dirty="0"/>
          </a:p>
        </p:txBody>
      </p:sp>
    </p:spTree>
    <p:extLst>
      <p:ext uri="{BB962C8B-B14F-4D97-AF65-F5344CB8AC3E}">
        <p14:creationId xmlns:p14="http://schemas.microsoft.com/office/powerpoint/2010/main" val="22481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99C06-7AD1-4E59-90C1-5607459833E2}"/>
              </a:ext>
            </a:extLst>
          </p:cNvPr>
          <p:cNvSpPr>
            <a:spLocks noGrp="1"/>
          </p:cNvSpPr>
          <p:nvPr>
            <p:ph type="title"/>
          </p:nvPr>
        </p:nvSpPr>
        <p:spPr/>
        <p:txBody>
          <a:bodyPr/>
          <a:lstStyle/>
          <a:p>
            <a:r>
              <a:rPr lang="en-US" dirty="0"/>
              <a:t>Demo 1</a:t>
            </a:r>
          </a:p>
        </p:txBody>
      </p:sp>
      <p:sp>
        <p:nvSpPr>
          <p:cNvPr id="4" name="Content Placeholder 3">
            <a:extLst>
              <a:ext uri="{FF2B5EF4-FFF2-40B4-BE49-F238E27FC236}">
                <a16:creationId xmlns:a16="http://schemas.microsoft.com/office/drawing/2014/main" id="{3926235E-899A-41EE-81FC-4F083F718449}"/>
              </a:ext>
            </a:extLst>
          </p:cNvPr>
          <p:cNvSpPr>
            <a:spLocks noGrp="1"/>
          </p:cNvSpPr>
          <p:nvPr>
            <p:ph idx="1"/>
          </p:nvPr>
        </p:nvSpPr>
        <p:spPr>
          <a:xfrm>
            <a:off x="5183188" y="987425"/>
            <a:ext cx="6597686" cy="4873625"/>
          </a:xfrm>
        </p:spPr>
        <p:txBody>
          <a:bodyPr>
            <a:normAutofit lnSpcReduction="10000"/>
          </a:bodyPr>
          <a:lstStyle/>
          <a:p>
            <a:r>
              <a:rPr lang="en-US" dirty="0"/>
              <a:t>Login to your </a:t>
            </a:r>
            <a:r>
              <a:rPr lang="en-US" dirty="0">
                <a:solidFill>
                  <a:srgbClr val="F5982E"/>
                </a:solidFill>
              </a:rPr>
              <a:t>Azure subscription</a:t>
            </a:r>
          </a:p>
          <a:p>
            <a:r>
              <a:rPr lang="en-US" dirty="0"/>
              <a:t>Open your </a:t>
            </a:r>
            <a:r>
              <a:rPr lang="en-US" dirty="0">
                <a:solidFill>
                  <a:srgbClr val="F5982E"/>
                </a:solidFill>
              </a:rPr>
              <a:t>Azure Databricks Workspace</a:t>
            </a:r>
          </a:p>
          <a:p>
            <a:r>
              <a:rPr lang="en-US" dirty="0"/>
              <a:t>Import the notebook DBC from </a:t>
            </a:r>
            <a:br>
              <a:rPr lang="en-US" dirty="0">
                <a:solidFill>
                  <a:srgbClr val="F5982E"/>
                </a:solidFill>
              </a:rPr>
            </a:br>
            <a:r>
              <a:rPr lang="en-US" dirty="0">
                <a:solidFill>
                  <a:srgbClr val="F5982E"/>
                </a:solidFill>
              </a:rPr>
              <a:t>http://bit.ly/deep-learning-for-devs </a:t>
            </a:r>
          </a:p>
          <a:p>
            <a:r>
              <a:rPr lang="en-US" dirty="0"/>
              <a:t>In your Workspace open</a:t>
            </a:r>
            <a:br>
              <a:rPr lang="en-US" dirty="0"/>
            </a:br>
            <a:r>
              <a:rPr lang="en-US" dirty="0">
                <a:solidFill>
                  <a:srgbClr val="F5982E"/>
                </a:solidFill>
              </a:rPr>
              <a:t>01 Notebook Fundamentals</a:t>
            </a:r>
          </a:p>
          <a:p>
            <a:r>
              <a:rPr lang="en-US" dirty="0"/>
              <a:t>Complete this notebook:</a:t>
            </a:r>
          </a:p>
          <a:p>
            <a:pPr lvl="1"/>
            <a:r>
              <a:rPr lang="en-US" dirty="0">
                <a:solidFill>
                  <a:srgbClr val="F5982E"/>
                </a:solidFill>
              </a:rPr>
              <a:t>01 Notebook Fundamentals</a:t>
            </a:r>
          </a:p>
          <a:p>
            <a:r>
              <a:rPr lang="en-US" dirty="0"/>
              <a:t>Attach to cluster</a:t>
            </a:r>
          </a:p>
          <a:p>
            <a:endParaRPr lang="en-US" dirty="0"/>
          </a:p>
          <a:p>
            <a:endParaRPr lang="en-US" dirty="0"/>
          </a:p>
        </p:txBody>
      </p:sp>
      <p:sp>
        <p:nvSpPr>
          <p:cNvPr id="5" name="Text Placeholder 4">
            <a:extLst>
              <a:ext uri="{FF2B5EF4-FFF2-40B4-BE49-F238E27FC236}">
                <a16:creationId xmlns:a16="http://schemas.microsoft.com/office/drawing/2014/main" id="{D8E3D5BB-17DF-4E5D-AC07-EB8075C453F5}"/>
              </a:ext>
            </a:extLst>
          </p:cNvPr>
          <p:cNvSpPr>
            <a:spLocks noGrp="1"/>
          </p:cNvSpPr>
          <p:nvPr>
            <p:ph type="body" sz="half" idx="2"/>
          </p:nvPr>
        </p:nvSpPr>
        <p:spPr/>
        <p:txBody>
          <a:bodyPr/>
          <a:lstStyle/>
          <a:p>
            <a:r>
              <a:rPr lang="en-US" dirty="0"/>
              <a:t>Get hands-on with notebooks for the first time.</a:t>
            </a:r>
          </a:p>
        </p:txBody>
      </p:sp>
    </p:spTree>
    <p:extLst>
      <p:ext uri="{BB962C8B-B14F-4D97-AF65-F5344CB8AC3E}">
        <p14:creationId xmlns:p14="http://schemas.microsoft.com/office/powerpoint/2010/main" val="1330262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6">
            <a:extLst>
              <a:ext uri="{FF2B5EF4-FFF2-40B4-BE49-F238E27FC236}">
                <a16:creationId xmlns:a16="http://schemas.microsoft.com/office/drawing/2014/main" id="{EF419961-A065-475B-AA04-5EDF16CB31DF}"/>
              </a:ext>
            </a:extLst>
          </p:cNvPr>
          <p:cNvSpPr>
            <a:spLocks noGrp="1"/>
          </p:cNvSpPr>
          <p:nvPr>
            <p:ph type="title"/>
          </p:nvPr>
        </p:nvSpPr>
        <p:spPr>
          <a:xfrm>
            <a:off x="588263" y="457200"/>
            <a:ext cx="11018520" cy="553998"/>
          </a:xfrm>
        </p:spPr>
        <p:txBody>
          <a:bodyPr>
            <a:normAutofit fontScale="90000"/>
          </a:bodyPr>
          <a:lstStyle/>
          <a:p>
            <a:r>
              <a:rPr lang="en-US" dirty="0"/>
              <a:t>Deep learning applications</a:t>
            </a:r>
          </a:p>
        </p:txBody>
      </p:sp>
      <p:sp>
        <p:nvSpPr>
          <p:cNvPr id="24" name="Oval 23">
            <a:extLst>
              <a:ext uri="{FF2B5EF4-FFF2-40B4-BE49-F238E27FC236}">
                <a16:creationId xmlns:a16="http://schemas.microsoft.com/office/drawing/2014/main" id="{926BB8FD-3E75-4069-BF6E-9FBCD1E89648}"/>
              </a:ext>
            </a:extLst>
          </p:cNvPr>
          <p:cNvSpPr/>
          <p:nvPr/>
        </p:nvSpPr>
        <p:spPr bwMode="auto">
          <a:xfrm>
            <a:off x="4381102" y="2097340"/>
            <a:ext cx="3719116" cy="3618294"/>
          </a:xfrm>
          <a:prstGeom prst="ellipse">
            <a:avLst/>
          </a:prstGeom>
          <a:solidFill>
            <a:schemeClr val="bg1">
              <a:lumMod val="95000"/>
            </a:schemeClr>
          </a:solidFill>
          <a:ln w="19050" cap="flat" cmpd="sng" algn="ctr">
            <a:noFill/>
            <a:prstDash val="solid"/>
            <a:round/>
            <a:headEnd type="none" w="med" len="med"/>
            <a:tailEnd type="none" w="med" len="med"/>
          </a:ln>
          <a:effectLst/>
          <a:extLst>
            <a:ext uri="{AF507438-7753-43e0-B8FC-AC1667EBCBE1}">
              <a14:hiddenEffects xmlns:a14="http://schemas.microsoft.com/office/drawing/2010/main" xmlns:p14="http://schemas.microsoft.com/office/powerpoint/2010/main" xmlns:asvg="http://schemas.microsoft.com/office/drawing/2016/SVG/main" xmlns:a16="http://schemas.microsoft.com/office/drawing/2014/main" xmlns="">
                <a:effectLst>
                  <a:outerShdw blurRad="63500" dist="38099" dir="2700000" algn="ctr" rotWithShape="0">
                    <a:schemeClr val="bg2">
                      <a:alpha val="74998"/>
                    </a:schemeClr>
                  </a:outerShdw>
                </a:effectLst>
              </a14:hiddenEffects>
            </a:ext>
          </a:extLst>
        </p:spPr>
        <p:txBody>
          <a:bodyPr vert="horz" wrap="square" lIns="45713" tIns="22857" rIns="45713" bIns="22857" numCol="1" rtlCol="0" anchor="t" anchorCtr="0" compatLnSpc="1">
            <a:prstTxWarp prst="textNoShape">
              <a:avLst/>
            </a:prstTxWarp>
          </a:bodyPr>
          <a:lstStyle/>
          <a:p>
            <a:pPr algn="ctr" defTabSz="457157" fontAlgn="base">
              <a:spcBef>
                <a:spcPct val="0"/>
              </a:spcBef>
              <a:spcAft>
                <a:spcPct val="0"/>
              </a:spcAft>
            </a:pPr>
            <a:endParaRPr lang="en-GB" sz="5599">
              <a:solidFill>
                <a:srgbClr val="080808"/>
              </a:solidFill>
              <a:latin typeface="Gill Sans" charset="0"/>
              <a:ea typeface="ヒラギノ角ゴ ProN W3" charset="0"/>
              <a:cs typeface="ヒラギノ角ゴ ProN W3" charset="0"/>
              <a:sym typeface="Gill Sans" charset="0"/>
            </a:endParaRPr>
          </a:p>
        </p:txBody>
      </p:sp>
      <p:sp>
        <p:nvSpPr>
          <p:cNvPr id="25" name="brain_2" title="Icon of a brain with circles and connection lines inside">
            <a:extLst>
              <a:ext uri="{FF2B5EF4-FFF2-40B4-BE49-F238E27FC236}">
                <a16:creationId xmlns:a16="http://schemas.microsoft.com/office/drawing/2014/main" id="{F80FC168-F62F-41F5-BC58-88BDB5483B05}"/>
              </a:ext>
            </a:extLst>
          </p:cNvPr>
          <p:cNvSpPr>
            <a:spLocks noChangeAspect="1" noEditPoints="1"/>
          </p:cNvSpPr>
          <p:nvPr/>
        </p:nvSpPr>
        <p:spPr bwMode="auto">
          <a:xfrm>
            <a:off x="5131161" y="3206093"/>
            <a:ext cx="2191237" cy="1469290"/>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38100"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grpSp>
        <p:nvGrpSpPr>
          <p:cNvPr id="4" name="Group 3">
            <a:extLst>
              <a:ext uri="{FF2B5EF4-FFF2-40B4-BE49-F238E27FC236}">
                <a16:creationId xmlns:a16="http://schemas.microsoft.com/office/drawing/2014/main" id="{4CE67B9C-5E34-49BB-A87E-0833F67381E2}"/>
              </a:ext>
            </a:extLst>
          </p:cNvPr>
          <p:cNvGrpSpPr/>
          <p:nvPr/>
        </p:nvGrpSpPr>
        <p:grpSpPr>
          <a:xfrm>
            <a:off x="3540600" y="1907632"/>
            <a:ext cx="1561283" cy="1561283"/>
            <a:chOff x="3506320" y="2010198"/>
            <a:chExt cx="1645920" cy="1645920"/>
          </a:xfrm>
        </p:grpSpPr>
        <p:sp>
          <p:nvSpPr>
            <p:cNvPr id="2" name="Oval 1">
              <a:extLst>
                <a:ext uri="{FF2B5EF4-FFF2-40B4-BE49-F238E27FC236}">
                  <a16:creationId xmlns:a16="http://schemas.microsoft.com/office/drawing/2014/main" id="{5CB1E793-1CEF-4DC9-B04E-D3C75495C868}"/>
                </a:ext>
              </a:extLst>
            </p:cNvPr>
            <p:cNvSpPr/>
            <p:nvPr/>
          </p:nvSpPr>
          <p:spPr bwMode="auto">
            <a:xfrm>
              <a:off x="3506320" y="2010198"/>
              <a:ext cx="1645920" cy="1645920"/>
            </a:xfrm>
            <a:prstGeom prst="ellipse">
              <a:avLst/>
            </a:prstGeom>
            <a:solidFill>
              <a:srgbClr val="D83B0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pic>
          <p:nvPicPr>
            <p:cNvPr id="20" name="Graphic 19" descr="Car">
              <a:extLst>
                <a:ext uri="{FF2B5EF4-FFF2-40B4-BE49-F238E27FC236}">
                  <a16:creationId xmlns:a16="http://schemas.microsoft.com/office/drawing/2014/main" id="{748ED396-77EB-4238-8E54-9C5DBA9679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4601" y="2159978"/>
              <a:ext cx="809356" cy="809356"/>
            </a:xfrm>
            <a:prstGeom prst="rect">
              <a:avLst/>
            </a:prstGeom>
          </p:spPr>
        </p:pic>
        <p:sp>
          <p:nvSpPr>
            <p:cNvPr id="21" name="TextBox 20">
              <a:extLst>
                <a:ext uri="{FF2B5EF4-FFF2-40B4-BE49-F238E27FC236}">
                  <a16:creationId xmlns:a16="http://schemas.microsoft.com/office/drawing/2014/main" id="{9BC11ED7-DBF9-4614-A438-D82FE2DF6FBF}"/>
                </a:ext>
              </a:extLst>
            </p:cNvPr>
            <p:cNvSpPr txBox="1"/>
            <p:nvPr/>
          </p:nvSpPr>
          <p:spPr>
            <a:xfrm>
              <a:off x="3673899" y="2787854"/>
              <a:ext cx="1330779" cy="553998"/>
            </a:xfrm>
            <a:prstGeom prst="rect">
              <a:avLst/>
            </a:prstGeom>
            <a:noFill/>
          </p:spPr>
          <p:txBody>
            <a:bodyPr wrap="square" lIns="0" tIns="0" rIns="0" bIns="0" rtlCol="0">
              <a:spAutoFit/>
            </a:bodyPr>
            <a:lstStyle/>
            <a:p>
              <a:pPr algn="ctr"/>
              <a:r>
                <a:rPr lang="en-US" sz="1800" b="1" dirty="0">
                  <a:solidFill>
                    <a:schemeClr val="bg1"/>
                  </a:solidFill>
                  <a:latin typeface="Segoe UI Light" panose="020B0502040204020203" pitchFamily="34" charset="0"/>
                  <a:cs typeface="Segoe UI Light" panose="020B0502040204020203" pitchFamily="34" charset="0"/>
                </a:rPr>
                <a:t>autonomous vehicles</a:t>
              </a:r>
            </a:p>
          </p:txBody>
        </p:sp>
      </p:grpSp>
      <p:grpSp>
        <p:nvGrpSpPr>
          <p:cNvPr id="3" name="Group 2">
            <a:extLst>
              <a:ext uri="{FF2B5EF4-FFF2-40B4-BE49-F238E27FC236}">
                <a16:creationId xmlns:a16="http://schemas.microsoft.com/office/drawing/2014/main" id="{C4A65B49-3276-45F5-95C4-26AAD4A7336D}"/>
              </a:ext>
            </a:extLst>
          </p:cNvPr>
          <p:cNvGrpSpPr/>
          <p:nvPr/>
        </p:nvGrpSpPr>
        <p:grpSpPr>
          <a:xfrm>
            <a:off x="5460843" y="987292"/>
            <a:ext cx="1561283" cy="1561283"/>
            <a:chOff x="5421929" y="1389082"/>
            <a:chExt cx="1645920" cy="1645920"/>
          </a:xfrm>
        </p:grpSpPr>
        <p:sp>
          <p:nvSpPr>
            <p:cNvPr id="27" name="Oval 26">
              <a:extLst>
                <a:ext uri="{FF2B5EF4-FFF2-40B4-BE49-F238E27FC236}">
                  <a16:creationId xmlns:a16="http://schemas.microsoft.com/office/drawing/2014/main" id="{98113ABB-A4B5-4282-85B3-454767B53FCE}"/>
                </a:ext>
              </a:extLst>
            </p:cNvPr>
            <p:cNvSpPr/>
            <p:nvPr/>
          </p:nvSpPr>
          <p:spPr bwMode="auto">
            <a:xfrm>
              <a:off x="5421929" y="1389082"/>
              <a:ext cx="1645920" cy="1645920"/>
            </a:xfrm>
            <a:prstGeom prst="ellipse">
              <a:avLst/>
            </a:prstGeom>
            <a:solidFill>
              <a:srgbClr val="0078D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8" name="TextBox 27">
              <a:extLst>
                <a:ext uri="{FF2B5EF4-FFF2-40B4-BE49-F238E27FC236}">
                  <a16:creationId xmlns:a16="http://schemas.microsoft.com/office/drawing/2014/main" id="{7FA67C3F-96A2-40CA-8B5C-3587C06F98AC}"/>
                </a:ext>
              </a:extLst>
            </p:cNvPr>
            <p:cNvSpPr txBox="1"/>
            <p:nvPr/>
          </p:nvSpPr>
          <p:spPr>
            <a:xfrm>
              <a:off x="5757644" y="1683152"/>
              <a:ext cx="1159328" cy="492443"/>
            </a:xfrm>
            <a:prstGeom prst="rect">
              <a:avLst/>
            </a:prstGeom>
            <a:noFill/>
          </p:spPr>
          <p:txBody>
            <a:bodyPr wrap="square" lIns="0" tIns="0" rIns="0" bIns="0" rtlCol="0">
              <a:spAutoFit/>
            </a:bodyPr>
            <a:lstStyle/>
            <a:p>
              <a:r>
                <a:rPr lang="en-US" sz="3200" dirty="0">
                  <a:gradFill>
                    <a:gsLst>
                      <a:gs pos="2917">
                        <a:schemeClr val="tx1"/>
                      </a:gs>
                      <a:gs pos="30000">
                        <a:schemeClr val="tx1"/>
                      </a:gs>
                    </a:gsLst>
                    <a:lin ang="5400000" scaled="0"/>
                  </a:gradFill>
                  <a:latin typeface="Arial Black" panose="020B0A04020102020204" pitchFamily="34" charset="0"/>
                </a:rPr>
                <a:t>A / </a:t>
              </a:r>
              <a:r>
                <a:rPr lang="hi-IN" sz="3200" dirty="0">
                  <a:gradFill>
                    <a:gsLst>
                      <a:gs pos="2917">
                        <a:schemeClr val="tx1"/>
                      </a:gs>
                      <a:gs pos="30000">
                        <a:schemeClr val="tx1"/>
                      </a:gs>
                    </a:gsLst>
                    <a:lin ang="5400000" scaled="0"/>
                  </a:gradFill>
                  <a:latin typeface="Arial Black" panose="020B0A04020102020204" pitchFamily="34" charset="0"/>
                </a:rPr>
                <a:t>अ</a:t>
              </a:r>
              <a:r>
                <a:rPr lang="en-US" sz="3200" dirty="0">
                  <a:gradFill>
                    <a:gsLst>
                      <a:gs pos="2917">
                        <a:schemeClr val="tx1"/>
                      </a:gs>
                      <a:gs pos="30000">
                        <a:schemeClr val="tx1"/>
                      </a:gs>
                    </a:gsLst>
                    <a:lin ang="5400000" scaled="0"/>
                  </a:gradFill>
                  <a:latin typeface="Arial Black" panose="020B0A04020102020204" pitchFamily="34" charset="0"/>
                </a:rPr>
                <a:t> </a:t>
              </a:r>
            </a:p>
          </p:txBody>
        </p:sp>
        <p:sp>
          <p:nvSpPr>
            <p:cNvPr id="29" name="TextBox 28">
              <a:extLst>
                <a:ext uri="{FF2B5EF4-FFF2-40B4-BE49-F238E27FC236}">
                  <a16:creationId xmlns:a16="http://schemas.microsoft.com/office/drawing/2014/main" id="{F20173C0-9EAB-4658-BE64-38A53155C2FF}"/>
                </a:ext>
              </a:extLst>
            </p:cNvPr>
            <p:cNvSpPr txBox="1"/>
            <p:nvPr/>
          </p:nvSpPr>
          <p:spPr>
            <a:xfrm>
              <a:off x="5586193" y="2250700"/>
              <a:ext cx="1330779" cy="553998"/>
            </a:xfrm>
            <a:prstGeom prst="rect">
              <a:avLst/>
            </a:prstGeom>
            <a:noFill/>
          </p:spPr>
          <p:txBody>
            <a:bodyPr wrap="square" lIns="0" tIns="0" rIns="0" bIns="0" rtlCol="0">
              <a:spAutoFit/>
            </a:bodyPr>
            <a:lstStyle/>
            <a:p>
              <a:pPr algn="ctr"/>
              <a:r>
                <a:rPr lang="en-US" sz="1800" b="1" dirty="0">
                  <a:solidFill>
                    <a:schemeClr val="bg1"/>
                  </a:solidFill>
                  <a:latin typeface="Segoe UI Light" panose="020B0502040204020203" pitchFamily="34" charset="0"/>
                  <a:cs typeface="Segoe UI Light" panose="020B0502040204020203" pitchFamily="34" charset="0"/>
                </a:rPr>
                <a:t>language translation</a:t>
              </a:r>
            </a:p>
          </p:txBody>
        </p:sp>
      </p:grpSp>
      <p:grpSp>
        <p:nvGrpSpPr>
          <p:cNvPr id="5" name="Group 4">
            <a:extLst>
              <a:ext uri="{FF2B5EF4-FFF2-40B4-BE49-F238E27FC236}">
                <a16:creationId xmlns:a16="http://schemas.microsoft.com/office/drawing/2014/main" id="{7F8FC62C-814A-431F-9B8F-098053B6ACC1}"/>
              </a:ext>
            </a:extLst>
          </p:cNvPr>
          <p:cNvGrpSpPr/>
          <p:nvPr/>
        </p:nvGrpSpPr>
        <p:grpSpPr>
          <a:xfrm>
            <a:off x="3540598" y="4217469"/>
            <a:ext cx="1561283" cy="1561283"/>
            <a:chOff x="3503927" y="3943247"/>
            <a:chExt cx="1645920" cy="1645920"/>
          </a:xfrm>
        </p:grpSpPr>
        <p:sp>
          <p:nvSpPr>
            <p:cNvPr id="34" name="Oval 33">
              <a:extLst>
                <a:ext uri="{FF2B5EF4-FFF2-40B4-BE49-F238E27FC236}">
                  <a16:creationId xmlns:a16="http://schemas.microsoft.com/office/drawing/2014/main" id="{7AF22065-BDEF-4BA0-8438-240C0EAF4DE0}"/>
                </a:ext>
              </a:extLst>
            </p:cNvPr>
            <p:cNvSpPr/>
            <p:nvPr/>
          </p:nvSpPr>
          <p:spPr bwMode="auto">
            <a:xfrm>
              <a:off x="3503927" y="3943247"/>
              <a:ext cx="1645920" cy="1645920"/>
            </a:xfrm>
            <a:prstGeom prst="ellipse">
              <a:avLst/>
            </a:prstGeom>
            <a:solidFill>
              <a:srgbClr val="73737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36" name="TextBox 35">
              <a:extLst>
                <a:ext uri="{FF2B5EF4-FFF2-40B4-BE49-F238E27FC236}">
                  <a16:creationId xmlns:a16="http://schemas.microsoft.com/office/drawing/2014/main" id="{A45364EC-31CD-40DC-9A22-D70B3CFE1F87}"/>
                </a:ext>
              </a:extLst>
            </p:cNvPr>
            <p:cNvSpPr txBox="1"/>
            <p:nvPr/>
          </p:nvSpPr>
          <p:spPr>
            <a:xfrm>
              <a:off x="3661496" y="4857588"/>
              <a:ext cx="1330779" cy="553998"/>
            </a:xfrm>
            <a:prstGeom prst="rect">
              <a:avLst/>
            </a:prstGeom>
            <a:noFill/>
          </p:spPr>
          <p:txBody>
            <a:bodyPr wrap="square" lIns="0" tIns="0" rIns="0" bIns="0" rtlCol="0">
              <a:spAutoFit/>
            </a:bodyPr>
            <a:lstStyle/>
            <a:p>
              <a:pPr algn="ctr"/>
              <a:r>
                <a:rPr lang="en-US" sz="1800" b="1" dirty="0">
                  <a:solidFill>
                    <a:schemeClr val="bg1"/>
                  </a:solidFill>
                  <a:latin typeface="Segoe UI Light" panose="020B0502040204020203" pitchFamily="34" charset="0"/>
                  <a:cs typeface="Segoe UI Light" panose="020B0502040204020203" pitchFamily="34" charset="0"/>
                </a:rPr>
                <a:t>predictive analytics</a:t>
              </a:r>
            </a:p>
          </p:txBody>
        </p:sp>
        <p:pic>
          <p:nvPicPr>
            <p:cNvPr id="32" name="Graphic 31" descr="Gears">
              <a:extLst>
                <a:ext uri="{FF2B5EF4-FFF2-40B4-BE49-F238E27FC236}">
                  <a16:creationId xmlns:a16="http://schemas.microsoft.com/office/drawing/2014/main" id="{EE4C4374-1342-4B3E-A9E5-46BBB77CD3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87224" y="4079382"/>
              <a:ext cx="822960" cy="822960"/>
            </a:xfrm>
            <a:prstGeom prst="rect">
              <a:avLst/>
            </a:prstGeom>
          </p:spPr>
        </p:pic>
      </p:grpSp>
      <p:grpSp>
        <p:nvGrpSpPr>
          <p:cNvPr id="6" name="Group 5">
            <a:extLst>
              <a:ext uri="{FF2B5EF4-FFF2-40B4-BE49-F238E27FC236}">
                <a16:creationId xmlns:a16="http://schemas.microsoft.com/office/drawing/2014/main" id="{C61C0C12-FCAB-4B3E-9061-5762678280DC}"/>
              </a:ext>
            </a:extLst>
          </p:cNvPr>
          <p:cNvGrpSpPr/>
          <p:nvPr/>
        </p:nvGrpSpPr>
        <p:grpSpPr>
          <a:xfrm>
            <a:off x="5419171" y="5248264"/>
            <a:ext cx="1561283" cy="1561283"/>
            <a:chOff x="5421929" y="4937004"/>
            <a:chExt cx="1645920" cy="1645920"/>
          </a:xfrm>
        </p:grpSpPr>
        <p:sp>
          <p:nvSpPr>
            <p:cNvPr id="38" name="Oval 37">
              <a:extLst>
                <a:ext uri="{FF2B5EF4-FFF2-40B4-BE49-F238E27FC236}">
                  <a16:creationId xmlns:a16="http://schemas.microsoft.com/office/drawing/2014/main" id="{468C4D00-6039-43C8-BD27-C040B5BA2475}"/>
                </a:ext>
              </a:extLst>
            </p:cNvPr>
            <p:cNvSpPr/>
            <p:nvPr/>
          </p:nvSpPr>
          <p:spPr bwMode="auto">
            <a:xfrm>
              <a:off x="5421929" y="4937004"/>
              <a:ext cx="1645920" cy="1645920"/>
            </a:xfrm>
            <a:prstGeom prst="ellipse">
              <a:avLst/>
            </a:prstGeom>
            <a:solidFill>
              <a:srgbClr val="F3752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51" name="TextBox 50">
              <a:extLst>
                <a:ext uri="{FF2B5EF4-FFF2-40B4-BE49-F238E27FC236}">
                  <a16:creationId xmlns:a16="http://schemas.microsoft.com/office/drawing/2014/main" id="{68F004AC-43F8-4A2E-909A-842CE3707B6E}"/>
                </a:ext>
              </a:extLst>
            </p:cNvPr>
            <p:cNvSpPr txBox="1"/>
            <p:nvPr/>
          </p:nvSpPr>
          <p:spPr>
            <a:xfrm>
              <a:off x="5586192" y="5984628"/>
              <a:ext cx="1330779" cy="276999"/>
            </a:xfrm>
            <a:prstGeom prst="rect">
              <a:avLst/>
            </a:prstGeom>
            <a:noFill/>
          </p:spPr>
          <p:txBody>
            <a:bodyPr wrap="square" lIns="0" tIns="0" rIns="0" bIns="0" rtlCol="0">
              <a:spAutoFit/>
            </a:bodyPr>
            <a:lstStyle/>
            <a:p>
              <a:pPr algn="ctr"/>
              <a:r>
                <a:rPr lang="en-US" sz="1800" b="1" dirty="0">
                  <a:solidFill>
                    <a:schemeClr val="bg1"/>
                  </a:solidFill>
                  <a:latin typeface="Segoe UI Light" panose="020B0502040204020203" pitchFamily="34" charset="0"/>
                  <a:cs typeface="Segoe UI Light" panose="020B0502040204020203" pitchFamily="34" charset="0"/>
                </a:rPr>
                <a:t>forecasting</a:t>
              </a:r>
            </a:p>
          </p:txBody>
        </p:sp>
        <p:pic>
          <p:nvPicPr>
            <p:cNvPr id="52" name="Graphic 51" descr="Upward trend">
              <a:extLst>
                <a:ext uri="{FF2B5EF4-FFF2-40B4-BE49-F238E27FC236}">
                  <a16:creationId xmlns:a16="http://schemas.microsoft.com/office/drawing/2014/main" id="{7492CE48-2500-400E-813F-C6B4B464C4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67057" y="5064335"/>
              <a:ext cx="884465" cy="884465"/>
            </a:xfrm>
            <a:prstGeom prst="rect">
              <a:avLst/>
            </a:prstGeom>
          </p:spPr>
        </p:pic>
      </p:grpSp>
      <p:grpSp>
        <p:nvGrpSpPr>
          <p:cNvPr id="7" name="Group 6">
            <a:extLst>
              <a:ext uri="{FF2B5EF4-FFF2-40B4-BE49-F238E27FC236}">
                <a16:creationId xmlns:a16="http://schemas.microsoft.com/office/drawing/2014/main" id="{9FAA8318-20F0-4886-9A66-83664CEA7473}"/>
              </a:ext>
            </a:extLst>
          </p:cNvPr>
          <p:cNvGrpSpPr/>
          <p:nvPr/>
        </p:nvGrpSpPr>
        <p:grpSpPr>
          <a:xfrm>
            <a:off x="7355611" y="4217469"/>
            <a:ext cx="1561283" cy="1561283"/>
            <a:chOff x="7258793" y="3930393"/>
            <a:chExt cx="1645920" cy="1645920"/>
          </a:xfrm>
        </p:grpSpPr>
        <p:sp>
          <p:nvSpPr>
            <p:cNvPr id="55" name="Oval 54">
              <a:extLst>
                <a:ext uri="{FF2B5EF4-FFF2-40B4-BE49-F238E27FC236}">
                  <a16:creationId xmlns:a16="http://schemas.microsoft.com/office/drawing/2014/main" id="{0B35978D-DBC8-457B-9BDF-732252694492}"/>
                </a:ext>
              </a:extLst>
            </p:cNvPr>
            <p:cNvSpPr/>
            <p:nvPr/>
          </p:nvSpPr>
          <p:spPr bwMode="auto">
            <a:xfrm>
              <a:off x="7258793" y="3930393"/>
              <a:ext cx="1645920" cy="1645920"/>
            </a:xfrm>
            <a:prstGeom prst="ellipse">
              <a:avLst/>
            </a:pr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56" name="TextBox 55">
              <a:extLst>
                <a:ext uri="{FF2B5EF4-FFF2-40B4-BE49-F238E27FC236}">
                  <a16:creationId xmlns:a16="http://schemas.microsoft.com/office/drawing/2014/main" id="{0EF0C2C0-55D1-40BD-8A12-325039E6E37F}"/>
                </a:ext>
              </a:extLst>
            </p:cNvPr>
            <p:cNvSpPr txBox="1"/>
            <p:nvPr/>
          </p:nvSpPr>
          <p:spPr>
            <a:xfrm>
              <a:off x="7464325" y="4754460"/>
              <a:ext cx="1325289" cy="584030"/>
            </a:xfrm>
            <a:prstGeom prst="rect">
              <a:avLst/>
            </a:prstGeom>
            <a:noFill/>
          </p:spPr>
          <p:txBody>
            <a:bodyPr wrap="square" lIns="0" tIns="0" rIns="0" bIns="0" rtlCol="0">
              <a:spAutoFit/>
            </a:bodyPr>
            <a:lstStyle/>
            <a:p>
              <a:pPr algn="ctr"/>
              <a:r>
                <a:rPr lang="en-US" sz="1800" b="1" dirty="0">
                  <a:solidFill>
                    <a:schemeClr val="bg1"/>
                  </a:solidFill>
                  <a:latin typeface="Segoe UI Light" panose="020B0502040204020203" pitchFamily="34" charset="0"/>
                  <a:cs typeface="Segoe UI Light" panose="020B0502040204020203" pitchFamily="34" charset="0"/>
                </a:rPr>
                <a:t>speech recognition</a:t>
              </a:r>
            </a:p>
          </p:txBody>
        </p:sp>
        <p:pic>
          <p:nvPicPr>
            <p:cNvPr id="57" name="Graphic 56">
              <a:extLst>
                <a:ext uri="{FF2B5EF4-FFF2-40B4-BE49-F238E27FC236}">
                  <a16:creationId xmlns:a16="http://schemas.microsoft.com/office/drawing/2014/main" id="{DD3D93CF-DD36-4AC5-9C42-E82EB24864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01318" y="4126523"/>
              <a:ext cx="623888" cy="623888"/>
            </a:xfrm>
            <a:prstGeom prst="rect">
              <a:avLst/>
            </a:prstGeom>
          </p:spPr>
        </p:pic>
      </p:grpSp>
      <p:sp>
        <p:nvSpPr>
          <p:cNvPr id="61" name="Text Placeholder 2">
            <a:extLst>
              <a:ext uri="{FF2B5EF4-FFF2-40B4-BE49-F238E27FC236}">
                <a16:creationId xmlns:a16="http://schemas.microsoft.com/office/drawing/2014/main" id="{9E5D8EF2-9676-4C33-AA18-83285EA1C3D8}"/>
              </a:ext>
            </a:extLst>
          </p:cNvPr>
          <p:cNvSpPr>
            <a:spLocks noGrp="1"/>
          </p:cNvSpPr>
          <p:nvPr>
            <p:ph type="body" sz="quarter" idx="10"/>
          </p:nvPr>
        </p:nvSpPr>
        <p:spPr>
          <a:xfrm>
            <a:off x="9190319" y="6157950"/>
            <a:ext cx="2774575" cy="430887"/>
          </a:xfrm>
        </p:spPr>
        <p:txBody>
          <a:bodyPr>
            <a:normAutofit fontScale="92500" lnSpcReduction="10000"/>
          </a:bodyPr>
          <a:lstStyle/>
          <a:p>
            <a:pPr marL="0" indent="0">
              <a:buNone/>
            </a:pPr>
            <a:r>
              <a:rPr lang="en-US" dirty="0"/>
              <a:t>And much more…</a:t>
            </a:r>
          </a:p>
        </p:txBody>
      </p:sp>
      <p:grpSp>
        <p:nvGrpSpPr>
          <p:cNvPr id="9" name="Group 8">
            <a:extLst>
              <a:ext uri="{FF2B5EF4-FFF2-40B4-BE49-F238E27FC236}">
                <a16:creationId xmlns:a16="http://schemas.microsoft.com/office/drawing/2014/main" id="{B0A0BED2-EA91-49CD-A24B-5F451C628BA1}"/>
              </a:ext>
            </a:extLst>
          </p:cNvPr>
          <p:cNvGrpSpPr/>
          <p:nvPr/>
        </p:nvGrpSpPr>
        <p:grpSpPr>
          <a:xfrm>
            <a:off x="7387120" y="1907632"/>
            <a:ext cx="1561283" cy="1561283"/>
            <a:chOff x="7387120" y="1907632"/>
            <a:chExt cx="1561283" cy="1561283"/>
          </a:xfrm>
        </p:grpSpPr>
        <p:grpSp>
          <p:nvGrpSpPr>
            <p:cNvPr id="8" name="Group 7">
              <a:extLst>
                <a:ext uri="{FF2B5EF4-FFF2-40B4-BE49-F238E27FC236}">
                  <a16:creationId xmlns:a16="http://schemas.microsoft.com/office/drawing/2014/main" id="{0BA22647-80F3-4191-B16F-9AEE1F7147E3}"/>
                </a:ext>
              </a:extLst>
            </p:cNvPr>
            <p:cNvGrpSpPr/>
            <p:nvPr/>
          </p:nvGrpSpPr>
          <p:grpSpPr>
            <a:xfrm>
              <a:off x="7387120" y="1907632"/>
              <a:ext cx="1561283" cy="1561283"/>
              <a:chOff x="7335013" y="2009289"/>
              <a:chExt cx="1645920" cy="1645920"/>
            </a:xfrm>
          </p:grpSpPr>
          <p:sp>
            <p:nvSpPr>
              <p:cNvPr id="58" name="Oval 57">
                <a:extLst>
                  <a:ext uri="{FF2B5EF4-FFF2-40B4-BE49-F238E27FC236}">
                    <a16:creationId xmlns:a16="http://schemas.microsoft.com/office/drawing/2014/main" id="{78F66CE6-6039-4B94-B7BD-3D272F4BC014}"/>
                  </a:ext>
                </a:extLst>
              </p:cNvPr>
              <p:cNvSpPr/>
              <p:nvPr/>
            </p:nvSpPr>
            <p:spPr bwMode="auto">
              <a:xfrm>
                <a:off x="7335013" y="2009289"/>
                <a:ext cx="1645920" cy="1645920"/>
              </a:xfrm>
              <a:prstGeom prst="ellipse">
                <a:avLst/>
              </a:prstGeom>
              <a:solidFill>
                <a:srgbClr val="D2D2D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59" name="TextBox 58">
                <a:extLst>
                  <a:ext uri="{FF2B5EF4-FFF2-40B4-BE49-F238E27FC236}">
                    <a16:creationId xmlns:a16="http://schemas.microsoft.com/office/drawing/2014/main" id="{B0124F4D-78A7-4876-84CC-EA8E73FEF1D1}"/>
                  </a:ext>
                </a:extLst>
              </p:cNvPr>
              <p:cNvSpPr txBox="1"/>
              <p:nvPr/>
            </p:nvSpPr>
            <p:spPr>
              <a:xfrm>
                <a:off x="7513182" y="2884831"/>
                <a:ext cx="1330779" cy="584030"/>
              </a:xfrm>
              <a:prstGeom prst="rect">
                <a:avLst/>
              </a:prstGeom>
              <a:noFill/>
            </p:spPr>
            <p:txBody>
              <a:bodyPr wrap="square" lIns="0" tIns="0" rIns="0" bIns="0" rtlCol="0">
                <a:spAutoFit/>
              </a:bodyPr>
              <a:lstStyle/>
              <a:p>
                <a:pPr algn="ctr"/>
                <a:r>
                  <a:rPr lang="en-US" sz="1800" b="1" dirty="0">
                    <a:solidFill>
                      <a:schemeClr val="bg1"/>
                    </a:solidFill>
                    <a:latin typeface="Segoe UI Light" panose="020B0502040204020203" pitchFamily="34" charset="0"/>
                    <a:cs typeface="Segoe UI Light" panose="020B0502040204020203" pitchFamily="34" charset="0"/>
                  </a:rPr>
                  <a:t>Image recognition</a:t>
                </a:r>
              </a:p>
            </p:txBody>
          </p:sp>
        </p:grpSp>
        <p:pic>
          <p:nvPicPr>
            <p:cNvPr id="10" name="Graphic 9" descr="Camera">
              <a:extLst>
                <a:ext uri="{FF2B5EF4-FFF2-40B4-BE49-F238E27FC236}">
                  <a16:creationId xmlns:a16="http://schemas.microsoft.com/office/drawing/2014/main" id="{B789E5C0-FF7D-4C40-B1FF-9A0664E472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07740" y="1952109"/>
              <a:ext cx="914400" cy="914400"/>
            </a:xfrm>
            <a:prstGeom prst="rect">
              <a:avLst/>
            </a:prstGeom>
          </p:spPr>
        </p:pic>
      </p:grpSp>
    </p:spTree>
    <p:extLst>
      <p:ext uri="{BB962C8B-B14F-4D97-AF65-F5344CB8AC3E}">
        <p14:creationId xmlns:p14="http://schemas.microsoft.com/office/powerpoint/2010/main" val="2969308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8DB9-DF67-4F60-BE56-5F7430F5723F}"/>
              </a:ext>
            </a:extLst>
          </p:cNvPr>
          <p:cNvSpPr>
            <a:spLocks noGrp="1"/>
          </p:cNvSpPr>
          <p:nvPr>
            <p:ph type="title"/>
          </p:nvPr>
        </p:nvSpPr>
        <p:spPr/>
        <p:txBody>
          <a:bodyPr>
            <a:normAutofit fontScale="90000"/>
          </a:bodyPr>
          <a:lstStyle/>
          <a:p>
            <a:r>
              <a:rPr lang="en-US" dirty="0"/>
              <a:t>Machine Learning &amp; Deep Learning Compared</a:t>
            </a:r>
          </a:p>
        </p:txBody>
      </p:sp>
      <p:sp>
        <p:nvSpPr>
          <p:cNvPr id="3" name="TextBox 2">
            <a:extLst>
              <a:ext uri="{FF2B5EF4-FFF2-40B4-BE49-F238E27FC236}">
                <a16:creationId xmlns:a16="http://schemas.microsoft.com/office/drawing/2014/main" id="{B5DEF3D9-7E01-4477-B960-74554F4E05B9}"/>
              </a:ext>
            </a:extLst>
          </p:cNvPr>
          <p:cNvSpPr txBox="1"/>
          <p:nvPr/>
        </p:nvSpPr>
        <p:spPr>
          <a:xfrm>
            <a:off x="2743200" y="1001766"/>
            <a:ext cx="824751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Example using a </a:t>
            </a:r>
            <a:r>
              <a:rPr lang="en-US" sz="2400" b="1" dirty="0">
                <a:gradFill>
                  <a:gsLst>
                    <a:gs pos="2917">
                      <a:schemeClr val="tx1"/>
                    </a:gs>
                    <a:gs pos="30000">
                      <a:schemeClr val="tx1"/>
                    </a:gs>
                  </a:gsLst>
                  <a:lin ang="5400000" scaled="0"/>
                </a:gradFill>
              </a:rPr>
              <a:t>binary</a:t>
            </a:r>
            <a:r>
              <a:rPr lang="en-US" sz="2400" dirty="0">
                <a:gradFill>
                  <a:gsLst>
                    <a:gs pos="2917">
                      <a:schemeClr val="tx1"/>
                    </a:gs>
                    <a:gs pos="30000">
                      <a:schemeClr val="tx1"/>
                    </a:gs>
                  </a:gsLst>
                  <a:lin ang="5400000" scaled="0"/>
                </a:gradFill>
              </a:rPr>
              <a:t> </a:t>
            </a:r>
            <a:r>
              <a:rPr lang="en-US" sz="2400" b="1" dirty="0">
                <a:gradFill>
                  <a:gsLst>
                    <a:gs pos="2917">
                      <a:schemeClr val="tx1"/>
                    </a:gs>
                    <a:gs pos="30000">
                      <a:schemeClr val="tx1"/>
                    </a:gs>
                  </a:gsLst>
                  <a:lin ang="5400000" scaled="0"/>
                </a:gradFill>
              </a:rPr>
              <a:t>classification</a:t>
            </a:r>
            <a:r>
              <a:rPr lang="en-US" sz="2400" dirty="0">
                <a:gradFill>
                  <a:gsLst>
                    <a:gs pos="2917">
                      <a:schemeClr val="tx1"/>
                    </a:gs>
                    <a:gs pos="30000">
                      <a:schemeClr val="tx1"/>
                    </a:gs>
                  </a:gsLst>
                  <a:lin ang="5400000" scaled="0"/>
                </a:gradFill>
              </a:rPr>
              <a:t> with logistic regression</a:t>
            </a:r>
          </a:p>
        </p:txBody>
      </p:sp>
      <p:pic>
        <p:nvPicPr>
          <p:cNvPr id="4" name="Picture 3">
            <a:extLst>
              <a:ext uri="{FF2B5EF4-FFF2-40B4-BE49-F238E27FC236}">
                <a16:creationId xmlns:a16="http://schemas.microsoft.com/office/drawing/2014/main" id="{B1D393BE-8099-4CB4-A92B-E7F573D050BE}"/>
              </a:ext>
            </a:extLst>
          </p:cNvPr>
          <p:cNvPicPr>
            <a:picLocks noChangeAspect="1"/>
          </p:cNvPicPr>
          <p:nvPr/>
        </p:nvPicPr>
        <p:blipFill rotWithShape="1">
          <a:blip r:embed="rId2"/>
          <a:srcRect r="17857"/>
          <a:stretch/>
        </p:blipFill>
        <p:spPr>
          <a:xfrm>
            <a:off x="1860185" y="2639607"/>
            <a:ext cx="5245343" cy="1779967"/>
          </a:xfrm>
          <a:prstGeom prst="rect">
            <a:avLst/>
          </a:prstGeom>
        </p:spPr>
      </p:pic>
      <p:pic>
        <p:nvPicPr>
          <p:cNvPr id="5" name="Picture 4">
            <a:extLst>
              <a:ext uri="{FF2B5EF4-FFF2-40B4-BE49-F238E27FC236}">
                <a16:creationId xmlns:a16="http://schemas.microsoft.com/office/drawing/2014/main" id="{6638A287-22E3-44AA-BE4D-1C268E932905}"/>
              </a:ext>
            </a:extLst>
          </p:cNvPr>
          <p:cNvPicPr>
            <a:picLocks noChangeAspect="1"/>
          </p:cNvPicPr>
          <p:nvPr/>
        </p:nvPicPr>
        <p:blipFill rotWithShape="1">
          <a:blip r:embed="rId2"/>
          <a:srcRect l="80957"/>
          <a:stretch/>
        </p:blipFill>
        <p:spPr>
          <a:xfrm>
            <a:off x="8859910" y="2639607"/>
            <a:ext cx="1216003" cy="1779967"/>
          </a:xfrm>
          <a:prstGeom prst="rect">
            <a:avLst/>
          </a:prstGeom>
        </p:spPr>
      </p:pic>
      <p:sp>
        <p:nvSpPr>
          <p:cNvPr id="6" name="Arrow: Right 5">
            <a:extLst>
              <a:ext uri="{FF2B5EF4-FFF2-40B4-BE49-F238E27FC236}">
                <a16:creationId xmlns:a16="http://schemas.microsoft.com/office/drawing/2014/main" id="{4716A056-259F-4711-9953-F707E2B3A638}"/>
              </a:ext>
            </a:extLst>
          </p:cNvPr>
          <p:cNvSpPr/>
          <p:nvPr/>
        </p:nvSpPr>
        <p:spPr bwMode="auto">
          <a:xfrm>
            <a:off x="7455629" y="3372215"/>
            <a:ext cx="1054180" cy="465936"/>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a:extLst>
              <a:ext uri="{FF2B5EF4-FFF2-40B4-BE49-F238E27FC236}">
                <a16:creationId xmlns:a16="http://schemas.microsoft.com/office/drawing/2014/main" id="{4ECBB8EE-3C86-4C4E-9328-1973C91CAAEB}"/>
              </a:ext>
            </a:extLst>
          </p:cNvPr>
          <p:cNvSpPr txBox="1"/>
          <p:nvPr/>
        </p:nvSpPr>
        <p:spPr>
          <a:xfrm>
            <a:off x="4164304" y="1627095"/>
            <a:ext cx="1019382" cy="489365"/>
          </a:xfrm>
          <a:prstGeom prst="rect">
            <a:avLst/>
          </a:prstGeom>
          <a:noFill/>
        </p:spPr>
        <p:txBody>
          <a:bodyPr wrap="non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Features</a:t>
            </a:r>
          </a:p>
        </p:txBody>
      </p:sp>
      <p:sp>
        <p:nvSpPr>
          <p:cNvPr id="8" name="TextBox 7">
            <a:extLst>
              <a:ext uri="{FF2B5EF4-FFF2-40B4-BE49-F238E27FC236}">
                <a16:creationId xmlns:a16="http://schemas.microsoft.com/office/drawing/2014/main" id="{229345A5-7B47-4732-999D-70B63044864F}"/>
              </a:ext>
            </a:extLst>
          </p:cNvPr>
          <p:cNvSpPr txBox="1"/>
          <p:nvPr/>
        </p:nvSpPr>
        <p:spPr>
          <a:xfrm>
            <a:off x="9022882" y="1627094"/>
            <a:ext cx="851836" cy="489365"/>
          </a:xfrm>
          <a:prstGeom prst="rect">
            <a:avLst/>
          </a:prstGeom>
          <a:noFill/>
        </p:spPr>
        <p:txBody>
          <a:bodyPr wrap="non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Labels</a:t>
            </a:r>
          </a:p>
        </p:txBody>
      </p:sp>
      <p:sp>
        <p:nvSpPr>
          <p:cNvPr id="9" name="Left Brace 8">
            <a:extLst>
              <a:ext uri="{FF2B5EF4-FFF2-40B4-BE49-F238E27FC236}">
                <a16:creationId xmlns:a16="http://schemas.microsoft.com/office/drawing/2014/main" id="{0EC4BE81-49CD-42EA-83D4-9A42C3ABB631}"/>
              </a:ext>
            </a:extLst>
          </p:cNvPr>
          <p:cNvSpPr/>
          <p:nvPr/>
        </p:nvSpPr>
        <p:spPr>
          <a:xfrm rot="5400000">
            <a:off x="4318649" y="-82246"/>
            <a:ext cx="605717" cy="4793323"/>
          </a:xfrm>
          <a:prstGeom prst="leftBrace">
            <a:avLst>
              <a:gd name="adj1" fmla="val 92948"/>
              <a:gd name="adj2" fmla="val 5000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C9062A32-867A-4B1E-BBB6-8CDF8D1C0309}"/>
              </a:ext>
            </a:extLst>
          </p:cNvPr>
          <p:cNvSpPr/>
          <p:nvPr/>
        </p:nvSpPr>
        <p:spPr>
          <a:xfrm rot="5400000">
            <a:off x="9165051" y="1706412"/>
            <a:ext cx="605717" cy="1216005"/>
          </a:xfrm>
          <a:prstGeom prst="leftBrace">
            <a:avLst>
              <a:gd name="adj1" fmla="val 92948"/>
              <a:gd name="adj2" fmla="val 5000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99D01ABA-7816-4CD5-84DE-BA99310A2E82}"/>
              </a:ext>
            </a:extLst>
          </p:cNvPr>
          <p:cNvSpPr txBox="1"/>
          <p:nvPr/>
        </p:nvSpPr>
        <p:spPr>
          <a:xfrm>
            <a:off x="5752878" y="5016853"/>
            <a:ext cx="2260875" cy="960263"/>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Deep learning</a:t>
            </a:r>
            <a:br>
              <a:rPr lang="en-US" sz="2400" dirty="0">
                <a:gradFill>
                  <a:gsLst>
                    <a:gs pos="2917">
                      <a:schemeClr val="tx1"/>
                    </a:gs>
                    <a:gs pos="30000">
                      <a:schemeClr val="tx1"/>
                    </a:gs>
                  </a:gsLst>
                  <a:lin ang="5400000" scaled="0"/>
                </a:gradFill>
              </a:rPr>
            </a:br>
            <a:r>
              <a:rPr lang="en-US" sz="2400" dirty="0">
                <a:gradFill>
                  <a:gsLst>
                    <a:gs pos="2917">
                      <a:schemeClr val="tx1"/>
                    </a:gs>
                    <a:gs pos="30000">
                      <a:schemeClr val="tx1"/>
                    </a:gs>
                  </a:gsLst>
                  <a:lin ang="5400000" scaled="0"/>
                </a:gradFill>
              </a:rPr>
              <a:t>trains a graph:</a:t>
            </a:r>
          </a:p>
        </p:txBody>
      </p:sp>
      <p:sp>
        <p:nvSpPr>
          <p:cNvPr id="12" name="TextBox 11">
            <a:extLst>
              <a:ext uri="{FF2B5EF4-FFF2-40B4-BE49-F238E27FC236}">
                <a16:creationId xmlns:a16="http://schemas.microsoft.com/office/drawing/2014/main" id="{5FC69D5C-70DB-4BAB-92DB-D451D818F914}"/>
              </a:ext>
            </a:extLst>
          </p:cNvPr>
          <p:cNvSpPr txBox="1"/>
          <p:nvPr/>
        </p:nvSpPr>
        <p:spPr>
          <a:xfrm>
            <a:off x="2743200" y="5157117"/>
            <a:ext cx="1483419"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a:gradFill>
                  <a:gsLst>
                    <a:gs pos="2917">
                      <a:schemeClr val="tx1"/>
                    </a:gs>
                    <a:gs pos="30000">
                      <a:schemeClr val="tx1"/>
                    </a:gs>
                  </a:gsLst>
                  <a:lin ang="5400000" scaled="0"/>
                </a:gradFill>
              </a:rPr>
              <a:t>y=</a:t>
            </a:r>
            <a:r>
              <a:rPr lang="en-US" sz="2400" i="1" dirty="0" err="1">
                <a:gradFill>
                  <a:gsLst>
                    <a:gs pos="2917">
                      <a:schemeClr val="tx1"/>
                    </a:gs>
                    <a:gs pos="30000">
                      <a:schemeClr val="tx1"/>
                    </a:gs>
                  </a:gsLst>
                  <a:lin ang="5400000" scaled="0"/>
                </a:gradFill>
              </a:rPr>
              <a:t>mx+b</a:t>
            </a:r>
            <a:endParaRPr lang="en-US" sz="2400" i="1" dirty="0">
              <a:gradFill>
                <a:gsLst>
                  <a:gs pos="2917">
                    <a:schemeClr val="tx1"/>
                  </a:gs>
                  <a:gs pos="30000">
                    <a:schemeClr val="tx1"/>
                  </a:gs>
                </a:gsLst>
                <a:lin ang="5400000" scaled="0"/>
              </a:gradFill>
            </a:endParaRPr>
          </a:p>
        </p:txBody>
      </p:sp>
      <p:sp>
        <p:nvSpPr>
          <p:cNvPr id="13" name="TextBox 12">
            <a:extLst>
              <a:ext uri="{FF2B5EF4-FFF2-40B4-BE49-F238E27FC236}">
                <a16:creationId xmlns:a16="http://schemas.microsoft.com/office/drawing/2014/main" id="{BDB707FA-FE93-4A98-B6B5-E2F3CEF3C0F4}"/>
              </a:ext>
            </a:extLst>
          </p:cNvPr>
          <p:cNvSpPr txBox="1"/>
          <p:nvPr/>
        </p:nvSpPr>
        <p:spPr>
          <a:xfrm>
            <a:off x="384399" y="4952444"/>
            <a:ext cx="201721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ML trains </a:t>
            </a:r>
          </a:p>
          <a:p>
            <a:pPr>
              <a:lnSpc>
                <a:spcPct val="90000"/>
              </a:lnSpc>
              <a:spcAft>
                <a:spcPts val="600"/>
              </a:spcAft>
            </a:pPr>
            <a:r>
              <a:rPr lang="en-US" sz="2400" dirty="0">
                <a:gradFill>
                  <a:gsLst>
                    <a:gs pos="2917">
                      <a:schemeClr val="tx1"/>
                    </a:gs>
                    <a:gs pos="30000">
                      <a:schemeClr val="tx1"/>
                    </a:gs>
                  </a:gsLst>
                  <a:lin ang="5400000" scaled="0"/>
                </a:gradFill>
              </a:rPr>
              <a:t>an equation:</a:t>
            </a:r>
          </a:p>
        </p:txBody>
      </p:sp>
      <p:pic>
        <p:nvPicPr>
          <p:cNvPr id="1026" name="Picture 2" descr="https://www.cntk.ai/jup/logistic_neuron.jpg">
            <a:extLst>
              <a:ext uri="{FF2B5EF4-FFF2-40B4-BE49-F238E27FC236}">
                <a16:creationId xmlns:a16="http://schemas.microsoft.com/office/drawing/2014/main" id="{09555442-6BAB-4AC6-B0DA-2545C16ED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048" y="4851719"/>
            <a:ext cx="3758553" cy="123865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67D9884-9076-4E12-9763-AA0C8D71AB1E}"/>
              </a:ext>
            </a:extLst>
          </p:cNvPr>
          <p:cNvSpPr txBox="1"/>
          <p:nvPr/>
        </p:nvSpPr>
        <p:spPr>
          <a:xfrm>
            <a:off x="0" y="6254556"/>
            <a:ext cx="121920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Ultimately both </a:t>
            </a:r>
            <a:r>
              <a:rPr lang="en-US" sz="2400" i="1" dirty="0">
                <a:gradFill>
                  <a:gsLst>
                    <a:gs pos="2917">
                      <a:schemeClr val="tx1"/>
                    </a:gs>
                    <a:gs pos="30000">
                      <a:schemeClr val="tx1"/>
                    </a:gs>
                  </a:gsLst>
                  <a:lin ang="5400000" scaled="0"/>
                </a:gradFill>
              </a:rPr>
              <a:t>can</a:t>
            </a:r>
            <a:r>
              <a:rPr lang="en-US" sz="2400" dirty="0">
                <a:gradFill>
                  <a:gsLst>
                    <a:gs pos="2917">
                      <a:schemeClr val="tx1"/>
                    </a:gs>
                    <a:gs pos="30000">
                      <a:schemeClr val="tx1"/>
                    </a:gs>
                  </a:gsLst>
                  <a:lin ang="5400000" scaled="0"/>
                </a:gradFill>
              </a:rPr>
              <a:t> predict a value of 0 (not iris-</a:t>
            </a:r>
            <a:r>
              <a:rPr lang="en-US" sz="2400" dirty="0" err="1">
                <a:gradFill>
                  <a:gsLst>
                    <a:gs pos="2917">
                      <a:schemeClr val="tx1"/>
                    </a:gs>
                    <a:gs pos="30000">
                      <a:schemeClr val="tx1"/>
                    </a:gs>
                  </a:gsLst>
                  <a:lin ang="5400000" scaled="0"/>
                </a:gradFill>
              </a:rPr>
              <a:t>setosa</a:t>
            </a:r>
            <a:r>
              <a:rPr lang="en-US" sz="2400" dirty="0">
                <a:gradFill>
                  <a:gsLst>
                    <a:gs pos="2917">
                      <a:schemeClr val="tx1"/>
                    </a:gs>
                    <a:gs pos="30000">
                      <a:schemeClr val="tx1"/>
                    </a:gs>
                  </a:gsLst>
                  <a:lin ang="5400000" scaled="0"/>
                </a:gradFill>
              </a:rPr>
              <a:t>) or 1 (is iris-</a:t>
            </a:r>
            <a:r>
              <a:rPr lang="en-US" sz="2400" dirty="0" err="1">
                <a:gradFill>
                  <a:gsLst>
                    <a:gs pos="2917">
                      <a:schemeClr val="tx1"/>
                    </a:gs>
                    <a:gs pos="30000">
                      <a:schemeClr val="tx1"/>
                    </a:gs>
                  </a:gsLst>
                  <a:lin ang="5400000" scaled="0"/>
                </a:gradFill>
              </a:rPr>
              <a:t>setosa</a:t>
            </a:r>
            <a:r>
              <a:rPr lang="en-US" sz="2400" dirty="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2856300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56D9-7B24-44F2-9078-CF44802A650F}"/>
              </a:ext>
            </a:extLst>
          </p:cNvPr>
          <p:cNvSpPr>
            <a:spLocks noGrp="1"/>
          </p:cNvSpPr>
          <p:nvPr>
            <p:ph type="title"/>
          </p:nvPr>
        </p:nvSpPr>
        <p:spPr/>
        <p:txBody>
          <a:bodyPr/>
          <a:lstStyle/>
          <a:p>
            <a:r>
              <a:rPr lang="en-US" dirty="0"/>
              <a:t>Deep learning vs. traditional ML</a:t>
            </a:r>
          </a:p>
        </p:txBody>
      </p:sp>
      <p:pic>
        <p:nvPicPr>
          <p:cNvPr id="5" name="Picture 4" descr="A cat that is looking at the camera&#10;&#10;Description generated with very high confidence">
            <a:extLst>
              <a:ext uri="{FF2B5EF4-FFF2-40B4-BE49-F238E27FC236}">
                <a16:creationId xmlns:a16="http://schemas.microsoft.com/office/drawing/2014/main" id="{E171D7A3-B488-48AD-8D92-CE2091D7D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53" y="1884378"/>
            <a:ext cx="1377525" cy="1383288"/>
          </a:xfrm>
          <a:prstGeom prst="rect">
            <a:avLst/>
          </a:prstGeom>
        </p:spPr>
      </p:pic>
      <p:cxnSp>
        <p:nvCxnSpPr>
          <p:cNvPr id="6" name="Straight Arrow Connector 5">
            <a:extLst>
              <a:ext uri="{FF2B5EF4-FFF2-40B4-BE49-F238E27FC236}">
                <a16:creationId xmlns:a16="http://schemas.microsoft.com/office/drawing/2014/main" id="{EB94CD3C-D877-4527-90B7-918A9F670596}"/>
              </a:ext>
            </a:extLst>
          </p:cNvPr>
          <p:cNvCxnSpPr/>
          <p:nvPr/>
        </p:nvCxnSpPr>
        <p:spPr>
          <a:xfrm flipV="1">
            <a:off x="2476875" y="2545080"/>
            <a:ext cx="967740" cy="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cat that is looking at the camera&#10;&#10;Description generated with very high confidence">
            <a:extLst>
              <a:ext uri="{FF2B5EF4-FFF2-40B4-BE49-F238E27FC236}">
                <a16:creationId xmlns:a16="http://schemas.microsoft.com/office/drawing/2014/main" id="{20019EFD-4640-4BB8-BA99-4128C2AE7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09" y="4514928"/>
            <a:ext cx="1377525" cy="1383288"/>
          </a:xfrm>
          <a:prstGeom prst="rect">
            <a:avLst/>
          </a:prstGeom>
        </p:spPr>
      </p:pic>
      <p:cxnSp>
        <p:nvCxnSpPr>
          <p:cNvPr id="8" name="Straight Arrow Connector 7">
            <a:extLst>
              <a:ext uri="{FF2B5EF4-FFF2-40B4-BE49-F238E27FC236}">
                <a16:creationId xmlns:a16="http://schemas.microsoft.com/office/drawing/2014/main" id="{9B25E742-FEA2-42F4-A6D6-1A5EA3C310B0}"/>
              </a:ext>
            </a:extLst>
          </p:cNvPr>
          <p:cNvCxnSpPr/>
          <p:nvPr/>
        </p:nvCxnSpPr>
        <p:spPr>
          <a:xfrm flipV="1">
            <a:off x="2476875" y="5280785"/>
            <a:ext cx="967740" cy="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51D877B-E701-4A64-9C64-EBFCCD8FF0D8}"/>
              </a:ext>
            </a:extLst>
          </p:cNvPr>
          <p:cNvSpPr txBox="1"/>
          <p:nvPr/>
        </p:nvSpPr>
        <p:spPr>
          <a:xfrm>
            <a:off x="3140652" y="3139612"/>
            <a:ext cx="3223974" cy="369332"/>
          </a:xfrm>
          <a:prstGeom prst="rect">
            <a:avLst/>
          </a:prstGeom>
          <a:noFill/>
        </p:spPr>
        <p:txBody>
          <a:bodyPr wrap="square" rtlCol="0">
            <a:spAutoFit/>
          </a:bodyPr>
          <a:lstStyle/>
          <a:p>
            <a:r>
              <a:rPr lang="en-GB" sz="1800" dirty="0"/>
              <a:t>manual feature extraction</a:t>
            </a:r>
          </a:p>
        </p:txBody>
      </p:sp>
      <p:sp>
        <p:nvSpPr>
          <p:cNvPr id="11" name="TextBox 10">
            <a:extLst>
              <a:ext uri="{FF2B5EF4-FFF2-40B4-BE49-F238E27FC236}">
                <a16:creationId xmlns:a16="http://schemas.microsoft.com/office/drawing/2014/main" id="{4E052C3B-0102-4837-9DAD-1AC87815EC2F}"/>
              </a:ext>
            </a:extLst>
          </p:cNvPr>
          <p:cNvSpPr txBox="1"/>
          <p:nvPr/>
        </p:nvSpPr>
        <p:spPr>
          <a:xfrm>
            <a:off x="1131826" y="1382907"/>
            <a:ext cx="763089" cy="461665"/>
          </a:xfrm>
          <a:prstGeom prst="rect">
            <a:avLst/>
          </a:prstGeom>
          <a:noFill/>
        </p:spPr>
        <p:txBody>
          <a:bodyPr wrap="square" rtlCol="0">
            <a:spAutoFit/>
          </a:bodyPr>
          <a:lstStyle/>
          <a:p>
            <a:r>
              <a:rPr lang="en-GB" sz="2400" dirty="0"/>
              <a:t>ML</a:t>
            </a:r>
          </a:p>
        </p:txBody>
      </p:sp>
      <p:sp>
        <p:nvSpPr>
          <p:cNvPr id="12" name="TextBox 11">
            <a:extLst>
              <a:ext uri="{FF2B5EF4-FFF2-40B4-BE49-F238E27FC236}">
                <a16:creationId xmlns:a16="http://schemas.microsoft.com/office/drawing/2014/main" id="{0B3920A2-B6D8-4B30-95F8-B638EBE1177C}"/>
              </a:ext>
            </a:extLst>
          </p:cNvPr>
          <p:cNvSpPr txBox="1"/>
          <p:nvPr/>
        </p:nvSpPr>
        <p:spPr>
          <a:xfrm>
            <a:off x="1131826" y="4018867"/>
            <a:ext cx="763089" cy="461665"/>
          </a:xfrm>
          <a:prstGeom prst="rect">
            <a:avLst/>
          </a:prstGeom>
          <a:noFill/>
        </p:spPr>
        <p:txBody>
          <a:bodyPr wrap="square" rtlCol="0">
            <a:spAutoFit/>
          </a:bodyPr>
          <a:lstStyle/>
          <a:p>
            <a:r>
              <a:rPr lang="en-GB" sz="2400" dirty="0"/>
              <a:t>DL</a:t>
            </a:r>
          </a:p>
        </p:txBody>
      </p:sp>
      <p:cxnSp>
        <p:nvCxnSpPr>
          <p:cNvPr id="13" name="Straight Arrow Connector 12">
            <a:extLst>
              <a:ext uri="{FF2B5EF4-FFF2-40B4-BE49-F238E27FC236}">
                <a16:creationId xmlns:a16="http://schemas.microsoft.com/office/drawing/2014/main" id="{62313695-5558-444E-8B2C-327B0C39CCF7}"/>
              </a:ext>
            </a:extLst>
          </p:cNvPr>
          <p:cNvCxnSpPr/>
          <p:nvPr/>
        </p:nvCxnSpPr>
        <p:spPr>
          <a:xfrm flipV="1">
            <a:off x="6279379" y="2545080"/>
            <a:ext cx="967740" cy="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4" name="Graphic 3" descr="Gears">
            <a:extLst>
              <a:ext uri="{FF2B5EF4-FFF2-40B4-BE49-F238E27FC236}">
                <a16:creationId xmlns:a16="http://schemas.microsoft.com/office/drawing/2014/main" id="{2EBA8728-FFDC-40B2-BB30-EBE6194C1F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4560" y="1983799"/>
            <a:ext cx="914400" cy="914400"/>
          </a:xfrm>
          <a:prstGeom prst="rect">
            <a:avLst/>
          </a:prstGeom>
        </p:spPr>
      </p:pic>
      <p:sp>
        <p:nvSpPr>
          <p:cNvPr id="18" name="TextBox 17">
            <a:extLst>
              <a:ext uri="{FF2B5EF4-FFF2-40B4-BE49-F238E27FC236}">
                <a16:creationId xmlns:a16="http://schemas.microsoft.com/office/drawing/2014/main" id="{0DA39E99-E161-4282-BF56-F0AA7AB45BCC}"/>
              </a:ext>
            </a:extLst>
          </p:cNvPr>
          <p:cNvSpPr txBox="1"/>
          <p:nvPr/>
        </p:nvSpPr>
        <p:spPr>
          <a:xfrm>
            <a:off x="6688324" y="3139612"/>
            <a:ext cx="2822935" cy="369299"/>
          </a:xfrm>
          <a:prstGeom prst="rect">
            <a:avLst/>
          </a:prstGeom>
          <a:noFill/>
        </p:spPr>
        <p:txBody>
          <a:bodyPr wrap="square" rtlCol="0">
            <a:spAutoFit/>
          </a:bodyPr>
          <a:lstStyle/>
          <a:p>
            <a:r>
              <a:rPr lang="en-GB" sz="1800" dirty="0"/>
              <a:t>classification algorithm</a:t>
            </a:r>
          </a:p>
        </p:txBody>
      </p:sp>
      <p:cxnSp>
        <p:nvCxnSpPr>
          <p:cNvPr id="19" name="Straight Arrow Connector 18">
            <a:extLst>
              <a:ext uri="{FF2B5EF4-FFF2-40B4-BE49-F238E27FC236}">
                <a16:creationId xmlns:a16="http://schemas.microsoft.com/office/drawing/2014/main" id="{C26D6881-140E-4E72-A3C4-5B65015D40CE}"/>
              </a:ext>
            </a:extLst>
          </p:cNvPr>
          <p:cNvCxnSpPr/>
          <p:nvPr/>
        </p:nvCxnSpPr>
        <p:spPr>
          <a:xfrm flipV="1">
            <a:off x="8740264" y="2545080"/>
            <a:ext cx="967740" cy="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F8E58DA-77D6-4D71-86CF-9AC51D5D2FBF}"/>
              </a:ext>
            </a:extLst>
          </p:cNvPr>
          <p:cNvSpPr txBox="1"/>
          <p:nvPr/>
        </p:nvSpPr>
        <p:spPr>
          <a:xfrm>
            <a:off x="10155403" y="2068190"/>
            <a:ext cx="1078325" cy="1015663"/>
          </a:xfrm>
          <a:prstGeom prst="rect">
            <a:avLst/>
          </a:prstGeom>
          <a:noFill/>
        </p:spPr>
        <p:txBody>
          <a:bodyPr wrap="square" rtlCol="0">
            <a:spAutoFit/>
          </a:bodyPr>
          <a:lstStyle/>
          <a:p>
            <a:r>
              <a:rPr lang="en-GB" sz="2000" dirty="0"/>
              <a:t>Cat</a:t>
            </a:r>
          </a:p>
          <a:p>
            <a:r>
              <a:rPr lang="en-GB" sz="2000" dirty="0"/>
              <a:t>Dog</a:t>
            </a:r>
          </a:p>
          <a:p>
            <a:r>
              <a:rPr lang="en-GB" sz="2000" dirty="0"/>
              <a:t>Other</a:t>
            </a:r>
          </a:p>
        </p:txBody>
      </p: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23" name="Ink 22">
                <a:extLst>
                  <a:ext uri="{FF2B5EF4-FFF2-40B4-BE49-F238E27FC236}">
                    <a16:creationId xmlns:a16="http://schemas.microsoft.com/office/drawing/2014/main" id="{9C647B6B-1C3A-4A0F-8E86-4A4F76FDA88F}"/>
                  </a:ext>
                </a:extLst>
              </p14:cNvPr>
              <p14:cNvContentPartPr/>
              <p14:nvPr/>
            </p14:nvContentPartPr>
            <p14:xfrm>
              <a:off x="10138728" y="2101999"/>
              <a:ext cx="675720" cy="303120"/>
            </p14:xfrm>
          </p:contentPart>
        </mc:Choice>
        <mc:Fallback xmlns:asvg="http://schemas.microsoft.com/office/drawing/2016/SVG/main" xmlns:a14="http://schemas.microsoft.com/office/drawing/2010/main" xmlns:a16="http://schemas.microsoft.com/office/drawing/2014/main" xmlns="">
          <p:pic>
            <p:nvPicPr>
              <p:cNvPr id="23" name="Ink 22">
                <a:extLst>
                  <a:ext uri="{FF2B5EF4-FFF2-40B4-BE49-F238E27FC236}">
                    <a16:creationId xmlns:a16="http://schemas.microsoft.com/office/drawing/2014/main" id="{9C647B6B-1C3A-4A0F-8E86-4A4F76FDA88F}"/>
                  </a:ext>
                </a:extLst>
              </p:cNvPr>
              <p:cNvPicPr/>
              <p:nvPr/>
            </p:nvPicPr>
            <p:blipFill>
              <a:blip r:embed="rId7"/>
              <a:stretch>
                <a:fillRect/>
              </a:stretch>
            </p:blipFill>
            <p:spPr>
              <a:xfrm>
                <a:off x="10120728" y="2083999"/>
                <a:ext cx="711360" cy="338760"/>
              </a:xfrm>
              <a:prstGeom prst="rect">
                <a:avLst/>
              </a:prstGeom>
            </p:spPr>
          </p:pic>
        </mc:Fallback>
      </mc:AlternateContent>
      <p:sp>
        <p:nvSpPr>
          <p:cNvPr id="26" name="TextBox 25">
            <a:extLst>
              <a:ext uri="{FF2B5EF4-FFF2-40B4-BE49-F238E27FC236}">
                <a16:creationId xmlns:a16="http://schemas.microsoft.com/office/drawing/2014/main" id="{EF3B7998-032E-4894-BF54-CD6A07963451}"/>
              </a:ext>
            </a:extLst>
          </p:cNvPr>
          <p:cNvSpPr txBox="1"/>
          <p:nvPr/>
        </p:nvSpPr>
        <p:spPr>
          <a:xfrm>
            <a:off x="4334242" y="5913217"/>
            <a:ext cx="4060767" cy="369332"/>
          </a:xfrm>
          <a:prstGeom prst="rect">
            <a:avLst/>
          </a:prstGeom>
          <a:noFill/>
        </p:spPr>
        <p:txBody>
          <a:bodyPr wrap="square" rtlCol="0">
            <a:spAutoFit/>
          </a:bodyPr>
          <a:lstStyle/>
          <a:p>
            <a:r>
              <a:rPr lang="en-GB" sz="1800" dirty="0"/>
              <a:t>feature learning + classification</a:t>
            </a:r>
          </a:p>
        </p:txBody>
      </p:sp>
      <p:cxnSp>
        <p:nvCxnSpPr>
          <p:cNvPr id="27" name="Straight Arrow Connector 26">
            <a:extLst>
              <a:ext uri="{FF2B5EF4-FFF2-40B4-BE49-F238E27FC236}">
                <a16:creationId xmlns:a16="http://schemas.microsoft.com/office/drawing/2014/main" id="{F616B760-65ED-4FE1-AD7F-9BEB8733CAF3}"/>
              </a:ext>
            </a:extLst>
          </p:cNvPr>
          <p:cNvCxnSpPr/>
          <p:nvPr/>
        </p:nvCxnSpPr>
        <p:spPr>
          <a:xfrm flipV="1">
            <a:off x="8607992" y="5249843"/>
            <a:ext cx="967740" cy="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8D2494A-FB88-486A-9678-E25DE10BBE18}"/>
              </a:ext>
            </a:extLst>
          </p:cNvPr>
          <p:cNvSpPr txBox="1"/>
          <p:nvPr/>
        </p:nvSpPr>
        <p:spPr>
          <a:xfrm>
            <a:off x="10023131" y="4772953"/>
            <a:ext cx="1078325" cy="1015663"/>
          </a:xfrm>
          <a:prstGeom prst="rect">
            <a:avLst/>
          </a:prstGeom>
          <a:noFill/>
        </p:spPr>
        <p:txBody>
          <a:bodyPr wrap="square" rtlCol="0">
            <a:spAutoFit/>
          </a:bodyPr>
          <a:lstStyle/>
          <a:p>
            <a:r>
              <a:rPr lang="en-GB" sz="2000" dirty="0"/>
              <a:t>Cat</a:t>
            </a:r>
          </a:p>
          <a:p>
            <a:r>
              <a:rPr lang="en-GB" sz="2000" dirty="0"/>
              <a:t>Dog</a:t>
            </a:r>
          </a:p>
          <a:p>
            <a:r>
              <a:rPr lang="en-GB" sz="2000" dirty="0"/>
              <a:t>Other</a:t>
            </a:r>
          </a:p>
        </p:txBody>
      </p: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5" name="Ink 24">
                <a:extLst>
                  <a:ext uri="{FF2B5EF4-FFF2-40B4-BE49-F238E27FC236}">
                    <a16:creationId xmlns:a16="http://schemas.microsoft.com/office/drawing/2014/main" id="{EBBA7DEF-BB0A-4FDC-AC57-13E7D1CC8522}"/>
                  </a:ext>
                </a:extLst>
              </p14:cNvPr>
              <p14:cNvContentPartPr/>
              <p14:nvPr/>
            </p14:nvContentPartPr>
            <p14:xfrm>
              <a:off x="9942888" y="4670959"/>
              <a:ext cx="765360" cy="524160"/>
            </p14:xfrm>
          </p:contentPart>
        </mc:Choice>
        <mc:Fallback xmlns:asvg="http://schemas.microsoft.com/office/drawing/2016/SVG/main" xmlns:a14="http://schemas.microsoft.com/office/drawing/2010/main" xmlns:a16="http://schemas.microsoft.com/office/drawing/2014/main" xmlns="">
          <p:pic>
            <p:nvPicPr>
              <p:cNvPr id="25" name="Ink 24">
                <a:extLst>
                  <a:ext uri="{FF2B5EF4-FFF2-40B4-BE49-F238E27FC236}">
                    <a16:creationId xmlns:a16="http://schemas.microsoft.com/office/drawing/2014/main" id="{EBBA7DEF-BB0A-4FDC-AC57-13E7D1CC8522}"/>
                  </a:ext>
                </a:extLst>
              </p:cNvPr>
              <p:cNvPicPr/>
              <p:nvPr/>
            </p:nvPicPr>
            <p:blipFill>
              <a:blip r:embed="rId9"/>
              <a:stretch>
                <a:fillRect/>
              </a:stretch>
            </p:blipFill>
            <p:spPr>
              <a:xfrm>
                <a:off x="9924888" y="4652959"/>
                <a:ext cx="801000" cy="559800"/>
              </a:xfrm>
              <a:prstGeom prst="rect">
                <a:avLst/>
              </a:prstGeom>
            </p:spPr>
          </p:pic>
        </mc:Fallback>
      </mc:AlternateContent>
      <p:pic>
        <p:nvPicPr>
          <p:cNvPr id="29" name="Picture 28">
            <a:extLst>
              <a:ext uri="{FF2B5EF4-FFF2-40B4-BE49-F238E27FC236}">
                <a16:creationId xmlns:a16="http://schemas.microsoft.com/office/drawing/2014/main" id="{BF2EF9FA-658F-4AAD-915E-1DACDAC149CA}"/>
              </a:ext>
            </a:extLst>
          </p:cNvPr>
          <p:cNvPicPr>
            <a:picLocks noChangeAspect="1"/>
          </p:cNvPicPr>
          <p:nvPr/>
        </p:nvPicPr>
        <p:blipFill>
          <a:blip r:embed="rId10"/>
          <a:stretch>
            <a:fillRect/>
          </a:stretch>
        </p:blipFill>
        <p:spPr>
          <a:xfrm>
            <a:off x="4313463" y="4494959"/>
            <a:ext cx="1014157" cy="1215524"/>
          </a:xfrm>
          <a:prstGeom prst="rect">
            <a:avLst/>
          </a:prstGeom>
        </p:spPr>
      </p:pic>
      <p:pic>
        <p:nvPicPr>
          <p:cNvPr id="30" name="Picture 29">
            <a:extLst>
              <a:ext uri="{FF2B5EF4-FFF2-40B4-BE49-F238E27FC236}">
                <a16:creationId xmlns:a16="http://schemas.microsoft.com/office/drawing/2014/main" id="{E24AD7BD-CF2C-40B4-B24B-2FFC19C57E28}"/>
              </a:ext>
            </a:extLst>
          </p:cNvPr>
          <p:cNvPicPr>
            <a:picLocks noChangeAspect="1"/>
          </p:cNvPicPr>
          <p:nvPr/>
        </p:nvPicPr>
        <p:blipFill>
          <a:blip r:embed="rId11"/>
          <a:stretch>
            <a:fillRect/>
          </a:stretch>
        </p:blipFill>
        <p:spPr>
          <a:xfrm>
            <a:off x="5422368" y="4480532"/>
            <a:ext cx="1023113" cy="1229952"/>
          </a:xfrm>
          <a:prstGeom prst="rect">
            <a:avLst/>
          </a:prstGeom>
        </p:spPr>
      </p:pic>
      <p:pic>
        <p:nvPicPr>
          <p:cNvPr id="31" name="Picture 30">
            <a:extLst>
              <a:ext uri="{FF2B5EF4-FFF2-40B4-BE49-F238E27FC236}">
                <a16:creationId xmlns:a16="http://schemas.microsoft.com/office/drawing/2014/main" id="{742DDBE5-929B-4512-8451-CBA59B85B3AC}"/>
              </a:ext>
            </a:extLst>
          </p:cNvPr>
          <p:cNvPicPr>
            <a:picLocks noChangeAspect="1"/>
          </p:cNvPicPr>
          <p:nvPr/>
        </p:nvPicPr>
        <p:blipFill>
          <a:blip r:embed="rId12"/>
          <a:stretch>
            <a:fillRect/>
          </a:stretch>
        </p:blipFill>
        <p:spPr>
          <a:xfrm>
            <a:off x="6530172" y="4480533"/>
            <a:ext cx="1023114" cy="1232984"/>
          </a:xfrm>
          <a:prstGeom prst="rect">
            <a:avLst/>
          </a:prstGeom>
        </p:spPr>
      </p:pic>
      <p:pic>
        <p:nvPicPr>
          <p:cNvPr id="3072" name="Picture 3071">
            <a:extLst>
              <a:ext uri="{FF2B5EF4-FFF2-40B4-BE49-F238E27FC236}">
                <a16:creationId xmlns:a16="http://schemas.microsoft.com/office/drawing/2014/main" id="{5CD4374F-9930-4962-B435-949E1C7C859C}"/>
              </a:ext>
            </a:extLst>
          </p:cNvPr>
          <p:cNvPicPr>
            <a:picLocks noChangeAspect="1"/>
          </p:cNvPicPr>
          <p:nvPr/>
        </p:nvPicPr>
        <p:blipFill>
          <a:blip r:embed="rId13"/>
          <a:stretch>
            <a:fillRect/>
          </a:stretch>
        </p:blipFill>
        <p:spPr>
          <a:xfrm>
            <a:off x="4111541" y="1494850"/>
            <a:ext cx="1078324" cy="1159707"/>
          </a:xfrm>
          <a:prstGeom prst="rect">
            <a:avLst/>
          </a:prstGeom>
        </p:spPr>
      </p:pic>
      <p:sp>
        <p:nvSpPr>
          <p:cNvPr id="35" name="boy" title="Icon of a man">
            <a:extLst>
              <a:ext uri="{FF2B5EF4-FFF2-40B4-BE49-F238E27FC236}">
                <a16:creationId xmlns:a16="http://schemas.microsoft.com/office/drawing/2014/main" id="{620DEF93-8435-4A86-875F-F5358C6575C1}"/>
              </a:ext>
            </a:extLst>
          </p:cNvPr>
          <p:cNvSpPr>
            <a:spLocks noChangeAspect="1" noEditPoints="1"/>
          </p:cNvSpPr>
          <p:nvPr/>
        </p:nvSpPr>
        <p:spPr bwMode="auto">
          <a:xfrm>
            <a:off x="3800237" y="2337874"/>
            <a:ext cx="574677" cy="747992"/>
          </a:xfrm>
          <a:custGeom>
            <a:avLst/>
            <a:gdLst>
              <a:gd name="T0" fmla="*/ 27 w 261"/>
              <a:gd name="T1" fmla="*/ 104 h 339"/>
              <a:gd name="T2" fmla="*/ 131 w 261"/>
              <a:gd name="T3" fmla="*/ 0 h 339"/>
              <a:gd name="T4" fmla="*/ 235 w 261"/>
              <a:gd name="T5" fmla="*/ 104 h 339"/>
              <a:gd name="T6" fmla="*/ 131 w 261"/>
              <a:gd name="T7" fmla="*/ 208 h 339"/>
              <a:gd name="T8" fmla="*/ 27 w 261"/>
              <a:gd name="T9" fmla="*/ 104 h 339"/>
              <a:gd name="T10" fmla="*/ 261 w 261"/>
              <a:gd name="T11" fmla="*/ 339 h 339"/>
              <a:gd name="T12" fmla="*/ 131 w 261"/>
              <a:gd name="T13" fmla="*/ 208 h 339"/>
              <a:gd name="T14" fmla="*/ 0 w 261"/>
              <a:gd name="T15" fmla="*/ 339 h 339"/>
              <a:gd name="T16" fmla="*/ 74 w 261"/>
              <a:gd name="T17" fmla="*/ 221 h 339"/>
              <a:gd name="T18" fmla="*/ 131 w 261"/>
              <a:gd name="T19" fmla="*/ 274 h 339"/>
              <a:gd name="T20" fmla="*/ 187 w 261"/>
              <a:gd name="T21" fmla="*/ 22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339">
                <a:moveTo>
                  <a:pt x="27" y="104"/>
                </a:moveTo>
                <a:cubicBezTo>
                  <a:pt x="27" y="47"/>
                  <a:pt x="73" y="0"/>
                  <a:pt x="131" y="0"/>
                </a:cubicBezTo>
                <a:cubicBezTo>
                  <a:pt x="188" y="0"/>
                  <a:pt x="235" y="47"/>
                  <a:pt x="235" y="104"/>
                </a:cubicBezTo>
                <a:cubicBezTo>
                  <a:pt x="235" y="162"/>
                  <a:pt x="188" y="208"/>
                  <a:pt x="131" y="208"/>
                </a:cubicBezTo>
                <a:cubicBezTo>
                  <a:pt x="73" y="208"/>
                  <a:pt x="27" y="162"/>
                  <a:pt x="27" y="104"/>
                </a:cubicBezTo>
                <a:close/>
                <a:moveTo>
                  <a:pt x="261" y="339"/>
                </a:moveTo>
                <a:cubicBezTo>
                  <a:pt x="261" y="267"/>
                  <a:pt x="203" y="208"/>
                  <a:pt x="131" y="208"/>
                </a:cubicBezTo>
                <a:cubicBezTo>
                  <a:pt x="59" y="208"/>
                  <a:pt x="0" y="267"/>
                  <a:pt x="0" y="339"/>
                </a:cubicBezTo>
                <a:moveTo>
                  <a:pt x="74" y="221"/>
                </a:moveTo>
                <a:cubicBezTo>
                  <a:pt x="131" y="274"/>
                  <a:pt x="131" y="274"/>
                  <a:pt x="131" y="274"/>
                </a:cubicBezTo>
                <a:cubicBezTo>
                  <a:pt x="187" y="221"/>
                  <a:pt x="187" y="221"/>
                  <a:pt x="187" y="221"/>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ctr" rtl="0" fontAlgn="base">
              <a:defRPr sz="1700" kern="1200">
                <a:solidFill>
                  <a:schemeClr val="tx1"/>
                </a:solidFill>
                <a:latin typeface="+mn-lt"/>
                <a:ea typeface="+mn-ea"/>
                <a:cs typeface="+mn-cs"/>
              </a:defRPr>
            </a:lvl1pPr>
            <a:lvl2pPr marL="539725" algn="ctr" rtl="0" fontAlgn="base">
              <a:defRPr sz="1700" kern="1200">
                <a:solidFill>
                  <a:schemeClr val="tx1"/>
                </a:solidFill>
                <a:latin typeface="+mn-lt"/>
                <a:ea typeface="+mn-ea"/>
                <a:cs typeface="+mn-cs"/>
              </a:defRPr>
            </a:lvl2pPr>
            <a:lvl3pPr marL="1079449" algn="ctr" rtl="0" fontAlgn="base">
              <a:defRPr sz="1700" kern="1200">
                <a:solidFill>
                  <a:schemeClr val="tx1"/>
                </a:solidFill>
                <a:latin typeface="+mn-lt"/>
                <a:ea typeface="+mn-ea"/>
                <a:cs typeface="+mn-cs"/>
              </a:defRPr>
            </a:lvl3pPr>
            <a:lvl4pPr marL="1619174" algn="ctr" rtl="0" fontAlgn="base">
              <a:defRPr sz="1700" kern="1200">
                <a:solidFill>
                  <a:schemeClr val="tx1"/>
                </a:solidFill>
                <a:latin typeface="+mn-lt"/>
                <a:ea typeface="+mn-ea"/>
                <a:cs typeface="+mn-cs"/>
              </a:defRPr>
            </a:lvl4pPr>
            <a:lvl5pPr marL="2158898" algn="ctr" rtl="0" fontAlgn="base">
              <a:defRPr sz="1700" kern="1200">
                <a:solidFill>
                  <a:schemeClr val="tx1"/>
                </a:solidFill>
                <a:latin typeface="+mn-lt"/>
                <a:ea typeface="+mn-ea"/>
                <a:cs typeface="+mn-cs"/>
              </a:defRPr>
            </a:lvl5pPr>
            <a:lvl6pPr marL="2698623" algn="l" defTabSz="1079449" rtl="0" eaLnBrk="1" latinLnBrk="0" hangingPunct="1">
              <a:defRPr sz="1700" kern="1200">
                <a:solidFill>
                  <a:schemeClr val="tx1"/>
                </a:solidFill>
                <a:latin typeface="+mn-lt"/>
                <a:ea typeface="+mn-ea"/>
                <a:cs typeface="+mn-cs"/>
              </a:defRPr>
            </a:lvl6pPr>
            <a:lvl7pPr marL="3238348" algn="l" defTabSz="1079449" rtl="0" eaLnBrk="1" latinLnBrk="0" hangingPunct="1">
              <a:defRPr sz="1700" kern="1200">
                <a:solidFill>
                  <a:schemeClr val="tx1"/>
                </a:solidFill>
                <a:latin typeface="+mn-lt"/>
                <a:ea typeface="+mn-ea"/>
                <a:cs typeface="+mn-cs"/>
              </a:defRPr>
            </a:lvl7pPr>
            <a:lvl8pPr marL="3778072" algn="l" defTabSz="1079449" rtl="0" eaLnBrk="1" latinLnBrk="0" hangingPunct="1">
              <a:defRPr sz="1700" kern="1200">
                <a:solidFill>
                  <a:schemeClr val="tx1"/>
                </a:solidFill>
                <a:latin typeface="+mn-lt"/>
                <a:ea typeface="+mn-ea"/>
                <a:cs typeface="+mn-cs"/>
              </a:defRPr>
            </a:lvl8pPr>
            <a:lvl9pPr marL="4317797" algn="l" defTabSz="1079449" rtl="0" eaLnBrk="1" latinLnBrk="0" hangingPunct="1">
              <a:defRPr sz="1700" kern="1200">
                <a:solidFill>
                  <a:schemeClr val="tx1"/>
                </a:solidFill>
                <a:latin typeface="+mn-lt"/>
                <a:ea typeface="+mn-ea"/>
                <a:cs typeface="+mn-cs"/>
              </a:defRPr>
            </a:lvl9pPr>
          </a:lstStyle>
          <a:p>
            <a:endParaRPr lang="en-US" dirty="0"/>
          </a:p>
        </p:txBody>
      </p:sp>
      <p:pic>
        <p:nvPicPr>
          <p:cNvPr id="15" name="Picture 14">
            <a:extLst>
              <a:ext uri="{FF2B5EF4-FFF2-40B4-BE49-F238E27FC236}">
                <a16:creationId xmlns:a16="http://schemas.microsoft.com/office/drawing/2014/main" id="{3AEFCDE5-C377-418C-BE21-1502553356B5}"/>
              </a:ext>
            </a:extLst>
          </p:cNvPr>
          <p:cNvPicPr>
            <a:picLocks noChangeAspect="1"/>
          </p:cNvPicPr>
          <p:nvPr/>
        </p:nvPicPr>
        <p:blipFill>
          <a:blip r:embed="rId14"/>
          <a:stretch>
            <a:fillRect/>
          </a:stretch>
        </p:blipFill>
        <p:spPr>
          <a:xfrm>
            <a:off x="4996692" y="1832880"/>
            <a:ext cx="1149542" cy="1144477"/>
          </a:xfrm>
          <a:prstGeom prst="rect">
            <a:avLst/>
          </a:prstGeom>
        </p:spPr>
      </p:pic>
    </p:spTree>
    <p:extLst>
      <p:ext uri="{BB962C8B-B14F-4D97-AF65-F5344CB8AC3E}">
        <p14:creationId xmlns:p14="http://schemas.microsoft.com/office/powerpoint/2010/main" val="1665217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072"/>
                                        </p:tgtEl>
                                        <p:attrNameLst>
                                          <p:attrName>style.visibility</p:attrName>
                                        </p:attrNameLst>
                                      </p:cBhvr>
                                      <p:to>
                                        <p:strVal val="visible"/>
                                      </p:to>
                                    </p:set>
                                    <p:animEffect transition="in" filter="fade">
                                      <p:cBhvr>
                                        <p:cTn id="18" dur="500"/>
                                        <p:tgtEl>
                                          <p:spTgt spid="3072"/>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10"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par>
                                <p:cTn id="69" presetID="10"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8" grpId="0"/>
      <p:bldP spid="20" grpId="0"/>
      <p:bldP spid="26" grpId="0"/>
      <p:bldP spid="28" grpId="0"/>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908252F3-7B54-4916-9B68-0ABB1E4D66DF}"/>
              </a:ext>
            </a:extLst>
          </p:cNvPr>
          <p:cNvSpPr>
            <a:spLocks noGrp="1" noChangeArrowheads="1"/>
          </p:cNvSpPr>
          <p:nvPr>
            <p:ph type="title"/>
          </p:nvPr>
        </p:nvSpPr>
        <p:spPr/>
        <p:txBody>
          <a:bodyPr/>
          <a:lstStyle/>
          <a:p>
            <a:r>
              <a:rPr lang="en-US" altLang="en-US" dirty="0"/>
              <a:t>Characteristics of Deep Learning </a:t>
            </a:r>
          </a:p>
        </p:txBody>
      </p:sp>
      <p:sp>
        <p:nvSpPr>
          <p:cNvPr id="7170" name="Rectangle 2">
            <a:extLst>
              <a:ext uri="{FF2B5EF4-FFF2-40B4-BE49-F238E27FC236}">
                <a16:creationId xmlns:a16="http://schemas.microsoft.com/office/drawing/2014/main" id="{0AFC27BA-C950-4522-BD69-B75177B6C768}"/>
              </a:ext>
            </a:extLst>
          </p:cNvPr>
          <p:cNvSpPr>
            <a:spLocks noGrp="1" noChangeArrowheads="1"/>
          </p:cNvSpPr>
          <p:nvPr>
            <p:ph idx="1"/>
          </p:nvPr>
        </p:nvSpPr>
        <p:spPr>
          <a:xfrm>
            <a:off x="6806151" y="1798665"/>
            <a:ext cx="3894797" cy="472373"/>
          </a:xfrm>
        </p:spPr>
        <p:txBody>
          <a:bodyPr>
            <a:normAutofit fontScale="92500"/>
          </a:bodyPr>
          <a:lstStyle/>
          <a:p>
            <a:pPr marL="0" indent="0" algn="ctr">
              <a:buNone/>
            </a:pPr>
            <a:r>
              <a:rPr lang="en-US" altLang="en-US" sz="2200" kern="0" dirty="0">
                <a:solidFill>
                  <a:srgbClr val="080808"/>
                </a:solidFill>
                <a:latin typeface="Segoe UI Light" panose="020B0502040204020203" pitchFamily="34" charset="0"/>
                <a:cs typeface="Segoe UI Light" panose="020B0502040204020203" pitchFamily="34" charset="0"/>
                <a:sym typeface="Arial" panose="020B0604020202020204" pitchFamily="34" charset="0"/>
              </a:rPr>
              <a:t>Massive amounts of training data</a:t>
            </a:r>
          </a:p>
        </p:txBody>
      </p:sp>
      <p:sp>
        <p:nvSpPr>
          <p:cNvPr id="2" name="Oval 1">
            <a:extLst>
              <a:ext uri="{FF2B5EF4-FFF2-40B4-BE49-F238E27FC236}">
                <a16:creationId xmlns:a16="http://schemas.microsoft.com/office/drawing/2014/main" id="{CFD9A2FB-175E-4439-8D30-39E360F058F6}"/>
              </a:ext>
            </a:extLst>
          </p:cNvPr>
          <p:cNvSpPr/>
          <p:nvPr/>
        </p:nvSpPr>
        <p:spPr bwMode="auto">
          <a:xfrm>
            <a:off x="519998" y="2121246"/>
            <a:ext cx="3719116" cy="3618294"/>
          </a:xfrm>
          <a:prstGeom prst="ellipse">
            <a:avLst/>
          </a:prstGeom>
          <a:solidFill>
            <a:schemeClr val="bg1">
              <a:lumMod val="95000"/>
            </a:schemeClr>
          </a:solidFill>
          <a:ln w="19050" cap="flat" cmpd="sng" algn="ctr">
            <a:noFill/>
            <a:prstDash val="solid"/>
            <a:round/>
            <a:headEnd type="none" w="med" len="med"/>
            <a:tailEnd type="none" w="med" len="med"/>
          </a:ln>
          <a:effectLst/>
          <a:extLs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chemeClr val="bg2">
                      <a:alpha val="74998"/>
                    </a:schemeClr>
                  </a:outerShdw>
                </a:effectLst>
              </a14:hiddenEffects>
            </a:ext>
          </a:extLst>
        </p:spPr>
        <p:txBody>
          <a:bodyPr vert="horz" wrap="square" lIns="45713" tIns="22857" rIns="45713" bIns="22857" numCol="1" rtlCol="0" anchor="t" anchorCtr="0" compatLnSpc="1">
            <a:prstTxWarp prst="textNoShape">
              <a:avLst/>
            </a:prstTxWarp>
          </a:bodyPr>
          <a:lstStyle/>
          <a:p>
            <a:pPr algn="ctr" defTabSz="457157" fontAlgn="base">
              <a:spcBef>
                <a:spcPct val="0"/>
              </a:spcBef>
              <a:spcAft>
                <a:spcPct val="0"/>
              </a:spcAft>
            </a:pPr>
            <a:endParaRPr lang="en-GB" sz="5599">
              <a:solidFill>
                <a:srgbClr val="080808"/>
              </a:solidFill>
              <a:latin typeface="Gill Sans" charset="0"/>
              <a:ea typeface="ヒラギノ角ゴ ProN W3" charset="0"/>
              <a:cs typeface="ヒラギノ角ゴ ProN W3" charset="0"/>
              <a:sym typeface="Gill Sans" charset="0"/>
            </a:endParaRPr>
          </a:p>
        </p:txBody>
      </p:sp>
      <p:sp>
        <p:nvSpPr>
          <p:cNvPr id="9" name="Rectangle 2">
            <a:extLst>
              <a:ext uri="{FF2B5EF4-FFF2-40B4-BE49-F238E27FC236}">
                <a16:creationId xmlns:a16="http://schemas.microsoft.com/office/drawing/2014/main" id="{A3AC1174-BAE4-4486-A964-E23EEBD42EE5}"/>
              </a:ext>
            </a:extLst>
          </p:cNvPr>
          <p:cNvSpPr txBox="1">
            <a:spLocks noChangeArrowheads="1"/>
          </p:cNvSpPr>
          <p:nvPr/>
        </p:nvSpPr>
        <p:spPr bwMode="auto">
          <a:xfrm>
            <a:off x="4998611" y="5793001"/>
            <a:ext cx="3178966" cy="47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lgn="ctr" eaLnBrk="1" hangingPunct="1">
              <a:spcBef>
                <a:spcPts val="2059"/>
              </a:spcBef>
              <a:buNone/>
            </a:pPr>
            <a:r>
              <a:rPr lang="en-GB" sz="2200" kern="0" dirty="0">
                <a:solidFill>
                  <a:srgbClr val="080808"/>
                </a:solidFill>
              </a:rPr>
              <a:t>Computationally expensive</a:t>
            </a:r>
          </a:p>
        </p:txBody>
      </p:sp>
      <p:sp>
        <p:nvSpPr>
          <p:cNvPr id="11" name="Rectangle 2">
            <a:extLst>
              <a:ext uri="{FF2B5EF4-FFF2-40B4-BE49-F238E27FC236}">
                <a16:creationId xmlns:a16="http://schemas.microsoft.com/office/drawing/2014/main" id="{DC20E1ED-1B50-47D8-9DF4-05E6E49D17BD}"/>
              </a:ext>
            </a:extLst>
          </p:cNvPr>
          <p:cNvSpPr txBox="1">
            <a:spLocks noChangeArrowheads="1"/>
          </p:cNvSpPr>
          <p:nvPr/>
        </p:nvSpPr>
        <p:spPr bwMode="auto">
          <a:xfrm>
            <a:off x="6806151" y="3085879"/>
            <a:ext cx="4102497" cy="47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eaLnBrk="1" hangingPunct="1">
              <a:spcBef>
                <a:spcPts val="2059"/>
              </a:spcBef>
              <a:buNone/>
            </a:pPr>
            <a:r>
              <a:rPr lang="en-US" altLang="en-US" sz="2200" kern="0" dirty="0">
                <a:solidFill>
                  <a:srgbClr val="080808"/>
                </a:solidFill>
              </a:rPr>
              <a:t>Excels with raw, unstructured data</a:t>
            </a:r>
          </a:p>
        </p:txBody>
      </p:sp>
      <p:sp>
        <p:nvSpPr>
          <p:cNvPr id="14" name="Rectangle 2">
            <a:extLst>
              <a:ext uri="{FF2B5EF4-FFF2-40B4-BE49-F238E27FC236}">
                <a16:creationId xmlns:a16="http://schemas.microsoft.com/office/drawing/2014/main" id="{C16D4DE1-47B3-4492-8155-53FF0E37E532}"/>
              </a:ext>
            </a:extLst>
          </p:cNvPr>
          <p:cNvSpPr txBox="1">
            <a:spLocks noChangeArrowheads="1"/>
          </p:cNvSpPr>
          <p:nvPr/>
        </p:nvSpPr>
        <p:spPr bwMode="auto">
          <a:xfrm>
            <a:off x="5870484" y="4325971"/>
            <a:ext cx="3388332" cy="48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lgn="ctr" eaLnBrk="1" hangingPunct="1">
              <a:spcBef>
                <a:spcPts val="2059"/>
              </a:spcBef>
              <a:buNone/>
            </a:pPr>
            <a:r>
              <a:rPr lang="en-US" altLang="en-US" sz="2200" kern="0" dirty="0">
                <a:solidFill>
                  <a:srgbClr val="080808"/>
                </a:solidFill>
              </a:rPr>
              <a:t>Automatic feature extraction</a:t>
            </a:r>
          </a:p>
        </p:txBody>
      </p:sp>
      <p:sp>
        <p:nvSpPr>
          <p:cNvPr id="31" name="brain_2" title="Icon of a brain with circles and connection lines inside">
            <a:extLst>
              <a:ext uri="{FF2B5EF4-FFF2-40B4-BE49-F238E27FC236}">
                <a16:creationId xmlns:a16="http://schemas.microsoft.com/office/drawing/2014/main" id="{BB937509-F30D-4DF1-BEB9-7BAE6D4DA1F9}"/>
              </a:ext>
            </a:extLst>
          </p:cNvPr>
          <p:cNvSpPr>
            <a:spLocks noChangeAspect="1" noEditPoints="1"/>
          </p:cNvSpPr>
          <p:nvPr/>
        </p:nvSpPr>
        <p:spPr bwMode="auto">
          <a:xfrm>
            <a:off x="1129084" y="3103093"/>
            <a:ext cx="2355405" cy="1579370"/>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5875"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grpSp>
        <p:nvGrpSpPr>
          <p:cNvPr id="7175" name="Group 7174">
            <a:extLst>
              <a:ext uri="{FF2B5EF4-FFF2-40B4-BE49-F238E27FC236}">
                <a16:creationId xmlns:a16="http://schemas.microsoft.com/office/drawing/2014/main" id="{2927172A-8818-4644-B8EA-0E9E9FA381FC}"/>
              </a:ext>
            </a:extLst>
          </p:cNvPr>
          <p:cNvGrpSpPr/>
          <p:nvPr/>
        </p:nvGrpSpPr>
        <p:grpSpPr>
          <a:xfrm>
            <a:off x="5593079" y="1622181"/>
            <a:ext cx="817943" cy="817943"/>
            <a:chOff x="5593080" y="1180863"/>
            <a:chExt cx="1005840" cy="1005840"/>
          </a:xfrm>
        </p:grpSpPr>
        <p:sp>
          <p:nvSpPr>
            <p:cNvPr id="52" name="Oval 51">
              <a:extLst>
                <a:ext uri="{FF2B5EF4-FFF2-40B4-BE49-F238E27FC236}">
                  <a16:creationId xmlns:a16="http://schemas.microsoft.com/office/drawing/2014/main" id="{F70DB9D4-7DD1-4492-B602-F502A1D592F7}"/>
                </a:ext>
              </a:extLst>
            </p:cNvPr>
            <p:cNvSpPr/>
            <p:nvPr/>
          </p:nvSpPr>
          <p:spPr bwMode="auto">
            <a:xfrm>
              <a:off x="5593080" y="1180863"/>
              <a:ext cx="1005840" cy="100584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3" name="binary" title="Icon of binary code, ones and zeros">
              <a:extLst>
                <a:ext uri="{FF2B5EF4-FFF2-40B4-BE49-F238E27FC236}">
                  <a16:creationId xmlns:a16="http://schemas.microsoft.com/office/drawing/2014/main" id="{3C13E6DA-16DA-4D8B-9E1F-A81ED1153735}"/>
                </a:ext>
              </a:extLst>
            </p:cNvPr>
            <p:cNvSpPr>
              <a:spLocks noChangeAspect="1" noEditPoints="1"/>
            </p:cNvSpPr>
            <p:nvPr/>
          </p:nvSpPr>
          <p:spPr bwMode="auto">
            <a:xfrm>
              <a:off x="5756346" y="1413463"/>
              <a:ext cx="654677" cy="565312"/>
            </a:xfrm>
            <a:custGeom>
              <a:avLst/>
              <a:gdLst>
                <a:gd name="T0" fmla="*/ 0 w 245"/>
                <a:gd name="T1" fmla="*/ 48 h 212"/>
                <a:gd name="T2" fmla="*/ 92 w 245"/>
                <a:gd name="T3" fmla="*/ 48 h 212"/>
                <a:gd name="T4" fmla="*/ 183 w 245"/>
                <a:gd name="T5" fmla="*/ 48 h 212"/>
                <a:gd name="T6" fmla="*/ 62 w 245"/>
                <a:gd name="T7" fmla="*/ 15 h 212"/>
                <a:gd name="T8" fmla="*/ 46 w 245"/>
                <a:gd name="T9" fmla="*/ 0 h 212"/>
                <a:gd name="T10" fmla="*/ 30 w 245"/>
                <a:gd name="T11" fmla="*/ 33 h 212"/>
                <a:gd name="T12" fmla="*/ 46 w 245"/>
                <a:gd name="T13" fmla="*/ 49 h 212"/>
                <a:gd name="T14" fmla="*/ 153 w 245"/>
                <a:gd name="T15" fmla="*/ 33 h 212"/>
                <a:gd name="T16" fmla="*/ 137 w 245"/>
                <a:gd name="T17" fmla="*/ 0 h 212"/>
                <a:gd name="T18" fmla="*/ 122 w 245"/>
                <a:gd name="T19" fmla="*/ 15 h 212"/>
                <a:gd name="T20" fmla="*/ 137 w 245"/>
                <a:gd name="T21" fmla="*/ 49 h 212"/>
                <a:gd name="T22" fmla="*/ 153 w 245"/>
                <a:gd name="T23" fmla="*/ 33 h 212"/>
                <a:gd name="T24" fmla="*/ 245 w 245"/>
                <a:gd name="T25" fmla="*/ 15 h 212"/>
                <a:gd name="T26" fmla="*/ 229 w 245"/>
                <a:gd name="T27" fmla="*/ 0 h 212"/>
                <a:gd name="T28" fmla="*/ 213 w 245"/>
                <a:gd name="T29" fmla="*/ 33 h 212"/>
                <a:gd name="T30" fmla="*/ 229 w 245"/>
                <a:gd name="T31" fmla="*/ 49 h 212"/>
                <a:gd name="T32" fmla="*/ 0 w 245"/>
                <a:gd name="T33" fmla="*/ 163 h 212"/>
                <a:gd name="T34" fmla="*/ 92 w 245"/>
                <a:gd name="T35" fmla="*/ 163 h 212"/>
                <a:gd name="T36" fmla="*/ 183 w 245"/>
                <a:gd name="T37" fmla="*/ 163 h 212"/>
                <a:gd name="T38" fmla="*/ 62 w 245"/>
                <a:gd name="T39" fmla="*/ 196 h 212"/>
                <a:gd name="T40" fmla="*/ 46 w 245"/>
                <a:gd name="T41" fmla="*/ 163 h 212"/>
                <a:gd name="T42" fmla="*/ 30 w 245"/>
                <a:gd name="T43" fmla="*/ 179 h 212"/>
                <a:gd name="T44" fmla="*/ 46 w 245"/>
                <a:gd name="T45" fmla="*/ 212 h 212"/>
                <a:gd name="T46" fmla="*/ 62 w 245"/>
                <a:gd name="T47" fmla="*/ 196 h 212"/>
                <a:gd name="T48" fmla="*/ 153 w 245"/>
                <a:gd name="T49" fmla="*/ 179 h 212"/>
                <a:gd name="T50" fmla="*/ 137 w 245"/>
                <a:gd name="T51" fmla="*/ 163 h 212"/>
                <a:gd name="T52" fmla="*/ 122 w 245"/>
                <a:gd name="T53" fmla="*/ 196 h 212"/>
                <a:gd name="T54" fmla="*/ 137 w 245"/>
                <a:gd name="T55" fmla="*/ 212 h 212"/>
                <a:gd name="T56" fmla="*/ 245 w 245"/>
                <a:gd name="T57" fmla="*/ 196 h 212"/>
                <a:gd name="T58" fmla="*/ 229 w 245"/>
                <a:gd name="T59" fmla="*/ 163 h 212"/>
                <a:gd name="T60" fmla="*/ 213 w 245"/>
                <a:gd name="T61" fmla="*/ 179 h 212"/>
                <a:gd name="T62" fmla="*/ 229 w 245"/>
                <a:gd name="T63" fmla="*/ 212 h 212"/>
                <a:gd name="T64" fmla="*/ 245 w 245"/>
                <a:gd name="T65" fmla="*/ 196 h 212"/>
                <a:gd name="T66" fmla="*/ 62 w 245"/>
                <a:gd name="T67" fmla="*/ 131 h 212"/>
                <a:gd name="T68" fmla="*/ 153 w 245"/>
                <a:gd name="T69" fmla="*/ 131 h 212"/>
                <a:gd name="T70" fmla="*/ 32 w 245"/>
                <a:gd name="T71" fmla="*/ 98 h 212"/>
                <a:gd name="T72" fmla="*/ 16 w 245"/>
                <a:gd name="T73" fmla="*/ 83 h 212"/>
                <a:gd name="T74" fmla="*/ 0 w 245"/>
                <a:gd name="T75" fmla="*/ 116 h 212"/>
                <a:gd name="T76" fmla="*/ 16 w 245"/>
                <a:gd name="T77" fmla="*/ 132 h 212"/>
                <a:gd name="T78" fmla="*/ 123 w 245"/>
                <a:gd name="T79" fmla="*/ 116 h 212"/>
                <a:gd name="T80" fmla="*/ 107 w 245"/>
                <a:gd name="T81" fmla="*/ 83 h 212"/>
                <a:gd name="T82" fmla="*/ 92 w 245"/>
                <a:gd name="T83" fmla="*/ 98 h 212"/>
                <a:gd name="T84" fmla="*/ 107 w 245"/>
                <a:gd name="T85" fmla="*/ 132 h 212"/>
                <a:gd name="T86" fmla="*/ 123 w 245"/>
                <a:gd name="T87" fmla="*/ 116 h 212"/>
                <a:gd name="T88" fmla="*/ 215 w 245"/>
                <a:gd name="T89" fmla="*/ 98 h 212"/>
                <a:gd name="T90" fmla="*/ 199 w 245"/>
                <a:gd name="T91" fmla="*/ 83 h 212"/>
                <a:gd name="T92" fmla="*/ 183 w 245"/>
                <a:gd name="T93" fmla="*/ 116 h 212"/>
                <a:gd name="T94" fmla="*/ 199 w 245"/>
                <a:gd name="T95" fmla="*/ 132 h 212"/>
                <a:gd name="T96" fmla="*/ 245 w 245"/>
                <a:gd name="T97"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12">
                  <a:moveTo>
                    <a:pt x="0" y="0"/>
                  </a:moveTo>
                  <a:cubicBezTo>
                    <a:pt x="0" y="48"/>
                    <a:pt x="0" y="48"/>
                    <a:pt x="0" y="48"/>
                  </a:cubicBezTo>
                  <a:moveTo>
                    <a:pt x="92" y="0"/>
                  </a:moveTo>
                  <a:cubicBezTo>
                    <a:pt x="92" y="48"/>
                    <a:pt x="92" y="48"/>
                    <a:pt x="92" y="48"/>
                  </a:cubicBezTo>
                  <a:moveTo>
                    <a:pt x="183" y="0"/>
                  </a:moveTo>
                  <a:cubicBezTo>
                    <a:pt x="183" y="48"/>
                    <a:pt x="183" y="48"/>
                    <a:pt x="183" y="48"/>
                  </a:cubicBezTo>
                  <a:moveTo>
                    <a:pt x="62" y="33"/>
                  </a:moveTo>
                  <a:cubicBezTo>
                    <a:pt x="62" y="15"/>
                    <a:pt x="62" y="15"/>
                    <a:pt x="62" y="15"/>
                  </a:cubicBezTo>
                  <a:cubicBezTo>
                    <a:pt x="62" y="7"/>
                    <a:pt x="55" y="0"/>
                    <a:pt x="46" y="0"/>
                  </a:cubicBezTo>
                  <a:cubicBezTo>
                    <a:pt x="46" y="0"/>
                    <a:pt x="46" y="0"/>
                    <a:pt x="46" y="0"/>
                  </a:cubicBezTo>
                  <a:cubicBezTo>
                    <a:pt x="37" y="0"/>
                    <a:pt x="30" y="7"/>
                    <a:pt x="30" y="15"/>
                  </a:cubicBezTo>
                  <a:cubicBezTo>
                    <a:pt x="30" y="33"/>
                    <a:pt x="30" y="33"/>
                    <a:pt x="30" y="33"/>
                  </a:cubicBezTo>
                  <a:cubicBezTo>
                    <a:pt x="30" y="41"/>
                    <a:pt x="37" y="49"/>
                    <a:pt x="46" y="49"/>
                  </a:cubicBezTo>
                  <a:cubicBezTo>
                    <a:pt x="46" y="49"/>
                    <a:pt x="46" y="49"/>
                    <a:pt x="46" y="49"/>
                  </a:cubicBezTo>
                  <a:cubicBezTo>
                    <a:pt x="55" y="49"/>
                    <a:pt x="62" y="41"/>
                    <a:pt x="62" y="33"/>
                  </a:cubicBezTo>
                  <a:close/>
                  <a:moveTo>
                    <a:pt x="153" y="33"/>
                  </a:moveTo>
                  <a:cubicBezTo>
                    <a:pt x="153" y="15"/>
                    <a:pt x="153" y="15"/>
                    <a:pt x="153" y="15"/>
                  </a:cubicBezTo>
                  <a:cubicBezTo>
                    <a:pt x="153" y="7"/>
                    <a:pt x="146" y="0"/>
                    <a:pt x="137" y="0"/>
                  </a:cubicBezTo>
                  <a:cubicBezTo>
                    <a:pt x="137" y="0"/>
                    <a:pt x="137" y="0"/>
                    <a:pt x="137" y="0"/>
                  </a:cubicBezTo>
                  <a:cubicBezTo>
                    <a:pt x="129" y="0"/>
                    <a:pt x="122" y="7"/>
                    <a:pt x="122" y="15"/>
                  </a:cubicBezTo>
                  <a:cubicBezTo>
                    <a:pt x="122" y="33"/>
                    <a:pt x="122" y="33"/>
                    <a:pt x="122" y="33"/>
                  </a:cubicBezTo>
                  <a:cubicBezTo>
                    <a:pt x="122" y="41"/>
                    <a:pt x="129" y="49"/>
                    <a:pt x="137" y="49"/>
                  </a:cubicBezTo>
                  <a:cubicBezTo>
                    <a:pt x="137" y="49"/>
                    <a:pt x="137" y="49"/>
                    <a:pt x="137" y="49"/>
                  </a:cubicBezTo>
                  <a:cubicBezTo>
                    <a:pt x="146" y="49"/>
                    <a:pt x="153" y="41"/>
                    <a:pt x="153" y="33"/>
                  </a:cubicBezTo>
                  <a:close/>
                  <a:moveTo>
                    <a:pt x="245" y="33"/>
                  </a:moveTo>
                  <a:cubicBezTo>
                    <a:pt x="245" y="15"/>
                    <a:pt x="245" y="15"/>
                    <a:pt x="245" y="15"/>
                  </a:cubicBezTo>
                  <a:cubicBezTo>
                    <a:pt x="245" y="7"/>
                    <a:pt x="237" y="0"/>
                    <a:pt x="229" y="0"/>
                  </a:cubicBezTo>
                  <a:cubicBezTo>
                    <a:pt x="229" y="0"/>
                    <a:pt x="229" y="0"/>
                    <a:pt x="229" y="0"/>
                  </a:cubicBezTo>
                  <a:cubicBezTo>
                    <a:pt x="220" y="0"/>
                    <a:pt x="213" y="7"/>
                    <a:pt x="213" y="15"/>
                  </a:cubicBezTo>
                  <a:cubicBezTo>
                    <a:pt x="213" y="33"/>
                    <a:pt x="213" y="33"/>
                    <a:pt x="213" y="33"/>
                  </a:cubicBezTo>
                  <a:cubicBezTo>
                    <a:pt x="213" y="41"/>
                    <a:pt x="220" y="49"/>
                    <a:pt x="229" y="49"/>
                  </a:cubicBezTo>
                  <a:cubicBezTo>
                    <a:pt x="229" y="49"/>
                    <a:pt x="229" y="49"/>
                    <a:pt x="229" y="49"/>
                  </a:cubicBezTo>
                  <a:cubicBezTo>
                    <a:pt x="237" y="49"/>
                    <a:pt x="245" y="41"/>
                    <a:pt x="245" y="33"/>
                  </a:cubicBezTo>
                  <a:close/>
                  <a:moveTo>
                    <a:pt x="0" y="163"/>
                  </a:moveTo>
                  <a:cubicBezTo>
                    <a:pt x="0" y="212"/>
                    <a:pt x="0" y="212"/>
                    <a:pt x="0" y="212"/>
                  </a:cubicBezTo>
                  <a:moveTo>
                    <a:pt x="92" y="163"/>
                  </a:moveTo>
                  <a:cubicBezTo>
                    <a:pt x="92" y="212"/>
                    <a:pt x="92" y="212"/>
                    <a:pt x="92" y="212"/>
                  </a:cubicBezTo>
                  <a:moveTo>
                    <a:pt x="183" y="163"/>
                  </a:moveTo>
                  <a:cubicBezTo>
                    <a:pt x="183" y="212"/>
                    <a:pt x="183" y="212"/>
                    <a:pt x="183" y="212"/>
                  </a:cubicBezTo>
                  <a:moveTo>
                    <a:pt x="62" y="196"/>
                  </a:moveTo>
                  <a:cubicBezTo>
                    <a:pt x="62" y="179"/>
                    <a:pt x="62" y="179"/>
                    <a:pt x="62" y="179"/>
                  </a:cubicBezTo>
                  <a:cubicBezTo>
                    <a:pt x="62" y="170"/>
                    <a:pt x="55" y="163"/>
                    <a:pt x="46" y="163"/>
                  </a:cubicBezTo>
                  <a:cubicBezTo>
                    <a:pt x="46" y="163"/>
                    <a:pt x="46" y="163"/>
                    <a:pt x="46" y="163"/>
                  </a:cubicBezTo>
                  <a:cubicBezTo>
                    <a:pt x="37" y="163"/>
                    <a:pt x="30" y="170"/>
                    <a:pt x="30" y="179"/>
                  </a:cubicBezTo>
                  <a:cubicBezTo>
                    <a:pt x="30" y="196"/>
                    <a:pt x="30" y="196"/>
                    <a:pt x="30" y="196"/>
                  </a:cubicBezTo>
                  <a:cubicBezTo>
                    <a:pt x="30" y="205"/>
                    <a:pt x="37" y="212"/>
                    <a:pt x="46" y="212"/>
                  </a:cubicBezTo>
                  <a:cubicBezTo>
                    <a:pt x="46" y="212"/>
                    <a:pt x="46" y="212"/>
                    <a:pt x="46" y="212"/>
                  </a:cubicBezTo>
                  <a:cubicBezTo>
                    <a:pt x="55" y="212"/>
                    <a:pt x="62" y="205"/>
                    <a:pt x="62" y="196"/>
                  </a:cubicBezTo>
                  <a:close/>
                  <a:moveTo>
                    <a:pt x="153" y="196"/>
                  </a:moveTo>
                  <a:cubicBezTo>
                    <a:pt x="153" y="179"/>
                    <a:pt x="153" y="179"/>
                    <a:pt x="153" y="179"/>
                  </a:cubicBezTo>
                  <a:cubicBezTo>
                    <a:pt x="153" y="170"/>
                    <a:pt x="146" y="163"/>
                    <a:pt x="137" y="163"/>
                  </a:cubicBezTo>
                  <a:cubicBezTo>
                    <a:pt x="137" y="163"/>
                    <a:pt x="137" y="163"/>
                    <a:pt x="137" y="163"/>
                  </a:cubicBezTo>
                  <a:cubicBezTo>
                    <a:pt x="129" y="163"/>
                    <a:pt x="122" y="170"/>
                    <a:pt x="122" y="179"/>
                  </a:cubicBezTo>
                  <a:cubicBezTo>
                    <a:pt x="122" y="196"/>
                    <a:pt x="122" y="196"/>
                    <a:pt x="122" y="196"/>
                  </a:cubicBezTo>
                  <a:cubicBezTo>
                    <a:pt x="122" y="205"/>
                    <a:pt x="129" y="212"/>
                    <a:pt x="137" y="212"/>
                  </a:cubicBezTo>
                  <a:cubicBezTo>
                    <a:pt x="137" y="212"/>
                    <a:pt x="137" y="212"/>
                    <a:pt x="137" y="212"/>
                  </a:cubicBezTo>
                  <a:cubicBezTo>
                    <a:pt x="146" y="212"/>
                    <a:pt x="153" y="205"/>
                    <a:pt x="153" y="196"/>
                  </a:cubicBezTo>
                  <a:close/>
                  <a:moveTo>
                    <a:pt x="245" y="196"/>
                  </a:moveTo>
                  <a:cubicBezTo>
                    <a:pt x="245" y="179"/>
                    <a:pt x="245" y="179"/>
                    <a:pt x="245" y="179"/>
                  </a:cubicBezTo>
                  <a:cubicBezTo>
                    <a:pt x="245" y="170"/>
                    <a:pt x="237" y="163"/>
                    <a:pt x="229" y="163"/>
                  </a:cubicBezTo>
                  <a:cubicBezTo>
                    <a:pt x="229" y="163"/>
                    <a:pt x="229" y="163"/>
                    <a:pt x="229" y="163"/>
                  </a:cubicBezTo>
                  <a:cubicBezTo>
                    <a:pt x="220" y="163"/>
                    <a:pt x="213" y="170"/>
                    <a:pt x="213" y="179"/>
                  </a:cubicBezTo>
                  <a:cubicBezTo>
                    <a:pt x="213" y="196"/>
                    <a:pt x="213" y="196"/>
                    <a:pt x="213" y="196"/>
                  </a:cubicBezTo>
                  <a:cubicBezTo>
                    <a:pt x="213" y="205"/>
                    <a:pt x="220" y="212"/>
                    <a:pt x="229" y="212"/>
                  </a:cubicBezTo>
                  <a:cubicBezTo>
                    <a:pt x="229" y="212"/>
                    <a:pt x="229" y="212"/>
                    <a:pt x="229" y="212"/>
                  </a:cubicBezTo>
                  <a:cubicBezTo>
                    <a:pt x="237" y="212"/>
                    <a:pt x="245" y="205"/>
                    <a:pt x="245" y="196"/>
                  </a:cubicBezTo>
                  <a:close/>
                  <a:moveTo>
                    <a:pt x="62" y="83"/>
                  </a:moveTo>
                  <a:cubicBezTo>
                    <a:pt x="62" y="131"/>
                    <a:pt x="62" y="131"/>
                    <a:pt x="62" y="131"/>
                  </a:cubicBezTo>
                  <a:moveTo>
                    <a:pt x="153" y="83"/>
                  </a:moveTo>
                  <a:cubicBezTo>
                    <a:pt x="153" y="131"/>
                    <a:pt x="153" y="131"/>
                    <a:pt x="153" y="131"/>
                  </a:cubicBezTo>
                  <a:moveTo>
                    <a:pt x="32" y="116"/>
                  </a:moveTo>
                  <a:cubicBezTo>
                    <a:pt x="32" y="98"/>
                    <a:pt x="32" y="98"/>
                    <a:pt x="32" y="98"/>
                  </a:cubicBezTo>
                  <a:cubicBezTo>
                    <a:pt x="32" y="90"/>
                    <a:pt x="25" y="83"/>
                    <a:pt x="16" y="83"/>
                  </a:cubicBezTo>
                  <a:cubicBezTo>
                    <a:pt x="16" y="83"/>
                    <a:pt x="16" y="83"/>
                    <a:pt x="16" y="83"/>
                  </a:cubicBezTo>
                  <a:cubicBezTo>
                    <a:pt x="7" y="83"/>
                    <a:pt x="0" y="90"/>
                    <a:pt x="0" y="98"/>
                  </a:cubicBezTo>
                  <a:cubicBezTo>
                    <a:pt x="0" y="116"/>
                    <a:pt x="0" y="116"/>
                    <a:pt x="0" y="116"/>
                  </a:cubicBezTo>
                  <a:cubicBezTo>
                    <a:pt x="0" y="124"/>
                    <a:pt x="7" y="132"/>
                    <a:pt x="16" y="132"/>
                  </a:cubicBezTo>
                  <a:cubicBezTo>
                    <a:pt x="16" y="132"/>
                    <a:pt x="16" y="132"/>
                    <a:pt x="16" y="132"/>
                  </a:cubicBezTo>
                  <a:cubicBezTo>
                    <a:pt x="25" y="132"/>
                    <a:pt x="32" y="124"/>
                    <a:pt x="32" y="116"/>
                  </a:cubicBezTo>
                  <a:close/>
                  <a:moveTo>
                    <a:pt x="123" y="116"/>
                  </a:moveTo>
                  <a:cubicBezTo>
                    <a:pt x="123" y="98"/>
                    <a:pt x="123" y="98"/>
                    <a:pt x="123" y="98"/>
                  </a:cubicBezTo>
                  <a:cubicBezTo>
                    <a:pt x="123" y="90"/>
                    <a:pt x="116" y="83"/>
                    <a:pt x="107" y="83"/>
                  </a:cubicBezTo>
                  <a:cubicBezTo>
                    <a:pt x="107" y="83"/>
                    <a:pt x="107" y="83"/>
                    <a:pt x="107" y="83"/>
                  </a:cubicBezTo>
                  <a:cubicBezTo>
                    <a:pt x="99" y="83"/>
                    <a:pt x="92" y="90"/>
                    <a:pt x="92" y="98"/>
                  </a:cubicBezTo>
                  <a:cubicBezTo>
                    <a:pt x="92" y="116"/>
                    <a:pt x="92" y="116"/>
                    <a:pt x="92" y="116"/>
                  </a:cubicBezTo>
                  <a:cubicBezTo>
                    <a:pt x="92" y="124"/>
                    <a:pt x="99" y="132"/>
                    <a:pt x="107" y="132"/>
                  </a:cubicBezTo>
                  <a:cubicBezTo>
                    <a:pt x="107" y="132"/>
                    <a:pt x="107" y="132"/>
                    <a:pt x="107" y="132"/>
                  </a:cubicBezTo>
                  <a:cubicBezTo>
                    <a:pt x="116" y="132"/>
                    <a:pt x="123" y="124"/>
                    <a:pt x="123" y="116"/>
                  </a:cubicBezTo>
                  <a:close/>
                  <a:moveTo>
                    <a:pt x="215" y="116"/>
                  </a:moveTo>
                  <a:cubicBezTo>
                    <a:pt x="215" y="98"/>
                    <a:pt x="215" y="98"/>
                    <a:pt x="215" y="98"/>
                  </a:cubicBezTo>
                  <a:cubicBezTo>
                    <a:pt x="215" y="90"/>
                    <a:pt x="207" y="83"/>
                    <a:pt x="199" y="83"/>
                  </a:cubicBezTo>
                  <a:cubicBezTo>
                    <a:pt x="199" y="83"/>
                    <a:pt x="199" y="83"/>
                    <a:pt x="199" y="83"/>
                  </a:cubicBezTo>
                  <a:cubicBezTo>
                    <a:pt x="190" y="83"/>
                    <a:pt x="183" y="90"/>
                    <a:pt x="183" y="98"/>
                  </a:cubicBezTo>
                  <a:cubicBezTo>
                    <a:pt x="183" y="116"/>
                    <a:pt x="183" y="116"/>
                    <a:pt x="183" y="116"/>
                  </a:cubicBezTo>
                  <a:cubicBezTo>
                    <a:pt x="183" y="124"/>
                    <a:pt x="190" y="132"/>
                    <a:pt x="199" y="132"/>
                  </a:cubicBezTo>
                  <a:cubicBezTo>
                    <a:pt x="199" y="132"/>
                    <a:pt x="199" y="132"/>
                    <a:pt x="199" y="132"/>
                  </a:cubicBezTo>
                  <a:cubicBezTo>
                    <a:pt x="207" y="132"/>
                    <a:pt x="215" y="124"/>
                    <a:pt x="215" y="116"/>
                  </a:cubicBezTo>
                  <a:close/>
                  <a:moveTo>
                    <a:pt x="245" y="83"/>
                  </a:moveTo>
                  <a:cubicBezTo>
                    <a:pt x="245" y="131"/>
                    <a:pt x="245" y="131"/>
                    <a:pt x="245" y="131"/>
                  </a:cubicBezTo>
                </a:path>
              </a:pathLst>
            </a:custGeom>
            <a:noFill/>
            <a:ln w="15875"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71" name="Group 7170">
            <a:extLst>
              <a:ext uri="{FF2B5EF4-FFF2-40B4-BE49-F238E27FC236}">
                <a16:creationId xmlns:a16="http://schemas.microsoft.com/office/drawing/2014/main" id="{BA5EB397-1922-4263-B228-00A6F9CDF7D3}"/>
              </a:ext>
            </a:extLst>
          </p:cNvPr>
          <p:cNvGrpSpPr/>
          <p:nvPr/>
        </p:nvGrpSpPr>
        <p:grpSpPr>
          <a:xfrm>
            <a:off x="5593079" y="2855261"/>
            <a:ext cx="817943" cy="817943"/>
            <a:chOff x="5593080" y="2439872"/>
            <a:chExt cx="1005840" cy="1005840"/>
          </a:xfrm>
        </p:grpSpPr>
        <p:sp>
          <p:nvSpPr>
            <p:cNvPr id="39" name="Oval 38">
              <a:extLst>
                <a:ext uri="{FF2B5EF4-FFF2-40B4-BE49-F238E27FC236}">
                  <a16:creationId xmlns:a16="http://schemas.microsoft.com/office/drawing/2014/main" id="{D2A885A6-7712-4415-93D4-F88BE03B2836}"/>
                </a:ext>
              </a:extLst>
            </p:cNvPr>
            <p:cNvSpPr/>
            <p:nvPr/>
          </p:nvSpPr>
          <p:spPr bwMode="auto">
            <a:xfrm>
              <a:off x="5593080" y="2439872"/>
              <a:ext cx="1005840" cy="100584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2" name="camera" title="Icon of a camera">
              <a:extLst>
                <a:ext uri="{FF2B5EF4-FFF2-40B4-BE49-F238E27FC236}">
                  <a16:creationId xmlns:a16="http://schemas.microsoft.com/office/drawing/2014/main" id="{12AC9794-3856-4AE2-8681-21716DADC75A}"/>
                </a:ext>
              </a:extLst>
            </p:cNvPr>
            <p:cNvSpPr>
              <a:spLocks noChangeAspect="1" noEditPoints="1"/>
            </p:cNvSpPr>
            <p:nvPr/>
          </p:nvSpPr>
          <p:spPr bwMode="auto">
            <a:xfrm>
              <a:off x="5756347" y="2630973"/>
              <a:ext cx="498244" cy="399447"/>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5875"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Books" title="Icon of a stack of books">
              <a:extLst>
                <a:ext uri="{FF2B5EF4-FFF2-40B4-BE49-F238E27FC236}">
                  <a16:creationId xmlns:a16="http://schemas.microsoft.com/office/drawing/2014/main" id="{DBECAFDD-1B9E-4C6E-8C87-79F37FE68D82}"/>
                </a:ext>
              </a:extLst>
            </p:cNvPr>
            <p:cNvSpPr>
              <a:spLocks noChangeAspect="1" noEditPoints="1"/>
            </p:cNvSpPr>
            <p:nvPr/>
          </p:nvSpPr>
          <p:spPr bwMode="auto">
            <a:xfrm>
              <a:off x="5939697" y="2822074"/>
              <a:ext cx="505901" cy="399447"/>
            </a:xfrm>
            <a:custGeom>
              <a:avLst/>
              <a:gdLst>
                <a:gd name="T0" fmla="*/ 3195 w 3452"/>
                <a:gd name="T1" fmla="*/ 1671 h 2724"/>
                <a:gd name="T2" fmla="*/ 309 w 3452"/>
                <a:gd name="T3" fmla="*/ 1671 h 2724"/>
                <a:gd name="T4" fmla="*/ 0 w 3452"/>
                <a:gd name="T5" fmla="*/ 1362 h 2724"/>
                <a:gd name="T6" fmla="*/ 309 w 3452"/>
                <a:gd name="T7" fmla="*/ 1053 h 2724"/>
                <a:gd name="T8" fmla="*/ 3195 w 3452"/>
                <a:gd name="T9" fmla="*/ 1053 h 2724"/>
                <a:gd name="T10" fmla="*/ 3018 w 3452"/>
                <a:gd name="T11" fmla="*/ 1053 h 2724"/>
                <a:gd name="T12" fmla="*/ 2937 w 3452"/>
                <a:gd name="T13" fmla="*/ 1362 h 2724"/>
                <a:gd name="T14" fmla="*/ 3018 w 3452"/>
                <a:gd name="T15" fmla="*/ 1671 h 2724"/>
                <a:gd name="T16" fmla="*/ 3452 w 3452"/>
                <a:gd name="T17" fmla="*/ 0 h 2724"/>
                <a:gd name="T18" fmla="*/ 566 w 3452"/>
                <a:gd name="T19" fmla="*/ 0 h 2724"/>
                <a:gd name="T20" fmla="*/ 257 w 3452"/>
                <a:gd name="T21" fmla="*/ 309 h 2724"/>
                <a:gd name="T22" fmla="*/ 566 w 3452"/>
                <a:gd name="T23" fmla="*/ 618 h 2724"/>
                <a:gd name="T24" fmla="*/ 3452 w 3452"/>
                <a:gd name="T25" fmla="*/ 618 h 2724"/>
                <a:gd name="T26" fmla="*/ 3275 w 3452"/>
                <a:gd name="T27" fmla="*/ 0 h 2724"/>
                <a:gd name="T28" fmla="*/ 3195 w 3452"/>
                <a:gd name="T29" fmla="*/ 309 h 2724"/>
                <a:gd name="T30" fmla="*/ 3275 w 3452"/>
                <a:gd name="T31" fmla="*/ 618 h 2724"/>
                <a:gd name="T32" fmla="*/ 192 w 3452"/>
                <a:gd name="T33" fmla="*/ 2724 h 2724"/>
                <a:gd name="T34" fmla="*/ 3078 w 3452"/>
                <a:gd name="T35" fmla="*/ 2724 h 2724"/>
                <a:gd name="T36" fmla="*/ 3387 w 3452"/>
                <a:gd name="T37" fmla="*/ 2415 h 2724"/>
                <a:gd name="T38" fmla="*/ 3078 w 3452"/>
                <a:gd name="T39" fmla="*/ 2106 h 2724"/>
                <a:gd name="T40" fmla="*/ 192 w 3452"/>
                <a:gd name="T41" fmla="*/ 2106 h 2724"/>
                <a:gd name="T42" fmla="*/ 369 w 3452"/>
                <a:gd name="T43" fmla="*/ 2724 h 2724"/>
                <a:gd name="T44" fmla="*/ 450 w 3452"/>
                <a:gd name="T45" fmla="*/ 2415 h 2724"/>
                <a:gd name="T46" fmla="*/ 369 w 3452"/>
                <a:gd name="T47" fmla="*/ 2106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52" h="2724">
                  <a:moveTo>
                    <a:pt x="3195" y="1671"/>
                  </a:moveTo>
                  <a:cubicBezTo>
                    <a:pt x="309" y="1671"/>
                    <a:pt x="309" y="1671"/>
                    <a:pt x="309" y="1671"/>
                  </a:cubicBezTo>
                  <a:cubicBezTo>
                    <a:pt x="138" y="1671"/>
                    <a:pt x="0" y="1533"/>
                    <a:pt x="0" y="1362"/>
                  </a:cubicBezTo>
                  <a:cubicBezTo>
                    <a:pt x="0" y="1191"/>
                    <a:pt x="138" y="1053"/>
                    <a:pt x="309" y="1053"/>
                  </a:cubicBezTo>
                  <a:cubicBezTo>
                    <a:pt x="3195" y="1053"/>
                    <a:pt x="3195" y="1053"/>
                    <a:pt x="3195" y="1053"/>
                  </a:cubicBezTo>
                  <a:moveTo>
                    <a:pt x="3018" y="1053"/>
                  </a:moveTo>
                  <a:cubicBezTo>
                    <a:pt x="2968" y="1126"/>
                    <a:pt x="2937" y="1237"/>
                    <a:pt x="2937" y="1362"/>
                  </a:cubicBezTo>
                  <a:cubicBezTo>
                    <a:pt x="2937" y="1486"/>
                    <a:pt x="2968" y="1598"/>
                    <a:pt x="3018" y="1671"/>
                  </a:cubicBezTo>
                  <a:moveTo>
                    <a:pt x="3452" y="0"/>
                  </a:moveTo>
                  <a:cubicBezTo>
                    <a:pt x="566" y="0"/>
                    <a:pt x="566" y="0"/>
                    <a:pt x="566" y="0"/>
                  </a:cubicBezTo>
                  <a:cubicBezTo>
                    <a:pt x="396" y="0"/>
                    <a:pt x="257" y="139"/>
                    <a:pt x="257" y="309"/>
                  </a:cubicBezTo>
                  <a:cubicBezTo>
                    <a:pt x="257" y="480"/>
                    <a:pt x="396" y="618"/>
                    <a:pt x="566" y="618"/>
                  </a:cubicBezTo>
                  <a:cubicBezTo>
                    <a:pt x="3452" y="618"/>
                    <a:pt x="3452" y="618"/>
                    <a:pt x="3452" y="618"/>
                  </a:cubicBezTo>
                  <a:moveTo>
                    <a:pt x="3275" y="0"/>
                  </a:moveTo>
                  <a:cubicBezTo>
                    <a:pt x="3226" y="74"/>
                    <a:pt x="3195" y="185"/>
                    <a:pt x="3195" y="309"/>
                  </a:cubicBezTo>
                  <a:cubicBezTo>
                    <a:pt x="3195" y="434"/>
                    <a:pt x="3226" y="545"/>
                    <a:pt x="3275" y="618"/>
                  </a:cubicBezTo>
                  <a:moveTo>
                    <a:pt x="192" y="2724"/>
                  </a:moveTo>
                  <a:cubicBezTo>
                    <a:pt x="3078" y="2724"/>
                    <a:pt x="3078" y="2724"/>
                    <a:pt x="3078" y="2724"/>
                  </a:cubicBezTo>
                  <a:cubicBezTo>
                    <a:pt x="3249" y="2724"/>
                    <a:pt x="3387" y="2585"/>
                    <a:pt x="3387" y="2415"/>
                  </a:cubicBezTo>
                  <a:cubicBezTo>
                    <a:pt x="3387" y="2244"/>
                    <a:pt x="3249" y="2106"/>
                    <a:pt x="3078" y="2106"/>
                  </a:cubicBezTo>
                  <a:cubicBezTo>
                    <a:pt x="192" y="2106"/>
                    <a:pt x="192" y="2106"/>
                    <a:pt x="192" y="2106"/>
                  </a:cubicBezTo>
                  <a:moveTo>
                    <a:pt x="369" y="2724"/>
                  </a:moveTo>
                  <a:cubicBezTo>
                    <a:pt x="418" y="2650"/>
                    <a:pt x="450" y="2539"/>
                    <a:pt x="450" y="2415"/>
                  </a:cubicBezTo>
                  <a:cubicBezTo>
                    <a:pt x="450" y="2290"/>
                    <a:pt x="418" y="2179"/>
                    <a:pt x="369" y="2106"/>
                  </a:cubicBezTo>
                </a:path>
              </a:pathLst>
            </a:custGeom>
            <a:solidFill>
              <a:schemeClr val="bg1"/>
            </a:solidFill>
            <a:ln w="15875" cap="sq">
              <a:solidFill>
                <a:srgbClr val="0078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80" name="Group 7179">
            <a:extLst>
              <a:ext uri="{FF2B5EF4-FFF2-40B4-BE49-F238E27FC236}">
                <a16:creationId xmlns:a16="http://schemas.microsoft.com/office/drawing/2014/main" id="{11DB0130-57D5-445E-96B2-C19313CD1EF4}"/>
              </a:ext>
            </a:extLst>
          </p:cNvPr>
          <p:cNvGrpSpPr/>
          <p:nvPr/>
        </p:nvGrpSpPr>
        <p:grpSpPr>
          <a:xfrm>
            <a:off x="4657412" y="4125292"/>
            <a:ext cx="817943" cy="817943"/>
            <a:chOff x="5502549" y="3642950"/>
            <a:chExt cx="1005840" cy="1005840"/>
          </a:xfrm>
        </p:grpSpPr>
        <p:sp>
          <p:nvSpPr>
            <p:cNvPr id="61" name="Oval 60">
              <a:extLst>
                <a:ext uri="{FF2B5EF4-FFF2-40B4-BE49-F238E27FC236}">
                  <a16:creationId xmlns:a16="http://schemas.microsoft.com/office/drawing/2014/main" id="{16BF6B0C-1863-441D-BD63-A60840C95287}"/>
                </a:ext>
              </a:extLst>
            </p:cNvPr>
            <p:cNvSpPr/>
            <p:nvPr/>
          </p:nvSpPr>
          <p:spPr bwMode="auto">
            <a:xfrm>
              <a:off x="5502549" y="3642950"/>
              <a:ext cx="1005840" cy="100584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62" name="Manufacturing_E99C" title="Icon of a robotic arm">
              <a:extLst>
                <a:ext uri="{FF2B5EF4-FFF2-40B4-BE49-F238E27FC236}">
                  <a16:creationId xmlns:a16="http://schemas.microsoft.com/office/drawing/2014/main" id="{2884DE8B-811F-4BEA-8D87-261DDCB9FA3B}"/>
                </a:ext>
              </a:extLst>
            </p:cNvPr>
            <p:cNvSpPr>
              <a:spLocks noChangeAspect="1" noEditPoints="1"/>
            </p:cNvSpPr>
            <p:nvPr/>
          </p:nvSpPr>
          <p:spPr bwMode="auto">
            <a:xfrm>
              <a:off x="5681635" y="3786082"/>
              <a:ext cx="641472" cy="627067"/>
            </a:xfrm>
            <a:custGeom>
              <a:avLst/>
              <a:gdLst>
                <a:gd name="T0" fmla="*/ 3549 w 3875"/>
                <a:gd name="T1" fmla="*/ 2212 h 3788"/>
                <a:gd name="T2" fmla="*/ 3875 w 3875"/>
                <a:gd name="T3" fmla="*/ 2538 h 3788"/>
                <a:gd name="T4" fmla="*/ 3875 w 3875"/>
                <a:gd name="T5" fmla="*/ 2913 h 3788"/>
                <a:gd name="T6" fmla="*/ 3195 w 3875"/>
                <a:gd name="T7" fmla="*/ 2218 h 3788"/>
                <a:gd name="T8" fmla="*/ 2875 w 3875"/>
                <a:gd name="T9" fmla="*/ 2538 h 3788"/>
                <a:gd name="T10" fmla="*/ 2875 w 3875"/>
                <a:gd name="T11" fmla="*/ 2913 h 3788"/>
                <a:gd name="T12" fmla="*/ 1000 w 3875"/>
                <a:gd name="T13" fmla="*/ 1413 h 3788"/>
                <a:gd name="T14" fmla="*/ 375 w 3875"/>
                <a:gd name="T15" fmla="*/ 2038 h 3788"/>
                <a:gd name="T16" fmla="*/ 375 w 3875"/>
                <a:gd name="T17" fmla="*/ 3788 h 3788"/>
                <a:gd name="T18" fmla="*/ 1625 w 3875"/>
                <a:gd name="T19" fmla="*/ 3788 h 3788"/>
                <a:gd name="T20" fmla="*/ 1625 w 3875"/>
                <a:gd name="T21" fmla="*/ 2038 h 3788"/>
                <a:gd name="T22" fmla="*/ 1000 w 3875"/>
                <a:gd name="T23" fmla="*/ 1413 h 3788"/>
                <a:gd name="T24" fmla="*/ 0 w 3875"/>
                <a:gd name="T25" fmla="*/ 3788 h 3788"/>
                <a:gd name="T26" fmla="*/ 2000 w 3875"/>
                <a:gd name="T27" fmla="*/ 3788 h 3788"/>
                <a:gd name="T28" fmla="*/ 1000 w 3875"/>
                <a:gd name="T29" fmla="*/ 2038 h 3788"/>
                <a:gd name="T30" fmla="*/ 875 w 3875"/>
                <a:gd name="T31" fmla="*/ 2163 h 3788"/>
                <a:gd name="T32" fmla="*/ 1000 w 3875"/>
                <a:gd name="T33" fmla="*/ 2288 h 3788"/>
                <a:gd name="T34" fmla="*/ 1125 w 3875"/>
                <a:gd name="T35" fmla="*/ 2163 h 3788"/>
                <a:gd name="T36" fmla="*/ 1000 w 3875"/>
                <a:gd name="T37" fmla="*/ 2038 h 3788"/>
                <a:gd name="T38" fmla="*/ 3054 w 3875"/>
                <a:gd name="T39" fmla="*/ 1920 h 3788"/>
                <a:gd name="T40" fmla="*/ 3518 w 3875"/>
                <a:gd name="T41" fmla="*/ 1722 h 3788"/>
                <a:gd name="T42" fmla="*/ 1604 w 3875"/>
                <a:gd name="T43" fmla="*/ 1875 h 3788"/>
                <a:gd name="T44" fmla="*/ 2769 w 3875"/>
                <a:gd name="T45" fmla="*/ 674 h 3788"/>
                <a:gd name="T46" fmla="*/ 2761 w 3875"/>
                <a:gd name="T47" fmla="*/ 144 h 3788"/>
                <a:gd name="T48" fmla="*/ 2231 w 3875"/>
                <a:gd name="T49" fmla="*/ 152 h 3788"/>
                <a:gd name="T50" fmla="*/ 1007 w 3875"/>
                <a:gd name="T51" fmla="*/ 1413 h 3788"/>
                <a:gd name="T52" fmla="*/ 3141 w 3875"/>
                <a:gd name="T53" fmla="*/ 2139 h 3788"/>
                <a:gd name="T54" fmla="*/ 3508 w 3875"/>
                <a:gd name="T55" fmla="*/ 2246 h 3788"/>
                <a:gd name="T56" fmla="*/ 3592 w 3875"/>
                <a:gd name="T57" fmla="*/ 1924 h 3788"/>
                <a:gd name="T58" fmla="*/ 2846 w 3875"/>
                <a:gd name="T59" fmla="*/ 268 h 3788"/>
                <a:gd name="T60" fmla="*/ 3141 w 3875"/>
                <a:gd name="T61" fmla="*/ 2139 h 3788"/>
                <a:gd name="T62" fmla="*/ 2575 w 3875"/>
                <a:gd name="T63" fmla="*/ 874 h 3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75" h="3788">
                  <a:moveTo>
                    <a:pt x="3549" y="2212"/>
                  </a:moveTo>
                  <a:cubicBezTo>
                    <a:pt x="3875" y="2538"/>
                    <a:pt x="3875" y="2538"/>
                    <a:pt x="3875" y="2538"/>
                  </a:cubicBezTo>
                  <a:cubicBezTo>
                    <a:pt x="3875" y="2913"/>
                    <a:pt x="3875" y="2913"/>
                    <a:pt x="3875" y="2913"/>
                  </a:cubicBezTo>
                  <a:moveTo>
                    <a:pt x="3195" y="2218"/>
                  </a:moveTo>
                  <a:cubicBezTo>
                    <a:pt x="2875" y="2538"/>
                    <a:pt x="2875" y="2538"/>
                    <a:pt x="2875" y="2538"/>
                  </a:cubicBezTo>
                  <a:cubicBezTo>
                    <a:pt x="2875" y="2913"/>
                    <a:pt x="2875" y="2913"/>
                    <a:pt x="2875" y="2913"/>
                  </a:cubicBezTo>
                  <a:moveTo>
                    <a:pt x="1000" y="1413"/>
                  </a:moveTo>
                  <a:cubicBezTo>
                    <a:pt x="655" y="1413"/>
                    <a:pt x="375" y="1693"/>
                    <a:pt x="375" y="2038"/>
                  </a:cubicBezTo>
                  <a:cubicBezTo>
                    <a:pt x="375" y="3788"/>
                    <a:pt x="375" y="3788"/>
                    <a:pt x="375" y="3788"/>
                  </a:cubicBezTo>
                  <a:cubicBezTo>
                    <a:pt x="1625" y="3788"/>
                    <a:pt x="1625" y="3788"/>
                    <a:pt x="1625" y="3788"/>
                  </a:cubicBezTo>
                  <a:cubicBezTo>
                    <a:pt x="1625" y="2038"/>
                    <a:pt x="1625" y="2038"/>
                    <a:pt x="1625" y="2038"/>
                  </a:cubicBezTo>
                  <a:cubicBezTo>
                    <a:pt x="1625" y="1693"/>
                    <a:pt x="1345" y="1413"/>
                    <a:pt x="1000" y="1413"/>
                  </a:cubicBezTo>
                  <a:close/>
                  <a:moveTo>
                    <a:pt x="0" y="3788"/>
                  </a:moveTo>
                  <a:cubicBezTo>
                    <a:pt x="2000" y="3788"/>
                    <a:pt x="2000" y="3788"/>
                    <a:pt x="2000" y="3788"/>
                  </a:cubicBezTo>
                  <a:moveTo>
                    <a:pt x="1000" y="2038"/>
                  </a:moveTo>
                  <a:cubicBezTo>
                    <a:pt x="931" y="2038"/>
                    <a:pt x="875" y="2094"/>
                    <a:pt x="875" y="2163"/>
                  </a:cubicBezTo>
                  <a:cubicBezTo>
                    <a:pt x="875" y="2232"/>
                    <a:pt x="931" y="2288"/>
                    <a:pt x="1000" y="2288"/>
                  </a:cubicBezTo>
                  <a:cubicBezTo>
                    <a:pt x="1069" y="2288"/>
                    <a:pt x="1125" y="2232"/>
                    <a:pt x="1125" y="2163"/>
                  </a:cubicBezTo>
                  <a:cubicBezTo>
                    <a:pt x="1125" y="2094"/>
                    <a:pt x="1069" y="2038"/>
                    <a:pt x="1000" y="2038"/>
                  </a:cubicBezTo>
                  <a:close/>
                  <a:moveTo>
                    <a:pt x="3054" y="1920"/>
                  </a:moveTo>
                  <a:cubicBezTo>
                    <a:pt x="3518" y="1722"/>
                    <a:pt x="3518" y="1722"/>
                    <a:pt x="3518" y="1722"/>
                  </a:cubicBezTo>
                  <a:moveTo>
                    <a:pt x="1604" y="1875"/>
                  </a:moveTo>
                  <a:cubicBezTo>
                    <a:pt x="2769" y="674"/>
                    <a:pt x="2769" y="674"/>
                    <a:pt x="2769" y="674"/>
                  </a:cubicBezTo>
                  <a:cubicBezTo>
                    <a:pt x="2913" y="526"/>
                    <a:pt x="2910" y="288"/>
                    <a:pt x="2761" y="144"/>
                  </a:cubicBezTo>
                  <a:cubicBezTo>
                    <a:pt x="2613" y="0"/>
                    <a:pt x="2375" y="3"/>
                    <a:pt x="2231" y="152"/>
                  </a:cubicBezTo>
                  <a:cubicBezTo>
                    <a:pt x="1007" y="1413"/>
                    <a:pt x="1007" y="1413"/>
                    <a:pt x="1007" y="1413"/>
                  </a:cubicBezTo>
                  <a:moveTo>
                    <a:pt x="3141" y="2139"/>
                  </a:moveTo>
                  <a:cubicBezTo>
                    <a:pt x="3202" y="2278"/>
                    <a:pt x="3375" y="2333"/>
                    <a:pt x="3508" y="2246"/>
                  </a:cubicBezTo>
                  <a:cubicBezTo>
                    <a:pt x="3612" y="2178"/>
                    <a:pt x="3643" y="2038"/>
                    <a:pt x="3592" y="1924"/>
                  </a:cubicBezTo>
                  <a:cubicBezTo>
                    <a:pt x="2846" y="268"/>
                    <a:pt x="2846" y="268"/>
                    <a:pt x="2846" y="268"/>
                  </a:cubicBezTo>
                  <a:moveTo>
                    <a:pt x="3141" y="2139"/>
                  </a:moveTo>
                  <a:cubicBezTo>
                    <a:pt x="2575" y="874"/>
                    <a:pt x="2575" y="874"/>
                    <a:pt x="2575" y="874"/>
                  </a:cubicBezTo>
                </a:path>
              </a:pathLst>
            </a:custGeom>
            <a:noFill/>
            <a:ln w="15875"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183" name="Group 7182">
            <a:extLst>
              <a:ext uri="{FF2B5EF4-FFF2-40B4-BE49-F238E27FC236}">
                <a16:creationId xmlns:a16="http://schemas.microsoft.com/office/drawing/2014/main" id="{D1E93EA4-BDF4-4BF6-A83A-CC326B9B5E5F}"/>
              </a:ext>
            </a:extLst>
          </p:cNvPr>
          <p:cNvGrpSpPr/>
          <p:nvPr/>
        </p:nvGrpSpPr>
        <p:grpSpPr>
          <a:xfrm>
            <a:off x="3785539" y="5582857"/>
            <a:ext cx="817943" cy="817943"/>
            <a:chOff x="5502549" y="5852160"/>
            <a:chExt cx="1005840" cy="1005840"/>
          </a:xfrm>
        </p:grpSpPr>
        <p:sp>
          <p:nvSpPr>
            <p:cNvPr id="68" name="Oval 67">
              <a:extLst>
                <a:ext uri="{FF2B5EF4-FFF2-40B4-BE49-F238E27FC236}">
                  <a16:creationId xmlns:a16="http://schemas.microsoft.com/office/drawing/2014/main" id="{9DD83290-1FF9-42ED-B096-6EE786832076}"/>
                </a:ext>
              </a:extLst>
            </p:cNvPr>
            <p:cNvSpPr/>
            <p:nvPr/>
          </p:nvSpPr>
          <p:spPr bwMode="auto">
            <a:xfrm>
              <a:off x="5502549" y="5852160"/>
              <a:ext cx="1005840" cy="100584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69" name="Group 68">
              <a:extLst>
                <a:ext uri="{FF2B5EF4-FFF2-40B4-BE49-F238E27FC236}">
                  <a16:creationId xmlns:a16="http://schemas.microsoft.com/office/drawing/2014/main" id="{69A268D3-8C5C-4792-9B7E-B58CCC3438E7}"/>
                </a:ext>
              </a:extLst>
            </p:cNvPr>
            <p:cNvGrpSpPr/>
            <p:nvPr/>
          </p:nvGrpSpPr>
          <p:grpSpPr>
            <a:xfrm>
              <a:off x="5681635" y="6046563"/>
              <a:ext cx="641472" cy="634709"/>
              <a:chOff x="7627142" y="2130188"/>
              <a:chExt cx="2275048" cy="2275044"/>
            </a:xfrm>
          </p:grpSpPr>
          <p:grpSp>
            <p:nvGrpSpPr>
              <p:cNvPr id="70" name="Group 69">
                <a:extLst>
                  <a:ext uri="{FF2B5EF4-FFF2-40B4-BE49-F238E27FC236}">
                    <a16:creationId xmlns:a16="http://schemas.microsoft.com/office/drawing/2014/main" id="{D9D5CC53-38F2-4722-9B9D-38B4F97071DE}"/>
                  </a:ext>
                </a:extLst>
              </p:cNvPr>
              <p:cNvGrpSpPr/>
              <p:nvPr/>
            </p:nvGrpSpPr>
            <p:grpSpPr>
              <a:xfrm>
                <a:off x="7627142" y="2130188"/>
                <a:ext cx="2275048" cy="2275044"/>
                <a:chOff x="7675552" y="2178598"/>
                <a:chExt cx="2178228" cy="2178224"/>
              </a:xfrm>
            </p:grpSpPr>
            <p:sp>
              <p:nvSpPr>
                <p:cNvPr id="72" name="Freeform 13">
                  <a:extLst>
                    <a:ext uri="{FF2B5EF4-FFF2-40B4-BE49-F238E27FC236}">
                      <a16:creationId xmlns:a16="http://schemas.microsoft.com/office/drawing/2014/main" id="{AE76CBFD-8E06-45BB-BCA6-FE04C67BD86F}"/>
                    </a:ext>
                  </a:extLst>
                </p:cNvPr>
                <p:cNvSpPr>
                  <a:spLocks noEditPoints="1"/>
                </p:cNvSpPr>
                <p:nvPr/>
              </p:nvSpPr>
              <p:spPr bwMode="auto">
                <a:xfrm>
                  <a:off x="8056993" y="2561340"/>
                  <a:ext cx="1427392" cy="1426766"/>
                </a:xfrm>
                <a:custGeom>
                  <a:avLst/>
                  <a:gdLst>
                    <a:gd name="T0" fmla="*/ 101 w 112"/>
                    <a:gd name="T1" fmla="*/ 0 h 112"/>
                    <a:gd name="T2" fmla="*/ 10 w 112"/>
                    <a:gd name="T3" fmla="*/ 0 h 112"/>
                    <a:gd name="T4" fmla="*/ 0 w 112"/>
                    <a:gd name="T5" fmla="*/ 10 h 112"/>
                    <a:gd name="T6" fmla="*/ 0 w 112"/>
                    <a:gd name="T7" fmla="*/ 101 h 112"/>
                    <a:gd name="T8" fmla="*/ 10 w 112"/>
                    <a:gd name="T9" fmla="*/ 112 h 112"/>
                    <a:gd name="T10" fmla="*/ 101 w 112"/>
                    <a:gd name="T11" fmla="*/ 112 h 112"/>
                    <a:gd name="T12" fmla="*/ 112 w 112"/>
                    <a:gd name="T13" fmla="*/ 101 h 112"/>
                    <a:gd name="T14" fmla="*/ 112 w 112"/>
                    <a:gd name="T15" fmla="*/ 10 h 112"/>
                    <a:gd name="T16" fmla="*/ 101 w 112"/>
                    <a:gd name="T17" fmla="*/ 0 h 112"/>
                    <a:gd name="T18" fmla="*/ 107 w 112"/>
                    <a:gd name="T19" fmla="*/ 101 h 112"/>
                    <a:gd name="T20" fmla="*/ 101 w 112"/>
                    <a:gd name="T21" fmla="*/ 107 h 112"/>
                    <a:gd name="T22" fmla="*/ 10 w 112"/>
                    <a:gd name="T23" fmla="*/ 107 h 112"/>
                    <a:gd name="T24" fmla="*/ 5 w 112"/>
                    <a:gd name="T25" fmla="*/ 101 h 112"/>
                    <a:gd name="T26" fmla="*/ 5 w 112"/>
                    <a:gd name="T27" fmla="*/ 10 h 112"/>
                    <a:gd name="T28" fmla="*/ 10 w 112"/>
                    <a:gd name="T29" fmla="*/ 5 h 112"/>
                    <a:gd name="T30" fmla="*/ 101 w 112"/>
                    <a:gd name="T31" fmla="*/ 5 h 112"/>
                    <a:gd name="T32" fmla="*/ 107 w 112"/>
                    <a:gd name="T33" fmla="*/ 10 h 112"/>
                    <a:gd name="T34" fmla="*/ 107 w 112"/>
                    <a:gd name="T35" fmla="*/ 10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101" y="0"/>
                      </a:moveTo>
                      <a:cubicBezTo>
                        <a:pt x="10" y="0"/>
                        <a:pt x="10" y="0"/>
                        <a:pt x="10" y="0"/>
                      </a:cubicBezTo>
                      <a:cubicBezTo>
                        <a:pt x="4" y="0"/>
                        <a:pt x="0" y="4"/>
                        <a:pt x="0" y="10"/>
                      </a:cubicBezTo>
                      <a:cubicBezTo>
                        <a:pt x="0" y="101"/>
                        <a:pt x="0" y="101"/>
                        <a:pt x="0" y="101"/>
                      </a:cubicBezTo>
                      <a:cubicBezTo>
                        <a:pt x="0" y="107"/>
                        <a:pt x="4" y="112"/>
                        <a:pt x="10" y="112"/>
                      </a:cubicBezTo>
                      <a:cubicBezTo>
                        <a:pt x="101" y="112"/>
                        <a:pt x="101" y="112"/>
                        <a:pt x="101" y="112"/>
                      </a:cubicBezTo>
                      <a:cubicBezTo>
                        <a:pt x="107" y="112"/>
                        <a:pt x="112" y="107"/>
                        <a:pt x="112" y="101"/>
                      </a:cubicBezTo>
                      <a:cubicBezTo>
                        <a:pt x="112" y="10"/>
                        <a:pt x="112" y="10"/>
                        <a:pt x="112" y="10"/>
                      </a:cubicBezTo>
                      <a:cubicBezTo>
                        <a:pt x="112" y="4"/>
                        <a:pt x="107" y="0"/>
                        <a:pt x="101" y="0"/>
                      </a:cubicBezTo>
                      <a:close/>
                      <a:moveTo>
                        <a:pt x="107" y="101"/>
                      </a:moveTo>
                      <a:cubicBezTo>
                        <a:pt x="107" y="104"/>
                        <a:pt x="104" y="107"/>
                        <a:pt x="101" y="107"/>
                      </a:cubicBezTo>
                      <a:cubicBezTo>
                        <a:pt x="10" y="107"/>
                        <a:pt x="10" y="107"/>
                        <a:pt x="10" y="107"/>
                      </a:cubicBezTo>
                      <a:cubicBezTo>
                        <a:pt x="7" y="107"/>
                        <a:pt x="5" y="104"/>
                        <a:pt x="5" y="101"/>
                      </a:cubicBezTo>
                      <a:cubicBezTo>
                        <a:pt x="5" y="10"/>
                        <a:pt x="5" y="10"/>
                        <a:pt x="5" y="10"/>
                      </a:cubicBezTo>
                      <a:cubicBezTo>
                        <a:pt x="5" y="7"/>
                        <a:pt x="7" y="5"/>
                        <a:pt x="10" y="5"/>
                      </a:cubicBezTo>
                      <a:cubicBezTo>
                        <a:pt x="101" y="5"/>
                        <a:pt x="101" y="5"/>
                        <a:pt x="101" y="5"/>
                      </a:cubicBezTo>
                      <a:cubicBezTo>
                        <a:pt x="104" y="5"/>
                        <a:pt x="107" y="7"/>
                        <a:pt x="107" y="10"/>
                      </a:cubicBezTo>
                      <a:lnTo>
                        <a:pt x="107" y="101"/>
                      </a:lnTo>
                      <a:close/>
                    </a:path>
                  </a:pathLst>
                </a:custGeom>
                <a:solidFill>
                  <a:srgbClr val="FFFFFF"/>
                </a:solidFill>
                <a:ln w="9525">
                  <a:solidFill>
                    <a:srgbClr val="0078D4"/>
                  </a:solidFill>
                  <a:round/>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1A1A1A"/>
                    </a:solidFill>
                    <a:effectLst/>
                    <a:uLnTx/>
                    <a:uFillTx/>
                    <a:latin typeface="Segoe UI Semibold"/>
                    <a:ea typeface="+mn-ea"/>
                    <a:cs typeface="+mn-cs"/>
                  </a:endParaRPr>
                </a:p>
              </p:txBody>
            </p:sp>
            <p:sp>
              <p:nvSpPr>
                <p:cNvPr id="73" name="Freeform 14">
                  <a:extLst>
                    <a:ext uri="{FF2B5EF4-FFF2-40B4-BE49-F238E27FC236}">
                      <a16:creationId xmlns:a16="http://schemas.microsoft.com/office/drawing/2014/main" id="{DA0668DB-24A2-4B20-B436-C71087F9D237}"/>
                    </a:ext>
                  </a:extLst>
                </p:cNvPr>
                <p:cNvSpPr>
                  <a:spLocks noEditPoints="1"/>
                </p:cNvSpPr>
                <p:nvPr/>
              </p:nvSpPr>
              <p:spPr bwMode="auto">
                <a:xfrm>
                  <a:off x="7675552" y="2178598"/>
                  <a:ext cx="2178228" cy="2178224"/>
                </a:xfrm>
                <a:custGeom>
                  <a:avLst/>
                  <a:gdLst>
                    <a:gd name="T0" fmla="*/ 165 w 171"/>
                    <a:gd name="T1" fmla="*/ 13 h 171"/>
                    <a:gd name="T2" fmla="*/ 158 w 171"/>
                    <a:gd name="T3" fmla="*/ 6 h 171"/>
                    <a:gd name="T4" fmla="*/ 153 w 171"/>
                    <a:gd name="T5" fmla="*/ 6 h 171"/>
                    <a:gd name="T6" fmla="*/ 139 w 171"/>
                    <a:gd name="T7" fmla="*/ 0 h 171"/>
                    <a:gd name="T8" fmla="*/ 127 w 171"/>
                    <a:gd name="T9" fmla="*/ 0 h 171"/>
                    <a:gd name="T10" fmla="*/ 113 w 171"/>
                    <a:gd name="T11" fmla="*/ 6 h 171"/>
                    <a:gd name="T12" fmla="*/ 108 w 171"/>
                    <a:gd name="T13" fmla="*/ 6 h 171"/>
                    <a:gd name="T14" fmla="*/ 91 w 171"/>
                    <a:gd name="T15" fmla="*/ 0 h 171"/>
                    <a:gd name="T16" fmla="*/ 80 w 171"/>
                    <a:gd name="T17" fmla="*/ 0 h 171"/>
                    <a:gd name="T18" fmla="*/ 66 w 171"/>
                    <a:gd name="T19" fmla="*/ 6 h 171"/>
                    <a:gd name="T20" fmla="*/ 61 w 171"/>
                    <a:gd name="T21" fmla="*/ 6 h 171"/>
                    <a:gd name="T22" fmla="*/ 44 w 171"/>
                    <a:gd name="T23" fmla="*/ 0 h 171"/>
                    <a:gd name="T24" fmla="*/ 35 w 171"/>
                    <a:gd name="T25" fmla="*/ 0 h 171"/>
                    <a:gd name="T26" fmla="*/ 18 w 171"/>
                    <a:gd name="T27" fmla="*/ 6 h 171"/>
                    <a:gd name="T28" fmla="*/ 13 w 171"/>
                    <a:gd name="T29" fmla="*/ 6 h 171"/>
                    <a:gd name="T30" fmla="*/ 7 w 171"/>
                    <a:gd name="T31" fmla="*/ 13 h 171"/>
                    <a:gd name="T32" fmla="*/ 7 w 171"/>
                    <a:gd name="T33" fmla="*/ 18 h 171"/>
                    <a:gd name="T34" fmla="*/ 0 w 171"/>
                    <a:gd name="T35" fmla="*/ 35 h 171"/>
                    <a:gd name="T36" fmla="*/ 0 w 171"/>
                    <a:gd name="T37" fmla="*/ 44 h 171"/>
                    <a:gd name="T38" fmla="*/ 7 w 171"/>
                    <a:gd name="T39" fmla="*/ 60 h 171"/>
                    <a:gd name="T40" fmla="*/ 7 w 171"/>
                    <a:gd name="T41" fmla="*/ 66 h 171"/>
                    <a:gd name="T42" fmla="*/ 0 w 171"/>
                    <a:gd name="T43" fmla="*/ 80 h 171"/>
                    <a:gd name="T44" fmla="*/ 0 w 171"/>
                    <a:gd name="T45" fmla="*/ 91 h 171"/>
                    <a:gd name="T46" fmla="*/ 7 w 171"/>
                    <a:gd name="T47" fmla="*/ 108 h 171"/>
                    <a:gd name="T48" fmla="*/ 7 w 171"/>
                    <a:gd name="T49" fmla="*/ 113 h 171"/>
                    <a:gd name="T50" fmla="*/ 0 w 171"/>
                    <a:gd name="T51" fmla="*/ 127 h 171"/>
                    <a:gd name="T52" fmla="*/ 0 w 171"/>
                    <a:gd name="T53" fmla="*/ 139 h 171"/>
                    <a:gd name="T54" fmla="*/ 7 w 171"/>
                    <a:gd name="T55" fmla="*/ 153 h 171"/>
                    <a:gd name="T56" fmla="*/ 7 w 171"/>
                    <a:gd name="T57" fmla="*/ 158 h 171"/>
                    <a:gd name="T58" fmla="*/ 13 w 171"/>
                    <a:gd name="T59" fmla="*/ 165 h 171"/>
                    <a:gd name="T60" fmla="*/ 18 w 171"/>
                    <a:gd name="T61" fmla="*/ 165 h 171"/>
                    <a:gd name="T62" fmla="*/ 35 w 171"/>
                    <a:gd name="T63" fmla="*/ 171 h 171"/>
                    <a:gd name="T64" fmla="*/ 44 w 171"/>
                    <a:gd name="T65" fmla="*/ 171 h 171"/>
                    <a:gd name="T66" fmla="*/ 61 w 171"/>
                    <a:gd name="T67" fmla="*/ 165 h 171"/>
                    <a:gd name="T68" fmla="*/ 66 w 171"/>
                    <a:gd name="T69" fmla="*/ 165 h 171"/>
                    <a:gd name="T70" fmla="*/ 80 w 171"/>
                    <a:gd name="T71" fmla="*/ 171 h 171"/>
                    <a:gd name="T72" fmla="*/ 91 w 171"/>
                    <a:gd name="T73" fmla="*/ 171 h 171"/>
                    <a:gd name="T74" fmla="*/ 108 w 171"/>
                    <a:gd name="T75" fmla="*/ 165 h 171"/>
                    <a:gd name="T76" fmla="*/ 113 w 171"/>
                    <a:gd name="T77" fmla="*/ 165 h 171"/>
                    <a:gd name="T78" fmla="*/ 127 w 171"/>
                    <a:gd name="T79" fmla="*/ 171 h 171"/>
                    <a:gd name="T80" fmla="*/ 139 w 171"/>
                    <a:gd name="T81" fmla="*/ 171 h 171"/>
                    <a:gd name="T82" fmla="*/ 153 w 171"/>
                    <a:gd name="T83" fmla="*/ 165 h 171"/>
                    <a:gd name="T84" fmla="*/ 158 w 171"/>
                    <a:gd name="T85" fmla="*/ 165 h 171"/>
                    <a:gd name="T86" fmla="*/ 165 w 171"/>
                    <a:gd name="T87" fmla="*/ 158 h 171"/>
                    <a:gd name="T88" fmla="*/ 165 w 171"/>
                    <a:gd name="T89" fmla="*/ 153 h 171"/>
                    <a:gd name="T90" fmla="*/ 171 w 171"/>
                    <a:gd name="T91" fmla="*/ 139 h 171"/>
                    <a:gd name="T92" fmla="*/ 171 w 171"/>
                    <a:gd name="T93" fmla="*/ 127 h 171"/>
                    <a:gd name="T94" fmla="*/ 165 w 171"/>
                    <a:gd name="T95" fmla="*/ 113 h 171"/>
                    <a:gd name="T96" fmla="*/ 165 w 171"/>
                    <a:gd name="T97" fmla="*/ 108 h 171"/>
                    <a:gd name="T98" fmla="*/ 171 w 171"/>
                    <a:gd name="T99" fmla="*/ 91 h 171"/>
                    <a:gd name="T100" fmla="*/ 171 w 171"/>
                    <a:gd name="T101" fmla="*/ 80 h 171"/>
                    <a:gd name="T102" fmla="*/ 165 w 171"/>
                    <a:gd name="T103" fmla="*/ 66 h 171"/>
                    <a:gd name="T104" fmla="*/ 165 w 171"/>
                    <a:gd name="T105" fmla="*/ 60 h 171"/>
                    <a:gd name="T106" fmla="*/ 171 w 171"/>
                    <a:gd name="T107" fmla="*/ 44 h 171"/>
                    <a:gd name="T108" fmla="*/ 171 w 171"/>
                    <a:gd name="T109" fmla="*/ 35 h 171"/>
                    <a:gd name="T110" fmla="*/ 165 w 171"/>
                    <a:gd name="T111" fmla="*/ 18 h 171"/>
                    <a:gd name="T112" fmla="*/ 159 w 171"/>
                    <a:gd name="T113" fmla="*/ 160 h 171"/>
                    <a:gd name="T114" fmla="*/ 12 w 171"/>
                    <a:gd name="T115" fmla="*/ 12 h 171"/>
                    <a:gd name="T116" fmla="*/ 160 w 171"/>
                    <a:gd name="T117" fmla="*/ 1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171">
                      <a:moveTo>
                        <a:pt x="171" y="18"/>
                      </a:moveTo>
                      <a:cubicBezTo>
                        <a:pt x="171" y="13"/>
                        <a:pt x="171" y="13"/>
                        <a:pt x="171" y="13"/>
                      </a:cubicBezTo>
                      <a:cubicBezTo>
                        <a:pt x="165" y="13"/>
                        <a:pt x="165" y="13"/>
                        <a:pt x="165" y="13"/>
                      </a:cubicBezTo>
                      <a:cubicBezTo>
                        <a:pt x="165" y="12"/>
                        <a:pt x="165" y="12"/>
                        <a:pt x="165" y="12"/>
                      </a:cubicBezTo>
                      <a:cubicBezTo>
                        <a:pt x="165" y="9"/>
                        <a:pt x="162" y="6"/>
                        <a:pt x="159" y="6"/>
                      </a:cubicBezTo>
                      <a:cubicBezTo>
                        <a:pt x="158" y="6"/>
                        <a:pt x="158" y="6"/>
                        <a:pt x="158" y="6"/>
                      </a:cubicBezTo>
                      <a:cubicBezTo>
                        <a:pt x="158" y="0"/>
                        <a:pt x="158" y="0"/>
                        <a:pt x="158" y="0"/>
                      </a:cubicBezTo>
                      <a:cubicBezTo>
                        <a:pt x="153" y="0"/>
                        <a:pt x="153" y="0"/>
                        <a:pt x="153" y="0"/>
                      </a:cubicBezTo>
                      <a:cubicBezTo>
                        <a:pt x="153" y="6"/>
                        <a:pt x="153" y="6"/>
                        <a:pt x="153" y="6"/>
                      </a:cubicBezTo>
                      <a:cubicBezTo>
                        <a:pt x="144" y="6"/>
                        <a:pt x="144" y="6"/>
                        <a:pt x="144" y="6"/>
                      </a:cubicBezTo>
                      <a:cubicBezTo>
                        <a:pt x="144" y="0"/>
                        <a:pt x="144" y="0"/>
                        <a:pt x="144" y="0"/>
                      </a:cubicBezTo>
                      <a:cubicBezTo>
                        <a:pt x="139" y="0"/>
                        <a:pt x="139" y="0"/>
                        <a:pt x="139" y="0"/>
                      </a:cubicBezTo>
                      <a:cubicBezTo>
                        <a:pt x="139" y="6"/>
                        <a:pt x="139" y="6"/>
                        <a:pt x="139" y="6"/>
                      </a:cubicBezTo>
                      <a:cubicBezTo>
                        <a:pt x="127" y="6"/>
                        <a:pt x="127" y="6"/>
                        <a:pt x="127" y="6"/>
                      </a:cubicBezTo>
                      <a:cubicBezTo>
                        <a:pt x="127" y="0"/>
                        <a:pt x="127" y="0"/>
                        <a:pt x="127" y="0"/>
                      </a:cubicBezTo>
                      <a:cubicBezTo>
                        <a:pt x="122" y="0"/>
                        <a:pt x="122" y="0"/>
                        <a:pt x="122" y="0"/>
                      </a:cubicBezTo>
                      <a:cubicBezTo>
                        <a:pt x="122" y="6"/>
                        <a:pt x="122" y="6"/>
                        <a:pt x="122" y="6"/>
                      </a:cubicBezTo>
                      <a:cubicBezTo>
                        <a:pt x="113" y="6"/>
                        <a:pt x="113" y="6"/>
                        <a:pt x="113" y="6"/>
                      </a:cubicBezTo>
                      <a:cubicBezTo>
                        <a:pt x="113" y="0"/>
                        <a:pt x="113" y="0"/>
                        <a:pt x="113" y="0"/>
                      </a:cubicBezTo>
                      <a:cubicBezTo>
                        <a:pt x="108" y="0"/>
                        <a:pt x="108" y="0"/>
                        <a:pt x="108" y="0"/>
                      </a:cubicBezTo>
                      <a:cubicBezTo>
                        <a:pt x="108" y="6"/>
                        <a:pt x="108" y="6"/>
                        <a:pt x="108" y="6"/>
                      </a:cubicBezTo>
                      <a:cubicBezTo>
                        <a:pt x="97" y="6"/>
                        <a:pt x="97" y="6"/>
                        <a:pt x="97" y="6"/>
                      </a:cubicBezTo>
                      <a:cubicBezTo>
                        <a:pt x="97" y="0"/>
                        <a:pt x="97" y="0"/>
                        <a:pt x="97" y="0"/>
                      </a:cubicBezTo>
                      <a:cubicBezTo>
                        <a:pt x="91" y="0"/>
                        <a:pt x="91" y="0"/>
                        <a:pt x="91" y="0"/>
                      </a:cubicBezTo>
                      <a:cubicBezTo>
                        <a:pt x="91" y="6"/>
                        <a:pt x="91" y="6"/>
                        <a:pt x="91" y="6"/>
                      </a:cubicBezTo>
                      <a:cubicBezTo>
                        <a:pt x="80" y="6"/>
                        <a:pt x="80" y="6"/>
                        <a:pt x="80" y="6"/>
                      </a:cubicBezTo>
                      <a:cubicBezTo>
                        <a:pt x="80" y="0"/>
                        <a:pt x="80" y="0"/>
                        <a:pt x="80" y="0"/>
                      </a:cubicBezTo>
                      <a:cubicBezTo>
                        <a:pt x="75" y="0"/>
                        <a:pt x="75" y="0"/>
                        <a:pt x="75" y="0"/>
                      </a:cubicBezTo>
                      <a:cubicBezTo>
                        <a:pt x="75" y="6"/>
                        <a:pt x="75" y="6"/>
                        <a:pt x="75" y="6"/>
                      </a:cubicBezTo>
                      <a:cubicBezTo>
                        <a:pt x="66" y="6"/>
                        <a:pt x="66" y="6"/>
                        <a:pt x="66" y="6"/>
                      </a:cubicBezTo>
                      <a:cubicBezTo>
                        <a:pt x="66" y="0"/>
                        <a:pt x="66" y="0"/>
                        <a:pt x="66" y="0"/>
                      </a:cubicBezTo>
                      <a:cubicBezTo>
                        <a:pt x="61" y="0"/>
                        <a:pt x="61" y="0"/>
                        <a:pt x="61" y="0"/>
                      </a:cubicBezTo>
                      <a:cubicBezTo>
                        <a:pt x="61" y="6"/>
                        <a:pt x="61" y="6"/>
                        <a:pt x="61" y="6"/>
                      </a:cubicBezTo>
                      <a:cubicBezTo>
                        <a:pt x="49" y="6"/>
                        <a:pt x="49" y="6"/>
                        <a:pt x="49" y="6"/>
                      </a:cubicBezTo>
                      <a:cubicBezTo>
                        <a:pt x="49" y="0"/>
                        <a:pt x="49" y="0"/>
                        <a:pt x="49" y="0"/>
                      </a:cubicBezTo>
                      <a:cubicBezTo>
                        <a:pt x="44" y="0"/>
                        <a:pt x="44" y="0"/>
                        <a:pt x="44" y="0"/>
                      </a:cubicBezTo>
                      <a:cubicBezTo>
                        <a:pt x="44" y="6"/>
                        <a:pt x="44" y="6"/>
                        <a:pt x="44" y="6"/>
                      </a:cubicBezTo>
                      <a:cubicBezTo>
                        <a:pt x="35" y="6"/>
                        <a:pt x="35" y="6"/>
                        <a:pt x="35" y="6"/>
                      </a:cubicBezTo>
                      <a:cubicBezTo>
                        <a:pt x="35" y="0"/>
                        <a:pt x="35" y="0"/>
                        <a:pt x="35" y="0"/>
                      </a:cubicBezTo>
                      <a:cubicBezTo>
                        <a:pt x="30" y="0"/>
                        <a:pt x="30" y="0"/>
                        <a:pt x="30" y="0"/>
                      </a:cubicBezTo>
                      <a:cubicBezTo>
                        <a:pt x="30" y="6"/>
                        <a:pt x="30" y="6"/>
                        <a:pt x="30" y="6"/>
                      </a:cubicBezTo>
                      <a:cubicBezTo>
                        <a:pt x="18" y="6"/>
                        <a:pt x="18" y="6"/>
                        <a:pt x="18" y="6"/>
                      </a:cubicBezTo>
                      <a:cubicBezTo>
                        <a:pt x="18" y="0"/>
                        <a:pt x="18" y="0"/>
                        <a:pt x="18" y="0"/>
                      </a:cubicBezTo>
                      <a:cubicBezTo>
                        <a:pt x="13" y="0"/>
                        <a:pt x="13" y="0"/>
                        <a:pt x="13" y="0"/>
                      </a:cubicBezTo>
                      <a:cubicBezTo>
                        <a:pt x="13" y="6"/>
                        <a:pt x="13" y="6"/>
                        <a:pt x="13" y="6"/>
                      </a:cubicBezTo>
                      <a:cubicBezTo>
                        <a:pt x="12" y="6"/>
                        <a:pt x="12" y="6"/>
                        <a:pt x="12" y="6"/>
                      </a:cubicBezTo>
                      <a:cubicBezTo>
                        <a:pt x="9" y="6"/>
                        <a:pt x="7" y="9"/>
                        <a:pt x="7" y="12"/>
                      </a:cubicBezTo>
                      <a:cubicBezTo>
                        <a:pt x="7" y="13"/>
                        <a:pt x="7" y="13"/>
                        <a:pt x="7" y="13"/>
                      </a:cubicBezTo>
                      <a:cubicBezTo>
                        <a:pt x="0" y="13"/>
                        <a:pt x="0" y="13"/>
                        <a:pt x="0" y="13"/>
                      </a:cubicBezTo>
                      <a:cubicBezTo>
                        <a:pt x="0" y="18"/>
                        <a:pt x="0" y="18"/>
                        <a:pt x="0" y="18"/>
                      </a:cubicBezTo>
                      <a:cubicBezTo>
                        <a:pt x="7" y="18"/>
                        <a:pt x="7" y="18"/>
                        <a:pt x="7" y="18"/>
                      </a:cubicBezTo>
                      <a:cubicBezTo>
                        <a:pt x="7" y="30"/>
                        <a:pt x="7" y="30"/>
                        <a:pt x="7" y="30"/>
                      </a:cubicBezTo>
                      <a:cubicBezTo>
                        <a:pt x="0" y="30"/>
                        <a:pt x="0" y="30"/>
                        <a:pt x="0" y="30"/>
                      </a:cubicBezTo>
                      <a:cubicBezTo>
                        <a:pt x="0" y="35"/>
                        <a:pt x="0" y="35"/>
                        <a:pt x="0" y="35"/>
                      </a:cubicBezTo>
                      <a:cubicBezTo>
                        <a:pt x="7" y="35"/>
                        <a:pt x="7" y="35"/>
                        <a:pt x="7" y="35"/>
                      </a:cubicBezTo>
                      <a:cubicBezTo>
                        <a:pt x="7" y="44"/>
                        <a:pt x="7" y="44"/>
                        <a:pt x="7" y="44"/>
                      </a:cubicBezTo>
                      <a:cubicBezTo>
                        <a:pt x="0" y="44"/>
                        <a:pt x="0" y="44"/>
                        <a:pt x="0" y="44"/>
                      </a:cubicBezTo>
                      <a:cubicBezTo>
                        <a:pt x="0" y="49"/>
                        <a:pt x="0" y="49"/>
                        <a:pt x="0" y="49"/>
                      </a:cubicBezTo>
                      <a:cubicBezTo>
                        <a:pt x="7" y="49"/>
                        <a:pt x="7" y="49"/>
                        <a:pt x="7" y="49"/>
                      </a:cubicBezTo>
                      <a:cubicBezTo>
                        <a:pt x="7" y="60"/>
                        <a:pt x="7" y="60"/>
                        <a:pt x="7" y="60"/>
                      </a:cubicBezTo>
                      <a:cubicBezTo>
                        <a:pt x="0" y="60"/>
                        <a:pt x="0" y="60"/>
                        <a:pt x="0" y="60"/>
                      </a:cubicBezTo>
                      <a:cubicBezTo>
                        <a:pt x="0" y="66"/>
                        <a:pt x="0" y="66"/>
                        <a:pt x="0" y="66"/>
                      </a:cubicBezTo>
                      <a:cubicBezTo>
                        <a:pt x="7" y="66"/>
                        <a:pt x="7" y="66"/>
                        <a:pt x="7" y="66"/>
                      </a:cubicBezTo>
                      <a:cubicBezTo>
                        <a:pt x="7" y="75"/>
                        <a:pt x="7" y="75"/>
                        <a:pt x="7" y="75"/>
                      </a:cubicBezTo>
                      <a:cubicBezTo>
                        <a:pt x="0" y="75"/>
                        <a:pt x="0" y="75"/>
                        <a:pt x="0" y="75"/>
                      </a:cubicBezTo>
                      <a:cubicBezTo>
                        <a:pt x="0" y="80"/>
                        <a:pt x="0" y="80"/>
                        <a:pt x="0" y="80"/>
                      </a:cubicBezTo>
                      <a:cubicBezTo>
                        <a:pt x="7" y="80"/>
                        <a:pt x="7" y="80"/>
                        <a:pt x="7" y="80"/>
                      </a:cubicBezTo>
                      <a:cubicBezTo>
                        <a:pt x="7" y="91"/>
                        <a:pt x="7" y="91"/>
                        <a:pt x="7" y="91"/>
                      </a:cubicBezTo>
                      <a:cubicBezTo>
                        <a:pt x="0" y="91"/>
                        <a:pt x="0" y="91"/>
                        <a:pt x="0" y="91"/>
                      </a:cubicBezTo>
                      <a:cubicBezTo>
                        <a:pt x="0" y="97"/>
                        <a:pt x="0" y="97"/>
                        <a:pt x="0" y="97"/>
                      </a:cubicBezTo>
                      <a:cubicBezTo>
                        <a:pt x="7" y="97"/>
                        <a:pt x="7" y="97"/>
                        <a:pt x="7" y="97"/>
                      </a:cubicBezTo>
                      <a:cubicBezTo>
                        <a:pt x="7" y="108"/>
                        <a:pt x="7" y="108"/>
                        <a:pt x="7" y="108"/>
                      </a:cubicBezTo>
                      <a:cubicBezTo>
                        <a:pt x="0" y="108"/>
                        <a:pt x="0" y="108"/>
                        <a:pt x="0" y="108"/>
                      </a:cubicBezTo>
                      <a:cubicBezTo>
                        <a:pt x="0" y="113"/>
                        <a:pt x="0" y="113"/>
                        <a:pt x="0" y="113"/>
                      </a:cubicBezTo>
                      <a:cubicBezTo>
                        <a:pt x="7" y="113"/>
                        <a:pt x="7" y="113"/>
                        <a:pt x="7" y="113"/>
                      </a:cubicBezTo>
                      <a:cubicBezTo>
                        <a:pt x="7" y="122"/>
                        <a:pt x="7" y="122"/>
                        <a:pt x="7" y="122"/>
                      </a:cubicBezTo>
                      <a:cubicBezTo>
                        <a:pt x="0" y="122"/>
                        <a:pt x="0" y="122"/>
                        <a:pt x="0" y="122"/>
                      </a:cubicBezTo>
                      <a:cubicBezTo>
                        <a:pt x="0" y="127"/>
                        <a:pt x="0" y="127"/>
                        <a:pt x="0" y="127"/>
                      </a:cubicBezTo>
                      <a:cubicBezTo>
                        <a:pt x="7" y="127"/>
                        <a:pt x="7" y="127"/>
                        <a:pt x="7" y="127"/>
                      </a:cubicBezTo>
                      <a:cubicBezTo>
                        <a:pt x="7" y="139"/>
                        <a:pt x="7" y="139"/>
                        <a:pt x="7" y="139"/>
                      </a:cubicBezTo>
                      <a:cubicBezTo>
                        <a:pt x="0" y="139"/>
                        <a:pt x="0" y="139"/>
                        <a:pt x="0" y="139"/>
                      </a:cubicBezTo>
                      <a:cubicBezTo>
                        <a:pt x="0" y="144"/>
                        <a:pt x="0" y="144"/>
                        <a:pt x="0" y="144"/>
                      </a:cubicBezTo>
                      <a:cubicBezTo>
                        <a:pt x="7" y="144"/>
                        <a:pt x="7" y="144"/>
                        <a:pt x="7" y="144"/>
                      </a:cubicBezTo>
                      <a:cubicBezTo>
                        <a:pt x="7" y="153"/>
                        <a:pt x="7" y="153"/>
                        <a:pt x="7" y="153"/>
                      </a:cubicBezTo>
                      <a:cubicBezTo>
                        <a:pt x="0" y="153"/>
                        <a:pt x="0" y="153"/>
                        <a:pt x="0" y="153"/>
                      </a:cubicBezTo>
                      <a:cubicBezTo>
                        <a:pt x="0" y="158"/>
                        <a:pt x="0" y="158"/>
                        <a:pt x="0" y="158"/>
                      </a:cubicBezTo>
                      <a:cubicBezTo>
                        <a:pt x="7" y="158"/>
                        <a:pt x="7" y="158"/>
                        <a:pt x="7" y="158"/>
                      </a:cubicBezTo>
                      <a:cubicBezTo>
                        <a:pt x="7" y="159"/>
                        <a:pt x="7" y="159"/>
                        <a:pt x="7" y="159"/>
                      </a:cubicBezTo>
                      <a:cubicBezTo>
                        <a:pt x="7" y="162"/>
                        <a:pt x="9" y="165"/>
                        <a:pt x="12" y="165"/>
                      </a:cubicBezTo>
                      <a:cubicBezTo>
                        <a:pt x="13" y="165"/>
                        <a:pt x="13" y="165"/>
                        <a:pt x="13" y="165"/>
                      </a:cubicBezTo>
                      <a:cubicBezTo>
                        <a:pt x="13" y="171"/>
                        <a:pt x="13" y="171"/>
                        <a:pt x="13" y="171"/>
                      </a:cubicBezTo>
                      <a:cubicBezTo>
                        <a:pt x="18" y="171"/>
                        <a:pt x="18" y="171"/>
                        <a:pt x="18" y="171"/>
                      </a:cubicBezTo>
                      <a:cubicBezTo>
                        <a:pt x="18" y="165"/>
                        <a:pt x="18" y="165"/>
                        <a:pt x="18" y="165"/>
                      </a:cubicBezTo>
                      <a:cubicBezTo>
                        <a:pt x="30" y="165"/>
                        <a:pt x="30" y="165"/>
                        <a:pt x="30" y="165"/>
                      </a:cubicBezTo>
                      <a:cubicBezTo>
                        <a:pt x="30" y="171"/>
                        <a:pt x="30" y="171"/>
                        <a:pt x="30" y="171"/>
                      </a:cubicBezTo>
                      <a:cubicBezTo>
                        <a:pt x="35" y="171"/>
                        <a:pt x="35" y="171"/>
                        <a:pt x="35" y="171"/>
                      </a:cubicBezTo>
                      <a:cubicBezTo>
                        <a:pt x="35" y="165"/>
                        <a:pt x="35" y="165"/>
                        <a:pt x="35" y="165"/>
                      </a:cubicBezTo>
                      <a:cubicBezTo>
                        <a:pt x="44" y="165"/>
                        <a:pt x="44" y="165"/>
                        <a:pt x="44" y="165"/>
                      </a:cubicBezTo>
                      <a:cubicBezTo>
                        <a:pt x="44" y="171"/>
                        <a:pt x="44" y="171"/>
                        <a:pt x="44" y="171"/>
                      </a:cubicBezTo>
                      <a:cubicBezTo>
                        <a:pt x="49" y="171"/>
                        <a:pt x="49" y="171"/>
                        <a:pt x="49" y="171"/>
                      </a:cubicBezTo>
                      <a:cubicBezTo>
                        <a:pt x="49" y="165"/>
                        <a:pt x="49" y="165"/>
                        <a:pt x="49" y="165"/>
                      </a:cubicBezTo>
                      <a:cubicBezTo>
                        <a:pt x="61" y="165"/>
                        <a:pt x="61" y="165"/>
                        <a:pt x="61" y="165"/>
                      </a:cubicBezTo>
                      <a:cubicBezTo>
                        <a:pt x="61" y="171"/>
                        <a:pt x="61" y="171"/>
                        <a:pt x="61" y="171"/>
                      </a:cubicBezTo>
                      <a:cubicBezTo>
                        <a:pt x="66" y="171"/>
                        <a:pt x="66" y="171"/>
                        <a:pt x="66" y="171"/>
                      </a:cubicBezTo>
                      <a:cubicBezTo>
                        <a:pt x="66" y="165"/>
                        <a:pt x="66" y="165"/>
                        <a:pt x="66" y="165"/>
                      </a:cubicBezTo>
                      <a:cubicBezTo>
                        <a:pt x="75" y="165"/>
                        <a:pt x="75" y="165"/>
                        <a:pt x="75" y="165"/>
                      </a:cubicBezTo>
                      <a:cubicBezTo>
                        <a:pt x="75" y="171"/>
                        <a:pt x="75" y="171"/>
                        <a:pt x="75" y="171"/>
                      </a:cubicBezTo>
                      <a:cubicBezTo>
                        <a:pt x="80" y="171"/>
                        <a:pt x="80" y="171"/>
                        <a:pt x="80" y="171"/>
                      </a:cubicBezTo>
                      <a:cubicBezTo>
                        <a:pt x="80" y="165"/>
                        <a:pt x="80" y="165"/>
                        <a:pt x="80" y="165"/>
                      </a:cubicBezTo>
                      <a:cubicBezTo>
                        <a:pt x="91" y="165"/>
                        <a:pt x="91" y="165"/>
                        <a:pt x="91" y="165"/>
                      </a:cubicBezTo>
                      <a:cubicBezTo>
                        <a:pt x="91" y="171"/>
                        <a:pt x="91" y="171"/>
                        <a:pt x="91" y="171"/>
                      </a:cubicBezTo>
                      <a:cubicBezTo>
                        <a:pt x="97" y="171"/>
                        <a:pt x="97" y="171"/>
                        <a:pt x="97" y="171"/>
                      </a:cubicBezTo>
                      <a:cubicBezTo>
                        <a:pt x="97" y="165"/>
                        <a:pt x="97" y="165"/>
                        <a:pt x="97" y="165"/>
                      </a:cubicBezTo>
                      <a:cubicBezTo>
                        <a:pt x="108" y="165"/>
                        <a:pt x="108" y="165"/>
                        <a:pt x="108" y="165"/>
                      </a:cubicBezTo>
                      <a:cubicBezTo>
                        <a:pt x="108" y="171"/>
                        <a:pt x="108" y="171"/>
                        <a:pt x="108" y="171"/>
                      </a:cubicBezTo>
                      <a:cubicBezTo>
                        <a:pt x="113" y="171"/>
                        <a:pt x="113" y="171"/>
                        <a:pt x="113" y="171"/>
                      </a:cubicBezTo>
                      <a:cubicBezTo>
                        <a:pt x="113" y="165"/>
                        <a:pt x="113" y="165"/>
                        <a:pt x="113" y="165"/>
                      </a:cubicBezTo>
                      <a:cubicBezTo>
                        <a:pt x="122" y="165"/>
                        <a:pt x="122" y="165"/>
                        <a:pt x="122" y="165"/>
                      </a:cubicBezTo>
                      <a:cubicBezTo>
                        <a:pt x="122" y="171"/>
                        <a:pt x="122" y="171"/>
                        <a:pt x="122" y="171"/>
                      </a:cubicBezTo>
                      <a:cubicBezTo>
                        <a:pt x="127" y="171"/>
                        <a:pt x="127" y="171"/>
                        <a:pt x="127" y="171"/>
                      </a:cubicBezTo>
                      <a:cubicBezTo>
                        <a:pt x="127" y="165"/>
                        <a:pt x="127" y="165"/>
                        <a:pt x="127" y="165"/>
                      </a:cubicBezTo>
                      <a:cubicBezTo>
                        <a:pt x="139" y="165"/>
                        <a:pt x="139" y="165"/>
                        <a:pt x="139" y="165"/>
                      </a:cubicBezTo>
                      <a:cubicBezTo>
                        <a:pt x="139" y="171"/>
                        <a:pt x="139" y="171"/>
                        <a:pt x="139" y="171"/>
                      </a:cubicBezTo>
                      <a:cubicBezTo>
                        <a:pt x="144" y="171"/>
                        <a:pt x="144" y="171"/>
                        <a:pt x="144" y="171"/>
                      </a:cubicBezTo>
                      <a:cubicBezTo>
                        <a:pt x="144" y="165"/>
                        <a:pt x="144" y="165"/>
                        <a:pt x="144" y="165"/>
                      </a:cubicBezTo>
                      <a:cubicBezTo>
                        <a:pt x="153" y="165"/>
                        <a:pt x="153" y="165"/>
                        <a:pt x="153" y="165"/>
                      </a:cubicBezTo>
                      <a:cubicBezTo>
                        <a:pt x="153" y="171"/>
                        <a:pt x="153" y="171"/>
                        <a:pt x="153" y="171"/>
                      </a:cubicBezTo>
                      <a:cubicBezTo>
                        <a:pt x="158" y="171"/>
                        <a:pt x="158" y="171"/>
                        <a:pt x="158" y="171"/>
                      </a:cubicBezTo>
                      <a:cubicBezTo>
                        <a:pt x="158" y="165"/>
                        <a:pt x="158" y="165"/>
                        <a:pt x="158" y="165"/>
                      </a:cubicBezTo>
                      <a:cubicBezTo>
                        <a:pt x="159" y="165"/>
                        <a:pt x="159" y="165"/>
                        <a:pt x="159" y="165"/>
                      </a:cubicBezTo>
                      <a:cubicBezTo>
                        <a:pt x="162" y="165"/>
                        <a:pt x="165" y="162"/>
                        <a:pt x="165" y="159"/>
                      </a:cubicBezTo>
                      <a:cubicBezTo>
                        <a:pt x="165" y="158"/>
                        <a:pt x="165" y="158"/>
                        <a:pt x="165" y="158"/>
                      </a:cubicBezTo>
                      <a:cubicBezTo>
                        <a:pt x="171" y="158"/>
                        <a:pt x="171" y="158"/>
                        <a:pt x="171" y="158"/>
                      </a:cubicBezTo>
                      <a:cubicBezTo>
                        <a:pt x="171" y="153"/>
                        <a:pt x="171" y="153"/>
                        <a:pt x="171" y="153"/>
                      </a:cubicBezTo>
                      <a:cubicBezTo>
                        <a:pt x="165" y="153"/>
                        <a:pt x="165" y="153"/>
                        <a:pt x="165" y="153"/>
                      </a:cubicBezTo>
                      <a:cubicBezTo>
                        <a:pt x="165" y="144"/>
                        <a:pt x="165" y="144"/>
                        <a:pt x="165" y="144"/>
                      </a:cubicBezTo>
                      <a:cubicBezTo>
                        <a:pt x="171" y="144"/>
                        <a:pt x="171" y="144"/>
                        <a:pt x="171" y="144"/>
                      </a:cubicBezTo>
                      <a:cubicBezTo>
                        <a:pt x="171" y="139"/>
                        <a:pt x="171" y="139"/>
                        <a:pt x="171" y="139"/>
                      </a:cubicBezTo>
                      <a:cubicBezTo>
                        <a:pt x="165" y="139"/>
                        <a:pt x="165" y="139"/>
                        <a:pt x="165" y="139"/>
                      </a:cubicBezTo>
                      <a:cubicBezTo>
                        <a:pt x="165" y="127"/>
                        <a:pt x="165" y="127"/>
                        <a:pt x="165" y="127"/>
                      </a:cubicBezTo>
                      <a:cubicBezTo>
                        <a:pt x="171" y="127"/>
                        <a:pt x="171" y="127"/>
                        <a:pt x="171" y="127"/>
                      </a:cubicBezTo>
                      <a:cubicBezTo>
                        <a:pt x="171" y="122"/>
                        <a:pt x="171" y="122"/>
                        <a:pt x="171" y="122"/>
                      </a:cubicBezTo>
                      <a:cubicBezTo>
                        <a:pt x="165" y="122"/>
                        <a:pt x="165" y="122"/>
                        <a:pt x="165" y="122"/>
                      </a:cubicBezTo>
                      <a:cubicBezTo>
                        <a:pt x="165" y="113"/>
                        <a:pt x="165" y="113"/>
                        <a:pt x="165" y="113"/>
                      </a:cubicBezTo>
                      <a:cubicBezTo>
                        <a:pt x="171" y="113"/>
                        <a:pt x="171" y="113"/>
                        <a:pt x="171" y="113"/>
                      </a:cubicBezTo>
                      <a:cubicBezTo>
                        <a:pt x="171" y="108"/>
                        <a:pt x="171" y="108"/>
                        <a:pt x="171" y="108"/>
                      </a:cubicBezTo>
                      <a:cubicBezTo>
                        <a:pt x="165" y="108"/>
                        <a:pt x="165" y="108"/>
                        <a:pt x="165" y="108"/>
                      </a:cubicBezTo>
                      <a:cubicBezTo>
                        <a:pt x="165" y="97"/>
                        <a:pt x="165" y="97"/>
                        <a:pt x="165" y="97"/>
                      </a:cubicBezTo>
                      <a:cubicBezTo>
                        <a:pt x="171" y="97"/>
                        <a:pt x="171" y="97"/>
                        <a:pt x="171" y="97"/>
                      </a:cubicBezTo>
                      <a:cubicBezTo>
                        <a:pt x="171" y="91"/>
                        <a:pt x="171" y="91"/>
                        <a:pt x="171" y="91"/>
                      </a:cubicBezTo>
                      <a:cubicBezTo>
                        <a:pt x="165" y="91"/>
                        <a:pt x="165" y="91"/>
                        <a:pt x="165" y="91"/>
                      </a:cubicBezTo>
                      <a:cubicBezTo>
                        <a:pt x="165" y="80"/>
                        <a:pt x="165" y="80"/>
                        <a:pt x="165" y="80"/>
                      </a:cubicBezTo>
                      <a:cubicBezTo>
                        <a:pt x="171" y="80"/>
                        <a:pt x="171" y="80"/>
                        <a:pt x="171" y="80"/>
                      </a:cubicBezTo>
                      <a:cubicBezTo>
                        <a:pt x="171" y="75"/>
                        <a:pt x="171" y="75"/>
                        <a:pt x="171" y="75"/>
                      </a:cubicBezTo>
                      <a:cubicBezTo>
                        <a:pt x="165" y="75"/>
                        <a:pt x="165" y="75"/>
                        <a:pt x="165" y="75"/>
                      </a:cubicBezTo>
                      <a:cubicBezTo>
                        <a:pt x="165" y="66"/>
                        <a:pt x="165" y="66"/>
                        <a:pt x="165" y="66"/>
                      </a:cubicBezTo>
                      <a:cubicBezTo>
                        <a:pt x="171" y="66"/>
                        <a:pt x="171" y="66"/>
                        <a:pt x="171" y="66"/>
                      </a:cubicBezTo>
                      <a:cubicBezTo>
                        <a:pt x="171" y="60"/>
                        <a:pt x="171" y="60"/>
                        <a:pt x="171" y="60"/>
                      </a:cubicBezTo>
                      <a:cubicBezTo>
                        <a:pt x="165" y="60"/>
                        <a:pt x="165" y="60"/>
                        <a:pt x="165" y="60"/>
                      </a:cubicBezTo>
                      <a:cubicBezTo>
                        <a:pt x="165" y="49"/>
                        <a:pt x="165" y="49"/>
                        <a:pt x="165" y="49"/>
                      </a:cubicBezTo>
                      <a:cubicBezTo>
                        <a:pt x="171" y="49"/>
                        <a:pt x="171" y="49"/>
                        <a:pt x="171" y="49"/>
                      </a:cubicBezTo>
                      <a:cubicBezTo>
                        <a:pt x="171" y="44"/>
                        <a:pt x="171" y="44"/>
                        <a:pt x="171" y="44"/>
                      </a:cubicBezTo>
                      <a:cubicBezTo>
                        <a:pt x="165" y="44"/>
                        <a:pt x="165" y="44"/>
                        <a:pt x="165" y="44"/>
                      </a:cubicBezTo>
                      <a:cubicBezTo>
                        <a:pt x="165" y="35"/>
                        <a:pt x="165" y="35"/>
                        <a:pt x="165" y="35"/>
                      </a:cubicBezTo>
                      <a:cubicBezTo>
                        <a:pt x="171" y="35"/>
                        <a:pt x="171" y="35"/>
                        <a:pt x="171" y="35"/>
                      </a:cubicBezTo>
                      <a:cubicBezTo>
                        <a:pt x="171" y="30"/>
                        <a:pt x="171" y="30"/>
                        <a:pt x="171" y="30"/>
                      </a:cubicBezTo>
                      <a:cubicBezTo>
                        <a:pt x="165" y="30"/>
                        <a:pt x="165" y="30"/>
                        <a:pt x="165" y="30"/>
                      </a:cubicBezTo>
                      <a:cubicBezTo>
                        <a:pt x="165" y="18"/>
                        <a:pt x="165" y="18"/>
                        <a:pt x="165" y="18"/>
                      </a:cubicBezTo>
                      <a:lnTo>
                        <a:pt x="171" y="18"/>
                      </a:lnTo>
                      <a:close/>
                      <a:moveTo>
                        <a:pt x="160" y="159"/>
                      </a:moveTo>
                      <a:cubicBezTo>
                        <a:pt x="160" y="159"/>
                        <a:pt x="160" y="160"/>
                        <a:pt x="159" y="160"/>
                      </a:cubicBezTo>
                      <a:cubicBezTo>
                        <a:pt x="12" y="160"/>
                        <a:pt x="12" y="160"/>
                        <a:pt x="12" y="160"/>
                      </a:cubicBezTo>
                      <a:cubicBezTo>
                        <a:pt x="12" y="160"/>
                        <a:pt x="12" y="159"/>
                        <a:pt x="12" y="159"/>
                      </a:cubicBezTo>
                      <a:cubicBezTo>
                        <a:pt x="12" y="12"/>
                        <a:pt x="12" y="12"/>
                        <a:pt x="12" y="12"/>
                      </a:cubicBezTo>
                      <a:cubicBezTo>
                        <a:pt x="12" y="12"/>
                        <a:pt x="12" y="12"/>
                        <a:pt x="12" y="12"/>
                      </a:cubicBezTo>
                      <a:cubicBezTo>
                        <a:pt x="159" y="12"/>
                        <a:pt x="159" y="12"/>
                        <a:pt x="159" y="12"/>
                      </a:cubicBezTo>
                      <a:cubicBezTo>
                        <a:pt x="160" y="12"/>
                        <a:pt x="160" y="12"/>
                        <a:pt x="160" y="12"/>
                      </a:cubicBezTo>
                      <a:lnTo>
                        <a:pt x="160" y="159"/>
                      </a:lnTo>
                      <a:close/>
                    </a:path>
                  </a:pathLst>
                </a:custGeom>
                <a:solidFill>
                  <a:srgbClr val="FFFFFF"/>
                </a:solidFill>
                <a:ln w="9525">
                  <a:solidFill>
                    <a:srgbClr val="0078D4"/>
                  </a:solidFill>
                  <a:round/>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1A1A1A"/>
                    </a:solidFill>
                    <a:effectLst/>
                    <a:uLnTx/>
                    <a:uFillTx/>
                    <a:latin typeface="Segoe UI Semibold"/>
                    <a:ea typeface="+mn-ea"/>
                    <a:cs typeface="+mn-cs"/>
                  </a:endParaRPr>
                </a:p>
              </p:txBody>
            </p:sp>
          </p:grpSp>
          <p:sp>
            <p:nvSpPr>
              <p:cNvPr id="71" name="TextBox 70">
                <a:extLst>
                  <a:ext uri="{FF2B5EF4-FFF2-40B4-BE49-F238E27FC236}">
                    <a16:creationId xmlns:a16="http://schemas.microsoft.com/office/drawing/2014/main" id="{D957D1F5-139E-4DF6-99E1-8D22AD0D7A2B}"/>
                  </a:ext>
                </a:extLst>
              </p:cNvPr>
              <p:cNvSpPr txBox="1"/>
              <p:nvPr/>
            </p:nvSpPr>
            <p:spPr>
              <a:xfrm>
                <a:off x="7928385" y="3036879"/>
                <a:ext cx="1672558" cy="560677"/>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78D4"/>
                    </a:solidFill>
                    <a:effectLst/>
                    <a:uLnTx/>
                    <a:uFillTx/>
                    <a:latin typeface="Segoe UI Semibold"/>
                    <a:ea typeface="+mn-ea"/>
                    <a:cs typeface="+mn-cs"/>
                  </a:rPr>
                  <a:t>GPU</a:t>
                </a:r>
              </a:p>
            </p:txBody>
          </p:sp>
        </p:grpSp>
      </p:grpSp>
      <p:sp>
        <p:nvSpPr>
          <p:cNvPr id="38" name="light" title="Icon of a lightbulb">
            <a:extLst>
              <a:ext uri="{FF2B5EF4-FFF2-40B4-BE49-F238E27FC236}">
                <a16:creationId xmlns:a16="http://schemas.microsoft.com/office/drawing/2014/main" id="{34283BC9-AFD0-4611-878D-8E0CCA51A222}"/>
              </a:ext>
            </a:extLst>
          </p:cNvPr>
          <p:cNvSpPr>
            <a:spLocks noChangeAspect="1" noEditPoints="1"/>
          </p:cNvSpPr>
          <p:nvPr/>
        </p:nvSpPr>
        <p:spPr bwMode="auto">
          <a:xfrm>
            <a:off x="2563266" y="4009792"/>
            <a:ext cx="87963" cy="130595"/>
          </a:xfrm>
          <a:custGeom>
            <a:avLst/>
            <a:gdLst>
              <a:gd name="T0" fmla="*/ 156 w 224"/>
              <a:gd name="T1" fmla="*/ 312 h 334"/>
              <a:gd name="T2" fmla="*/ 134 w 224"/>
              <a:gd name="T3" fmla="*/ 334 h 334"/>
              <a:gd name="T4" fmla="*/ 89 w 224"/>
              <a:gd name="T5" fmla="*/ 334 h 334"/>
              <a:gd name="T6" fmla="*/ 67 w 224"/>
              <a:gd name="T7" fmla="*/ 312 h 334"/>
              <a:gd name="T8" fmla="*/ 67 w 224"/>
              <a:gd name="T9" fmla="*/ 261 h 334"/>
              <a:gd name="T10" fmla="*/ 37 w 224"/>
              <a:gd name="T11" fmla="*/ 195 h 334"/>
              <a:gd name="T12" fmla="*/ 27 w 224"/>
              <a:gd name="T13" fmla="*/ 185 h 334"/>
              <a:gd name="T14" fmla="*/ 0 w 224"/>
              <a:gd name="T15" fmla="*/ 112 h 334"/>
              <a:gd name="T16" fmla="*/ 112 w 224"/>
              <a:gd name="T17" fmla="*/ 0 h 334"/>
              <a:gd name="T18" fmla="*/ 224 w 224"/>
              <a:gd name="T19" fmla="*/ 112 h 334"/>
              <a:gd name="T20" fmla="*/ 197 w 224"/>
              <a:gd name="T21" fmla="*/ 185 h 334"/>
              <a:gd name="T22" fmla="*/ 200 w 224"/>
              <a:gd name="T23" fmla="*/ 181 h 334"/>
              <a:gd name="T24" fmla="*/ 197 w 224"/>
              <a:gd name="T25" fmla="*/ 185 h 334"/>
              <a:gd name="T26" fmla="*/ 156 w 224"/>
              <a:gd name="T27" fmla="*/ 265 h 334"/>
              <a:gd name="T28" fmla="*/ 156 w 224"/>
              <a:gd name="T29" fmla="*/ 312 h 334"/>
              <a:gd name="T30" fmla="*/ 156 w 224"/>
              <a:gd name="T31" fmla="*/ 312 h 334"/>
              <a:gd name="T32" fmla="*/ 67 w 224"/>
              <a:gd name="T33" fmla="*/ 269 h 334"/>
              <a:gd name="T34" fmla="*/ 156 w 224"/>
              <a:gd name="T35" fmla="*/ 26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334">
                <a:moveTo>
                  <a:pt x="156" y="312"/>
                </a:moveTo>
                <a:cubicBezTo>
                  <a:pt x="156" y="324"/>
                  <a:pt x="146" y="334"/>
                  <a:pt x="134" y="334"/>
                </a:cubicBezTo>
                <a:cubicBezTo>
                  <a:pt x="89" y="334"/>
                  <a:pt x="89" y="334"/>
                  <a:pt x="89" y="334"/>
                </a:cubicBezTo>
                <a:cubicBezTo>
                  <a:pt x="76" y="334"/>
                  <a:pt x="67" y="324"/>
                  <a:pt x="67" y="312"/>
                </a:cubicBezTo>
                <a:cubicBezTo>
                  <a:pt x="67" y="312"/>
                  <a:pt x="67" y="300"/>
                  <a:pt x="67" y="261"/>
                </a:cubicBezTo>
                <a:cubicBezTo>
                  <a:pt x="67" y="221"/>
                  <a:pt x="37" y="195"/>
                  <a:pt x="37" y="195"/>
                </a:cubicBezTo>
                <a:cubicBezTo>
                  <a:pt x="27" y="185"/>
                  <a:pt x="27" y="185"/>
                  <a:pt x="27" y="185"/>
                </a:cubicBezTo>
                <a:cubicBezTo>
                  <a:pt x="10" y="166"/>
                  <a:pt x="0" y="140"/>
                  <a:pt x="0" y="112"/>
                </a:cubicBezTo>
                <a:cubicBezTo>
                  <a:pt x="0" y="50"/>
                  <a:pt x="50" y="0"/>
                  <a:pt x="112" y="0"/>
                </a:cubicBezTo>
                <a:cubicBezTo>
                  <a:pt x="174" y="0"/>
                  <a:pt x="224" y="50"/>
                  <a:pt x="224" y="112"/>
                </a:cubicBezTo>
                <a:cubicBezTo>
                  <a:pt x="224" y="140"/>
                  <a:pt x="214" y="166"/>
                  <a:pt x="197" y="185"/>
                </a:cubicBezTo>
                <a:moveTo>
                  <a:pt x="200" y="181"/>
                </a:moveTo>
                <a:cubicBezTo>
                  <a:pt x="197" y="185"/>
                  <a:pt x="197" y="185"/>
                  <a:pt x="197" y="185"/>
                </a:cubicBezTo>
                <a:cubicBezTo>
                  <a:pt x="197" y="185"/>
                  <a:pt x="156" y="217"/>
                  <a:pt x="156" y="265"/>
                </a:cubicBezTo>
                <a:cubicBezTo>
                  <a:pt x="156" y="312"/>
                  <a:pt x="156" y="312"/>
                  <a:pt x="156" y="312"/>
                </a:cubicBezTo>
                <a:cubicBezTo>
                  <a:pt x="156" y="312"/>
                  <a:pt x="156" y="312"/>
                  <a:pt x="156" y="312"/>
                </a:cubicBezTo>
                <a:moveTo>
                  <a:pt x="67" y="269"/>
                </a:moveTo>
                <a:cubicBezTo>
                  <a:pt x="156" y="269"/>
                  <a:pt x="156" y="269"/>
                  <a:pt x="156" y="269"/>
                </a:cubicBezTo>
              </a:path>
            </a:pathLst>
          </a:custGeom>
          <a:noFill/>
          <a:ln w="15875"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40" name="light" title="Icon of a lightbulb">
            <a:extLst>
              <a:ext uri="{FF2B5EF4-FFF2-40B4-BE49-F238E27FC236}">
                <a16:creationId xmlns:a16="http://schemas.microsoft.com/office/drawing/2014/main" id="{855788E0-A165-4B1A-81F4-FB83297328F9}"/>
              </a:ext>
            </a:extLst>
          </p:cNvPr>
          <p:cNvSpPr>
            <a:spLocks noChangeAspect="1" noEditPoints="1"/>
          </p:cNvSpPr>
          <p:nvPr/>
        </p:nvSpPr>
        <p:spPr bwMode="auto">
          <a:xfrm>
            <a:off x="2659336" y="3500379"/>
            <a:ext cx="87964" cy="130596"/>
          </a:xfrm>
          <a:custGeom>
            <a:avLst/>
            <a:gdLst>
              <a:gd name="T0" fmla="*/ 156 w 224"/>
              <a:gd name="T1" fmla="*/ 312 h 334"/>
              <a:gd name="T2" fmla="*/ 134 w 224"/>
              <a:gd name="T3" fmla="*/ 334 h 334"/>
              <a:gd name="T4" fmla="*/ 89 w 224"/>
              <a:gd name="T5" fmla="*/ 334 h 334"/>
              <a:gd name="T6" fmla="*/ 67 w 224"/>
              <a:gd name="T7" fmla="*/ 312 h 334"/>
              <a:gd name="T8" fmla="*/ 67 w 224"/>
              <a:gd name="T9" fmla="*/ 261 h 334"/>
              <a:gd name="T10" fmla="*/ 37 w 224"/>
              <a:gd name="T11" fmla="*/ 195 h 334"/>
              <a:gd name="T12" fmla="*/ 27 w 224"/>
              <a:gd name="T13" fmla="*/ 185 h 334"/>
              <a:gd name="T14" fmla="*/ 0 w 224"/>
              <a:gd name="T15" fmla="*/ 112 h 334"/>
              <a:gd name="T16" fmla="*/ 112 w 224"/>
              <a:gd name="T17" fmla="*/ 0 h 334"/>
              <a:gd name="T18" fmla="*/ 224 w 224"/>
              <a:gd name="T19" fmla="*/ 112 h 334"/>
              <a:gd name="T20" fmla="*/ 197 w 224"/>
              <a:gd name="T21" fmla="*/ 185 h 334"/>
              <a:gd name="T22" fmla="*/ 200 w 224"/>
              <a:gd name="T23" fmla="*/ 181 h 334"/>
              <a:gd name="T24" fmla="*/ 197 w 224"/>
              <a:gd name="T25" fmla="*/ 185 h 334"/>
              <a:gd name="T26" fmla="*/ 156 w 224"/>
              <a:gd name="T27" fmla="*/ 265 h 334"/>
              <a:gd name="T28" fmla="*/ 156 w 224"/>
              <a:gd name="T29" fmla="*/ 312 h 334"/>
              <a:gd name="T30" fmla="*/ 156 w 224"/>
              <a:gd name="T31" fmla="*/ 312 h 334"/>
              <a:gd name="T32" fmla="*/ 67 w 224"/>
              <a:gd name="T33" fmla="*/ 269 h 334"/>
              <a:gd name="T34" fmla="*/ 156 w 224"/>
              <a:gd name="T35" fmla="*/ 26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334">
                <a:moveTo>
                  <a:pt x="156" y="312"/>
                </a:moveTo>
                <a:cubicBezTo>
                  <a:pt x="156" y="324"/>
                  <a:pt x="146" y="334"/>
                  <a:pt x="134" y="334"/>
                </a:cubicBezTo>
                <a:cubicBezTo>
                  <a:pt x="89" y="334"/>
                  <a:pt x="89" y="334"/>
                  <a:pt x="89" y="334"/>
                </a:cubicBezTo>
                <a:cubicBezTo>
                  <a:pt x="76" y="334"/>
                  <a:pt x="67" y="324"/>
                  <a:pt x="67" y="312"/>
                </a:cubicBezTo>
                <a:cubicBezTo>
                  <a:pt x="67" y="312"/>
                  <a:pt x="67" y="300"/>
                  <a:pt x="67" y="261"/>
                </a:cubicBezTo>
                <a:cubicBezTo>
                  <a:pt x="67" y="221"/>
                  <a:pt x="37" y="195"/>
                  <a:pt x="37" y="195"/>
                </a:cubicBezTo>
                <a:cubicBezTo>
                  <a:pt x="27" y="185"/>
                  <a:pt x="27" y="185"/>
                  <a:pt x="27" y="185"/>
                </a:cubicBezTo>
                <a:cubicBezTo>
                  <a:pt x="10" y="166"/>
                  <a:pt x="0" y="140"/>
                  <a:pt x="0" y="112"/>
                </a:cubicBezTo>
                <a:cubicBezTo>
                  <a:pt x="0" y="50"/>
                  <a:pt x="50" y="0"/>
                  <a:pt x="112" y="0"/>
                </a:cubicBezTo>
                <a:cubicBezTo>
                  <a:pt x="174" y="0"/>
                  <a:pt x="224" y="50"/>
                  <a:pt x="224" y="112"/>
                </a:cubicBezTo>
                <a:cubicBezTo>
                  <a:pt x="224" y="140"/>
                  <a:pt x="214" y="166"/>
                  <a:pt x="197" y="185"/>
                </a:cubicBezTo>
                <a:moveTo>
                  <a:pt x="200" y="181"/>
                </a:moveTo>
                <a:cubicBezTo>
                  <a:pt x="197" y="185"/>
                  <a:pt x="197" y="185"/>
                  <a:pt x="197" y="185"/>
                </a:cubicBezTo>
                <a:cubicBezTo>
                  <a:pt x="197" y="185"/>
                  <a:pt x="156" y="217"/>
                  <a:pt x="156" y="265"/>
                </a:cubicBezTo>
                <a:cubicBezTo>
                  <a:pt x="156" y="312"/>
                  <a:pt x="156" y="312"/>
                  <a:pt x="156" y="312"/>
                </a:cubicBezTo>
                <a:cubicBezTo>
                  <a:pt x="156" y="312"/>
                  <a:pt x="156" y="312"/>
                  <a:pt x="156" y="312"/>
                </a:cubicBezTo>
                <a:moveTo>
                  <a:pt x="67" y="269"/>
                </a:moveTo>
                <a:cubicBezTo>
                  <a:pt x="156" y="269"/>
                  <a:pt x="156" y="269"/>
                  <a:pt x="156" y="269"/>
                </a:cubicBezTo>
              </a:path>
            </a:pathLst>
          </a:custGeom>
          <a:noFill/>
          <a:ln w="15875"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41" name="light" title="Icon of a lightbulb">
            <a:extLst>
              <a:ext uri="{FF2B5EF4-FFF2-40B4-BE49-F238E27FC236}">
                <a16:creationId xmlns:a16="http://schemas.microsoft.com/office/drawing/2014/main" id="{201E23AB-D6D2-4876-84A8-79314DD2752A}"/>
              </a:ext>
            </a:extLst>
          </p:cNvPr>
          <p:cNvSpPr>
            <a:spLocks noChangeAspect="1" noEditPoints="1"/>
          </p:cNvSpPr>
          <p:nvPr/>
        </p:nvSpPr>
        <p:spPr bwMode="auto">
          <a:xfrm>
            <a:off x="2014820" y="3458737"/>
            <a:ext cx="87963" cy="130595"/>
          </a:xfrm>
          <a:custGeom>
            <a:avLst/>
            <a:gdLst>
              <a:gd name="T0" fmla="*/ 156 w 224"/>
              <a:gd name="T1" fmla="*/ 312 h 334"/>
              <a:gd name="T2" fmla="*/ 134 w 224"/>
              <a:gd name="T3" fmla="*/ 334 h 334"/>
              <a:gd name="T4" fmla="*/ 89 w 224"/>
              <a:gd name="T5" fmla="*/ 334 h 334"/>
              <a:gd name="T6" fmla="*/ 67 w 224"/>
              <a:gd name="T7" fmla="*/ 312 h 334"/>
              <a:gd name="T8" fmla="*/ 67 w 224"/>
              <a:gd name="T9" fmla="*/ 261 h 334"/>
              <a:gd name="T10" fmla="*/ 37 w 224"/>
              <a:gd name="T11" fmla="*/ 195 h 334"/>
              <a:gd name="T12" fmla="*/ 27 w 224"/>
              <a:gd name="T13" fmla="*/ 185 h 334"/>
              <a:gd name="T14" fmla="*/ 0 w 224"/>
              <a:gd name="T15" fmla="*/ 112 h 334"/>
              <a:gd name="T16" fmla="*/ 112 w 224"/>
              <a:gd name="T17" fmla="*/ 0 h 334"/>
              <a:gd name="T18" fmla="*/ 224 w 224"/>
              <a:gd name="T19" fmla="*/ 112 h 334"/>
              <a:gd name="T20" fmla="*/ 197 w 224"/>
              <a:gd name="T21" fmla="*/ 185 h 334"/>
              <a:gd name="T22" fmla="*/ 200 w 224"/>
              <a:gd name="T23" fmla="*/ 181 h 334"/>
              <a:gd name="T24" fmla="*/ 197 w 224"/>
              <a:gd name="T25" fmla="*/ 185 h 334"/>
              <a:gd name="T26" fmla="*/ 156 w 224"/>
              <a:gd name="T27" fmla="*/ 265 h 334"/>
              <a:gd name="T28" fmla="*/ 156 w 224"/>
              <a:gd name="T29" fmla="*/ 312 h 334"/>
              <a:gd name="T30" fmla="*/ 156 w 224"/>
              <a:gd name="T31" fmla="*/ 312 h 334"/>
              <a:gd name="T32" fmla="*/ 67 w 224"/>
              <a:gd name="T33" fmla="*/ 269 h 334"/>
              <a:gd name="T34" fmla="*/ 156 w 224"/>
              <a:gd name="T35" fmla="*/ 26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334">
                <a:moveTo>
                  <a:pt x="156" y="312"/>
                </a:moveTo>
                <a:cubicBezTo>
                  <a:pt x="156" y="324"/>
                  <a:pt x="146" y="334"/>
                  <a:pt x="134" y="334"/>
                </a:cubicBezTo>
                <a:cubicBezTo>
                  <a:pt x="89" y="334"/>
                  <a:pt x="89" y="334"/>
                  <a:pt x="89" y="334"/>
                </a:cubicBezTo>
                <a:cubicBezTo>
                  <a:pt x="76" y="334"/>
                  <a:pt x="67" y="324"/>
                  <a:pt x="67" y="312"/>
                </a:cubicBezTo>
                <a:cubicBezTo>
                  <a:pt x="67" y="312"/>
                  <a:pt x="67" y="300"/>
                  <a:pt x="67" y="261"/>
                </a:cubicBezTo>
                <a:cubicBezTo>
                  <a:pt x="67" y="221"/>
                  <a:pt x="37" y="195"/>
                  <a:pt x="37" y="195"/>
                </a:cubicBezTo>
                <a:cubicBezTo>
                  <a:pt x="27" y="185"/>
                  <a:pt x="27" y="185"/>
                  <a:pt x="27" y="185"/>
                </a:cubicBezTo>
                <a:cubicBezTo>
                  <a:pt x="10" y="166"/>
                  <a:pt x="0" y="140"/>
                  <a:pt x="0" y="112"/>
                </a:cubicBezTo>
                <a:cubicBezTo>
                  <a:pt x="0" y="50"/>
                  <a:pt x="50" y="0"/>
                  <a:pt x="112" y="0"/>
                </a:cubicBezTo>
                <a:cubicBezTo>
                  <a:pt x="174" y="0"/>
                  <a:pt x="224" y="50"/>
                  <a:pt x="224" y="112"/>
                </a:cubicBezTo>
                <a:cubicBezTo>
                  <a:pt x="224" y="140"/>
                  <a:pt x="214" y="166"/>
                  <a:pt x="197" y="185"/>
                </a:cubicBezTo>
                <a:moveTo>
                  <a:pt x="200" y="181"/>
                </a:moveTo>
                <a:cubicBezTo>
                  <a:pt x="197" y="185"/>
                  <a:pt x="197" y="185"/>
                  <a:pt x="197" y="185"/>
                </a:cubicBezTo>
                <a:cubicBezTo>
                  <a:pt x="197" y="185"/>
                  <a:pt x="156" y="217"/>
                  <a:pt x="156" y="265"/>
                </a:cubicBezTo>
                <a:cubicBezTo>
                  <a:pt x="156" y="312"/>
                  <a:pt x="156" y="312"/>
                  <a:pt x="156" y="312"/>
                </a:cubicBezTo>
                <a:cubicBezTo>
                  <a:pt x="156" y="312"/>
                  <a:pt x="156" y="312"/>
                  <a:pt x="156" y="312"/>
                </a:cubicBezTo>
                <a:moveTo>
                  <a:pt x="67" y="269"/>
                </a:moveTo>
                <a:cubicBezTo>
                  <a:pt x="156" y="269"/>
                  <a:pt x="156" y="269"/>
                  <a:pt x="156" y="269"/>
                </a:cubicBezTo>
              </a:path>
            </a:pathLst>
          </a:custGeom>
          <a:noFill/>
          <a:ln w="15875"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36" name="light" title="Icon of a lightbulb">
            <a:extLst>
              <a:ext uri="{FF2B5EF4-FFF2-40B4-BE49-F238E27FC236}">
                <a16:creationId xmlns:a16="http://schemas.microsoft.com/office/drawing/2014/main" id="{F8D0A3FA-B080-4D83-981F-B137A54487B4}"/>
              </a:ext>
            </a:extLst>
          </p:cNvPr>
          <p:cNvSpPr>
            <a:spLocks noChangeAspect="1" noEditPoints="1"/>
          </p:cNvSpPr>
          <p:nvPr/>
        </p:nvSpPr>
        <p:spPr bwMode="auto">
          <a:xfrm>
            <a:off x="1982059" y="4043164"/>
            <a:ext cx="87963" cy="130595"/>
          </a:xfrm>
          <a:custGeom>
            <a:avLst/>
            <a:gdLst>
              <a:gd name="T0" fmla="*/ 156 w 224"/>
              <a:gd name="T1" fmla="*/ 312 h 334"/>
              <a:gd name="T2" fmla="*/ 134 w 224"/>
              <a:gd name="T3" fmla="*/ 334 h 334"/>
              <a:gd name="T4" fmla="*/ 89 w 224"/>
              <a:gd name="T5" fmla="*/ 334 h 334"/>
              <a:gd name="T6" fmla="*/ 67 w 224"/>
              <a:gd name="T7" fmla="*/ 312 h 334"/>
              <a:gd name="T8" fmla="*/ 67 w 224"/>
              <a:gd name="T9" fmla="*/ 261 h 334"/>
              <a:gd name="T10" fmla="*/ 37 w 224"/>
              <a:gd name="T11" fmla="*/ 195 h 334"/>
              <a:gd name="T12" fmla="*/ 27 w 224"/>
              <a:gd name="T13" fmla="*/ 185 h 334"/>
              <a:gd name="T14" fmla="*/ 0 w 224"/>
              <a:gd name="T15" fmla="*/ 112 h 334"/>
              <a:gd name="T16" fmla="*/ 112 w 224"/>
              <a:gd name="T17" fmla="*/ 0 h 334"/>
              <a:gd name="T18" fmla="*/ 224 w 224"/>
              <a:gd name="T19" fmla="*/ 112 h 334"/>
              <a:gd name="T20" fmla="*/ 197 w 224"/>
              <a:gd name="T21" fmla="*/ 185 h 334"/>
              <a:gd name="T22" fmla="*/ 200 w 224"/>
              <a:gd name="T23" fmla="*/ 181 h 334"/>
              <a:gd name="T24" fmla="*/ 197 w 224"/>
              <a:gd name="T25" fmla="*/ 185 h 334"/>
              <a:gd name="T26" fmla="*/ 156 w 224"/>
              <a:gd name="T27" fmla="*/ 265 h 334"/>
              <a:gd name="T28" fmla="*/ 156 w 224"/>
              <a:gd name="T29" fmla="*/ 312 h 334"/>
              <a:gd name="T30" fmla="*/ 156 w 224"/>
              <a:gd name="T31" fmla="*/ 312 h 334"/>
              <a:gd name="T32" fmla="*/ 67 w 224"/>
              <a:gd name="T33" fmla="*/ 269 h 334"/>
              <a:gd name="T34" fmla="*/ 156 w 224"/>
              <a:gd name="T35" fmla="*/ 26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334">
                <a:moveTo>
                  <a:pt x="156" y="312"/>
                </a:moveTo>
                <a:cubicBezTo>
                  <a:pt x="156" y="324"/>
                  <a:pt x="146" y="334"/>
                  <a:pt x="134" y="334"/>
                </a:cubicBezTo>
                <a:cubicBezTo>
                  <a:pt x="89" y="334"/>
                  <a:pt x="89" y="334"/>
                  <a:pt x="89" y="334"/>
                </a:cubicBezTo>
                <a:cubicBezTo>
                  <a:pt x="76" y="334"/>
                  <a:pt x="67" y="324"/>
                  <a:pt x="67" y="312"/>
                </a:cubicBezTo>
                <a:cubicBezTo>
                  <a:pt x="67" y="312"/>
                  <a:pt x="67" y="300"/>
                  <a:pt x="67" y="261"/>
                </a:cubicBezTo>
                <a:cubicBezTo>
                  <a:pt x="67" y="221"/>
                  <a:pt x="37" y="195"/>
                  <a:pt x="37" y="195"/>
                </a:cubicBezTo>
                <a:cubicBezTo>
                  <a:pt x="27" y="185"/>
                  <a:pt x="27" y="185"/>
                  <a:pt x="27" y="185"/>
                </a:cubicBezTo>
                <a:cubicBezTo>
                  <a:pt x="10" y="166"/>
                  <a:pt x="0" y="140"/>
                  <a:pt x="0" y="112"/>
                </a:cubicBezTo>
                <a:cubicBezTo>
                  <a:pt x="0" y="50"/>
                  <a:pt x="50" y="0"/>
                  <a:pt x="112" y="0"/>
                </a:cubicBezTo>
                <a:cubicBezTo>
                  <a:pt x="174" y="0"/>
                  <a:pt x="224" y="50"/>
                  <a:pt x="224" y="112"/>
                </a:cubicBezTo>
                <a:cubicBezTo>
                  <a:pt x="224" y="140"/>
                  <a:pt x="214" y="166"/>
                  <a:pt x="197" y="185"/>
                </a:cubicBezTo>
                <a:moveTo>
                  <a:pt x="200" y="181"/>
                </a:moveTo>
                <a:cubicBezTo>
                  <a:pt x="197" y="185"/>
                  <a:pt x="197" y="185"/>
                  <a:pt x="197" y="185"/>
                </a:cubicBezTo>
                <a:cubicBezTo>
                  <a:pt x="197" y="185"/>
                  <a:pt x="156" y="217"/>
                  <a:pt x="156" y="265"/>
                </a:cubicBezTo>
                <a:cubicBezTo>
                  <a:pt x="156" y="312"/>
                  <a:pt x="156" y="312"/>
                  <a:pt x="156" y="312"/>
                </a:cubicBezTo>
                <a:cubicBezTo>
                  <a:pt x="156" y="312"/>
                  <a:pt x="156" y="312"/>
                  <a:pt x="156" y="312"/>
                </a:cubicBezTo>
                <a:moveTo>
                  <a:pt x="67" y="269"/>
                </a:moveTo>
                <a:cubicBezTo>
                  <a:pt x="156" y="269"/>
                  <a:pt x="156" y="269"/>
                  <a:pt x="156" y="269"/>
                </a:cubicBezTo>
              </a:path>
            </a:pathLst>
          </a:custGeom>
          <a:noFill/>
          <a:ln w="15875"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Tree>
    <p:extLst>
      <p:ext uri="{BB962C8B-B14F-4D97-AF65-F5344CB8AC3E}">
        <p14:creationId xmlns:p14="http://schemas.microsoft.com/office/powerpoint/2010/main" val="101617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2.96296E-6 L 0.23281 -0.29583 " pathEditMode="relative" rAng="0" ptsTypes="AA">
                                      <p:cBhvr>
                                        <p:cTn id="6" dur="1000" fill="hold"/>
                                        <p:tgtEl>
                                          <p:spTgt spid="38"/>
                                        </p:tgtEl>
                                        <p:attrNameLst>
                                          <p:attrName>ppt_x</p:attrName>
                                          <p:attrName>ppt_y</p:attrName>
                                        </p:attrNameLst>
                                      </p:cBhvr>
                                      <p:rCtr x="11641" y="-14792"/>
                                    </p:animMotion>
                                  </p:childTnLst>
                                </p:cTn>
                              </p:par>
                              <p:par>
                                <p:cTn id="7" presetID="1" presetClass="entr" presetSubtype="0" fill="hold" grpId="0" nodeType="withEffect">
                                  <p:stCondLst>
                                    <p:cond delay="1000"/>
                                  </p:stCondLst>
                                  <p:childTnLst>
                                    <p:set>
                                      <p:cBhvr>
                                        <p:cTn id="8" dur="1" fill="hold">
                                          <p:stCondLst>
                                            <p:cond delay="0"/>
                                          </p:stCondLst>
                                        </p:cTn>
                                        <p:tgtEl>
                                          <p:spTgt spid="7170">
                                            <p:txEl>
                                              <p:pRg st="0" end="0"/>
                                            </p:txEl>
                                          </p:spTgt>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7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79167E-6 2.59259E-6 L 0.22474 -0.04537 " pathEditMode="relative" rAng="0" ptsTypes="AA">
                                      <p:cBhvr>
                                        <p:cTn id="14" dur="1000" fill="hold"/>
                                        <p:tgtEl>
                                          <p:spTgt spid="40"/>
                                        </p:tgtEl>
                                        <p:attrNameLst>
                                          <p:attrName>ppt_x</p:attrName>
                                          <p:attrName>ppt_y</p:attrName>
                                        </p:attrNameLst>
                                      </p:cBhvr>
                                      <p:rCtr x="11237" y="-2269"/>
                                    </p:animMotion>
                                  </p:childTnLst>
                                </p:cTn>
                              </p:par>
                              <p:par>
                                <p:cTn id="15" presetID="1" presetClass="entr" presetSubtype="0" fill="hold" grpId="0" nodeType="withEffect">
                                  <p:stCondLst>
                                    <p:cond delay="100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7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08333E-7 1.11111E-6 L 0.27747 0.15278 " pathEditMode="relative" rAng="0" ptsTypes="AA">
                                      <p:cBhvr>
                                        <p:cTn id="22" dur="1000" fill="hold"/>
                                        <p:tgtEl>
                                          <p:spTgt spid="41"/>
                                        </p:tgtEl>
                                        <p:attrNameLst>
                                          <p:attrName>ppt_x</p:attrName>
                                          <p:attrName>ppt_y</p:attrName>
                                        </p:attrNameLst>
                                      </p:cBhvr>
                                      <p:rCtr x="13867" y="7639"/>
                                    </p:animMotion>
                                  </p:childTnLst>
                                </p:cTn>
                              </p:par>
                              <p:par>
                                <p:cTn id="23" presetID="1" presetClass="entr" presetSubtype="0" fill="hold" grpId="0" nodeType="withEffect">
                                  <p:stCondLst>
                                    <p:cond delay="100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71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4.07407E-6 L 0.2858 0.26737 " pathEditMode="relative" rAng="0" ptsTypes="AA">
                                      <p:cBhvr>
                                        <p:cTn id="30" dur="1000" fill="hold"/>
                                        <p:tgtEl>
                                          <p:spTgt spid="36"/>
                                        </p:tgtEl>
                                        <p:attrNameLst>
                                          <p:attrName>ppt_x</p:attrName>
                                          <p:attrName>ppt_y</p:attrName>
                                        </p:attrNameLst>
                                      </p:cBhvr>
                                      <p:rCtr x="14284" y="13356"/>
                                    </p:animMotion>
                                  </p:childTnLst>
                                </p:cTn>
                              </p:par>
                              <p:par>
                                <p:cTn id="31" presetID="1" presetClass="entr" presetSubtype="0" fill="hold" nodeType="withEffect">
                                  <p:stCondLst>
                                    <p:cond delay="1000"/>
                                  </p:stCondLst>
                                  <p:childTnLst>
                                    <p:set>
                                      <p:cBhvr>
                                        <p:cTn id="32" dur="1" fill="hold">
                                          <p:stCondLst>
                                            <p:cond delay="0"/>
                                          </p:stCondLst>
                                        </p:cTn>
                                        <p:tgtEl>
                                          <p:spTgt spid="7183"/>
                                        </p:tgtEl>
                                        <p:attrNameLst>
                                          <p:attrName>style.visibility</p:attrName>
                                        </p:attrNameLst>
                                      </p:cBhvr>
                                      <p:to>
                                        <p:strVal val="visible"/>
                                      </p:to>
                                    </p:set>
                                  </p:childTnLst>
                                </p:cTn>
                              </p:par>
                              <p:par>
                                <p:cTn id="33" presetID="1" presetClass="entr" presetSubtype="0" fill="hold" grpId="0" nodeType="withEffect">
                                  <p:stCondLst>
                                    <p:cond delay="100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P spid="9" grpId="0"/>
      <p:bldP spid="11" grpId="0"/>
      <p:bldP spid="14" grpId="0"/>
      <p:bldP spid="38" grpId="0" animBg="1"/>
      <p:bldP spid="40" grpId="0" animBg="1"/>
      <p:bldP spid="41"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Run">
            <a:extLst>
              <a:ext uri="{FF2B5EF4-FFF2-40B4-BE49-F238E27FC236}">
                <a16:creationId xmlns:a16="http://schemas.microsoft.com/office/drawing/2014/main" id="{3FFA556F-44A9-4002-94D9-4F8AC0A139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7287" y="2772032"/>
            <a:ext cx="4085968" cy="4085968"/>
          </a:xfrm>
          <a:prstGeom prst="rect">
            <a:avLst/>
          </a:prstGeom>
        </p:spPr>
      </p:pic>
      <p:sp>
        <p:nvSpPr>
          <p:cNvPr id="2" name="Title 1">
            <a:extLst>
              <a:ext uri="{FF2B5EF4-FFF2-40B4-BE49-F238E27FC236}">
                <a16:creationId xmlns:a16="http://schemas.microsoft.com/office/drawing/2014/main" id="{9ECC733D-AA36-4465-9DD6-D5C4D5FB75C4}"/>
              </a:ext>
            </a:extLst>
          </p:cNvPr>
          <p:cNvSpPr>
            <a:spLocks noGrp="1"/>
          </p:cNvSpPr>
          <p:nvPr>
            <p:ph type="title"/>
          </p:nvPr>
        </p:nvSpPr>
        <p:spPr/>
        <p:txBody>
          <a:bodyPr/>
          <a:lstStyle/>
          <a:p>
            <a:r>
              <a:rPr lang="nb-NO" sz="3600" dirty="0"/>
              <a:t>Session Agenda:</a:t>
            </a:r>
            <a:endParaRPr lang="en-US" sz="3600" dirty="0"/>
          </a:p>
        </p:txBody>
      </p:sp>
      <p:sp>
        <p:nvSpPr>
          <p:cNvPr id="4" name="Content Placeholder 3">
            <a:extLst>
              <a:ext uri="{FF2B5EF4-FFF2-40B4-BE49-F238E27FC236}">
                <a16:creationId xmlns:a16="http://schemas.microsoft.com/office/drawing/2014/main" id="{CEEDA762-5CF3-4360-8CE1-CF40C8F4335B}"/>
              </a:ext>
            </a:extLst>
          </p:cNvPr>
          <p:cNvSpPr>
            <a:spLocks noGrp="1"/>
          </p:cNvSpPr>
          <p:nvPr>
            <p:ph idx="1"/>
          </p:nvPr>
        </p:nvSpPr>
        <p:spPr/>
        <p:txBody>
          <a:bodyPr/>
          <a:lstStyle/>
          <a:p>
            <a:r>
              <a:rPr lang="en-US" dirty="0"/>
              <a:t>Part 1: Fundamentals</a:t>
            </a:r>
          </a:p>
          <a:p>
            <a:pPr lvl="1"/>
            <a:r>
              <a:rPr lang="en-US" dirty="0"/>
              <a:t>Data Science Backgrounder</a:t>
            </a:r>
          </a:p>
          <a:p>
            <a:pPr lvl="1"/>
            <a:r>
              <a:rPr lang="en-US" dirty="0"/>
              <a:t>Intro to Deep Learning in Azure</a:t>
            </a:r>
          </a:p>
          <a:p>
            <a:pPr lvl="1"/>
            <a:r>
              <a:rPr lang="en-US" dirty="0"/>
              <a:t>Fundamental Concepts of Deep Learning</a:t>
            </a:r>
          </a:p>
          <a:p>
            <a:r>
              <a:rPr lang="en-US" dirty="0"/>
              <a:t>Part 2: Practical Neural Network Architectures</a:t>
            </a:r>
          </a:p>
          <a:p>
            <a:pPr lvl="1"/>
            <a:r>
              <a:rPr lang="en-US" dirty="0"/>
              <a:t>Deep Neural Network – Classifying Text Data</a:t>
            </a:r>
          </a:p>
          <a:p>
            <a:pPr lvl="1"/>
            <a:r>
              <a:rPr lang="en-US" dirty="0"/>
              <a:t>Convolutional Neural Network – Powering Search by Image</a:t>
            </a:r>
          </a:p>
          <a:p>
            <a:pPr lvl="1"/>
            <a:r>
              <a:rPr lang="en-US" dirty="0"/>
              <a:t>Recurrent Neural Network -  Predictions using Time Series Data</a:t>
            </a:r>
          </a:p>
          <a:p>
            <a:pPr lvl="1"/>
            <a:endParaRPr lang="en-US" dirty="0"/>
          </a:p>
          <a:p>
            <a:endParaRPr lang="en-US" dirty="0"/>
          </a:p>
          <a:p>
            <a:pPr lvl="1"/>
            <a:endParaRPr lang="en-US" dirty="0"/>
          </a:p>
        </p:txBody>
      </p:sp>
    </p:spTree>
    <p:extLst>
      <p:ext uri="{BB962C8B-B14F-4D97-AF65-F5344CB8AC3E}">
        <p14:creationId xmlns:p14="http://schemas.microsoft.com/office/powerpoint/2010/main" val="892764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4BF0F9-E703-47A7-919C-635E543B660A}"/>
              </a:ext>
            </a:extLst>
          </p:cNvPr>
          <p:cNvSpPr>
            <a:spLocks noGrp="1"/>
          </p:cNvSpPr>
          <p:nvPr>
            <p:ph type="title"/>
          </p:nvPr>
        </p:nvSpPr>
        <p:spPr/>
        <p:txBody>
          <a:bodyPr/>
          <a:lstStyle/>
          <a:p>
            <a:r>
              <a:rPr lang="en-US" dirty="0"/>
              <a:t>Text analytics applications</a:t>
            </a:r>
          </a:p>
        </p:txBody>
      </p:sp>
      <p:graphicFrame>
        <p:nvGraphicFramePr>
          <p:cNvPr id="5" name="Diagram 4">
            <a:extLst>
              <a:ext uri="{FF2B5EF4-FFF2-40B4-BE49-F238E27FC236}">
                <a16:creationId xmlns:a16="http://schemas.microsoft.com/office/drawing/2014/main" id="{E8CAAB05-2A41-458C-A844-72B8C71680D8}"/>
              </a:ext>
            </a:extLst>
          </p:cNvPr>
          <p:cNvGraphicFramePr/>
          <p:nvPr>
            <p:extLst>
              <p:ext uri="{D42A27DB-BD31-4B8C-83A1-F6EECF244321}">
                <p14:modId xmlns:p14="http://schemas.microsoft.com/office/powerpoint/2010/main" val="3355468924"/>
              </p:ext>
            </p:extLst>
          </p:nvPr>
        </p:nvGraphicFramePr>
        <p:xfrm>
          <a:off x="2500780" y="1356659"/>
          <a:ext cx="7190440" cy="4793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20B445B-59A7-4CAB-8E47-057229661110}"/>
              </a:ext>
            </a:extLst>
          </p:cNvPr>
          <p:cNvSpPr txBox="1"/>
          <p:nvPr/>
        </p:nvSpPr>
        <p:spPr>
          <a:xfrm>
            <a:off x="4326966" y="6341858"/>
            <a:ext cx="3783106"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Make sense of unstructured data.</a:t>
            </a:r>
          </a:p>
        </p:txBody>
      </p:sp>
    </p:spTree>
    <p:extLst>
      <p:ext uri="{BB962C8B-B14F-4D97-AF65-F5344CB8AC3E}">
        <p14:creationId xmlns:p14="http://schemas.microsoft.com/office/powerpoint/2010/main" val="1371447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1AABD-F07F-49E8-8977-FD08CE985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914" y="919690"/>
            <a:ext cx="9488528" cy="5579328"/>
          </a:xfrm>
          <a:prstGeom prst="rect">
            <a:avLst/>
          </a:prstGeom>
        </p:spPr>
      </p:pic>
      <p:sp>
        <p:nvSpPr>
          <p:cNvPr id="4" name="Title 3">
            <a:extLst>
              <a:ext uri="{FF2B5EF4-FFF2-40B4-BE49-F238E27FC236}">
                <a16:creationId xmlns:a16="http://schemas.microsoft.com/office/drawing/2014/main" id="{44443B7C-2B9C-4BC1-A669-4678E756D83D}"/>
              </a:ext>
            </a:extLst>
          </p:cNvPr>
          <p:cNvSpPr>
            <a:spLocks noGrp="1"/>
          </p:cNvSpPr>
          <p:nvPr>
            <p:ph type="title"/>
          </p:nvPr>
        </p:nvSpPr>
        <p:spPr>
          <a:xfrm>
            <a:off x="600456" y="107188"/>
            <a:ext cx="10515600" cy="805307"/>
          </a:xfrm>
        </p:spPr>
        <p:txBody>
          <a:bodyPr>
            <a:normAutofit fontScale="90000"/>
          </a:bodyPr>
          <a:lstStyle/>
          <a:p>
            <a:r>
              <a:rPr lang="en-US" dirty="0"/>
              <a:t>Fundamental Concepts - </a:t>
            </a:r>
            <a:br>
              <a:rPr lang="en-US" dirty="0"/>
            </a:br>
            <a:r>
              <a:rPr lang="en-US" dirty="0"/>
              <a:t>Visualizing a Neural Network</a:t>
            </a:r>
          </a:p>
        </p:txBody>
      </p:sp>
    </p:spTree>
    <p:extLst>
      <p:ext uri="{BB962C8B-B14F-4D97-AF65-F5344CB8AC3E}">
        <p14:creationId xmlns:p14="http://schemas.microsoft.com/office/powerpoint/2010/main" val="1753970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1AABD-F07F-49E8-8977-FD08CE985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914" y="919690"/>
            <a:ext cx="9488528" cy="5579328"/>
          </a:xfrm>
          <a:prstGeom prst="rect">
            <a:avLst/>
          </a:prstGeom>
        </p:spPr>
      </p:pic>
      <p:sp>
        <p:nvSpPr>
          <p:cNvPr id="4" name="Title 3">
            <a:extLst>
              <a:ext uri="{FF2B5EF4-FFF2-40B4-BE49-F238E27FC236}">
                <a16:creationId xmlns:a16="http://schemas.microsoft.com/office/drawing/2014/main" id="{44443B7C-2B9C-4BC1-A669-4678E756D83D}"/>
              </a:ext>
            </a:extLst>
          </p:cNvPr>
          <p:cNvSpPr>
            <a:spLocks noGrp="1"/>
          </p:cNvSpPr>
          <p:nvPr>
            <p:ph type="title"/>
          </p:nvPr>
        </p:nvSpPr>
        <p:spPr/>
        <p:txBody>
          <a:bodyPr/>
          <a:lstStyle/>
          <a:p>
            <a:r>
              <a:rPr lang="en-US" dirty="0"/>
              <a:t>Understand the data and the goal</a:t>
            </a:r>
          </a:p>
        </p:txBody>
      </p:sp>
      <p:sp>
        <p:nvSpPr>
          <p:cNvPr id="5" name="Rectangle 4">
            <a:extLst>
              <a:ext uri="{FF2B5EF4-FFF2-40B4-BE49-F238E27FC236}">
                <a16:creationId xmlns:a16="http://schemas.microsoft.com/office/drawing/2014/main" id="{1F8CCE22-B7D7-4036-A13E-0C91B7290A8B}"/>
              </a:ext>
            </a:extLst>
          </p:cNvPr>
          <p:cNvSpPr/>
          <p:nvPr/>
        </p:nvSpPr>
        <p:spPr>
          <a:xfrm>
            <a:off x="7454900" y="2748490"/>
            <a:ext cx="2650542" cy="2610910"/>
          </a:xfrm>
          <a:prstGeom prst="rect">
            <a:avLst/>
          </a:prstGeom>
          <a:noFill/>
          <a:ln w="28575">
            <a:solidFill>
              <a:schemeClr val="accent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7F2AFFD-4F80-4C86-8DFF-A249B2E6A7B7}"/>
              </a:ext>
            </a:extLst>
          </p:cNvPr>
          <p:cNvSpPr/>
          <p:nvPr/>
        </p:nvSpPr>
        <p:spPr>
          <a:xfrm>
            <a:off x="8678571" y="828885"/>
            <a:ext cx="1325271" cy="805307"/>
          </a:xfrm>
          <a:prstGeom prst="rect">
            <a:avLst/>
          </a:prstGeom>
          <a:noFill/>
          <a:ln w="28575">
            <a:solidFill>
              <a:schemeClr val="accent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1625443-1CA6-4871-AE6F-60886E76FD7D}"/>
              </a:ext>
            </a:extLst>
          </p:cNvPr>
          <p:cNvSpPr txBox="1"/>
          <p:nvPr/>
        </p:nvSpPr>
        <p:spPr>
          <a:xfrm>
            <a:off x="10105442" y="852269"/>
            <a:ext cx="1712722" cy="646331"/>
          </a:xfrm>
          <a:prstGeom prst="rect">
            <a:avLst/>
          </a:prstGeom>
          <a:noFill/>
        </p:spPr>
        <p:txBody>
          <a:bodyPr wrap="square" rtlCol="0">
            <a:spAutoFit/>
          </a:bodyPr>
          <a:lstStyle/>
          <a:p>
            <a:r>
              <a:rPr lang="en-US" dirty="0">
                <a:solidFill>
                  <a:schemeClr val="accent1"/>
                </a:solidFill>
              </a:rPr>
              <a:t>Classification </a:t>
            </a:r>
            <a:br>
              <a:rPr lang="en-US" dirty="0">
                <a:solidFill>
                  <a:schemeClr val="accent1"/>
                </a:solidFill>
              </a:rPr>
            </a:br>
            <a:r>
              <a:rPr lang="en-US" dirty="0">
                <a:solidFill>
                  <a:schemeClr val="accent1"/>
                </a:solidFill>
              </a:rPr>
              <a:t>or Regression</a:t>
            </a:r>
          </a:p>
        </p:txBody>
      </p:sp>
      <p:sp>
        <p:nvSpPr>
          <p:cNvPr id="7" name="TextBox 6">
            <a:extLst>
              <a:ext uri="{FF2B5EF4-FFF2-40B4-BE49-F238E27FC236}">
                <a16:creationId xmlns:a16="http://schemas.microsoft.com/office/drawing/2014/main" id="{26E9CEAB-BC88-4978-B15E-8255DA4BAA87}"/>
              </a:ext>
            </a:extLst>
          </p:cNvPr>
          <p:cNvSpPr txBox="1"/>
          <p:nvPr/>
        </p:nvSpPr>
        <p:spPr>
          <a:xfrm>
            <a:off x="10259695" y="2677472"/>
            <a:ext cx="1712722" cy="3416320"/>
          </a:xfrm>
          <a:prstGeom prst="rect">
            <a:avLst/>
          </a:prstGeom>
          <a:solidFill>
            <a:srgbClr val="FFFFFF">
              <a:alpha val="47059"/>
            </a:srgbClr>
          </a:solidFill>
        </p:spPr>
        <p:txBody>
          <a:bodyPr wrap="square" rtlCol="0">
            <a:spAutoFit/>
          </a:bodyPr>
          <a:lstStyle/>
          <a:p>
            <a:r>
              <a:rPr lang="en-US" dirty="0">
                <a:solidFill>
                  <a:schemeClr val="accent1"/>
                </a:solidFill>
              </a:rPr>
              <a:t>We have two classes of data (</a:t>
            </a:r>
            <a:r>
              <a:rPr lang="en-US" dirty="0">
                <a:solidFill>
                  <a:srgbClr val="F5982E"/>
                </a:solidFill>
              </a:rPr>
              <a:t>orange</a:t>
            </a:r>
            <a:r>
              <a:rPr lang="en-US" dirty="0">
                <a:solidFill>
                  <a:schemeClr val="accent1"/>
                </a:solidFill>
              </a:rPr>
              <a:t> and blue).</a:t>
            </a:r>
          </a:p>
          <a:p>
            <a:endParaRPr lang="en-US" dirty="0">
              <a:solidFill>
                <a:schemeClr val="accent1"/>
              </a:solidFill>
            </a:endParaRPr>
          </a:p>
          <a:p>
            <a:r>
              <a:rPr lang="en-US" dirty="0">
                <a:solidFill>
                  <a:schemeClr val="accent1"/>
                </a:solidFill>
              </a:rPr>
              <a:t>We </a:t>
            </a:r>
            <a:r>
              <a:rPr lang="en-US" i="1" dirty="0">
                <a:solidFill>
                  <a:schemeClr val="accent1"/>
                </a:solidFill>
              </a:rPr>
              <a:t>want</a:t>
            </a:r>
            <a:r>
              <a:rPr lang="en-US" dirty="0">
                <a:solidFill>
                  <a:schemeClr val="accent1"/>
                </a:solidFill>
              </a:rPr>
              <a:t> to train a model that given some input data, it can classify it as </a:t>
            </a:r>
            <a:r>
              <a:rPr lang="en-US" dirty="0">
                <a:solidFill>
                  <a:srgbClr val="F5982E"/>
                </a:solidFill>
              </a:rPr>
              <a:t>orange</a:t>
            </a:r>
            <a:r>
              <a:rPr lang="en-US" dirty="0">
                <a:solidFill>
                  <a:schemeClr val="accent1"/>
                </a:solidFill>
              </a:rPr>
              <a:t> </a:t>
            </a:r>
            <a:r>
              <a:rPr lang="en-US" dirty="0">
                <a:solidFill>
                  <a:srgbClr val="F5982E"/>
                </a:solidFill>
              </a:rPr>
              <a:t>(-1)</a:t>
            </a:r>
            <a:r>
              <a:rPr lang="en-US" dirty="0">
                <a:solidFill>
                  <a:schemeClr val="accent1"/>
                </a:solidFill>
              </a:rPr>
              <a:t> or blue (+1).</a:t>
            </a:r>
          </a:p>
        </p:txBody>
      </p:sp>
    </p:spTree>
    <p:extLst>
      <p:ext uri="{BB962C8B-B14F-4D97-AF65-F5344CB8AC3E}">
        <p14:creationId xmlns:p14="http://schemas.microsoft.com/office/powerpoint/2010/main" val="171753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1AABD-F07F-49E8-8977-FD08CE985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75" y="919690"/>
            <a:ext cx="9494005" cy="5579328"/>
          </a:xfrm>
          <a:prstGeom prst="rect">
            <a:avLst/>
          </a:prstGeom>
        </p:spPr>
      </p:pic>
      <p:sp>
        <p:nvSpPr>
          <p:cNvPr id="4" name="Title 3">
            <a:extLst>
              <a:ext uri="{FF2B5EF4-FFF2-40B4-BE49-F238E27FC236}">
                <a16:creationId xmlns:a16="http://schemas.microsoft.com/office/drawing/2014/main" id="{44443B7C-2B9C-4BC1-A669-4678E756D83D}"/>
              </a:ext>
            </a:extLst>
          </p:cNvPr>
          <p:cNvSpPr>
            <a:spLocks noGrp="1"/>
          </p:cNvSpPr>
          <p:nvPr>
            <p:ph type="title"/>
          </p:nvPr>
        </p:nvSpPr>
        <p:spPr/>
        <p:txBody>
          <a:bodyPr/>
          <a:lstStyle/>
          <a:p>
            <a:r>
              <a:rPr lang="en-US" dirty="0"/>
              <a:t>Define a network architecture</a:t>
            </a:r>
          </a:p>
        </p:txBody>
      </p:sp>
      <p:sp>
        <p:nvSpPr>
          <p:cNvPr id="5" name="Rectangle 4">
            <a:extLst>
              <a:ext uri="{FF2B5EF4-FFF2-40B4-BE49-F238E27FC236}">
                <a16:creationId xmlns:a16="http://schemas.microsoft.com/office/drawing/2014/main" id="{1F8CCE22-B7D7-4036-A13E-0C91B7290A8B}"/>
              </a:ext>
            </a:extLst>
          </p:cNvPr>
          <p:cNvSpPr/>
          <p:nvPr/>
        </p:nvSpPr>
        <p:spPr>
          <a:xfrm>
            <a:off x="3280156" y="1884890"/>
            <a:ext cx="4301744" cy="2776010"/>
          </a:xfrm>
          <a:prstGeom prst="rect">
            <a:avLst/>
          </a:prstGeom>
          <a:noFill/>
          <a:ln w="28575">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51DCD1-E46B-440C-BFBF-C23B3D40BB5B}"/>
              </a:ext>
            </a:extLst>
          </p:cNvPr>
          <p:cNvSpPr txBox="1"/>
          <p:nvPr/>
        </p:nvSpPr>
        <p:spPr>
          <a:xfrm>
            <a:off x="3413506" y="4840787"/>
            <a:ext cx="4035044" cy="1754326"/>
          </a:xfrm>
          <a:prstGeom prst="rect">
            <a:avLst/>
          </a:prstGeom>
          <a:solidFill>
            <a:srgbClr val="FFFFFF">
              <a:alpha val="47059"/>
            </a:srgbClr>
          </a:solidFill>
        </p:spPr>
        <p:txBody>
          <a:bodyPr wrap="square" rtlCol="0">
            <a:spAutoFit/>
          </a:bodyPr>
          <a:lstStyle/>
          <a:p>
            <a:r>
              <a:rPr lang="en-US" dirty="0">
                <a:solidFill>
                  <a:schemeClr val="accent1"/>
                </a:solidFill>
              </a:rPr>
              <a:t>Decide on the network architecture, basically:</a:t>
            </a:r>
          </a:p>
          <a:p>
            <a:pPr marL="285750" indent="-285750">
              <a:buFont typeface="Arial" panose="020B0604020202020204" pitchFamily="34" charset="0"/>
              <a:buChar char="•"/>
            </a:pPr>
            <a:r>
              <a:rPr lang="en-US" dirty="0">
                <a:solidFill>
                  <a:schemeClr val="accent1"/>
                </a:solidFill>
              </a:rPr>
              <a:t>how many layers</a:t>
            </a:r>
          </a:p>
          <a:p>
            <a:pPr marL="285750" indent="-285750">
              <a:buFont typeface="Arial" panose="020B0604020202020204" pitchFamily="34" charset="0"/>
              <a:buChar char="•"/>
            </a:pPr>
            <a:r>
              <a:rPr lang="en-US" dirty="0">
                <a:solidFill>
                  <a:schemeClr val="accent1"/>
                </a:solidFill>
              </a:rPr>
              <a:t>how many neurons in each layer   </a:t>
            </a:r>
          </a:p>
          <a:p>
            <a:pPr marL="285750" indent="-285750">
              <a:buFont typeface="Arial" panose="020B0604020202020204" pitchFamily="34" charset="0"/>
              <a:buChar char="•"/>
            </a:pPr>
            <a:r>
              <a:rPr lang="en-US" dirty="0">
                <a:solidFill>
                  <a:schemeClr val="accent1"/>
                </a:solidFill>
              </a:rPr>
              <a:t>how the neurons in each layer are connected (fully or partially)</a:t>
            </a:r>
          </a:p>
        </p:txBody>
      </p:sp>
    </p:spTree>
    <p:extLst>
      <p:ext uri="{BB962C8B-B14F-4D97-AF65-F5344CB8AC3E}">
        <p14:creationId xmlns:p14="http://schemas.microsoft.com/office/powerpoint/2010/main" val="1371096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1AABD-F07F-49E8-8977-FD08CE985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75" y="919690"/>
            <a:ext cx="9494005" cy="5579328"/>
          </a:xfrm>
          <a:prstGeom prst="rect">
            <a:avLst/>
          </a:prstGeom>
        </p:spPr>
      </p:pic>
      <p:sp>
        <p:nvSpPr>
          <p:cNvPr id="4" name="Title 3">
            <a:extLst>
              <a:ext uri="{FF2B5EF4-FFF2-40B4-BE49-F238E27FC236}">
                <a16:creationId xmlns:a16="http://schemas.microsoft.com/office/drawing/2014/main" id="{44443B7C-2B9C-4BC1-A669-4678E756D83D}"/>
              </a:ext>
            </a:extLst>
          </p:cNvPr>
          <p:cNvSpPr>
            <a:spLocks noGrp="1"/>
          </p:cNvSpPr>
          <p:nvPr>
            <p:ph type="title"/>
          </p:nvPr>
        </p:nvSpPr>
        <p:spPr/>
        <p:txBody>
          <a:bodyPr/>
          <a:lstStyle/>
          <a:p>
            <a:r>
              <a:rPr lang="en-US" dirty="0"/>
              <a:t>Define shape of input data</a:t>
            </a:r>
          </a:p>
        </p:txBody>
      </p:sp>
      <p:sp>
        <p:nvSpPr>
          <p:cNvPr id="5" name="Rectangle 4">
            <a:extLst>
              <a:ext uri="{FF2B5EF4-FFF2-40B4-BE49-F238E27FC236}">
                <a16:creationId xmlns:a16="http://schemas.microsoft.com/office/drawing/2014/main" id="{1F8CCE22-B7D7-4036-A13E-0C91B7290A8B}"/>
              </a:ext>
            </a:extLst>
          </p:cNvPr>
          <p:cNvSpPr/>
          <p:nvPr/>
        </p:nvSpPr>
        <p:spPr>
          <a:xfrm>
            <a:off x="2083820" y="1955800"/>
            <a:ext cx="1116580" cy="4254500"/>
          </a:xfrm>
          <a:prstGeom prst="rect">
            <a:avLst/>
          </a:prstGeom>
          <a:noFill/>
          <a:ln w="28575">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860844-F6DA-4F03-8E3A-749FC70333E7}"/>
              </a:ext>
            </a:extLst>
          </p:cNvPr>
          <p:cNvSpPr txBox="1"/>
          <p:nvPr/>
        </p:nvSpPr>
        <p:spPr>
          <a:xfrm>
            <a:off x="3413506" y="4840787"/>
            <a:ext cx="4035044" cy="1754326"/>
          </a:xfrm>
          <a:prstGeom prst="rect">
            <a:avLst/>
          </a:prstGeom>
          <a:solidFill>
            <a:srgbClr val="FFFFFF">
              <a:alpha val="47059"/>
            </a:srgbClr>
          </a:solidFill>
        </p:spPr>
        <p:txBody>
          <a:bodyPr wrap="square" rtlCol="0">
            <a:spAutoFit/>
          </a:bodyPr>
          <a:lstStyle/>
          <a:p>
            <a:r>
              <a:rPr lang="en-US" dirty="0">
                <a:solidFill>
                  <a:schemeClr val="accent1"/>
                </a:solidFill>
              </a:rPr>
              <a:t>Define how the input data (the features X1 and X2) are provided to the model. </a:t>
            </a:r>
          </a:p>
          <a:p>
            <a:endParaRPr lang="en-US" dirty="0">
              <a:solidFill>
                <a:schemeClr val="accent1"/>
              </a:solidFill>
            </a:endParaRPr>
          </a:p>
          <a:p>
            <a:r>
              <a:rPr lang="en-US" dirty="0">
                <a:solidFill>
                  <a:schemeClr val="accent1"/>
                </a:solidFill>
              </a:rPr>
              <a:t>Here we choose to multiply the features and provide the result as the input. </a:t>
            </a:r>
          </a:p>
          <a:p>
            <a:endParaRPr lang="en-US" dirty="0">
              <a:solidFill>
                <a:schemeClr val="accent1"/>
              </a:solidFill>
            </a:endParaRPr>
          </a:p>
        </p:txBody>
      </p:sp>
    </p:spTree>
    <p:extLst>
      <p:ext uri="{BB962C8B-B14F-4D97-AF65-F5344CB8AC3E}">
        <p14:creationId xmlns:p14="http://schemas.microsoft.com/office/powerpoint/2010/main" val="1545538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1AABD-F07F-49E8-8977-FD08CE985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75" y="919690"/>
            <a:ext cx="9494005" cy="5579328"/>
          </a:xfrm>
          <a:prstGeom prst="rect">
            <a:avLst/>
          </a:prstGeom>
        </p:spPr>
      </p:pic>
      <p:sp>
        <p:nvSpPr>
          <p:cNvPr id="4" name="Title 3">
            <a:extLst>
              <a:ext uri="{FF2B5EF4-FFF2-40B4-BE49-F238E27FC236}">
                <a16:creationId xmlns:a16="http://schemas.microsoft.com/office/drawing/2014/main" id="{44443B7C-2B9C-4BC1-A669-4678E756D83D}"/>
              </a:ext>
            </a:extLst>
          </p:cNvPr>
          <p:cNvSpPr>
            <a:spLocks noGrp="1"/>
          </p:cNvSpPr>
          <p:nvPr>
            <p:ph type="title"/>
          </p:nvPr>
        </p:nvSpPr>
        <p:spPr/>
        <p:txBody>
          <a:bodyPr/>
          <a:lstStyle/>
          <a:p>
            <a:r>
              <a:rPr lang="en-US" dirty="0"/>
              <a:t>Set parameters – learning rate</a:t>
            </a:r>
          </a:p>
        </p:txBody>
      </p:sp>
      <p:sp>
        <p:nvSpPr>
          <p:cNvPr id="5" name="Rectangle 4">
            <a:extLst>
              <a:ext uri="{FF2B5EF4-FFF2-40B4-BE49-F238E27FC236}">
                <a16:creationId xmlns:a16="http://schemas.microsoft.com/office/drawing/2014/main" id="{1F8CCE22-B7D7-4036-A13E-0C91B7290A8B}"/>
              </a:ext>
            </a:extLst>
          </p:cNvPr>
          <p:cNvSpPr/>
          <p:nvPr/>
        </p:nvSpPr>
        <p:spPr>
          <a:xfrm>
            <a:off x="3594100" y="919690"/>
            <a:ext cx="1257300" cy="680510"/>
          </a:xfrm>
          <a:prstGeom prst="rect">
            <a:avLst/>
          </a:prstGeom>
          <a:noFill/>
          <a:ln w="28575">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DAE934-40CE-439F-84EB-6FF846BFE9E6}"/>
              </a:ext>
            </a:extLst>
          </p:cNvPr>
          <p:cNvSpPr txBox="1"/>
          <p:nvPr/>
        </p:nvSpPr>
        <p:spPr>
          <a:xfrm>
            <a:off x="2422906" y="1674674"/>
            <a:ext cx="4035044" cy="1754326"/>
          </a:xfrm>
          <a:prstGeom prst="rect">
            <a:avLst/>
          </a:prstGeom>
          <a:solidFill>
            <a:srgbClr val="FFFFFF"/>
          </a:solidFill>
        </p:spPr>
        <p:txBody>
          <a:bodyPr wrap="square" rtlCol="0">
            <a:spAutoFit/>
          </a:bodyPr>
          <a:lstStyle/>
          <a:p>
            <a:r>
              <a:rPr lang="en-US" dirty="0">
                <a:solidFill>
                  <a:schemeClr val="accent1"/>
                </a:solidFill>
              </a:rPr>
              <a:t>The model makes small changes during each epoch (which is a complete pass thru the training data). </a:t>
            </a:r>
          </a:p>
          <a:p>
            <a:endParaRPr lang="en-US" dirty="0">
              <a:solidFill>
                <a:schemeClr val="accent1"/>
              </a:solidFill>
            </a:endParaRPr>
          </a:p>
          <a:p>
            <a:r>
              <a:rPr lang="en-US" dirty="0">
                <a:solidFill>
                  <a:schemeClr val="accent1"/>
                </a:solidFill>
              </a:rPr>
              <a:t>Just how big is controlled by the </a:t>
            </a:r>
            <a:r>
              <a:rPr lang="en-US" b="1" dirty="0">
                <a:solidFill>
                  <a:schemeClr val="accent1"/>
                </a:solidFill>
              </a:rPr>
              <a:t>learning rate</a:t>
            </a:r>
            <a:r>
              <a:rPr lang="en-US" dirty="0">
                <a:solidFill>
                  <a:schemeClr val="accent1"/>
                </a:solidFill>
              </a:rPr>
              <a:t>.</a:t>
            </a:r>
          </a:p>
        </p:txBody>
      </p:sp>
    </p:spTree>
    <p:extLst>
      <p:ext uri="{BB962C8B-B14F-4D97-AF65-F5344CB8AC3E}">
        <p14:creationId xmlns:p14="http://schemas.microsoft.com/office/powerpoint/2010/main" val="510373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1AABD-F07F-49E8-8977-FD08CE985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75" y="924770"/>
            <a:ext cx="9494005" cy="5579328"/>
          </a:xfrm>
          <a:prstGeom prst="rect">
            <a:avLst/>
          </a:prstGeom>
        </p:spPr>
      </p:pic>
      <p:sp>
        <p:nvSpPr>
          <p:cNvPr id="4" name="Title 3">
            <a:extLst>
              <a:ext uri="{FF2B5EF4-FFF2-40B4-BE49-F238E27FC236}">
                <a16:creationId xmlns:a16="http://schemas.microsoft.com/office/drawing/2014/main" id="{44443B7C-2B9C-4BC1-A669-4678E756D83D}"/>
              </a:ext>
            </a:extLst>
          </p:cNvPr>
          <p:cNvSpPr>
            <a:spLocks noGrp="1"/>
          </p:cNvSpPr>
          <p:nvPr>
            <p:ph type="title"/>
          </p:nvPr>
        </p:nvSpPr>
        <p:spPr/>
        <p:txBody>
          <a:bodyPr/>
          <a:lstStyle/>
          <a:p>
            <a:r>
              <a:rPr lang="en-US" dirty="0"/>
              <a:t>Set parameters – activation function</a:t>
            </a:r>
          </a:p>
        </p:txBody>
      </p:sp>
      <p:sp>
        <p:nvSpPr>
          <p:cNvPr id="5" name="Rectangle 4">
            <a:extLst>
              <a:ext uri="{FF2B5EF4-FFF2-40B4-BE49-F238E27FC236}">
                <a16:creationId xmlns:a16="http://schemas.microsoft.com/office/drawing/2014/main" id="{1F8CCE22-B7D7-4036-A13E-0C91B7290A8B}"/>
              </a:ext>
            </a:extLst>
          </p:cNvPr>
          <p:cNvSpPr/>
          <p:nvPr/>
        </p:nvSpPr>
        <p:spPr>
          <a:xfrm>
            <a:off x="4927600" y="919690"/>
            <a:ext cx="1257300" cy="680510"/>
          </a:xfrm>
          <a:prstGeom prst="rect">
            <a:avLst/>
          </a:prstGeom>
          <a:noFill/>
          <a:ln w="28575">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2B7EE6-2F86-47DC-AEC3-375198715081}"/>
              </a:ext>
            </a:extLst>
          </p:cNvPr>
          <p:cNvSpPr txBox="1"/>
          <p:nvPr/>
        </p:nvSpPr>
        <p:spPr>
          <a:xfrm>
            <a:off x="3538728" y="1674674"/>
            <a:ext cx="4035044" cy="3416320"/>
          </a:xfrm>
          <a:prstGeom prst="rect">
            <a:avLst/>
          </a:prstGeom>
          <a:solidFill>
            <a:srgbClr val="FFFFFF"/>
          </a:solidFill>
        </p:spPr>
        <p:txBody>
          <a:bodyPr wrap="square" rtlCol="0">
            <a:spAutoFit/>
          </a:bodyPr>
          <a:lstStyle/>
          <a:p>
            <a:r>
              <a:rPr lang="en-US" dirty="0">
                <a:solidFill>
                  <a:schemeClr val="accent1"/>
                </a:solidFill>
              </a:rPr>
              <a:t>The </a:t>
            </a:r>
            <a:r>
              <a:rPr lang="en-US" b="1" dirty="0">
                <a:solidFill>
                  <a:schemeClr val="accent1"/>
                </a:solidFill>
              </a:rPr>
              <a:t>activation function </a:t>
            </a:r>
            <a:r>
              <a:rPr lang="en-US" dirty="0">
                <a:solidFill>
                  <a:schemeClr val="accent1"/>
                </a:solidFill>
              </a:rPr>
              <a:t>is a mathematical function that introduces </a:t>
            </a:r>
            <a:r>
              <a:rPr lang="en-US" i="1" dirty="0">
                <a:solidFill>
                  <a:schemeClr val="accent1"/>
                </a:solidFill>
              </a:rPr>
              <a:t>non-linearity</a:t>
            </a:r>
            <a:r>
              <a:rPr lang="en-US" dirty="0">
                <a:solidFill>
                  <a:schemeClr val="accent1"/>
                </a:solidFill>
              </a:rPr>
              <a:t> to the output of the network. Adding these enables the neural network to learn using a richer hypothesis space than just linear transformation of the input data.</a:t>
            </a:r>
          </a:p>
          <a:p>
            <a:endParaRPr lang="en-US" dirty="0">
              <a:solidFill>
                <a:schemeClr val="accent1"/>
              </a:solidFill>
            </a:endParaRPr>
          </a:p>
          <a:p>
            <a:r>
              <a:rPr lang="en-US" dirty="0" err="1">
                <a:solidFill>
                  <a:schemeClr val="accent1"/>
                </a:solidFill>
              </a:rPr>
              <a:t>ReLU</a:t>
            </a:r>
            <a:r>
              <a:rPr lang="en-US" dirty="0">
                <a:solidFill>
                  <a:schemeClr val="accent1"/>
                </a:solidFill>
              </a:rPr>
              <a:t> (pronounced ray-</a:t>
            </a:r>
            <a:r>
              <a:rPr lang="en-US" dirty="0" err="1">
                <a:solidFill>
                  <a:schemeClr val="accent1"/>
                </a:solidFill>
              </a:rPr>
              <a:t>luh</a:t>
            </a:r>
            <a:r>
              <a:rPr lang="en-US" dirty="0">
                <a:solidFill>
                  <a:schemeClr val="accent1"/>
                </a:solidFill>
              </a:rPr>
              <a:t>) sets negative values to zero and passes thru positive values unchanged. It is arguably the best practice activation function.</a:t>
            </a:r>
          </a:p>
        </p:txBody>
      </p:sp>
    </p:spTree>
    <p:extLst>
      <p:ext uri="{BB962C8B-B14F-4D97-AF65-F5344CB8AC3E}">
        <p14:creationId xmlns:p14="http://schemas.microsoft.com/office/powerpoint/2010/main" val="621333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1AABD-F07F-49E8-8977-FD08CE985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75" y="919690"/>
            <a:ext cx="9494005" cy="5579328"/>
          </a:xfrm>
          <a:prstGeom prst="rect">
            <a:avLst/>
          </a:prstGeom>
        </p:spPr>
      </p:pic>
      <p:sp>
        <p:nvSpPr>
          <p:cNvPr id="4" name="Title 3">
            <a:extLst>
              <a:ext uri="{FF2B5EF4-FFF2-40B4-BE49-F238E27FC236}">
                <a16:creationId xmlns:a16="http://schemas.microsoft.com/office/drawing/2014/main" id="{44443B7C-2B9C-4BC1-A669-4678E756D83D}"/>
              </a:ext>
            </a:extLst>
          </p:cNvPr>
          <p:cNvSpPr>
            <a:spLocks noGrp="1"/>
          </p:cNvSpPr>
          <p:nvPr>
            <p:ph type="title"/>
          </p:nvPr>
        </p:nvSpPr>
        <p:spPr/>
        <p:txBody>
          <a:bodyPr/>
          <a:lstStyle/>
          <a:p>
            <a:r>
              <a:rPr lang="en-US" dirty="0"/>
              <a:t>Set parameters - Regularization</a:t>
            </a:r>
          </a:p>
        </p:txBody>
      </p:sp>
      <p:sp>
        <p:nvSpPr>
          <p:cNvPr id="5" name="Rectangle 4">
            <a:extLst>
              <a:ext uri="{FF2B5EF4-FFF2-40B4-BE49-F238E27FC236}">
                <a16:creationId xmlns:a16="http://schemas.microsoft.com/office/drawing/2014/main" id="{1F8CCE22-B7D7-4036-A13E-0C91B7290A8B}"/>
              </a:ext>
            </a:extLst>
          </p:cNvPr>
          <p:cNvSpPr/>
          <p:nvPr/>
        </p:nvSpPr>
        <p:spPr>
          <a:xfrm>
            <a:off x="6210300" y="919690"/>
            <a:ext cx="2578100" cy="680510"/>
          </a:xfrm>
          <a:prstGeom prst="rect">
            <a:avLst/>
          </a:prstGeom>
          <a:noFill/>
          <a:ln w="28575">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65C9A2-E92A-47AD-A782-996343681A9C}"/>
              </a:ext>
            </a:extLst>
          </p:cNvPr>
          <p:cNvSpPr txBox="1"/>
          <p:nvPr/>
        </p:nvSpPr>
        <p:spPr>
          <a:xfrm>
            <a:off x="5596128" y="1696295"/>
            <a:ext cx="4035044" cy="2585323"/>
          </a:xfrm>
          <a:prstGeom prst="rect">
            <a:avLst/>
          </a:prstGeom>
          <a:solidFill>
            <a:srgbClr val="FFFFFF"/>
          </a:solidFill>
        </p:spPr>
        <p:txBody>
          <a:bodyPr wrap="square" rtlCol="0">
            <a:spAutoFit/>
          </a:bodyPr>
          <a:lstStyle/>
          <a:p>
            <a:r>
              <a:rPr lang="en-US" b="1" dirty="0">
                <a:solidFill>
                  <a:schemeClr val="accent1"/>
                </a:solidFill>
              </a:rPr>
              <a:t>Regularization</a:t>
            </a:r>
            <a:r>
              <a:rPr lang="en-US" dirty="0">
                <a:solidFill>
                  <a:schemeClr val="accent1"/>
                </a:solidFill>
              </a:rPr>
              <a:t> smooths the curves of the model, so that it doesn’t hug the training data too tightly. </a:t>
            </a:r>
          </a:p>
          <a:p>
            <a:endParaRPr lang="en-US" dirty="0">
              <a:solidFill>
                <a:schemeClr val="accent1"/>
              </a:solidFill>
            </a:endParaRPr>
          </a:p>
          <a:p>
            <a:r>
              <a:rPr lang="en-US" dirty="0">
                <a:solidFill>
                  <a:schemeClr val="accent1"/>
                </a:solidFill>
              </a:rPr>
              <a:t>It helps avoid the problem of overfitting, where the model basically just memorizes the outcomes of all of the data points, but fails against new data points.</a:t>
            </a:r>
          </a:p>
        </p:txBody>
      </p:sp>
    </p:spTree>
    <p:extLst>
      <p:ext uri="{BB962C8B-B14F-4D97-AF65-F5344CB8AC3E}">
        <p14:creationId xmlns:p14="http://schemas.microsoft.com/office/powerpoint/2010/main" val="1948566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1AABD-F07F-49E8-8977-FD08CE985D9F}"/>
              </a:ext>
            </a:extLst>
          </p:cNvPr>
          <p:cNvPicPr>
            <a:picLocks noChangeAspect="1"/>
          </p:cNvPicPr>
          <p:nvPr/>
        </p:nvPicPr>
        <p:blipFill>
          <a:blip r:embed="rId2"/>
          <a:stretch>
            <a:fillRect/>
          </a:stretch>
        </p:blipFill>
        <p:spPr>
          <a:xfrm>
            <a:off x="600456" y="919690"/>
            <a:ext cx="9521444" cy="5579328"/>
          </a:xfrm>
          <a:prstGeom prst="rect">
            <a:avLst/>
          </a:prstGeom>
        </p:spPr>
      </p:pic>
      <p:sp>
        <p:nvSpPr>
          <p:cNvPr id="4" name="Title 3">
            <a:extLst>
              <a:ext uri="{FF2B5EF4-FFF2-40B4-BE49-F238E27FC236}">
                <a16:creationId xmlns:a16="http://schemas.microsoft.com/office/drawing/2014/main" id="{44443B7C-2B9C-4BC1-A669-4678E756D83D}"/>
              </a:ext>
            </a:extLst>
          </p:cNvPr>
          <p:cNvSpPr>
            <a:spLocks noGrp="1"/>
          </p:cNvSpPr>
          <p:nvPr>
            <p:ph type="title"/>
          </p:nvPr>
        </p:nvSpPr>
        <p:spPr/>
        <p:txBody>
          <a:bodyPr/>
          <a:lstStyle/>
          <a:p>
            <a:r>
              <a:rPr lang="en-US" dirty="0"/>
              <a:t>Training – The forward pass</a:t>
            </a:r>
          </a:p>
        </p:txBody>
      </p:sp>
      <p:sp>
        <p:nvSpPr>
          <p:cNvPr id="5" name="Rectangle 4">
            <a:extLst>
              <a:ext uri="{FF2B5EF4-FFF2-40B4-BE49-F238E27FC236}">
                <a16:creationId xmlns:a16="http://schemas.microsoft.com/office/drawing/2014/main" id="{1F8CCE22-B7D7-4036-A13E-0C91B7290A8B}"/>
              </a:ext>
            </a:extLst>
          </p:cNvPr>
          <p:cNvSpPr/>
          <p:nvPr/>
        </p:nvSpPr>
        <p:spPr>
          <a:xfrm>
            <a:off x="876300" y="919690"/>
            <a:ext cx="2501900" cy="680510"/>
          </a:xfrm>
          <a:prstGeom prst="rect">
            <a:avLst/>
          </a:prstGeom>
          <a:noFill/>
          <a:ln w="28575">
            <a:solidFill>
              <a:schemeClr val="accent6"/>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0C046D4-DBD4-4EB6-BF40-7298407D55CA}"/>
              </a:ext>
            </a:extLst>
          </p:cNvPr>
          <p:cNvSpPr txBox="1"/>
          <p:nvPr/>
        </p:nvSpPr>
        <p:spPr>
          <a:xfrm>
            <a:off x="676656" y="1834277"/>
            <a:ext cx="2803143" cy="4247317"/>
          </a:xfrm>
          <a:prstGeom prst="rect">
            <a:avLst/>
          </a:prstGeom>
          <a:solidFill>
            <a:srgbClr val="FFFFFF"/>
          </a:solidFill>
        </p:spPr>
        <p:txBody>
          <a:bodyPr wrap="square" rtlCol="0">
            <a:spAutoFit/>
          </a:bodyPr>
          <a:lstStyle/>
          <a:p>
            <a:r>
              <a:rPr lang="en-US" dirty="0">
                <a:solidFill>
                  <a:schemeClr val="accent1"/>
                </a:solidFill>
              </a:rPr>
              <a:t>Then we run the training data (the data and the class) thru the network. This is called the </a:t>
            </a:r>
            <a:r>
              <a:rPr lang="en-US" b="1" dirty="0">
                <a:solidFill>
                  <a:schemeClr val="accent1"/>
                </a:solidFill>
              </a:rPr>
              <a:t>forward pass</a:t>
            </a:r>
            <a:r>
              <a:rPr lang="en-US" dirty="0">
                <a:solidFill>
                  <a:schemeClr val="accent1"/>
                </a:solidFill>
              </a:rPr>
              <a:t>.</a:t>
            </a:r>
          </a:p>
          <a:p>
            <a:endParaRPr lang="en-US" dirty="0">
              <a:solidFill>
                <a:schemeClr val="accent1"/>
              </a:solidFill>
            </a:endParaRPr>
          </a:p>
          <a:p>
            <a:r>
              <a:rPr lang="en-US" dirty="0">
                <a:solidFill>
                  <a:schemeClr val="accent1"/>
                </a:solidFill>
              </a:rPr>
              <a:t>In each epoch we run thru the entire training data set. </a:t>
            </a:r>
          </a:p>
          <a:p>
            <a:endParaRPr lang="en-US" dirty="0">
              <a:solidFill>
                <a:schemeClr val="accent1"/>
              </a:solidFill>
            </a:endParaRPr>
          </a:p>
          <a:p>
            <a:r>
              <a:rPr lang="en-US" dirty="0">
                <a:solidFill>
                  <a:schemeClr val="accent1"/>
                </a:solidFill>
              </a:rPr>
              <a:t>At the end of the epoch, our model has made certain predictions (which for the first few epochs are almost certainly wrong because they are random).</a:t>
            </a:r>
          </a:p>
        </p:txBody>
      </p:sp>
    </p:spTree>
    <p:extLst>
      <p:ext uri="{BB962C8B-B14F-4D97-AF65-F5344CB8AC3E}">
        <p14:creationId xmlns:p14="http://schemas.microsoft.com/office/powerpoint/2010/main" val="1990782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1AABD-F07F-49E8-8977-FD08CE985D9F}"/>
              </a:ext>
            </a:extLst>
          </p:cNvPr>
          <p:cNvPicPr>
            <a:picLocks noChangeAspect="1"/>
          </p:cNvPicPr>
          <p:nvPr/>
        </p:nvPicPr>
        <p:blipFill>
          <a:blip r:embed="rId2"/>
          <a:stretch>
            <a:fillRect/>
          </a:stretch>
        </p:blipFill>
        <p:spPr>
          <a:xfrm>
            <a:off x="600456" y="919690"/>
            <a:ext cx="9521444" cy="5579328"/>
          </a:xfrm>
          <a:prstGeom prst="rect">
            <a:avLst/>
          </a:prstGeom>
        </p:spPr>
      </p:pic>
      <p:sp>
        <p:nvSpPr>
          <p:cNvPr id="4" name="Title 3">
            <a:extLst>
              <a:ext uri="{FF2B5EF4-FFF2-40B4-BE49-F238E27FC236}">
                <a16:creationId xmlns:a16="http://schemas.microsoft.com/office/drawing/2014/main" id="{44443B7C-2B9C-4BC1-A669-4678E756D83D}"/>
              </a:ext>
            </a:extLst>
          </p:cNvPr>
          <p:cNvSpPr>
            <a:spLocks noGrp="1"/>
          </p:cNvSpPr>
          <p:nvPr>
            <p:ph type="title"/>
          </p:nvPr>
        </p:nvSpPr>
        <p:spPr/>
        <p:txBody>
          <a:bodyPr/>
          <a:lstStyle/>
          <a:p>
            <a:r>
              <a:rPr lang="en-US" dirty="0"/>
              <a:t>Training – Evaluate loss</a:t>
            </a:r>
          </a:p>
        </p:txBody>
      </p:sp>
      <p:sp>
        <p:nvSpPr>
          <p:cNvPr id="6" name="Rectangle 5">
            <a:extLst>
              <a:ext uri="{FF2B5EF4-FFF2-40B4-BE49-F238E27FC236}">
                <a16:creationId xmlns:a16="http://schemas.microsoft.com/office/drawing/2014/main" id="{6448CEFE-405E-4B6B-AD8B-9609E0123744}"/>
              </a:ext>
            </a:extLst>
          </p:cNvPr>
          <p:cNvSpPr/>
          <p:nvPr/>
        </p:nvSpPr>
        <p:spPr>
          <a:xfrm>
            <a:off x="7480300" y="1948390"/>
            <a:ext cx="2641600" cy="1010710"/>
          </a:xfrm>
          <a:prstGeom prst="rect">
            <a:avLst/>
          </a:prstGeom>
          <a:noFill/>
          <a:ln w="28575">
            <a:solidFill>
              <a:schemeClr val="accent6"/>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0C046D4-DBD4-4EB6-BF40-7298407D55CA}"/>
              </a:ext>
            </a:extLst>
          </p:cNvPr>
          <p:cNvSpPr txBox="1"/>
          <p:nvPr/>
        </p:nvSpPr>
        <p:spPr>
          <a:xfrm>
            <a:off x="7480300" y="2984285"/>
            <a:ext cx="2803143" cy="2585323"/>
          </a:xfrm>
          <a:prstGeom prst="rect">
            <a:avLst/>
          </a:prstGeom>
          <a:solidFill>
            <a:srgbClr val="FFFFFF"/>
          </a:solidFill>
        </p:spPr>
        <p:txBody>
          <a:bodyPr wrap="square" rtlCol="0">
            <a:spAutoFit/>
          </a:bodyPr>
          <a:lstStyle/>
          <a:p>
            <a:r>
              <a:rPr lang="en-US" dirty="0">
                <a:solidFill>
                  <a:schemeClr val="accent1"/>
                </a:solidFill>
              </a:rPr>
              <a:t>Given that we know the correct class and the class predicted by the model, we can assess the model’s performance at the end of each epoch. </a:t>
            </a:r>
          </a:p>
          <a:p>
            <a:endParaRPr lang="en-US" dirty="0">
              <a:solidFill>
                <a:schemeClr val="accent1"/>
              </a:solidFill>
            </a:endParaRPr>
          </a:p>
          <a:p>
            <a:r>
              <a:rPr lang="en-US" dirty="0">
                <a:solidFill>
                  <a:schemeClr val="accent1"/>
                </a:solidFill>
              </a:rPr>
              <a:t>The measured error is called the </a:t>
            </a:r>
            <a:r>
              <a:rPr lang="en-US" b="1" dirty="0">
                <a:solidFill>
                  <a:schemeClr val="accent1"/>
                </a:solidFill>
              </a:rPr>
              <a:t>loss</a:t>
            </a:r>
            <a:r>
              <a:rPr lang="en-US" dirty="0">
                <a:solidFill>
                  <a:schemeClr val="accent1"/>
                </a:solidFill>
              </a:rPr>
              <a:t>.</a:t>
            </a:r>
          </a:p>
        </p:txBody>
      </p:sp>
    </p:spTree>
    <p:extLst>
      <p:ext uri="{BB962C8B-B14F-4D97-AF65-F5344CB8AC3E}">
        <p14:creationId xmlns:p14="http://schemas.microsoft.com/office/powerpoint/2010/main" val="1844690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5028C-2423-4CE6-9BC3-3AD1FEC44F56}"/>
              </a:ext>
            </a:extLst>
          </p:cNvPr>
          <p:cNvSpPr>
            <a:spLocks noGrp="1"/>
          </p:cNvSpPr>
          <p:nvPr>
            <p:ph type="title"/>
          </p:nvPr>
        </p:nvSpPr>
        <p:spPr/>
        <p:txBody>
          <a:bodyPr/>
          <a:lstStyle/>
          <a:p>
            <a:r>
              <a:rPr lang="en-US" dirty="0"/>
              <a:t>A bit of advice…</a:t>
            </a:r>
          </a:p>
        </p:txBody>
      </p:sp>
      <p:sp>
        <p:nvSpPr>
          <p:cNvPr id="3" name="Text Placeholder 2">
            <a:extLst>
              <a:ext uri="{FF2B5EF4-FFF2-40B4-BE49-F238E27FC236}">
                <a16:creationId xmlns:a16="http://schemas.microsoft.com/office/drawing/2014/main" id="{DD4601B9-5E4B-4B35-9652-B48AE202B7D1}"/>
              </a:ext>
            </a:extLst>
          </p:cNvPr>
          <p:cNvSpPr>
            <a:spLocks noGrp="1"/>
          </p:cNvSpPr>
          <p:nvPr>
            <p:ph idx="1"/>
          </p:nvPr>
        </p:nvSpPr>
        <p:spPr/>
        <p:txBody>
          <a:bodyPr>
            <a:normAutofit/>
          </a:bodyPr>
          <a:lstStyle/>
          <a:p>
            <a:pPr marL="0" indent="0">
              <a:buNone/>
            </a:pPr>
            <a:r>
              <a:rPr lang="en-US" sz="3600" i="1" dirty="0"/>
              <a:t>If you don’t know, the thing to do is </a:t>
            </a:r>
            <a:r>
              <a:rPr lang="en-US" sz="3600" i="1" dirty="0">
                <a:solidFill>
                  <a:schemeClr val="accent2"/>
                </a:solidFill>
              </a:rPr>
              <a:t>not</a:t>
            </a:r>
            <a:r>
              <a:rPr lang="en-US" sz="3600" i="1" dirty="0"/>
              <a:t> </a:t>
            </a:r>
            <a:r>
              <a:rPr lang="en-US" sz="3600" i="1" dirty="0">
                <a:solidFill>
                  <a:schemeClr val="accent2"/>
                </a:solidFill>
              </a:rPr>
              <a:t>to get scared</a:t>
            </a:r>
            <a:r>
              <a:rPr lang="en-US" sz="3600" i="1" dirty="0"/>
              <a:t>, but to </a:t>
            </a:r>
            <a:r>
              <a:rPr lang="en-US" sz="3600" i="1" dirty="0">
                <a:solidFill>
                  <a:schemeClr val="accent2"/>
                </a:solidFill>
              </a:rPr>
              <a:t>learn</a:t>
            </a:r>
            <a:r>
              <a:rPr lang="en-US" sz="3600" i="1" dirty="0"/>
              <a:t>.</a:t>
            </a:r>
          </a:p>
          <a:p>
            <a:pPr marL="0" indent="0" algn="r">
              <a:buNone/>
            </a:pPr>
            <a:r>
              <a:rPr lang="en-US" dirty="0"/>
              <a:t>- Ayn Rand, Atlas Shrugged</a:t>
            </a:r>
          </a:p>
        </p:txBody>
      </p:sp>
    </p:spTree>
    <p:extLst>
      <p:ext uri="{BB962C8B-B14F-4D97-AF65-F5344CB8AC3E}">
        <p14:creationId xmlns:p14="http://schemas.microsoft.com/office/powerpoint/2010/main" val="1685487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1AABD-F07F-49E8-8977-FD08CE985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68" y="919690"/>
            <a:ext cx="9447819" cy="5579328"/>
          </a:xfrm>
          <a:prstGeom prst="rect">
            <a:avLst/>
          </a:prstGeom>
        </p:spPr>
      </p:pic>
      <p:sp>
        <p:nvSpPr>
          <p:cNvPr id="4" name="Title 3">
            <a:extLst>
              <a:ext uri="{FF2B5EF4-FFF2-40B4-BE49-F238E27FC236}">
                <a16:creationId xmlns:a16="http://schemas.microsoft.com/office/drawing/2014/main" id="{44443B7C-2B9C-4BC1-A669-4678E756D83D}"/>
              </a:ext>
            </a:extLst>
          </p:cNvPr>
          <p:cNvSpPr>
            <a:spLocks noGrp="1"/>
          </p:cNvSpPr>
          <p:nvPr>
            <p:ph type="title"/>
          </p:nvPr>
        </p:nvSpPr>
        <p:spPr/>
        <p:txBody>
          <a:bodyPr/>
          <a:lstStyle/>
          <a:p>
            <a:r>
              <a:rPr lang="en-US" dirty="0"/>
              <a:t>Training – The backwards pass</a:t>
            </a:r>
          </a:p>
        </p:txBody>
      </p:sp>
      <p:sp>
        <p:nvSpPr>
          <p:cNvPr id="5" name="Rectangle 4">
            <a:extLst>
              <a:ext uri="{FF2B5EF4-FFF2-40B4-BE49-F238E27FC236}">
                <a16:creationId xmlns:a16="http://schemas.microsoft.com/office/drawing/2014/main" id="{1F8CCE22-B7D7-4036-A13E-0C91B7290A8B}"/>
              </a:ext>
            </a:extLst>
          </p:cNvPr>
          <p:cNvSpPr/>
          <p:nvPr/>
        </p:nvSpPr>
        <p:spPr>
          <a:xfrm>
            <a:off x="2857500" y="3213100"/>
            <a:ext cx="2806700" cy="896410"/>
          </a:xfrm>
          <a:prstGeom prst="rect">
            <a:avLst/>
          </a:prstGeom>
          <a:noFill/>
          <a:ln w="28575">
            <a:solidFill>
              <a:schemeClr val="accent6"/>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0C046D4-DBD4-4EB6-BF40-7298407D55CA}"/>
              </a:ext>
            </a:extLst>
          </p:cNvPr>
          <p:cNvSpPr txBox="1"/>
          <p:nvPr/>
        </p:nvSpPr>
        <p:spPr>
          <a:xfrm>
            <a:off x="3164078" y="4190694"/>
            <a:ext cx="5863844" cy="2585323"/>
          </a:xfrm>
          <a:prstGeom prst="rect">
            <a:avLst/>
          </a:prstGeom>
          <a:solidFill>
            <a:srgbClr val="FFFFFF"/>
          </a:solidFill>
        </p:spPr>
        <p:txBody>
          <a:bodyPr wrap="square" rtlCol="0">
            <a:spAutoFit/>
          </a:bodyPr>
          <a:lstStyle/>
          <a:p>
            <a:r>
              <a:rPr lang="en-US" dirty="0">
                <a:solidFill>
                  <a:schemeClr val="accent1"/>
                </a:solidFill>
              </a:rPr>
              <a:t>The strength of the connection between the neurons is initially randomly set. This strength is real number and called a </a:t>
            </a:r>
            <a:r>
              <a:rPr lang="en-US" b="1" dirty="0">
                <a:solidFill>
                  <a:schemeClr val="accent1"/>
                </a:solidFill>
              </a:rPr>
              <a:t>weight</a:t>
            </a:r>
            <a:r>
              <a:rPr lang="en-US" dirty="0">
                <a:solidFill>
                  <a:schemeClr val="accent1"/>
                </a:solidFill>
              </a:rPr>
              <a:t>.</a:t>
            </a:r>
          </a:p>
          <a:p>
            <a:endParaRPr lang="en-US" dirty="0">
              <a:solidFill>
                <a:schemeClr val="accent1"/>
              </a:solidFill>
            </a:endParaRPr>
          </a:p>
          <a:p>
            <a:r>
              <a:rPr lang="en-US" dirty="0">
                <a:solidFill>
                  <a:schemeClr val="accent1"/>
                </a:solidFill>
              </a:rPr>
              <a:t>At the end of the epoch, a calculation is performed that proceeds in reverse thru the neural network, adjusting the weights to minimize the loss. </a:t>
            </a:r>
          </a:p>
          <a:p>
            <a:endParaRPr lang="en-US" dirty="0">
              <a:solidFill>
                <a:schemeClr val="accent1"/>
              </a:solidFill>
            </a:endParaRPr>
          </a:p>
          <a:p>
            <a:r>
              <a:rPr lang="en-US" dirty="0">
                <a:solidFill>
                  <a:schemeClr val="accent1"/>
                </a:solidFill>
              </a:rPr>
              <a:t>This is called the </a:t>
            </a:r>
            <a:r>
              <a:rPr lang="en-US" b="1" dirty="0">
                <a:solidFill>
                  <a:schemeClr val="accent1"/>
                </a:solidFill>
              </a:rPr>
              <a:t>backwards pass</a:t>
            </a:r>
            <a:r>
              <a:rPr lang="en-US" dirty="0">
                <a:solidFill>
                  <a:schemeClr val="accent1"/>
                </a:solidFill>
              </a:rPr>
              <a:t>.</a:t>
            </a:r>
          </a:p>
        </p:txBody>
      </p:sp>
    </p:spTree>
    <p:extLst>
      <p:ext uri="{BB962C8B-B14F-4D97-AF65-F5344CB8AC3E}">
        <p14:creationId xmlns:p14="http://schemas.microsoft.com/office/powerpoint/2010/main" val="4043783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1AABD-F07F-49E8-8977-FD08CE985D9F}"/>
              </a:ext>
            </a:extLst>
          </p:cNvPr>
          <p:cNvPicPr>
            <a:picLocks noChangeAspect="1"/>
          </p:cNvPicPr>
          <p:nvPr/>
        </p:nvPicPr>
        <p:blipFill>
          <a:blip r:embed="rId2"/>
          <a:stretch>
            <a:fillRect/>
          </a:stretch>
        </p:blipFill>
        <p:spPr>
          <a:xfrm>
            <a:off x="600456" y="919690"/>
            <a:ext cx="9521444" cy="5579328"/>
          </a:xfrm>
          <a:prstGeom prst="rect">
            <a:avLst/>
          </a:prstGeom>
        </p:spPr>
      </p:pic>
      <p:sp>
        <p:nvSpPr>
          <p:cNvPr id="4" name="Title 3">
            <a:extLst>
              <a:ext uri="{FF2B5EF4-FFF2-40B4-BE49-F238E27FC236}">
                <a16:creationId xmlns:a16="http://schemas.microsoft.com/office/drawing/2014/main" id="{44443B7C-2B9C-4BC1-A669-4678E756D83D}"/>
              </a:ext>
            </a:extLst>
          </p:cNvPr>
          <p:cNvSpPr>
            <a:spLocks noGrp="1"/>
          </p:cNvSpPr>
          <p:nvPr>
            <p:ph type="title"/>
          </p:nvPr>
        </p:nvSpPr>
        <p:spPr/>
        <p:txBody>
          <a:bodyPr/>
          <a:lstStyle/>
          <a:p>
            <a:r>
              <a:rPr lang="en-US" dirty="0"/>
              <a:t>Training – Run </a:t>
            </a:r>
            <a:r>
              <a:rPr lang="en-US" i="1" dirty="0"/>
              <a:t>lots</a:t>
            </a:r>
            <a:r>
              <a:rPr lang="en-US" dirty="0"/>
              <a:t> of epochs</a:t>
            </a:r>
          </a:p>
        </p:txBody>
      </p:sp>
      <p:sp>
        <p:nvSpPr>
          <p:cNvPr id="6" name="Rectangle 5">
            <a:extLst>
              <a:ext uri="{FF2B5EF4-FFF2-40B4-BE49-F238E27FC236}">
                <a16:creationId xmlns:a16="http://schemas.microsoft.com/office/drawing/2014/main" id="{6448CEFE-405E-4B6B-AD8B-9609E0123744}"/>
              </a:ext>
            </a:extLst>
          </p:cNvPr>
          <p:cNvSpPr/>
          <p:nvPr/>
        </p:nvSpPr>
        <p:spPr>
          <a:xfrm>
            <a:off x="7480300" y="1948390"/>
            <a:ext cx="2641600" cy="1010710"/>
          </a:xfrm>
          <a:prstGeom prst="rect">
            <a:avLst/>
          </a:prstGeom>
          <a:noFill/>
          <a:ln w="28575">
            <a:solidFill>
              <a:schemeClr val="accent6"/>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0C046D4-DBD4-4EB6-BF40-7298407D55CA}"/>
              </a:ext>
            </a:extLst>
          </p:cNvPr>
          <p:cNvSpPr txBox="1"/>
          <p:nvPr/>
        </p:nvSpPr>
        <p:spPr>
          <a:xfrm>
            <a:off x="876300" y="1848695"/>
            <a:ext cx="2501900" cy="2031325"/>
          </a:xfrm>
          <a:prstGeom prst="rect">
            <a:avLst/>
          </a:prstGeom>
          <a:solidFill>
            <a:srgbClr val="FFFFFF"/>
          </a:solidFill>
        </p:spPr>
        <p:txBody>
          <a:bodyPr wrap="square" rtlCol="0">
            <a:spAutoFit/>
          </a:bodyPr>
          <a:lstStyle/>
          <a:p>
            <a:r>
              <a:rPr lang="en-US" dirty="0">
                <a:solidFill>
                  <a:schemeClr val="accent1"/>
                </a:solidFill>
              </a:rPr>
              <a:t>We run through many epochs adjusting the weights to minimize the loss, and at some point we stop when we are satisfied with a suitably low loss.</a:t>
            </a:r>
          </a:p>
        </p:txBody>
      </p:sp>
      <p:sp>
        <p:nvSpPr>
          <p:cNvPr id="7" name="Rectangle 6">
            <a:extLst>
              <a:ext uri="{FF2B5EF4-FFF2-40B4-BE49-F238E27FC236}">
                <a16:creationId xmlns:a16="http://schemas.microsoft.com/office/drawing/2014/main" id="{9868D5BD-2540-4E18-A2C2-A5374752ECEC}"/>
              </a:ext>
            </a:extLst>
          </p:cNvPr>
          <p:cNvSpPr/>
          <p:nvPr/>
        </p:nvSpPr>
        <p:spPr>
          <a:xfrm>
            <a:off x="876300" y="919690"/>
            <a:ext cx="2501900" cy="680510"/>
          </a:xfrm>
          <a:prstGeom prst="rect">
            <a:avLst/>
          </a:prstGeom>
          <a:noFill/>
          <a:ln w="28575">
            <a:solidFill>
              <a:schemeClr val="accent6"/>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751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1AABD-F07F-49E8-8977-FD08CE985D9F}"/>
              </a:ext>
            </a:extLst>
          </p:cNvPr>
          <p:cNvPicPr>
            <a:picLocks noChangeAspect="1"/>
          </p:cNvPicPr>
          <p:nvPr/>
        </p:nvPicPr>
        <p:blipFill>
          <a:blip r:embed="rId2"/>
          <a:stretch>
            <a:fillRect/>
          </a:stretch>
        </p:blipFill>
        <p:spPr>
          <a:xfrm>
            <a:off x="600456" y="919690"/>
            <a:ext cx="9521444" cy="5579328"/>
          </a:xfrm>
          <a:prstGeom prst="rect">
            <a:avLst/>
          </a:prstGeom>
        </p:spPr>
      </p:pic>
      <p:sp>
        <p:nvSpPr>
          <p:cNvPr id="4" name="Title 3">
            <a:extLst>
              <a:ext uri="{FF2B5EF4-FFF2-40B4-BE49-F238E27FC236}">
                <a16:creationId xmlns:a16="http://schemas.microsoft.com/office/drawing/2014/main" id="{44443B7C-2B9C-4BC1-A669-4678E756D83D}"/>
              </a:ext>
            </a:extLst>
          </p:cNvPr>
          <p:cNvSpPr>
            <a:spLocks noGrp="1"/>
          </p:cNvSpPr>
          <p:nvPr>
            <p:ph type="title"/>
          </p:nvPr>
        </p:nvSpPr>
        <p:spPr/>
        <p:txBody>
          <a:bodyPr/>
          <a:lstStyle/>
          <a:p>
            <a:r>
              <a:rPr lang="en-US" dirty="0"/>
              <a:t>Training – Model complete!</a:t>
            </a:r>
          </a:p>
        </p:txBody>
      </p:sp>
      <p:sp>
        <p:nvSpPr>
          <p:cNvPr id="6" name="Rectangle 5">
            <a:extLst>
              <a:ext uri="{FF2B5EF4-FFF2-40B4-BE49-F238E27FC236}">
                <a16:creationId xmlns:a16="http://schemas.microsoft.com/office/drawing/2014/main" id="{6448CEFE-405E-4B6B-AD8B-9609E0123744}"/>
              </a:ext>
            </a:extLst>
          </p:cNvPr>
          <p:cNvSpPr/>
          <p:nvPr/>
        </p:nvSpPr>
        <p:spPr>
          <a:xfrm>
            <a:off x="7480300" y="1948390"/>
            <a:ext cx="2641600" cy="3639610"/>
          </a:xfrm>
          <a:prstGeom prst="rect">
            <a:avLst/>
          </a:prstGeom>
          <a:noFill/>
          <a:ln w="28575">
            <a:solidFill>
              <a:schemeClr val="accent6"/>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0C046D4-DBD4-4EB6-BF40-7298407D55CA}"/>
              </a:ext>
            </a:extLst>
          </p:cNvPr>
          <p:cNvSpPr txBox="1"/>
          <p:nvPr/>
        </p:nvSpPr>
        <p:spPr>
          <a:xfrm>
            <a:off x="10265156" y="1859339"/>
            <a:ext cx="1701800" cy="3139321"/>
          </a:xfrm>
          <a:prstGeom prst="rect">
            <a:avLst/>
          </a:prstGeom>
          <a:solidFill>
            <a:srgbClr val="FFFFFF"/>
          </a:solidFill>
        </p:spPr>
        <p:txBody>
          <a:bodyPr wrap="square" rtlCol="0">
            <a:spAutoFit/>
          </a:bodyPr>
          <a:lstStyle/>
          <a:p>
            <a:r>
              <a:rPr lang="en-US" dirty="0">
                <a:solidFill>
                  <a:schemeClr val="accent1"/>
                </a:solidFill>
              </a:rPr>
              <a:t>Now we have a trained model that can classify the training data reasonably well. </a:t>
            </a:r>
          </a:p>
          <a:p>
            <a:endParaRPr lang="en-US" dirty="0">
              <a:solidFill>
                <a:schemeClr val="accent1"/>
              </a:solidFill>
            </a:endParaRPr>
          </a:p>
          <a:p>
            <a:r>
              <a:rPr lang="en-US" dirty="0">
                <a:solidFill>
                  <a:schemeClr val="accent1"/>
                </a:solidFill>
              </a:rPr>
              <a:t>But how well does it perform against data it has not seen?</a:t>
            </a:r>
          </a:p>
        </p:txBody>
      </p:sp>
    </p:spTree>
    <p:extLst>
      <p:ext uri="{BB962C8B-B14F-4D97-AF65-F5344CB8AC3E}">
        <p14:creationId xmlns:p14="http://schemas.microsoft.com/office/powerpoint/2010/main" val="2598441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1AABD-F07F-49E8-8977-FD08CE985D9F}"/>
              </a:ext>
            </a:extLst>
          </p:cNvPr>
          <p:cNvPicPr>
            <a:picLocks noChangeAspect="1"/>
          </p:cNvPicPr>
          <p:nvPr/>
        </p:nvPicPr>
        <p:blipFill>
          <a:blip r:embed="rId2"/>
          <a:stretch>
            <a:fillRect/>
          </a:stretch>
        </p:blipFill>
        <p:spPr>
          <a:xfrm>
            <a:off x="600456" y="919690"/>
            <a:ext cx="9521444" cy="5579328"/>
          </a:xfrm>
          <a:prstGeom prst="rect">
            <a:avLst/>
          </a:prstGeom>
        </p:spPr>
      </p:pic>
      <p:sp>
        <p:nvSpPr>
          <p:cNvPr id="4" name="Title 3">
            <a:extLst>
              <a:ext uri="{FF2B5EF4-FFF2-40B4-BE49-F238E27FC236}">
                <a16:creationId xmlns:a16="http://schemas.microsoft.com/office/drawing/2014/main" id="{44443B7C-2B9C-4BC1-A669-4678E756D83D}"/>
              </a:ext>
            </a:extLst>
          </p:cNvPr>
          <p:cNvSpPr>
            <a:spLocks noGrp="1"/>
          </p:cNvSpPr>
          <p:nvPr>
            <p:ph type="title"/>
          </p:nvPr>
        </p:nvSpPr>
        <p:spPr/>
        <p:txBody>
          <a:bodyPr/>
          <a:lstStyle/>
          <a:p>
            <a:r>
              <a:rPr lang="en-US" dirty="0"/>
              <a:t>Model Evaluation</a:t>
            </a:r>
          </a:p>
        </p:txBody>
      </p:sp>
      <p:sp>
        <p:nvSpPr>
          <p:cNvPr id="6" name="Rectangle 5">
            <a:extLst>
              <a:ext uri="{FF2B5EF4-FFF2-40B4-BE49-F238E27FC236}">
                <a16:creationId xmlns:a16="http://schemas.microsoft.com/office/drawing/2014/main" id="{6448CEFE-405E-4B6B-AD8B-9609E0123744}"/>
              </a:ext>
            </a:extLst>
          </p:cNvPr>
          <p:cNvSpPr/>
          <p:nvPr/>
        </p:nvSpPr>
        <p:spPr>
          <a:xfrm>
            <a:off x="7480300" y="2197100"/>
            <a:ext cx="2641600" cy="508000"/>
          </a:xfrm>
          <a:prstGeom prst="rect">
            <a:avLst/>
          </a:prstGeom>
          <a:noFill/>
          <a:ln w="28575">
            <a:solidFill>
              <a:schemeClr val="accent6"/>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0C046D4-DBD4-4EB6-BF40-7298407D55CA}"/>
              </a:ext>
            </a:extLst>
          </p:cNvPr>
          <p:cNvSpPr txBox="1"/>
          <p:nvPr/>
        </p:nvSpPr>
        <p:spPr>
          <a:xfrm>
            <a:off x="10265156" y="1859339"/>
            <a:ext cx="1701800" cy="4524315"/>
          </a:xfrm>
          <a:prstGeom prst="rect">
            <a:avLst/>
          </a:prstGeom>
          <a:solidFill>
            <a:srgbClr val="FFFFFF"/>
          </a:solidFill>
        </p:spPr>
        <p:txBody>
          <a:bodyPr wrap="square" rtlCol="0">
            <a:spAutoFit/>
          </a:bodyPr>
          <a:lstStyle/>
          <a:p>
            <a:r>
              <a:rPr lang="en-US" dirty="0">
                <a:solidFill>
                  <a:schemeClr val="accent1"/>
                </a:solidFill>
              </a:rPr>
              <a:t>That’s were the test data set comes in. </a:t>
            </a:r>
          </a:p>
          <a:p>
            <a:endParaRPr lang="en-US" dirty="0">
              <a:solidFill>
                <a:schemeClr val="accent1"/>
              </a:solidFill>
            </a:endParaRPr>
          </a:p>
          <a:p>
            <a:r>
              <a:rPr lang="en-US" dirty="0">
                <a:solidFill>
                  <a:schemeClr val="accent1"/>
                </a:solidFill>
              </a:rPr>
              <a:t>We run all of the test data thru the model and measure the result. </a:t>
            </a:r>
          </a:p>
          <a:p>
            <a:endParaRPr lang="en-US" dirty="0">
              <a:solidFill>
                <a:schemeClr val="accent1"/>
              </a:solidFill>
            </a:endParaRPr>
          </a:p>
          <a:p>
            <a:r>
              <a:rPr lang="en-US" dirty="0">
                <a:solidFill>
                  <a:schemeClr val="accent1"/>
                </a:solidFill>
              </a:rPr>
              <a:t>The </a:t>
            </a:r>
            <a:r>
              <a:rPr lang="en-US" b="1" dirty="0">
                <a:solidFill>
                  <a:schemeClr val="accent1"/>
                </a:solidFill>
              </a:rPr>
              <a:t>Test Loss </a:t>
            </a:r>
            <a:r>
              <a:rPr lang="en-US" dirty="0">
                <a:solidFill>
                  <a:schemeClr val="accent1"/>
                </a:solidFill>
              </a:rPr>
              <a:t> tells us the error of the model against this unseen data.</a:t>
            </a:r>
          </a:p>
        </p:txBody>
      </p:sp>
    </p:spTree>
    <p:extLst>
      <p:ext uri="{BB962C8B-B14F-4D97-AF65-F5344CB8AC3E}">
        <p14:creationId xmlns:p14="http://schemas.microsoft.com/office/powerpoint/2010/main" val="2440845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1C8D-5D72-4B2C-8D19-14AF17734C6C}"/>
              </a:ext>
            </a:extLst>
          </p:cNvPr>
          <p:cNvSpPr>
            <a:spLocks noGrp="1"/>
          </p:cNvSpPr>
          <p:nvPr>
            <p:ph type="title"/>
          </p:nvPr>
        </p:nvSpPr>
        <p:spPr/>
        <p:txBody>
          <a:bodyPr>
            <a:normAutofit fontScale="90000"/>
          </a:bodyPr>
          <a:lstStyle/>
          <a:p>
            <a:r>
              <a:rPr lang="nb-NO" dirty="0"/>
              <a:t>Concept: </a:t>
            </a:r>
            <a:br>
              <a:rPr lang="nb-NO" dirty="0"/>
            </a:br>
            <a:r>
              <a:rPr lang="nb-NO" dirty="0"/>
              <a:t>Overfitting &amp; Underfitting</a:t>
            </a:r>
            <a:endParaRPr lang="en-US" dirty="0"/>
          </a:p>
        </p:txBody>
      </p:sp>
      <p:pic>
        <p:nvPicPr>
          <p:cNvPr id="6" name="Picture 5" descr="Screen Clipping">
            <a:extLst>
              <a:ext uri="{FF2B5EF4-FFF2-40B4-BE49-F238E27FC236}">
                <a16:creationId xmlns:a16="http://schemas.microsoft.com/office/drawing/2014/main" id="{312778FC-4507-4626-9D5C-FB858A06A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31" y="3123388"/>
            <a:ext cx="6078611" cy="894170"/>
          </a:xfrm>
          <a:prstGeom prst="rect">
            <a:avLst/>
          </a:prstGeom>
        </p:spPr>
      </p:pic>
      <p:pic>
        <p:nvPicPr>
          <p:cNvPr id="4" name="Picture 3">
            <a:extLst>
              <a:ext uri="{FF2B5EF4-FFF2-40B4-BE49-F238E27FC236}">
                <a16:creationId xmlns:a16="http://schemas.microsoft.com/office/drawing/2014/main" id="{97C267E2-88FF-4340-9A10-0CD2FE14AB8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723881" y="227002"/>
            <a:ext cx="2665925" cy="2053211"/>
          </a:xfrm>
          <a:prstGeom prst="rect">
            <a:avLst/>
          </a:prstGeom>
        </p:spPr>
      </p:pic>
      <p:pic>
        <p:nvPicPr>
          <p:cNvPr id="12" name="Picture 11">
            <a:extLst>
              <a:ext uri="{FF2B5EF4-FFF2-40B4-BE49-F238E27FC236}">
                <a16:creationId xmlns:a16="http://schemas.microsoft.com/office/drawing/2014/main" id="{B1990699-B6AB-A64F-B57E-8AD5AE031FE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23881" y="2543868"/>
            <a:ext cx="2665925" cy="2053211"/>
          </a:xfrm>
          <a:prstGeom prst="rect">
            <a:avLst/>
          </a:prstGeom>
        </p:spPr>
      </p:pic>
      <p:pic>
        <p:nvPicPr>
          <p:cNvPr id="13" name="Picture 12">
            <a:extLst>
              <a:ext uri="{FF2B5EF4-FFF2-40B4-BE49-F238E27FC236}">
                <a16:creationId xmlns:a16="http://schemas.microsoft.com/office/drawing/2014/main" id="{75B6AB4C-9A61-3C48-A668-1DFCE31D79E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723881" y="4679868"/>
            <a:ext cx="2665925" cy="2053211"/>
          </a:xfrm>
          <a:prstGeom prst="rect">
            <a:avLst/>
          </a:prstGeom>
        </p:spPr>
      </p:pic>
      <p:cxnSp>
        <p:nvCxnSpPr>
          <p:cNvPr id="8" name="Straight Arrow Connector 7">
            <a:extLst>
              <a:ext uri="{FF2B5EF4-FFF2-40B4-BE49-F238E27FC236}">
                <a16:creationId xmlns:a16="http://schemas.microsoft.com/office/drawing/2014/main" id="{87056944-4B1D-3D4F-A9F0-8FEB01A1FCB1}"/>
              </a:ext>
            </a:extLst>
          </p:cNvPr>
          <p:cNvCxnSpPr>
            <a:cxnSpLocks/>
            <a:stCxn id="4" idx="1"/>
          </p:cNvCxnSpPr>
          <p:nvPr/>
        </p:nvCxnSpPr>
        <p:spPr>
          <a:xfrm flipH="1">
            <a:off x="6192459" y="1253608"/>
            <a:ext cx="531422" cy="242714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55A5029-FE10-7841-95B1-DF47DA206699}"/>
              </a:ext>
            </a:extLst>
          </p:cNvPr>
          <p:cNvCxnSpPr>
            <a:cxnSpLocks/>
            <a:stCxn id="12" idx="1"/>
          </p:cNvCxnSpPr>
          <p:nvPr/>
        </p:nvCxnSpPr>
        <p:spPr>
          <a:xfrm flipH="1">
            <a:off x="6096795" y="3570474"/>
            <a:ext cx="627086" cy="3096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296F996-BD11-4878-AF15-768DBD981B99}"/>
              </a:ext>
            </a:extLst>
          </p:cNvPr>
          <p:cNvSpPr txBox="1"/>
          <p:nvPr/>
        </p:nvSpPr>
        <p:spPr>
          <a:xfrm>
            <a:off x="393405" y="4679868"/>
            <a:ext cx="5799054" cy="1754326"/>
          </a:xfrm>
          <a:prstGeom prst="rect">
            <a:avLst/>
          </a:prstGeom>
          <a:noFill/>
        </p:spPr>
        <p:txBody>
          <a:bodyPr wrap="square" rtlCol="0">
            <a:spAutoFit/>
          </a:bodyPr>
          <a:lstStyle/>
          <a:p>
            <a:r>
              <a:rPr lang="en-US" dirty="0"/>
              <a:t>With Neural Networks, you aim to overfit by having a complex model and then take steps to generalize it (reduce the overfitting). </a:t>
            </a:r>
          </a:p>
          <a:p>
            <a:endParaRPr lang="en-US" dirty="0"/>
          </a:p>
          <a:p>
            <a:r>
              <a:rPr lang="en-US" dirty="0"/>
              <a:t>But that’s the ideal – in reality overfitting often comes with a hefty time and computational cost price.</a:t>
            </a:r>
          </a:p>
        </p:txBody>
      </p:sp>
    </p:spTree>
    <p:extLst>
      <p:ext uri="{BB962C8B-B14F-4D97-AF65-F5344CB8AC3E}">
        <p14:creationId xmlns:p14="http://schemas.microsoft.com/office/powerpoint/2010/main" val="1315766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B9B4-A190-4960-801A-34313F896F9C}"/>
              </a:ext>
            </a:extLst>
          </p:cNvPr>
          <p:cNvSpPr>
            <a:spLocks noGrp="1"/>
          </p:cNvSpPr>
          <p:nvPr>
            <p:ph type="title"/>
          </p:nvPr>
        </p:nvSpPr>
        <p:spPr>
          <a:xfrm>
            <a:off x="5934698" y="204266"/>
            <a:ext cx="11279188" cy="603121"/>
          </a:xfrm>
        </p:spPr>
        <p:txBody>
          <a:bodyPr>
            <a:normAutofit fontScale="90000"/>
          </a:bodyPr>
          <a:lstStyle/>
          <a:p>
            <a:r>
              <a:rPr lang="nb-NO" sz="4000" i="1" dirty="0"/>
              <a:t>Best Practice</a:t>
            </a:r>
            <a:br>
              <a:rPr lang="nb-NO" sz="4000" i="1" dirty="0"/>
            </a:br>
            <a:r>
              <a:rPr lang="nb-NO" sz="4000" i="1" dirty="0"/>
              <a:t>Solving the overfitting problem</a:t>
            </a:r>
            <a:endParaRPr lang="en-US" sz="4000" i="1" dirty="0"/>
          </a:p>
        </p:txBody>
      </p:sp>
      <p:sp>
        <p:nvSpPr>
          <p:cNvPr id="7" name="TextBox 6">
            <a:extLst>
              <a:ext uri="{FF2B5EF4-FFF2-40B4-BE49-F238E27FC236}">
                <a16:creationId xmlns:a16="http://schemas.microsoft.com/office/drawing/2014/main" id="{D5CA0D4D-64CE-402F-9AC7-7C59933C6A91}"/>
              </a:ext>
            </a:extLst>
          </p:cNvPr>
          <p:cNvSpPr txBox="1"/>
          <p:nvPr/>
        </p:nvSpPr>
        <p:spPr>
          <a:xfrm>
            <a:off x="5934698" y="2054907"/>
            <a:ext cx="3748217" cy="2031325"/>
          </a:xfrm>
          <a:prstGeom prst="rect">
            <a:avLst/>
          </a:prstGeom>
          <a:noFill/>
        </p:spPr>
        <p:txBody>
          <a:bodyPr wrap="square" rtlCol="0">
            <a:spAutoFit/>
          </a:bodyPr>
          <a:lstStyle/>
          <a:p>
            <a:pPr algn="ctr"/>
            <a:r>
              <a:rPr lang="en-US" dirty="0"/>
              <a:t>Solution:</a:t>
            </a:r>
            <a:br>
              <a:rPr lang="en-US" dirty="0"/>
            </a:br>
            <a:r>
              <a:rPr lang="en-US" b="1" dirty="0"/>
              <a:t>Use a simpler model</a:t>
            </a:r>
            <a:endParaRPr lang="nb-NO" b="1" i="1" dirty="0">
              <a:latin typeface="Cambria Math" panose="02040503050406030204" pitchFamily="18" charset="0"/>
            </a:endParaRPr>
          </a:p>
          <a:p>
            <a:pPr algn="ctr"/>
            <a:endParaRPr lang="nb-NO" dirty="0"/>
          </a:p>
          <a:p>
            <a:pPr algn="ctr"/>
            <a:r>
              <a:rPr lang="nb-NO" dirty="0"/>
              <a:t>or </a:t>
            </a:r>
          </a:p>
          <a:p>
            <a:pPr algn="ctr"/>
            <a:endParaRPr lang="nb-NO" dirty="0"/>
          </a:p>
          <a:p>
            <a:pPr algn="ctr"/>
            <a:r>
              <a:rPr lang="nb-NO" b="1" dirty="0"/>
              <a:t>Use regularization</a:t>
            </a:r>
          </a:p>
          <a:p>
            <a:pPr algn="ctr"/>
            <a:r>
              <a:rPr lang="nb-NO" dirty="0"/>
              <a:t>(</a:t>
            </a:r>
            <a:r>
              <a:rPr lang="nb-NO" dirty="0" err="1"/>
              <a:t>constraints</a:t>
            </a:r>
            <a:r>
              <a:rPr lang="nb-NO" dirty="0"/>
              <a:t> </a:t>
            </a:r>
            <a:r>
              <a:rPr lang="nb-NO" dirty="0" err="1"/>
              <a:t>on</a:t>
            </a:r>
            <a:r>
              <a:rPr lang="nb-NO" dirty="0"/>
              <a:t> parameters)</a:t>
            </a:r>
          </a:p>
        </p:txBody>
      </p:sp>
      <p:sp>
        <p:nvSpPr>
          <p:cNvPr id="8" name="TextBox 7">
            <a:extLst>
              <a:ext uri="{FF2B5EF4-FFF2-40B4-BE49-F238E27FC236}">
                <a16:creationId xmlns:a16="http://schemas.microsoft.com/office/drawing/2014/main" id="{D51CF140-8BA5-4E71-A10D-C9725293A388}"/>
              </a:ext>
            </a:extLst>
          </p:cNvPr>
          <p:cNvSpPr txBox="1"/>
          <p:nvPr/>
        </p:nvSpPr>
        <p:spPr>
          <a:xfrm>
            <a:off x="5739799" y="5113907"/>
            <a:ext cx="3748217" cy="646331"/>
          </a:xfrm>
          <a:prstGeom prst="rect">
            <a:avLst/>
          </a:prstGeom>
          <a:noFill/>
        </p:spPr>
        <p:txBody>
          <a:bodyPr wrap="square" rtlCol="0">
            <a:spAutoFit/>
          </a:bodyPr>
          <a:lstStyle/>
          <a:p>
            <a:pPr algn="ctr"/>
            <a:r>
              <a:rPr lang="nb-NO" dirty="0"/>
              <a:t>or</a:t>
            </a:r>
          </a:p>
          <a:p>
            <a:pPr algn="ctr"/>
            <a:r>
              <a:rPr lang="nb-NO" b="1" dirty="0"/>
              <a:t>Get more training data</a:t>
            </a:r>
            <a:endParaRPr lang="nb-NO" b="1" i="1" dirty="0">
              <a:latin typeface="Cambria Math" panose="02040503050406030204" pitchFamily="18" charset="0"/>
            </a:endParaRPr>
          </a:p>
        </p:txBody>
      </p:sp>
      <p:pic>
        <p:nvPicPr>
          <p:cNvPr id="12" name="Picture 11">
            <a:extLst>
              <a:ext uri="{FF2B5EF4-FFF2-40B4-BE49-F238E27FC236}">
                <a16:creationId xmlns:a16="http://schemas.microsoft.com/office/drawing/2014/main" id="{B25BD170-12D9-6740-A6B8-31BF1B449D1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998460" y="204266"/>
            <a:ext cx="2711192" cy="2036014"/>
          </a:xfrm>
          <a:prstGeom prst="rect">
            <a:avLst/>
          </a:prstGeom>
        </p:spPr>
      </p:pic>
      <p:pic>
        <p:nvPicPr>
          <p:cNvPr id="9" name="Picture 8">
            <a:extLst>
              <a:ext uri="{FF2B5EF4-FFF2-40B4-BE49-F238E27FC236}">
                <a16:creationId xmlns:a16="http://schemas.microsoft.com/office/drawing/2014/main" id="{9E1E8AFA-7693-BD4E-ABE6-E23E07A371F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98460" y="2240280"/>
            <a:ext cx="2711192" cy="2036014"/>
          </a:xfrm>
          <a:prstGeom prst="rect">
            <a:avLst/>
          </a:prstGeom>
        </p:spPr>
      </p:pic>
      <p:pic>
        <p:nvPicPr>
          <p:cNvPr id="10" name="Picture 9">
            <a:extLst>
              <a:ext uri="{FF2B5EF4-FFF2-40B4-BE49-F238E27FC236}">
                <a16:creationId xmlns:a16="http://schemas.microsoft.com/office/drawing/2014/main" id="{2A8545B8-E776-7844-A580-A8ED3C2F7EF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98460" y="4425078"/>
            <a:ext cx="2711192" cy="2036014"/>
          </a:xfrm>
          <a:prstGeom prst="rect">
            <a:avLst/>
          </a:prstGeom>
        </p:spPr>
      </p:pic>
      <p:pic>
        <p:nvPicPr>
          <p:cNvPr id="11" name="Picture 10">
            <a:extLst>
              <a:ext uri="{FF2B5EF4-FFF2-40B4-BE49-F238E27FC236}">
                <a16:creationId xmlns:a16="http://schemas.microsoft.com/office/drawing/2014/main" id="{91BC703B-C63D-9742-BD43-858FE96D6E6E}"/>
              </a:ext>
            </a:extLst>
          </p:cNvPr>
          <p:cNvPicPr>
            <a:picLocks noChangeAspect="1"/>
          </p:cNvPicPr>
          <p:nvPr/>
        </p:nvPicPr>
        <p:blipFill rotWithShape="1">
          <a:blip r:embed="rId5">
            <a:extLst>
              <a:ext uri="{28A0092B-C50C-407E-A947-70E740481C1C}">
                <a14:useLocalDpi xmlns:a14="http://schemas.microsoft.com/office/drawing/2010/main" val="0"/>
              </a:ext>
            </a:extLst>
          </a:blip>
          <a:srcRect b="-10415"/>
          <a:stretch/>
        </p:blipFill>
        <p:spPr>
          <a:xfrm>
            <a:off x="1761108" y="6463051"/>
            <a:ext cx="3185895" cy="301184"/>
          </a:xfrm>
          <a:prstGeom prst="rect">
            <a:avLst/>
          </a:prstGeom>
        </p:spPr>
      </p:pic>
    </p:spTree>
    <p:extLst>
      <p:ext uri="{BB962C8B-B14F-4D97-AF65-F5344CB8AC3E}">
        <p14:creationId xmlns:p14="http://schemas.microsoft.com/office/powerpoint/2010/main" val="501719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8EBE59-8B6C-4D76-AA98-59DF34E87E6E}"/>
              </a:ext>
            </a:extLst>
          </p:cNvPr>
          <p:cNvPicPr>
            <a:picLocks noChangeAspect="1"/>
          </p:cNvPicPr>
          <p:nvPr/>
        </p:nvPicPr>
        <p:blipFill>
          <a:blip r:embed="rId2"/>
          <a:stretch>
            <a:fillRect/>
          </a:stretch>
        </p:blipFill>
        <p:spPr>
          <a:xfrm>
            <a:off x="3352800" y="2963390"/>
            <a:ext cx="5110120" cy="3774812"/>
          </a:xfrm>
          <a:prstGeom prst="rect">
            <a:avLst/>
          </a:prstGeom>
        </p:spPr>
      </p:pic>
      <p:sp>
        <p:nvSpPr>
          <p:cNvPr id="3" name="Content Placeholder 2">
            <a:extLst>
              <a:ext uri="{FF2B5EF4-FFF2-40B4-BE49-F238E27FC236}">
                <a16:creationId xmlns:a16="http://schemas.microsoft.com/office/drawing/2014/main" id="{B50FC906-78C7-44B1-9474-EC2A0F2E4E9A}"/>
              </a:ext>
            </a:extLst>
          </p:cNvPr>
          <p:cNvSpPr>
            <a:spLocks noGrp="1"/>
          </p:cNvSpPr>
          <p:nvPr>
            <p:ph type="body" sz="quarter" idx="10"/>
          </p:nvPr>
        </p:nvSpPr>
        <p:spPr>
          <a:xfrm>
            <a:off x="452693" y="1189177"/>
            <a:ext cx="11283696" cy="1512209"/>
          </a:xfrm>
        </p:spPr>
        <p:txBody>
          <a:bodyPr/>
          <a:lstStyle/>
          <a:p>
            <a:pPr marL="514350" indent="-514350">
              <a:buFont typeface="+mj-lt"/>
              <a:buAutoNum type="arabicPeriod"/>
            </a:pPr>
            <a:r>
              <a:rPr lang="nb-NO" sz="2800" dirty="0" err="1"/>
              <a:t>Pick</a:t>
            </a:r>
            <a:r>
              <a:rPr lang="nb-NO" sz="2800" dirty="0"/>
              <a:t> a </a:t>
            </a:r>
            <a:r>
              <a:rPr lang="nb-NO" sz="2800" dirty="0" err="1"/>
              <a:t>small</a:t>
            </a:r>
            <a:r>
              <a:rPr lang="nb-NO" sz="2800" dirty="0"/>
              <a:t> </a:t>
            </a:r>
            <a:r>
              <a:rPr lang="nb-NO" sz="2800" dirty="0" err="1"/>
              <a:t>subset</a:t>
            </a:r>
            <a:r>
              <a:rPr lang="nb-NO" sz="2800" dirty="0"/>
              <a:t> </a:t>
            </a:r>
            <a:r>
              <a:rPr lang="nb-NO" sz="2800" dirty="0" err="1"/>
              <a:t>of</a:t>
            </a:r>
            <a:r>
              <a:rPr lang="nb-NO" sz="2800" dirty="0"/>
              <a:t> data</a:t>
            </a:r>
          </a:p>
          <a:p>
            <a:pPr marL="514350" indent="-514350">
              <a:buFont typeface="+mj-lt"/>
              <a:buAutoNum type="arabicPeriod"/>
            </a:pPr>
            <a:r>
              <a:rPr lang="nb-NO" sz="2800" dirty="0"/>
              <a:t>Fit model and calculate training and validation/test scores</a:t>
            </a:r>
          </a:p>
          <a:p>
            <a:pPr marL="514350" indent="-514350">
              <a:buFont typeface="+mj-lt"/>
              <a:buAutoNum type="arabicPeriod"/>
            </a:pPr>
            <a:r>
              <a:rPr lang="nb-NO" sz="2800" dirty="0" err="1"/>
              <a:t>Repeat</a:t>
            </a:r>
            <a:r>
              <a:rPr lang="nb-NO" sz="2800" dirty="0"/>
              <a:t> for a </a:t>
            </a:r>
            <a:r>
              <a:rPr lang="nb-NO" sz="2800" dirty="0" err="1"/>
              <a:t>larger</a:t>
            </a:r>
            <a:r>
              <a:rPr lang="nb-NO" sz="2800" dirty="0"/>
              <a:t> </a:t>
            </a:r>
            <a:r>
              <a:rPr lang="nb-NO" sz="2800" dirty="0" err="1"/>
              <a:t>subset</a:t>
            </a:r>
            <a:r>
              <a:rPr lang="nb-NO" sz="2800" dirty="0"/>
              <a:t> </a:t>
            </a:r>
            <a:r>
              <a:rPr lang="nb-NO" sz="2800" dirty="0" err="1"/>
              <a:t>of</a:t>
            </a:r>
            <a:r>
              <a:rPr lang="nb-NO" sz="2800" dirty="0"/>
              <a:t> data</a:t>
            </a:r>
            <a:endParaRPr lang="en-US" sz="2800" dirty="0"/>
          </a:p>
        </p:txBody>
      </p:sp>
      <p:sp>
        <p:nvSpPr>
          <p:cNvPr id="2" name="Title 1">
            <a:extLst>
              <a:ext uri="{FF2B5EF4-FFF2-40B4-BE49-F238E27FC236}">
                <a16:creationId xmlns:a16="http://schemas.microsoft.com/office/drawing/2014/main" id="{4EDC8606-71C5-4797-977D-CD593F1AFD80}"/>
              </a:ext>
            </a:extLst>
          </p:cNvPr>
          <p:cNvSpPr>
            <a:spLocks noGrp="1"/>
          </p:cNvSpPr>
          <p:nvPr>
            <p:ph type="title"/>
          </p:nvPr>
        </p:nvSpPr>
        <p:spPr/>
        <p:txBody>
          <a:bodyPr>
            <a:normAutofit fontScale="90000"/>
          </a:bodyPr>
          <a:lstStyle/>
          <a:p>
            <a:r>
              <a:rPr lang="nb-NO" dirty="0"/>
              <a:t>Monitoring Progress – The Learning curve</a:t>
            </a:r>
            <a:endParaRPr lang="en-US" dirty="0"/>
          </a:p>
        </p:txBody>
      </p:sp>
      <p:sp>
        <p:nvSpPr>
          <p:cNvPr id="8" name="Rectangle 7">
            <a:extLst>
              <a:ext uri="{FF2B5EF4-FFF2-40B4-BE49-F238E27FC236}">
                <a16:creationId xmlns:a16="http://schemas.microsoft.com/office/drawing/2014/main" id="{35CADB08-942E-48B6-96BD-27A3061C5CE7}"/>
              </a:ext>
            </a:extLst>
          </p:cNvPr>
          <p:cNvSpPr/>
          <p:nvPr/>
        </p:nvSpPr>
        <p:spPr>
          <a:xfrm>
            <a:off x="4141773" y="3669738"/>
            <a:ext cx="1177392" cy="2504485"/>
          </a:xfrm>
          <a:prstGeom prst="rect">
            <a:avLst/>
          </a:prstGeom>
          <a:noFill/>
          <a:ln w="19050" cap="flat" cmpd="sng" algn="ctr">
            <a:solidFill>
              <a:schemeClr val="dk1"/>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dk1"/>
          </a:fontRef>
        </p:style>
        <p:txBody>
          <a:bodyPr rtlCol="0" anchor="t"/>
          <a:lstStyle/>
          <a:p>
            <a:pPr algn="ctr"/>
            <a:r>
              <a:rPr lang="nb-NO" sz="1200" dirty="0" err="1"/>
              <a:t>Overfitting</a:t>
            </a:r>
            <a:endParaRPr lang="nb-NO" sz="1200" dirty="0"/>
          </a:p>
          <a:p>
            <a:pPr algn="ctr"/>
            <a:r>
              <a:rPr lang="nb-NO" sz="1200" dirty="0"/>
              <a:t>(</a:t>
            </a:r>
            <a:r>
              <a:rPr lang="nb-NO" sz="1200" dirty="0" err="1"/>
              <a:t>variance</a:t>
            </a:r>
            <a:r>
              <a:rPr lang="nb-NO" sz="1200" dirty="0"/>
              <a:t>)</a:t>
            </a:r>
          </a:p>
          <a:p>
            <a:pPr algn="ctr"/>
            <a:endParaRPr lang="nb-NO" sz="1200" dirty="0"/>
          </a:p>
          <a:p>
            <a:pPr algn="ctr"/>
            <a:endParaRPr lang="nb-NO" sz="1200" dirty="0"/>
          </a:p>
          <a:p>
            <a:pPr algn="ctr"/>
            <a:endParaRPr lang="nb-NO" sz="1200" dirty="0"/>
          </a:p>
          <a:p>
            <a:pPr algn="ctr"/>
            <a:endParaRPr lang="nb-NO" sz="1200" dirty="0"/>
          </a:p>
          <a:p>
            <a:pPr algn="ctr"/>
            <a:r>
              <a:rPr lang="nb-NO" sz="1200" dirty="0"/>
              <a:t>More data </a:t>
            </a:r>
            <a:r>
              <a:rPr lang="nb-NO" sz="1200" dirty="0" err="1"/>
              <a:t>might</a:t>
            </a:r>
            <a:r>
              <a:rPr lang="nb-NO" sz="1200" dirty="0"/>
              <a:t> </a:t>
            </a:r>
            <a:r>
              <a:rPr lang="nb-NO" sz="1200" dirty="0" err="1"/>
              <a:t>help</a:t>
            </a:r>
            <a:r>
              <a:rPr lang="nb-NO" sz="1200" dirty="0"/>
              <a:t>.</a:t>
            </a:r>
            <a:endParaRPr lang="en-US" sz="1200" dirty="0"/>
          </a:p>
        </p:txBody>
      </p:sp>
      <p:sp>
        <p:nvSpPr>
          <p:cNvPr id="10" name="Rectangle 9">
            <a:extLst>
              <a:ext uri="{FF2B5EF4-FFF2-40B4-BE49-F238E27FC236}">
                <a16:creationId xmlns:a16="http://schemas.microsoft.com/office/drawing/2014/main" id="{D2018396-E660-4AEE-AC6D-0F25B4811D8E}"/>
              </a:ext>
            </a:extLst>
          </p:cNvPr>
          <p:cNvSpPr/>
          <p:nvPr/>
        </p:nvSpPr>
        <p:spPr>
          <a:xfrm>
            <a:off x="7073787" y="4199766"/>
            <a:ext cx="1177392" cy="1460613"/>
          </a:xfrm>
          <a:prstGeom prst="rect">
            <a:avLst/>
          </a:prstGeom>
          <a:noFill/>
          <a:ln w="19050" cap="flat" cmpd="sng" algn="ctr">
            <a:solidFill>
              <a:schemeClr val="dk1"/>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dk1"/>
          </a:fontRef>
        </p:style>
        <p:txBody>
          <a:bodyPr rtlCol="0" anchor="t"/>
          <a:lstStyle/>
          <a:p>
            <a:pPr algn="ctr"/>
            <a:r>
              <a:rPr lang="nb-NO" sz="1200" dirty="0"/>
              <a:t>Underfitting</a:t>
            </a:r>
          </a:p>
          <a:p>
            <a:pPr algn="ctr"/>
            <a:r>
              <a:rPr lang="nb-NO" sz="1200" dirty="0"/>
              <a:t>(bias)</a:t>
            </a:r>
          </a:p>
          <a:p>
            <a:pPr algn="ctr"/>
            <a:endParaRPr lang="nb-NO" sz="1200" dirty="0"/>
          </a:p>
          <a:p>
            <a:pPr algn="ctr"/>
            <a:endParaRPr lang="nb-NO" sz="1200" dirty="0"/>
          </a:p>
          <a:p>
            <a:pPr algn="ctr"/>
            <a:endParaRPr lang="nb-NO" sz="1200" dirty="0"/>
          </a:p>
          <a:p>
            <a:pPr algn="ctr"/>
            <a:r>
              <a:rPr lang="nb-NO" sz="1200" dirty="0"/>
              <a:t>More data </a:t>
            </a:r>
            <a:r>
              <a:rPr lang="nb-NO" sz="1200" dirty="0" err="1"/>
              <a:t>will</a:t>
            </a:r>
            <a:r>
              <a:rPr lang="nb-NO" sz="1200" dirty="0"/>
              <a:t> not </a:t>
            </a:r>
            <a:r>
              <a:rPr lang="nb-NO" sz="1200" dirty="0" err="1"/>
              <a:t>help</a:t>
            </a:r>
            <a:r>
              <a:rPr lang="nb-NO" sz="1200" dirty="0"/>
              <a:t>.</a:t>
            </a:r>
            <a:endParaRPr lang="en-US" sz="1200" dirty="0"/>
          </a:p>
        </p:txBody>
      </p:sp>
    </p:spTree>
    <p:extLst>
      <p:ext uri="{BB962C8B-B14F-4D97-AF65-F5344CB8AC3E}">
        <p14:creationId xmlns:p14="http://schemas.microsoft.com/office/powerpoint/2010/main" val="1055840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D80D6A-320B-4AC3-B266-88087B12B3F0}"/>
              </a:ext>
            </a:extLst>
          </p:cNvPr>
          <p:cNvSpPr>
            <a:spLocks noGrp="1"/>
          </p:cNvSpPr>
          <p:nvPr>
            <p:ph type="title"/>
          </p:nvPr>
        </p:nvSpPr>
        <p:spPr/>
        <p:txBody>
          <a:bodyPr>
            <a:noAutofit/>
          </a:bodyPr>
          <a:lstStyle/>
          <a:p>
            <a:r>
              <a:rPr lang="en-US" sz="3200" dirty="0"/>
              <a:t>Choosing the right last layer activation &amp; loss function (</a:t>
            </a:r>
            <a:r>
              <a:rPr lang="en-US" sz="3200" dirty="0" err="1"/>
              <a:t>Keras</a:t>
            </a:r>
            <a:r>
              <a:rPr lang="en-US" sz="3200" dirty="0"/>
              <a:t>)</a:t>
            </a:r>
          </a:p>
        </p:txBody>
      </p:sp>
      <p:graphicFrame>
        <p:nvGraphicFramePr>
          <p:cNvPr id="4" name="Table 3">
            <a:extLst>
              <a:ext uri="{FF2B5EF4-FFF2-40B4-BE49-F238E27FC236}">
                <a16:creationId xmlns:a16="http://schemas.microsoft.com/office/drawing/2014/main" id="{944C5927-517A-4BC9-8BB8-8A7EED8C08CF}"/>
              </a:ext>
            </a:extLst>
          </p:cNvPr>
          <p:cNvGraphicFramePr>
            <a:graphicFrameLocks noGrp="1"/>
          </p:cNvGraphicFramePr>
          <p:nvPr>
            <p:extLst>
              <p:ext uri="{D42A27DB-BD31-4B8C-83A1-F6EECF244321}">
                <p14:modId xmlns:p14="http://schemas.microsoft.com/office/powerpoint/2010/main" val="2095808444"/>
              </p:ext>
            </p:extLst>
          </p:nvPr>
        </p:nvGraphicFramePr>
        <p:xfrm>
          <a:off x="472440" y="2316480"/>
          <a:ext cx="11247120" cy="2225040"/>
        </p:xfrm>
        <a:graphic>
          <a:graphicData uri="http://schemas.openxmlformats.org/drawingml/2006/table">
            <a:tbl>
              <a:tblPr firstRow="1" bandRow="1">
                <a:tableStyleId>{46F890A9-2807-4EBB-B81D-B2AA78EC7F39}</a:tableStyleId>
              </a:tblPr>
              <a:tblGrid>
                <a:gridCol w="3749040">
                  <a:extLst>
                    <a:ext uri="{9D8B030D-6E8A-4147-A177-3AD203B41FA5}">
                      <a16:colId xmlns:a16="http://schemas.microsoft.com/office/drawing/2014/main" val="622692078"/>
                    </a:ext>
                  </a:extLst>
                </a:gridCol>
                <a:gridCol w="3749040">
                  <a:extLst>
                    <a:ext uri="{9D8B030D-6E8A-4147-A177-3AD203B41FA5}">
                      <a16:colId xmlns:a16="http://schemas.microsoft.com/office/drawing/2014/main" val="471330140"/>
                    </a:ext>
                  </a:extLst>
                </a:gridCol>
                <a:gridCol w="3749040">
                  <a:extLst>
                    <a:ext uri="{9D8B030D-6E8A-4147-A177-3AD203B41FA5}">
                      <a16:colId xmlns:a16="http://schemas.microsoft.com/office/drawing/2014/main" val="4271056062"/>
                    </a:ext>
                  </a:extLst>
                </a:gridCol>
              </a:tblGrid>
              <a:tr h="370840">
                <a:tc>
                  <a:txBody>
                    <a:bodyPr/>
                    <a:lstStyle/>
                    <a:p>
                      <a:r>
                        <a:rPr lang="en-US" dirty="0"/>
                        <a:t>Problem Type</a:t>
                      </a:r>
                    </a:p>
                  </a:txBody>
                  <a:tcPr/>
                </a:tc>
                <a:tc>
                  <a:txBody>
                    <a:bodyPr/>
                    <a:lstStyle/>
                    <a:p>
                      <a:r>
                        <a:rPr lang="en-US" dirty="0"/>
                        <a:t>Last Layer Activation</a:t>
                      </a:r>
                    </a:p>
                  </a:txBody>
                  <a:tcPr/>
                </a:tc>
                <a:tc>
                  <a:txBody>
                    <a:bodyPr/>
                    <a:lstStyle/>
                    <a:p>
                      <a:r>
                        <a:rPr lang="en-US" dirty="0"/>
                        <a:t>Loss Function</a:t>
                      </a:r>
                    </a:p>
                  </a:txBody>
                  <a:tcPr/>
                </a:tc>
                <a:extLst>
                  <a:ext uri="{0D108BD9-81ED-4DB2-BD59-A6C34878D82A}">
                    <a16:rowId xmlns:a16="http://schemas.microsoft.com/office/drawing/2014/main" val="3566507199"/>
                  </a:ext>
                </a:extLst>
              </a:tr>
              <a:tr h="370840">
                <a:tc>
                  <a:txBody>
                    <a:bodyPr/>
                    <a:lstStyle/>
                    <a:p>
                      <a:r>
                        <a:rPr lang="en-US" dirty="0"/>
                        <a:t>Binary classification</a:t>
                      </a:r>
                    </a:p>
                  </a:txBody>
                  <a:tcPr/>
                </a:tc>
                <a:tc>
                  <a:txBody>
                    <a:bodyPr/>
                    <a:lstStyle/>
                    <a:p>
                      <a:r>
                        <a:rPr lang="en-US" dirty="0"/>
                        <a:t>Sigmoid</a:t>
                      </a:r>
                    </a:p>
                  </a:txBody>
                  <a:tcPr/>
                </a:tc>
                <a:tc>
                  <a:txBody>
                    <a:bodyPr/>
                    <a:lstStyle/>
                    <a:p>
                      <a:r>
                        <a:rPr lang="en-US" dirty="0" err="1"/>
                        <a:t>binary_crossentropy</a:t>
                      </a:r>
                      <a:endParaRPr lang="en-US" dirty="0"/>
                    </a:p>
                  </a:txBody>
                  <a:tcPr/>
                </a:tc>
                <a:extLst>
                  <a:ext uri="{0D108BD9-81ED-4DB2-BD59-A6C34878D82A}">
                    <a16:rowId xmlns:a16="http://schemas.microsoft.com/office/drawing/2014/main" val="2436790706"/>
                  </a:ext>
                </a:extLst>
              </a:tr>
              <a:tr h="370840">
                <a:tc>
                  <a:txBody>
                    <a:bodyPr/>
                    <a:lstStyle/>
                    <a:p>
                      <a:r>
                        <a:rPr lang="en-US" dirty="0"/>
                        <a:t>Multiclass, single-label classification</a:t>
                      </a:r>
                    </a:p>
                  </a:txBody>
                  <a:tcPr/>
                </a:tc>
                <a:tc>
                  <a:txBody>
                    <a:bodyPr/>
                    <a:lstStyle/>
                    <a:p>
                      <a:r>
                        <a:rPr lang="en-US" dirty="0" err="1"/>
                        <a:t>Softmax</a:t>
                      </a:r>
                      <a:endParaRPr lang="en-US" dirty="0"/>
                    </a:p>
                  </a:txBody>
                  <a:tcPr/>
                </a:tc>
                <a:tc>
                  <a:txBody>
                    <a:bodyPr/>
                    <a:lstStyle/>
                    <a:p>
                      <a:r>
                        <a:rPr lang="en-US" dirty="0" err="1"/>
                        <a:t>categorical_crossentropy</a:t>
                      </a:r>
                      <a:endParaRPr lang="en-US" dirty="0"/>
                    </a:p>
                  </a:txBody>
                  <a:tcPr/>
                </a:tc>
                <a:extLst>
                  <a:ext uri="{0D108BD9-81ED-4DB2-BD59-A6C34878D82A}">
                    <a16:rowId xmlns:a16="http://schemas.microsoft.com/office/drawing/2014/main" val="1338024691"/>
                  </a:ext>
                </a:extLst>
              </a:tr>
              <a:tr h="370840">
                <a:tc>
                  <a:txBody>
                    <a:bodyPr/>
                    <a:lstStyle/>
                    <a:p>
                      <a:r>
                        <a:rPr lang="en-US" dirty="0"/>
                        <a:t>Multiclass, multi-label classification</a:t>
                      </a:r>
                    </a:p>
                  </a:txBody>
                  <a:tcPr/>
                </a:tc>
                <a:tc>
                  <a:txBody>
                    <a:bodyPr/>
                    <a:lstStyle/>
                    <a:p>
                      <a:r>
                        <a:rPr lang="en-US" dirty="0"/>
                        <a:t>Sigmoid</a:t>
                      </a:r>
                    </a:p>
                  </a:txBody>
                  <a:tcPr/>
                </a:tc>
                <a:tc>
                  <a:txBody>
                    <a:bodyPr/>
                    <a:lstStyle/>
                    <a:p>
                      <a:r>
                        <a:rPr lang="en-US" dirty="0" err="1"/>
                        <a:t>binary_crossentropy</a:t>
                      </a:r>
                      <a:endParaRPr lang="en-US" dirty="0"/>
                    </a:p>
                  </a:txBody>
                  <a:tcPr/>
                </a:tc>
                <a:extLst>
                  <a:ext uri="{0D108BD9-81ED-4DB2-BD59-A6C34878D82A}">
                    <a16:rowId xmlns:a16="http://schemas.microsoft.com/office/drawing/2014/main" val="3749634737"/>
                  </a:ext>
                </a:extLst>
              </a:tr>
              <a:tr h="370840">
                <a:tc>
                  <a:txBody>
                    <a:bodyPr/>
                    <a:lstStyle/>
                    <a:p>
                      <a:r>
                        <a:rPr lang="en-US" dirty="0"/>
                        <a:t>Regression to arbitrary value</a:t>
                      </a:r>
                    </a:p>
                  </a:txBody>
                  <a:tcPr/>
                </a:tc>
                <a:tc>
                  <a:txBody>
                    <a:bodyPr/>
                    <a:lstStyle/>
                    <a:p>
                      <a:r>
                        <a:rPr lang="en-US" dirty="0"/>
                        <a:t>[None]</a:t>
                      </a:r>
                    </a:p>
                  </a:txBody>
                  <a:tcPr/>
                </a:tc>
                <a:tc>
                  <a:txBody>
                    <a:bodyPr/>
                    <a:lstStyle/>
                    <a:p>
                      <a:r>
                        <a:rPr lang="en-US" dirty="0" err="1"/>
                        <a:t>mse</a:t>
                      </a:r>
                      <a:endParaRPr lang="en-US" dirty="0"/>
                    </a:p>
                  </a:txBody>
                  <a:tcPr/>
                </a:tc>
                <a:extLst>
                  <a:ext uri="{0D108BD9-81ED-4DB2-BD59-A6C34878D82A}">
                    <a16:rowId xmlns:a16="http://schemas.microsoft.com/office/drawing/2014/main" val="1120305412"/>
                  </a:ext>
                </a:extLst>
              </a:tr>
              <a:tr h="370840">
                <a:tc>
                  <a:txBody>
                    <a:bodyPr/>
                    <a:lstStyle/>
                    <a:p>
                      <a:r>
                        <a:rPr lang="en-US" dirty="0"/>
                        <a:t>Regression to values between 0 and 1</a:t>
                      </a:r>
                    </a:p>
                  </a:txBody>
                  <a:tcPr/>
                </a:tc>
                <a:tc>
                  <a:txBody>
                    <a:bodyPr/>
                    <a:lstStyle/>
                    <a:p>
                      <a:r>
                        <a:rPr lang="en-US" dirty="0"/>
                        <a:t>Sigmoid</a:t>
                      </a:r>
                    </a:p>
                  </a:txBody>
                  <a:tcPr/>
                </a:tc>
                <a:tc>
                  <a:txBody>
                    <a:bodyPr/>
                    <a:lstStyle/>
                    <a:p>
                      <a:r>
                        <a:rPr lang="en-US" dirty="0" err="1"/>
                        <a:t>mse</a:t>
                      </a:r>
                      <a:r>
                        <a:rPr lang="en-US" dirty="0"/>
                        <a:t> or </a:t>
                      </a:r>
                      <a:r>
                        <a:rPr lang="en-US" dirty="0" err="1"/>
                        <a:t>binary_crossentropy</a:t>
                      </a:r>
                      <a:endParaRPr lang="en-US" dirty="0"/>
                    </a:p>
                  </a:txBody>
                  <a:tcPr/>
                </a:tc>
                <a:extLst>
                  <a:ext uri="{0D108BD9-81ED-4DB2-BD59-A6C34878D82A}">
                    <a16:rowId xmlns:a16="http://schemas.microsoft.com/office/drawing/2014/main" val="1379350507"/>
                  </a:ext>
                </a:extLst>
              </a:tr>
            </a:tbl>
          </a:graphicData>
        </a:graphic>
      </p:graphicFrame>
    </p:spTree>
    <p:extLst>
      <p:ext uri="{BB962C8B-B14F-4D97-AF65-F5344CB8AC3E}">
        <p14:creationId xmlns:p14="http://schemas.microsoft.com/office/powerpoint/2010/main" val="2959030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443B7C-2B9C-4BC1-A669-4678E756D83D}"/>
              </a:ext>
            </a:extLst>
          </p:cNvPr>
          <p:cNvSpPr>
            <a:spLocks noGrp="1"/>
          </p:cNvSpPr>
          <p:nvPr>
            <p:ph type="title"/>
          </p:nvPr>
        </p:nvSpPr>
        <p:spPr/>
        <p:txBody>
          <a:bodyPr/>
          <a:lstStyle/>
          <a:p>
            <a:r>
              <a:rPr lang="en-US" dirty="0"/>
              <a:t>Model Packaging – Ship it!</a:t>
            </a:r>
          </a:p>
        </p:txBody>
      </p:sp>
      <p:sp>
        <p:nvSpPr>
          <p:cNvPr id="2" name="Content Placeholder 1">
            <a:extLst>
              <a:ext uri="{FF2B5EF4-FFF2-40B4-BE49-F238E27FC236}">
                <a16:creationId xmlns:a16="http://schemas.microsoft.com/office/drawing/2014/main" id="{EA128E3C-BDF7-46AC-BC2E-5498C676C336}"/>
              </a:ext>
            </a:extLst>
          </p:cNvPr>
          <p:cNvSpPr>
            <a:spLocks noGrp="1"/>
          </p:cNvSpPr>
          <p:nvPr>
            <p:ph idx="1"/>
          </p:nvPr>
        </p:nvSpPr>
        <p:spPr/>
        <p:txBody>
          <a:bodyPr/>
          <a:lstStyle/>
          <a:p>
            <a:pPr marL="0" indent="0">
              <a:buNone/>
            </a:pPr>
            <a:r>
              <a:rPr lang="en-US" dirty="0"/>
              <a:t>Once the model is performing well you typically:</a:t>
            </a:r>
          </a:p>
          <a:p>
            <a:r>
              <a:rPr lang="en-US" dirty="0"/>
              <a:t>Store the model in a model repository (you version models like you version source code)</a:t>
            </a:r>
          </a:p>
          <a:p>
            <a:r>
              <a:rPr lang="en-US" dirty="0"/>
              <a:t>Write code to integrate the model in an application</a:t>
            </a:r>
          </a:p>
          <a:p>
            <a:r>
              <a:rPr lang="en-US" dirty="0"/>
              <a:t>Deploy the model from the repository along with the application that will consume it.</a:t>
            </a:r>
          </a:p>
        </p:txBody>
      </p:sp>
    </p:spTree>
    <p:extLst>
      <p:ext uri="{BB962C8B-B14F-4D97-AF65-F5344CB8AC3E}">
        <p14:creationId xmlns:p14="http://schemas.microsoft.com/office/powerpoint/2010/main" val="1814117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99C06-7AD1-4E59-90C1-5607459833E2}"/>
              </a:ext>
            </a:extLst>
          </p:cNvPr>
          <p:cNvSpPr>
            <a:spLocks noGrp="1"/>
          </p:cNvSpPr>
          <p:nvPr>
            <p:ph type="title"/>
          </p:nvPr>
        </p:nvSpPr>
        <p:spPr/>
        <p:txBody>
          <a:bodyPr/>
          <a:lstStyle/>
          <a:p>
            <a:r>
              <a:rPr lang="en-US" dirty="0"/>
              <a:t>Demo 2</a:t>
            </a:r>
          </a:p>
        </p:txBody>
      </p:sp>
      <p:sp>
        <p:nvSpPr>
          <p:cNvPr id="4" name="Content Placeholder 3">
            <a:extLst>
              <a:ext uri="{FF2B5EF4-FFF2-40B4-BE49-F238E27FC236}">
                <a16:creationId xmlns:a16="http://schemas.microsoft.com/office/drawing/2014/main" id="{3926235E-899A-41EE-81FC-4F083F718449}"/>
              </a:ext>
            </a:extLst>
          </p:cNvPr>
          <p:cNvSpPr>
            <a:spLocks noGrp="1"/>
          </p:cNvSpPr>
          <p:nvPr>
            <p:ph idx="1"/>
          </p:nvPr>
        </p:nvSpPr>
        <p:spPr/>
        <p:txBody>
          <a:bodyPr/>
          <a:lstStyle/>
          <a:p>
            <a:r>
              <a:rPr lang="en-US" dirty="0"/>
              <a:t>Login to your </a:t>
            </a:r>
            <a:r>
              <a:rPr lang="en-US" dirty="0">
                <a:solidFill>
                  <a:srgbClr val="F5982E"/>
                </a:solidFill>
              </a:rPr>
              <a:t>Azure subscription</a:t>
            </a:r>
          </a:p>
          <a:p>
            <a:r>
              <a:rPr lang="en-US" dirty="0"/>
              <a:t>Open your </a:t>
            </a:r>
            <a:r>
              <a:rPr lang="en-US" dirty="0">
                <a:solidFill>
                  <a:srgbClr val="F5982E"/>
                </a:solidFill>
              </a:rPr>
              <a:t>Azure Databricks Workspace</a:t>
            </a:r>
          </a:p>
          <a:p>
            <a:r>
              <a:rPr lang="en-US" dirty="0"/>
              <a:t>In your Workspace open</a:t>
            </a:r>
            <a:br>
              <a:rPr lang="en-US" dirty="0"/>
            </a:br>
            <a:r>
              <a:rPr lang="en-US" dirty="0">
                <a:solidFill>
                  <a:srgbClr val="F5982E"/>
                </a:solidFill>
              </a:rPr>
              <a:t>02 Deep Learning</a:t>
            </a:r>
          </a:p>
          <a:p>
            <a:r>
              <a:rPr lang="en-US" dirty="0"/>
              <a:t>Complete these notebooks:</a:t>
            </a:r>
          </a:p>
          <a:p>
            <a:pPr lvl="1"/>
            <a:r>
              <a:rPr lang="en-US" dirty="0">
                <a:solidFill>
                  <a:srgbClr val="F5982E"/>
                </a:solidFill>
              </a:rPr>
              <a:t>01 Deep Learning</a:t>
            </a:r>
          </a:p>
          <a:p>
            <a:pPr lvl="1"/>
            <a:r>
              <a:rPr lang="en-US" dirty="0">
                <a:solidFill>
                  <a:srgbClr val="F5982E"/>
                </a:solidFill>
              </a:rPr>
              <a:t>02 Neural Nets basic </a:t>
            </a:r>
            <a:br>
              <a:rPr lang="en-US" dirty="0">
                <a:solidFill>
                  <a:srgbClr val="F5982E"/>
                </a:solidFill>
              </a:rPr>
            </a:br>
            <a:r>
              <a:rPr lang="en-US" dirty="0">
                <a:solidFill>
                  <a:srgbClr val="F5982E"/>
                </a:solidFill>
              </a:rPr>
              <a:t>concepts</a:t>
            </a:r>
          </a:p>
          <a:p>
            <a:endParaRPr lang="en-US" dirty="0"/>
          </a:p>
          <a:p>
            <a:endParaRPr lang="en-US" dirty="0"/>
          </a:p>
        </p:txBody>
      </p:sp>
      <p:sp>
        <p:nvSpPr>
          <p:cNvPr id="5" name="Text Placeholder 4">
            <a:extLst>
              <a:ext uri="{FF2B5EF4-FFF2-40B4-BE49-F238E27FC236}">
                <a16:creationId xmlns:a16="http://schemas.microsoft.com/office/drawing/2014/main" id="{D8E3D5BB-17DF-4E5D-AC07-EB8075C453F5}"/>
              </a:ext>
            </a:extLst>
          </p:cNvPr>
          <p:cNvSpPr>
            <a:spLocks noGrp="1"/>
          </p:cNvSpPr>
          <p:nvPr>
            <p:ph type="body" sz="half" idx="2"/>
          </p:nvPr>
        </p:nvSpPr>
        <p:spPr/>
        <p:txBody>
          <a:bodyPr/>
          <a:lstStyle/>
          <a:p>
            <a:r>
              <a:rPr lang="en-US" dirty="0"/>
              <a:t>Explore the basic concepts of neural networks. </a:t>
            </a:r>
          </a:p>
          <a:p>
            <a:r>
              <a:rPr lang="en-US" dirty="0"/>
              <a:t>Duration: 30 minutes</a:t>
            </a:r>
          </a:p>
        </p:txBody>
      </p:sp>
    </p:spTree>
    <p:extLst>
      <p:ext uri="{BB962C8B-B14F-4D97-AF65-F5344CB8AC3E}">
        <p14:creationId xmlns:p14="http://schemas.microsoft.com/office/powerpoint/2010/main" val="240965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444F590-7FC6-4B69-A61A-14153899FBE7}"/>
              </a:ext>
            </a:extLst>
          </p:cNvPr>
          <p:cNvGrpSpPr/>
          <p:nvPr/>
        </p:nvGrpSpPr>
        <p:grpSpPr>
          <a:xfrm>
            <a:off x="3493989" y="5155782"/>
            <a:ext cx="1740170" cy="892921"/>
            <a:chOff x="3493989" y="5155782"/>
            <a:chExt cx="1740170" cy="892921"/>
          </a:xfrm>
        </p:grpSpPr>
        <p:sp>
          <p:nvSpPr>
            <p:cNvPr id="36" name="Freeform 40">
              <a:extLst>
                <a:ext uri="{FF2B5EF4-FFF2-40B4-BE49-F238E27FC236}">
                  <a16:creationId xmlns:a16="http://schemas.microsoft.com/office/drawing/2014/main" id="{70F95FD5-367D-41A9-8944-4B4CB4F1B359}"/>
                </a:ext>
              </a:extLst>
            </p:cNvPr>
            <p:cNvSpPr>
              <a:spLocks/>
            </p:cNvSpPr>
            <p:nvPr/>
          </p:nvSpPr>
          <p:spPr bwMode="auto">
            <a:xfrm>
              <a:off x="4177437" y="5155782"/>
              <a:ext cx="373274" cy="34958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sp>
          <p:nvSpPr>
            <p:cNvPr id="32" name="Rounded Rectangle 46">
              <a:extLst>
                <a:ext uri="{FF2B5EF4-FFF2-40B4-BE49-F238E27FC236}">
                  <a16:creationId xmlns:a16="http://schemas.microsoft.com/office/drawing/2014/main" id="{3CC29D87-1CB1-4CD3-A033-0888F8D69A36}"/>
                </a:ext>
              </a:extLst>
            </p:cNvPr>
            <p:cNvSpPr/>
            <p:nvPr/>
          </p:nvSpPr>
          <p:spPr>
            <a:xfrm>
              <a:off x="3493989" y="5506970"/>
              <a:ext cx="1740170" cy="541733"/>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Best Practices</a:t>
              </a:r>
            </a:p>
          </p:txBody>
        </p:sp>
      </p:grpSp>
      <p:grpSp>
        <p:nvGrpSpPr>
          <p:cNvPr id="45" name="Group 44">
            <a:extLst>
              <a:ext uri="{FF2B5EF4-FFF2-40B4-BE49-F238E27FC236}">
                <a16:creationId xmlns:a16="http://schemas.microsoft.com/office/drawing/2014/main" id="{A9212091-EDEB-4D0B-A38A-0D51EBF7E03E}"/>
              </a:ext>
            </a:extLst>
          </p:cNvPr>
          <p:cNvGrpSpPr/>
          <p:nvPr/>
        </p:nvGrpSpPr>
        <p:grpSpPr>
          <a:xfrm>
            <a:off x="3493989" y="4308953"/>
            <a:ext cx="1740170" cy="891316"/>
            <a:chOff x="3493989" y="4308953"/>
            <a:chExt cx="1740170" cy="891316"/>
          </a:xfrm>
        </p:grpSpPr>
        <p:sp>
          <p:nvSpPr>
            <p:cNvPr id="35" name="Freeform 40">
              <a:extLst>
                <a:ext uri="{FF2B5EF4-FFF2-40B4-BE49-F238E27FC236}">
                  <a16:creationId xmlns:a16="http://schemas.microsoft.com/office/drawing/2014/main" id="{B6FB1C4F-9C5E-4FCC-ACB1-8427358D0781}"/>
                </a:ext>
              </a:extLst>
            </p:cNvPr>
            <p:cNvSpPr>
              <a:spLocks/>
            </p:cNvSpPr>
            <p:nvPr/>
          </p:nvSpPr>
          <p:spPr bwMode="auto">
            <a:xfrm>
              <a:off x="4177437" y="4308953"/>
              <a:ext cx="373274" cy="34958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sp>
          <p:nvSpPr>
            <p:cNvPr id="31" name="Rounded Rectangle 43">
              <a:extLst>
                <a:ext uri="{FF2B5EF4-FFF2-40B4-BE49-F238E27FC236}">
                  <a16:creationId xmlns:a16="http://schemas.microsoft.com/office/drawing/2014/main" id="{41703804-C941-4A45-B4AA-80EC08951A07}"/>
                </a:ext>
              </a:extLst>
            </p:cNvPr>
            <p:cNvSpPr/>
            <p:nvPr/>
          </p:nvSpPr>
          <p:spPr>
            <a:xfrm>
              <a:off x="3493989" y="4658536"/>
              <a:ext cx="1740170" cy="541733"/>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Code</a:t>
              </a:r>
            </a:p>
          </p:txBody>
        </p:sp>
      </p:grpSp>
      <p:sp>
        <p:nvSpPr>
          <p:cNvPr id="2" name="Title 1">
            <a:extLst>
              <a:ext uri="{FF2B5EF4-FFF2-40B4-BE49-F238E27FC236}">
                <a16:creationId xmlns:a16="http://schemas.microsoft.com/office/drawing/2014/main" id="{A5F5CAFA-5B17-4E11-9BB2-0A8F3768F1D8}"/>
              </a:ext>
            </a:extLst>
          </p:cNvPr>
          <p:cNvSpPr>
            <a:spLocks noGrp="1"/>
          </p:cNvSpPr>
          <p:nvPr>
            <p:ph type="title" idx="4294967295"/>
          </p:nvPr>
        </p:nvSpPr>
        <p:spPr>
          <a:xfrm>
            <a:off x="0" y="19050"/>
            <a:ext cx="10515600" cy="804863"/>
          </a:xfrm>
        </p:spPr>
        <p:txBody>
          <a:bodyPr/>
          <a:lstStyle/>
          <a:p>
            <a:r>
              <a:rPr lang="en-US" dirty="0"/>
              <a:t>How </a:t>
            </a:r>
            <a:r>
              <a:rPr lang="en-US" i="1" dirty="0"/>
              <a:t>not</a:t>
            </a:r>
            <a:r>
              <a:rPr lang="en-US" dirty="0"/>
              <a:t> to learn deep learning</a:t>
            </a:r>
          </a:p>
        </p:txBody>
      </p:sp>
      <p:grpSp>
        <p:nvGrpSpPr>
          <p:cNvPr id="44" name="Group 43">
            <a:extLst>
              <a:ext uri="{FF2B5EF4-FFF2-40B4-BE49-F238E27FC236}">
                <a16:creationId xmlns:a16="http://schemas.microsoft.com/office/drawing/2014/main" id="{994622CA-70C0-490F-8AD9-BB357A552ECB}"/>
              </a:ext>
            </a:extLst>
          </p:cNvPr>
          <p:cNvGrpSpPr/>
          <p:nvPr/>
        </p:nvGrpSpPr>
        <p:grpSpPr>
          <a:xfrm>
            <a:off x="3493989" y="3460521"/>
            <a:ext cx="1740170" cy="891316"/>
            <a:chOff x="3493989" y="3460521"/>
            <a:chExt cx="1740170" cy="891316"/>
          </a:xfrm>
        </p:grpSpPr>
        <p:sp>
          <p:nvSpPr>
            <p:cNvPr id="34" name="Freeform 40">
              <a:extLst>
                <a:ext uri="{FF2B5EF4-FFF2-40B4-BE49-F238E27FC236}">
                  <a16:creationId xmlns:a16="http://schemas.microsoft.com/office/drawing/2014/main" id="{D6D7FCDD-99EC-4E2D-B06B-71209FAC345F}"/>
                </a:ext>
              </a:extLst>
            </p:cNvPr>
            <p:cNvSpPr>
              <a:spLocks/>
            </p:cNvSpPr>
            <p:nvPr/>
          </p:nvSpPr>
          <p:spPr bwMode="auto">
            <a:xfrm>
              <a:off x="4177437" y="3460521"/>
              <a:ext cx="373274" cy="34958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sp>
          <p:nvSpPr>
            <p:cNvPr id="9" name="Rounded Rectangle 42">
              <a:extLst>
                <a:ext uri="{FF2B5EF4-FFF2-40B4-BE49-F238E27FC236}">
                  <a16:creationId xmlns:a16="http://schemas.microsoft.com/office/drawing/2014/main" id="{585E50EE-FB60-4017-9259-D43DAE83A455}"/>
                </a:ext>
              </a:extLst>
            </p:cNvPr>
            <p:cNvSpPr/>
            <p:nvPr/>
          </p:nvSpPr>
          <p:spPr>
            <a:xfrm>
              <a:off x="3493989" y="3810104"/>
              <a:ext cx="1740170" cy="541733"/>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p:txBody>
        </p:sp>
      </p:grpSp>
      <p:grpSp>
        <p:nvGrpSpPr>
          <p:cNvPr id="43" name="Group 42">
            <a:extLst>
              <a:ext uri="{FF2B5EF4-FFF2-40B4-BE49-F238E27FC236}">
                <a16:creationId xmlns:a16="http://schemas.microsoft.com/office/drawing/2014/main" id="{93B53FCC-5D42-4F8E-AA14-E10775E3A2D8}"/>
              </a:ext>
            </a:extLst>
          </p:cNvPr>
          <p:cNvGrpSpPr/>
          <p:nvPr/>
        </p:nvGrpSpPr>
        <p:grpSpPr>
          <a:xfrm>
            <a:off x="3493989" y="2612089"/>
            <a:ext cx="1740170" cy="891316"/>
            <a:chOff x="3493989" y="2612089"/>
            <a:chExt cx="1740170" cy="891316"/>
          </a:xfrm>
        </p:grpSpPr>
        <p:sp>
          <p:nvSpPr>
            <p:cNvPr id="33" name="Freeform 40">
              <a:extLst>
                <a:ext uri="{FF2B5EF4-FFF2-40B4-BE49-F238E27FC236}">
                  <a16:creationId xmlns:a16="http://schemas.microsoft.com/office/drawing/2014/main" id="{49A6099C-79B3-45F5-A83C-847BA2840EA9}"/>
                </a:ext>
              </a:extLst>
            </p:cNvPr>
            <p:cNvSpPr>
              <a:spLocks/>
            </p:cNvSpPr>
            <p:nvPr/>
          </p:nvSpPr>
          <p:spPr bwMode="auto">
            <a:xfrm>
              <a:off x="4177437" y="2612089"/>
              <a:ext cx="373274" cy="34958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sp>
          <p:nvSpPr>
            <p:cNvPr id="30" name="Rounded Rectangle 43">
              <a:extLst>
                <a:ext uri="{FF2B5EF4-FFF2-40B4-BE49-F238E27FC236}">
                  <a16:creationId xmlns:a16="http://schemas.microsoft.com/office/drawing/2014/main" id="{73C6D51A-254E-4CD3-9E73-4BE141C5D8CC}"/>
                </a:ext>
              </a:extLst>
            </p:cNvPr>
            <p:cNvSpPr/>
            <p:nvPr/>
          </p:nvSpPr>
          <p:spPr>
            <a:xfrm>
              <a:off x="3493989" y="2961672"/>
              <a:ext cx="1740170" cy="541733"/>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a:t>
              </a:r>
            </a:p>
          </p:txBody>
        </p:sp>
      </p:grpSp>
      <p:grpSp>
        <p:nvGrpSpPr>
          <p:cNvPr id="42" name="Group 41">
            <a:extLst>
              <a:ext uri="{FF2B5EF4-FFF2-40B4-BE49-F238E27FC236}">
                <a16:creationId xmlns:a16="http://schemas.microsoft.com/office/drawing/2014/main" id="{D1496AF4-683F-48C4-BB3F-B3BE04A3D079}"/>
              </a:ext>
            </a:extLst>
          </p:cNvPr>
          <p:cNvGrpSpPr/>
          <p:nvPr/>
        </p:nvGrpSpPr>
        <p:grpSpPr>
          <a:xfrm>
            <a:off x="3493989" y="1763657"/>
            <a:ext cx="1740170" cy="891316"/>
            <a:chOff x="3493989" y="1763657"/>
            <a:chExt cx="1740170" cy="891316"/>
          </a:xfrm>
        </p:grpSpPr>
        <p:sp>
          <p:nvSpPr>
            <p:cNvPr id="13" name="Freeform 40">
              <a:extLst>
                <a:ext uri="{FF2B5EF4-FFF2-40B4-BE49-F238E27FC236}">
                  <a16:creationId xmlns:a16="http://schemas.microsoft.com/office/drawing/2014/main" id="{A95D44E4-C2F9-4FFF-AAA2-727B500457B2}"/>
                </a:ext>
              </a:extLst>
            </p:cNvPr>
            <p:cNvSpPr>
              <a:spLocks/>
            </p:cNvSpPr>
            <p:nvPr/>
          </p:nvSpPr>
          <p:spPr bwMode="auto">
            <a:xfrm>
              <a:off x="4177437" y="1763657"/>
              <a:ext cx="373274" cy="34958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sp>
          <p:nvSpPr>
            <p:cNvPr id="10" name="Rounded Rectangle 43">
              <a:extLst>
                <a:ext uri="{FF2B5EF4-FFF2-40B4-BE49-F238E27FC236}">
                  <a16:creationId xmlns:a16="http://schemas.microsoft.com/office/drawing/2014/main" id="{AC96359B-B10C-4883-BF0E-DC8827A237FB}"/>
                </a:ext>
              </a:extLst>
            </p:cNvPr>
            <p:cNvSpPr/>
            <p:nvPr/>
          </p:nvSpPr>
          <p:spPr>
            <a:xfrm>
              <a:off x="3493989" y="2113240"/>
              <a:ext cx="1740170" cy="541733"/>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Theory</a:t>
              </a:r>
            </a:p>
          </p:txBody>
        </p:sp>
      </p:grpSp>
      <p:grpSp>
        <p:nvGrpSpPr>
          <p:cNvPr id="17" name="Group 16">
            <a:extLst>
              <a:ext uri="{FF2B5EF4-FFF2-40B4-BE49-F238E27FC236}">
                <a16:creationId xmlns:a16="http://schemas.microsoft.com/office/drawing/2014/main" id="{AA3BC788-DCC4-4C68-862A-B3E6382A6CA9}"/>
              </a:ext>
            </a:extLst>
          </p:cNvPr>
          <p:cNvGrpSpPr/>
          <p:nvPr/>
        </p:nvGrpSpPr>
        <p:grpSpPr>
          <a:xfrm>
            <a:off x="8163851" y="7502204"/>
            <a:ext cx="2598076" cy="5200043"/>
            <a:chOff x="320616" y="1440901"/>
            <a:chExt cx="2146540" cy="4471416"/>
          </a:xfrm>
        </p:grpSpPr>
        <p:sp>
          <p:nvSpPr>
            <p:cNvPr id="18" name="Rectangle 29">
              <a:extLst>
                <a:ext uri="{FF2B5EF4-FFF2-40B4-BE49-F238E27FC236}">
                  <a16:creationId xmlns:a16="http://schemas.microsoft.com/office/drawing/2014/main" id="{EF1B622E-C54B-41D2-8EF6-5933E9777FBB}"/>
                </a:ext>
              </a:extLst>
            </p:cNvPr>
            <p:cNvSpPr>
              <a:spLocks noChangeArrowheads="1"/>
            </p:cNvSpPr>
            <p:nvPr/>
          </p:nvSpPr>
          <p:spPr bwMode="auto">
            <a:xfrm>
              <a:off x="320616" y="1440901"/>
              <a:ext cx="2146540" cy="4471416"/>
            </a:xfrm>
            <a:prstGeom prst="rect">
              <a:avLst/>
            </a:prstGeom>
            <a:solidFill>
              <a:srgbClr val="EAEAEA"/>
            </a:solidFill>
            <a:ln w="7938">
              <a:solidFill>
                <a:srgbClr val="000000"/>
              </a:solidFill>
              <a:miter lim="800000"/>
              <a:headEnd/>
              <a:tailEnd/>
            </a:ln>
          </p:spPr>
          <p:txBody>
            <a:bodyPr/>
            <a:lstStyle/>
            <a:p>
              <a:endParaRPr lang="en-US" dirty="0"/>
            </a:p>
          </p:txBody>
        </p:sp>
        <p:sp>
          <p:nvSpPr>
            <p:cNvPr id="19" name="Rounded Rectangle 17">
              <a:extLst>
                <a:ext uri="{FF2B5EF4-FFF2-40B4-BE49-F238E27FC236}">
                  <a16:creationId xmlns:a16="http://schemas.microsoft.com/office/drawing/2014/main" id="{7AA198F9-A3FB-44B5-BD1F-9C281279C6A3}"/>
                </a:ext>
              </a:extLst>
            </p:cNvPr>
            <p:cNvSpPr/>
            <p:nvPr/>
          </p:nvSpPr>
          <p:spPr>
            <a:xfrm>
              <a:off x="570541" y="2581086"/>
              <a:ext cx="1646691" cy="2225552"/>
            </a:xfrm>
            <a:prstGeom prst="roundRect">
              <a:avLst>
                <a:gd name="adj" fmla="val 10120"/>
              </a:avLst>
            </a:prstGeom>
            <a:solidFill>
              <a:schemeClr val="bg1">
                <a:lumMod val="75000"/>
              </a:schemeClr>
            </a:solidFill>
            <a:ln>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grpSp>
          <p:nvGrpSpPr>
            <p:cNvPr id="20" name="Group 19">
              <a:extLst>
                <a:ext uri="{FF2B5EF4-FFF2-40B4-BE49-F238E27FC236}">
                  <a16:creationId xmlns:a16="http://schemas.microsoft.com/office/drawing/2014/main" id="{A62F1DDE-1E41-48E4-BEC3-1C7A7EECEBEB}"/>
                </a:ext>
              </a:extLst>
            </p:cNvPr>
            <p:cNvGrpSpPr/>
            <p:nvPr/>
          </p:nvGrpSpPr>
          <p:grpSpPr>
            <a:xfrm>
              <a:off x="675019" y="1801227"/>
              <a:ext cx="1437735" cy="3750765"/>
              <a:chOff x="675019" y="1801227"/>
              <a:chExt cx="1437735" cy="3750765"/>
            </a:xfrm>
          </p:grpSpPr>
          <p:sp>
            <p:nvSpPr>
              <p:cNvPr id="21" name="Rounded Rectangle 40">
                <a:extLst>
                  <a:ext uri="{FF2B5EF4-FFF2-40B4-BE49-F238E27FC236}">
                    <a16:creationId xmlns:a16="http://schemas.microsoft.com/office/drawing/2014/main" id="{1F93D782-9145-4691-A208-315DBEE852F5}"/>
                  </a:ext>
                </a:extLst>
              </p:cNvPr>
              <p:cNvSpPr/>
              <p:nvPr/>
            </p:nvSpPr>
            <p:spPr>
              <a:xfrm>
                <a:off x="675019" y="1801227"/>
                <a:ext cx="1437735" cy="465826"/>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Background Research</a:t>
                </a:r>
              </a:p>
            </p:txBody>
          </p:sp>
          <p:sp>
            <p:nvSpPr>
              <p:cNvPr id="22" name="Rounded Rectangle 42">
                <a:extLst>
                  <a:ext uri="{FF2B5EF4-FFF2-40B4-BE49-F238E27FC236}">
                    <a16:creationId xmlns:a16="http://schemas.microsoft.com/office/drawing/2014/main" id="{845ADC9C-8378-4286-A238-5612B1AA3593}"/>
                  </a:ext>
                </a:extLst>
              </p:cNvPr>
              <p:cNvSpPr/>
              <p:nvPr/>
            </p:nvSpPr>
            <p:spPr>
              <a:xfrm>
                <a:off x="675019" y="2622462"/>
                <a:ext cx="1437735" cy="465826"/>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Prep Session</a:t>
                </a:r>
              </a:p>
            </p:txBody>
          </p:sp>
          <p:sp>
            <p:nvSpPr>
              <p:cNvPr id="23" name="Rounded Rectangle 43">
                <a:extLst>
                  <a:ext uri="{FF2B5EF4-FFF2-40B4-BE49-F238E27FC236}">
                    <a16:creationId xmlns:a16="http://schemas.microsoft.com/office/drawing/2014/main" id="{07390F55-AA34-4E8E-AE83-CD3260DE8379}"/>
                  </a:ext>
                </a:extLst>
              </p:cNvPr>
              <p:cNvSpPr/>
              <p:nvPr/>
            </p:nvSpPr>
            <p:spPr>
              <a:xfrm>
                <a:off x="675019" y="3443697"/>
                <a:ext cx="1437735" cy="465826"/>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Capabilities Presentation</a:t>
                </a:r>
              </a:p>
            </p:txBody>
          </p:sp>
          <p:sp>
            <p:nvSpPr>
              <p:cNvPr id="24" name="Rounded Rectangle 44">
                <a:extLst>
                  <a:ext uri="{FF2B5EF4-FFF2-40B4-BE49-F238E27FC236}">
                    <a16:creationId xmlns:a16="http://schemas.microsoft.com/office/drawing/2014/main" id="{B59B4A5C-0823-445F-A75E-9102C772413F}"/>
                  </a:ext>
                </a:extLst>
              </p:cNvPr>
              <p:cNvSpPr/>
              <p:nvPr/>
            </p:nvSpPr>
            <p:spPr>
              <a:xfrm>
                <a:off x="675019" y="4264932"/>
                <a:ext cx="1437735" cy="465826"/>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Q&amp;A Interview</a:t>
                </a:r>
              </a:p>
            </p:txBody>
          </p:sp>
          <p:sp>
            <p:nvSpPr>
              <p:cNvPr id="25" name="Rounded Rectangle 46">
                <a:extLst>
                  <a:ext uri="{FF2B5EF4-FFF2-40B4-BE49-F238E27FC236}">
                    <a16:creationId xmlns:a16="http://schemas.microsoft.com/office/drawing/2014/main" id="{1178BFA4-F1C4-4C1B-844B-BB9AD3FF8465}"/>
                  </a:ext>
                </a:extLst>
              </p:cNvPr>
              <p:cNvSpPr/>
              <p:nvPr/>
            </p:nvSpPr>
            <p:spPr>
              <a:xfrm>
                <a:off x="675019" y="5086166"/>
                <a:ext cx="1437735" cy="465826"/>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Additional Documentation &amp; Follow-Up Clarifications</a:t>
                </a:r>
              </a:p>
            </p:txBody>
          </p:sp>
          <p:sp>
            <p:nvSpPr>
              <p:cNvPr id="26" name="Freeform 40">
                <a:extLst>
                  <a:ext uri="{FF2B5EF4-FFF2-40B4-BE49-F238E27FC236}">
                    <a16:creationId xmlns:a16="http://schemas.microsoft.com/office/drawing/2014/main" id="{5F89DC7A-8816-4158-A8FC-8793A48F41D3}"/>
                  </a:ext>
                </a:extLst>
              </p:cNvPr>
              <p:cNvSpPr>
                <a:spLocks/>
              </p:cNvSpPr>
              <p:nvPr/>
            </p:nvSpPr>
            <p:spPr bwMode="auto">
              <a:xfrm>
                <a:off x="1239686" y="2342933"/>
                <a:ext cx="308400" cy="23815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sp>
            <p:nvSpPr>
              <p:cNvPr id="27" name="Freeform 40">
                <a:extLst>
                  <a:ext uri="{FF2B5EF4-FFF2-40B4-BE49-F238E27FC236}">
                    <a16:creationId xmlns:a16="http://schemas.microsoft.com/office/drawing/2014/main" id="{7ACC47CB-4A54-410B-AA64-EA6217E51693}"/>
                  </a:ext>
                </a:extLst>
              </p:cNvPr>
              <p:cNvSpPr>
                <a:spLocks/>
              </p:cNvSpPr>
              <p:nvPr/>
            </p:nvSpPr>
            <p:spPr bwMode="auto">
              <a:xfrm>
                <a:off x="1239686" y="3164168"/>
                <a:ext cx="308400" cy="23815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sp>
            <p:nvSpPr>
              <p:cNvPr id="28" name="Freeform 40">
                <a:extLst>
                  <a:ext uri="{FF2B5EF4-FFF2-40B4-BE49-F238E27FC236}">
                    <a16:creationId xmlns:a16="http://schemas.microsoft.com/office/drawing/2014/main" id="{01505FB7-EB7C-44CE-9F6F-82F7D5CB3A09}"/>
                  </a:ext>
                </a:extLst>
              </p:cNvPr>
              <p:cNvSpPr>
                <a:spLocks/>
              </p:cNvSpPr>
              <p:nvPr/>
            </p:nvSpPr>
            <p:spPr bwMode="auto">
              <a:xfrm>
                <a:off x="1239686" y="3985403"/>
                <a:ext cx="308400" cy="23815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sp>
            <p:nvSpPr>
              <p:cNvPr id="29" name="Freeform 40">
                <a:extLst>
                  <a:ext uri="{FF2B5EF4-FFF2-40B4-BE49-F238E27FC236}">
                    <a16:creationId xmlns:a16="http://schemas.microsoft.com/office/drawing/2014/main" id="{94F06270-746E-4F2B-8F8D-27CB0F16CB4E}"/>
                  </a:ext>
                </a:extLst>
              </p:cNvPr>
              <p:cNvSpPr>
                <a:spLocks/>
              </p:cNvSpPr>
              <p:nvPr/>
            </p:nvSpPr>
            <p:spPr bwMode="auto">
              <a:xfrm>
                <a:off x="1239686" y="4806638"/>
                <a:ext cx="308400" cy="23815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grpSp>
      </p:grpSp>
      <p:sp>
        <p:nvSpPr>
          <p:cNvPr id="37" name="TextBox 36">
            <a:extLst>
              <a:ext uri="{FF2B5EF4-FFF2-40B4-BE49-F238E27FC236}">
                <a16:creationId xmlns:a16="http://schemas.microsoft.com/office/drawing/2014/main" id="{C58CDDD5-DC44-4F68-AAE8-5B79E6F0425A}"/>
              </a:ext>
            </a:extLst>
          </p:cNvPr>
          <p:cNvSpPr txBox="1"/>
          <p:nvPr/>
        </p:nvSpPr>
        <p:spPr>
          <a:xfrm>
            <a:off x="5951205" y="862851"/>
            <a:ext cx="2209800" cy="369332"/>
          </a:xfrm>
          <a:prstGeom prst="rect">
            <a:avLst/>
          </a:prstGeom>
          <a:noFill/>
        </p:spPr>
        <p:txBody>
          <a:bodyPr wrap="square" rtlCol="0">
            <a:spAutoFit/>
          </a:bodyPr>
          <a:lstStyle/>
          <a:p>
            <a:r>
              <a:rPr lang="en-US" dirty="0"/>
              <a:t>What’s the problem?</a:t>
            </a:r>
          </a:p>
        </p:txBody>
      </p:sp>
      <p:sp>
        <p:nvSpPr>
          <p:cNvPr id="38" name="TextBox 37">
            <a:extLst>
              <a:ext uri="{FF2B5EF4-FFF2-40B4-BE49-F238E27FC236}">
                <a16:creationId xmlns:a16="http://schemas.microsoft.com/office/drawing/2014/main" id="{CB81D72F-F2FE-4D8A-8289-2FAB82A20E8C}"/>
              </a:ext>
            </a:extLst>
          </p:cNvPr>
          <p:cNvSpPr txBox="1"/>
          <p:nvPr/>
        </p:nvSpPr>
        <p:spPr>
          <a:xfrm>
            <a:off x="1729386" y="864914"/>
            <a:ext cx="3973845" cy="369332"/>
          </a:xfrm>
          <a:prstGeom prst="rect">
            <a:avLst/>
          </a:prstGeom>
          <a:noFill/>
        </p:spPr>
        <p:txBody>
          <a:bodyPr wrap="square" rtlCol="0">
            <a:spAutoFit/>
          </a:bodyPr>
          <a:lstStyle/>
          <a:p>
            <a:r>
              <a:rPr lang="en-US" dirty="0"/>
              <a:t>Most materials follow this approach:</a:t>
            </a:r>
          </a:p>
        </p:txBody>
      </p:sp>
      <p:sp>
        <p:nvSpPr>
          <p:cNvPr id="39" name="TextBox 38">
            <a:extLst>
              <a:ext uri="{FF2B5EF4-FFF2-40B4-BE49-F238E27FC236}">
                <a16:creationId xmlns:a16="http://schemas.microsoft.com/office/drawing/2014/main" id="{D21744AB-A420-46C6-997A-4B4FD5DE869B}"/>
              </a:ext>
            </a:extLst>
          </p:cNvPr>
          <p:cNvSpPr txBox="1"/>
          <p:nvPr/>
        </p:nvSpPr>
        <p:spPr>
          <a:xfrm>
            <a:off x="6197600" y="1247534"/>
            <a:ext cx="1963405" cy="523220"/>
          </a:xfrm>
          <a:prstGeom prst="rect">
            <a:avLst/>
          </a:prstGeom>
          <a:noFill/>
        </p:spPr>
        <p:txBody>
          <a:bodyPr wrap="square" rtlCol="0">
            <a:spAutoFit/>
          </a:bodyPr>
          <a:lstStyle/>
          <a:p>
            <a:r>
              <a:rPr lang="en-US" sz="1400" dirty="0">
                <a:solidFill>
                  <a:schemeClr val="accent1"/>
                </a:solidFill>
              </a:rPr>
              <a:t>Not usually relevant to your code</a:t>
            </a:r>
          </a:p>
        </p:txBody>
      </p:sp>
      <p:sp>
        <p:nvSpPr>
          <p:cNvPr id="40" name="TextBox 39">
            <a:extLst>
              <a:ext uri="{FF2B5EF4-FFF2-40B4-BE49-F238E27FC236}">
                <a16:creationId xmlns:a16="http://schemas.microsoft.com/office/drawing/2014/main" id="{9BC853FD-742F-45D8-BD69-3BD8388C6548}"/>
              </a:ext>
            </a:extLst>
          </p:cNvPr>
          <p:cNvSpPr txBox="1"/>
          <p:nvPr/>
        </p:nvSpPr>
        <p:spPr>
          <a:xfrm>
            <a:off x="6197600" y="2985102"/>
            <a:ext cx="1963405" cy="523220"/>
          </a:xfrm>
          <a:prstGeom prst="rect">
            <a:avLst/>
          </a:prstGeom>
          <a:noFill/>
        </p:spPr>
        <p:txBody>
          <a:bodyPr wrap="square" rtlCol="0">
            <a:spAutoFit/>
          </a:bodyPr>
          <a:lstStyle/>
          <a:p>
            <a:r>
              <a:rPr lang="en-US" sz="1400" dirty="0">
                <a:solidFill>
                  <a:schemeClr val="accent1"/>
                </a:solidFill>
              </a:rPr>
              <a:t>Takes extra time and effort to understand</a:t>
            </a:r>
          </a:p>
        </p:txBody>
      </p:sp>
      <p:sp>
        <p:nvSpPr>
          <p:cNvPr id="41" name="TextBox 40">
            <a:extLst>
              <a:ext uri="{FF2B5EF4-FFF2-40B4-BE49-F238E27FC236}">
                <a16:creationId xmlns:a16="http://schemas.microsoft.com/office/drawing/2014/main" id="{9F6A712F-25EE-4DC5-A744-E96A81C9DBB8}"/>
              </a:ext>
            </a:extLst>
          </p:cNvPr>
          <p:cNvSpPr txBox="1"/>
          <p:nvPr/>
        </p:nvSpPr>
        <p:spPr>
          <a:xfrm>
            <a:off x="6197600" y="5516226"/>
            <a:ext cx="1963405" cy="738664"/>
          </a:xfrm>
          <a:prstGeom prst="rect">
            <a:avLst/>
          </a:prstGeom>
          <a:noFill/>
        </p:spPr>
        <p:txBody>
          <a:bodyPr wrap="square" rtlCol="0">
            <a:spAutoFit/>
          </a:bodyPr>
          <a:lstStyle/>
          <a:p>
            <a:r>
              <a:rPr lang="en-US" sz="1400" dirty="0">
                <a:solidFill>
                  <a:schemeClr val="accent1"/>
                </a:solidFill>
              </a:rPr>
              <a:t>Only to discover that in practice nobody does it that way!</a:t>
            </a:r>
          </a:p>
        </p:txBody>
      </p:sp>
      <p:sp>
        <p:nvSpPr>
          <p:cNvPr id="8" name="Rounded Rectangle 40">
            <a:extLst>
              <a:ext uri="{FF2B5EF4-FFF2-40B4-BE49-F238E27FC236}">
                <a16:creationId xmlns:a16="http://schemas.microsoft.com/office/drawing/2014/main" id="{A23C334B-CDC7-4CF4-B4A1-AFB1CD7FAC2E}"/>
              </a:ext>
            </a:extLst>
          </p:cNvPr>
          <p:cNvSpPr/>
          <p:nvPr/>
        </p:nvSpPr>
        <p:spPr>
          <a:xfrm>
            <a:off x="3493989" y="1264808"/>
            <a:ext cx="1740170" cy="541733"/>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History</a:t>
            </a:r>
          </a:p>
        </p:txBody>
      </p:sp>
      <p:sp>
        <p:nvSpPr>
          <p:cNvPr id="47" name="TextBox 46">
            <a:extLst>
              <a:ext uri="{FF2B5EF4-FFF2-40B4-BE49-F238E27FC236}">
                <a16:creationId xmlns:a16="http://schemas.microsoft.com/office/drawing/2014/main" id="{2945DEAE-C933-408C-8CA6-3FACBCA7BAB6}"/>
              </a:ext>
            </a:extLst>
          </p:cNvPr>
          <p:cNvSpPr txBox="1"/>
          <p:nvPr/>
        </p:nvSpPr>
        <p:spPr>
          <a:xfrm>
            <a:off x="6197600" y="2160660"/>
            <a:ext cx="1963405" cy="307777"/>
          </a:xfrm>
          <a:prstGeom prst="rect">
            <a:avLst/>
          </a:prstGeom>
          <a:noFill/>
        </p:spPr>
        <p:txBody>
          <a:bodyPr wrap="square" rtlCol="0">
            <a:spAutoFit/>
          </a:bodyPr>
          <a:lstStyle/>
          <a:p>
            <a:r>
              <a:rPr lang="en-US" sz="1400" dirty="0">
                <a:solidFill>
                  <a:schemeClr val="accent1"/>
                </a:solidFill>
              </a:rPr>
              <a:t>Can be overwhelming</a:t>
            </a:r>
          </a:p>
        </p:txBody>
      </p:sp>
    </p:spTree>
    <p:extLst>
      <p:ext uri="{BB962C8B-B14F-4D97-AF65-F5344CB8AC3E}">
        <p14:creationId xmlns:p14="http://schemas.microsoft.com/office/powerpoint/2010/main" val="16221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1" grpId="0"/>
      <p:bldP spid="8" grpId="0" animBg="1"/>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1AEFFAE-EFDA-4143-AE48-B7910A0FF76B}"/>
              </a:ext>
            </a:extLst>
          </p:cNvPr>
          <p:cNvSpPr>
            <a:spLocks noGrp="1"/>
          </p:cNvSpPr>
          <p:nvPr>
            <p:ph type="subTitle" idx="1"/>
          </p:nvPr>
        </p:nvSpPr>
        <p:spPr/>
        <p:txBody>
          <a:bodyPr>
            <a:normAutofit fontScale="62500" lnSpcReduction="20000"/>
          </a:bodyPr>
          <a:lstStyle/>
          <a:p>
            <a:r>
              <a:rPr lang="en-US" sz="4000" dirty="0"/>
              <a:t>See you for Part 2 after Lunch!</a:t>
            </a:r>
          </a:p>
          <a:p>
            <a:endParaRPr lang="en-US" sz="4000" dirty="0"/>
          </a:p>
          <a:p>
            <a:r>
              <a:rPr lang="en-US" dirty="0"/>
              <a:t>Part 2: Practical Neural Network Architectures</a:t>
            </a:r>
          </a:p>
          <a:p>
            <a:pPr lvl="1"/>
            <a:r>
              <a:rPr lang="en-US" dirty="0"/>
              <a:t>Deep Neural Network – Classifying Text Data</a:t>
            </a:r>
          </a:p>
          <a:p>
            <a:pPr lvl="1"/>
            <a:r>
              <a:rPr lang="en-US" dirty="0"/>
              <a:t>Convolutional Neural Network – Powering Search by Image</a:t>
            </a:r>
          </a:p>
          <a:p>
            <a:pPr lvl="1"/>
            <a:r>
              <a:rPr lang="en-US" dirty="0"/>
              <a:t>Recurrent Neural Network -  Predictions using Time Series Data</a:t>
            </a:r>
          </a:p>
          <a:p>
            <a:endParaRPr lang="en-US" sz="4000" dirty="0"/>
          </a:p>
        </p:txBody>
      </p:sp>
    </p:spTree>
    <p:extLst>
      <p:ext uri="{BB962C8B-B14F-4D97-AF65-F5344CB8AC3E}">
        <p14:creationId xmlns:p14="http://schemas.microsoft.com/office/powerpoint/2010/main" val="3217869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5028C-2423-4CE6-9BC3-3AD1FEC44F56}"/>
              </a:ext>
            </a:extLst>
          </p:cNvPr>
          <p:cNvSpPr>
            <a:spLocks noGrp="1"/>
          </p:cNvSpPr>
          <p:nvPr>
            <p:ph type="title"/>
          </p:nvPr>
        </p:nvSpPr>
        <p:spPr/>
        <p:txBody>
          <a:bodyPr/>
          <a:lstStyle/>
          <a:p>
            <a:r>
              <a:rPr lang="en-US" dirty="0"/>
              <a:t>Becoming a neural-net architect</a:t>
            </a:r>
          </a:p>
        </p:txBody>
      </p:sp>
      <p:sp>
        <p:nvSpPr>
          <p:cNvPr id="3" name="Text Placeholder 2">
            <a:extLst>
              <a:ext uri="{FF2B5EF4-FFF2-40B4-BE49-F238E27FC236}">
                <a16:creationId xmlns:a16="http://schemas.microsoft.com/office/drawing/2014/main" id="{DD4601B9-5E4B-4B35-9652-B48AE202B7D1}"/>
              </a:ext>
            </a:extLst>
          </p:cNvPr>
          <p:cNvSpPr>
            <a:spLocks noGrp="1"/>
          </p:cNvSpPr>
          <p:nvPr>
            <p:ph idx="1"/>
          </p:nvPr>
        </p:nvSpPr>
        <p:spPr>
          <a:xfrm>
            <a:off x="838200" y="1130681"/>
            <a:ext cx="10660912" cy="4351338"/>
          </a:xfrm>
        </p:spPr>
        <p:txBody>
          <a:bodyPr>
            <a:normAutofit/>
          </a:bodyPr>
          <a:lstStyle/>
          <a:p>
            <a:pPr marL="0" indent="0">
              <a:buNone/>
            </a:pPr>
            <a:r>
              <a:rPr lang="en-US" i="1" dirty="0"/>
              <a:t>Picking the right network architecture is more an art than a science; and although there are some best practices and principles you can rely on, </a:t>
            </a:r>
            <a:r>
              <a:rPr lang="en-US" i="1" dirty="0">
                <a:solidFill>
                  <a:schemeClr val="accent2"/>
                </a:solidFill>
              </a:rPr>
              <a:t>only practice can help you become a proper neural-network architect</a:t>
            </a:r>
            <a:r>
              <a:rPr lang="en-US" i="1" dirty="0"/>
              <a:t>.</a:t>
            </a:r>
          </a:p>
          <a:p>
            <a:pPr marL="0" indent="0" algn="r">
              <a:buNone/>
            </a:pPr>
            <a:r>
              <a:rPr lang="en-US" sz="2000" dirty="0"/>
              <a:t>- Francois </a:t>
            </a:r>
            <a:r>
              <a:rPr lang="en-US" sz="2000" dirty="0" err="1"/>
              <a:t>Chollet</a:t>
            </a:r>
            <a:r>
              <a:rPr lang="en-US" sz="2000" dirty="0"/>
              <a:t>, Creator of </a:t>
            </a:r>
            <a:r>
              <a:rPr lang="en-US" sz="2000" dirty="0" err="1"/>
              <a:t>Keras</a:t>
            </a:r>
            <a:endParaRPr lang="en-US" sz="2000" dirty="0"/>
          </a:p>
        </p:txBody>
      </p:sp>
    </p:spTree>
    <p:extLst>
      <p:ext uri="{BB962C8B-B14F-4D97-AF65-F5344CB8AC3E}">
        <p14:creationId xmlns:p14="http://schemas.microsoft.com/office/powerpoint/2010/main" val="1501477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01DC-D68F-4172-9EFA-28EF7EBB6DA5}"/>
              </a:ext>
            </a:extLst>
          </p:cNvPr>
          <p:cNvSpPr>
            <a:spLocks noGrp="1"/>
          </p:cNvSpPr>
          <p:nvPr>
            <p:ph type="title"/>
          </p:nvPr>
        </p:nvSpPr>
        <p:spPr/>
        <p:txBody>
          <a:bodyPr/>
          <a:lstStyle/>
          <a:p>
            <a:r>
              <a:rPr lang="en-US" dirty="0"/>
              <a:t>Concept: Neural Network Architecture</a:t>
            </a:r>
          </a:p>
        </p:txBody>
      </p:sp>
      <p:grpSp>
        <p:nvGrpSpPr>
          <p:cNvPr id="12" name="Group 11">
            <a:extLst>
              <a:ext uri="{FF2B5EF4-FFF2-40B4-BE49-F238E27FC236}">
                <a16:creationId xmlns:a16="http://schemas.microsoft.com/office/drawing/2014/main" id="{9FA01890-8356-4E45-82BD-57AD5AA25DC5}"/>
              </a:ext>
            </a:extLst>
          </p:cNvPr>
          <p:cNvGrpSpPr/>
          <p:nvPr/>
        </p:nvGrpSpPr>
        <p:grpSpPr>
          <a:xfrm>
            <a:off x="4181261" y="2182086"/>
            <a:ext cx="1188720" cy="335280"/>
            <a:chOff x="3347720" y="3632200"/>
            <a:chExt cx="1188720" cy="335280"/>
          </a:xfrm>
        </p:grpSpPr>
        <p:sp>
          <p:nvSpPr>
            <p:cNvPr id="7" name="Rectangle 6">
              <a:extLst>
                <a:ext uri="{FF2B5EF4-FFF2-40B4-BE49-F238E27FC236}">
                  <a16:creationId xmlns:a16="http://schemas.microsoft.com/office/drawing/2014/main" id="{7BBB8891-A158-4F29-B3E2-3B7B57BD18F4}"/>
                </a:ext>
              </a:extLst>
            </p:cNvPr>
            <p:cNvSpPr/>
            <p:nvPr/>
          </p:nvSpPr>
          <p:spPr>
            <a:xfrm>
              <a:off x="3347720" y="3632200"/>
              <a:ext cx="1188720" cy="335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53D84F-8844-4647-B871-5F1D2BE3A502}"/>
                </a:ext>
              </a:extLst>
            </p:cNvPr>
            <p:cNvSpPr/>
            <p:nvPr/>
          </p:nvSpPr>
          <p:spPr>
            <a:xfrm>
              <a:off x="3474720"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FF442B-6660-49DB-A7B2-C5A240ABD229}"/>
                </a:ext>
              </a:extLst>
            </p:cNvPr>
            <p:cNvSpPr/>
            <p:nvPr/>
          </p:nvSpPr>
          <p:spPr>
            <a:xfrm>
              <a:off x="3827780"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27ED5D-9CF5-436E-9731-BB32AB5401BD}"/>
                </a:ext>
              </a:extLst>
            </p:cNvPr>
            <p:cNvSpPr/>
            <p:nvPr/>
          </p:nvSpPr>
          <p:spPr>
            <a:xfrm>
              <a:off x="4180840"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B372499-9923-4E03-BF5C-2E1614F1062C}"/>
              </a:ext>
            </a:extLst>
          </p:cNvPr>
          <p:cNvGrpSpPr/>
          <p:nvPr/>
        </p:nvGrpSpPr>
        <p:grpSpPr>
          <a:xfrm>
            <a:off x="4181261" y="2786772"/>
            <a:ext cx="1188720" cy="335280"/>
            <a:chOff x="3347720" y="3632200"/>
            <a:chExt cx="1188720" cy="335280"/>
          </a:xfrm>
        </p:grpSpPr>
        <p:sp>
          <p:nvSpPr>
            <p:cNvPr id="14" name="Rectangle 13">
              <a:extLst>
                <a:ext uri="{FF2B5EF4-FFF2-40B4-BE49-F238E27FC236}">
                  <a16:creationId xmlns:a16="http://schemas.microsoft.com/office/drawing/2014/main" id="{D7C467E7-DE6C-45F8-97F3-79BEF60B80F3}"/>
                </a:ext>
              </a:extLst>
            </p:cNvPr>
            <p:cNvSpPr/>
            <p:nvPr/>
          </p:nvSpPr>
          <p:spPr>
            <a:xfrm>
              <a:off x="3347720" y="3632200"/>
              <a:ext cx="1188720" cy="335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DBD4670-E31A-46CB-A264-434E60310164}"/>
                </a:ext>
              </a:extLst>
            </p:cNvPr>
            <p:cNvSpPr/>
            <p:nvPr/>
          </p:nvSpPr>
          <p:spPr>
            <a:xfrm>
              <a:off x="3690474"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B179310-A4A0-4A75-A13B-A4C7EE0DB4AB}"/>
                </a:ext>
              </a:extLst>
            </p:cNvPr>
            <p:cNvSpPr/>
            <p:nvPr/>
          </p:nvSpPr>
          <p:spPr>
            <a:xfrm>
              <a:off x="4016456"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E618445-FBD0-4243-A2D1-D82010CC47D6}"/>
              </a:ext>
            </a:extLst>
          </p:cNvPr>
          <p:cNvSpPr/>
          <p:nvPr/>
        </p:nvSpPr>
        <p:spPr>
          <a:xfrm>
            <a:off x="4181261" y="1577400"/>
            <a:ext cx="1188720" cy="335280"/>
          </a:xfrm>
          <a:prstGeom prst="rect">
            <a:avLst/>
          </a:prstGeom>
          <a:solidFill>
            <a:schemeClr val="accent6"/>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 …,]]]</a:t>
            </a:r>
          </a:p>
        </p:txBody>
      </p:sp>
      <p:sp>
        <p:nvSpPr>
          <p:cNvPr id="23" name="TextBox 22">
            <a:extLst>
              <a:ext uri="{FF2B5EF4-FFF2-40B4-BE49-F238E27FC236}">
                <a16:creationId xmlns:a16="http://schemas.microsoft.com/office/drawing/2014/main" id="{5219F83B-ABC4-4D95-B3AC-DA713C393A74}"/>
              </a:ext>
            </a:extLst>
          </p:cNvPr>
          <p:cNvSpPr txBox="1"/>
          <p:nvPr/>
        </p:nvSpPr>
        <p:spPr>
          <a:xfrm>
            <a:off x="5369981" y="1543348"/>
            <a:ext cx="2464264" cy="369332"/>
          </a:xfrm>
          <a:prstGeom prst="rect">
            <a:avLst/>
          </a:prstGeom>
          <a:noFill/>
        </p:spPr>
        <p:txBody>
          <a:bodyPr wrap="none" rtlCol="0">
            <a:spAutoFit/>
          </a:bodyPr>
          <a:lstStyle/>
          <a:p>
            <a:r>
              <a:rPr lang="en-US" dirty="0"/>
              <a:t>Input Data (vector form)</a:t>
            </a:r>
          </a:p>
        </p:txBody>
      </p:sp>
      <p:sp>
        <p:nvSpPr>
          <p:cNvPr id="24" name="TextBox 23">
            <a:extLst>
              <a:ext uri="{FF2B5EF4-FFF2-40B4-BE49-F238E27FC236}">
                <a16:creationId xmlns:a16="http://schemas.microsoft.com/office/drawing/2014/main" id="{823D7B0D-C833-46CB-8523-068093EB5009}"/>
              </a:ext>
            </a:extLst>
          </p:cNvPr>
          <p:cNvSpPr txBox="1"/>
          <p:nvPr/>
        </p:nvSpPr>
        <p:spPr>
          <a:xfrm>
            <a:off x="5429914" y="2148034"/>
            <a:ext cx="685701" cy="369332"/>
          </a:xfrm>
          <a:prstGeom prst="rect">
            <a:avLst/>
          </a:prstGeom>
          <a:noFill/>
        </p:spPr>
        <p:txBody>
          <a:bodyPr wrap="none" rtlCol="0">
            <a:spAutoFit/>
          </a:bodyPr>
          <a:lstStyle/>
          <a:p>
            <a:r>
              <a:rPr lang="en-US" dirty="0"/>
              <a:t>Layer</a:t>
            </a:r>
          </a:p>
        </p:txBody>
      </p:sp>
      <p:sp>
        <p:nvSpPr>
          <p:cNvPr id="25" name="TextBox 24">
            <a:extLst>
              <a:ext uri="{FF2B5EF4-FFF2-40B4-BE49-F238E27FC236}">
                <a16:creationId xmlns:a16="http://schemas.microsoft.com/office/drawing/2014/main" id="{0ED305B7-FA26-41F7-9D29-FD61584A39FA}"/>
              </a:ext>
            </a:extLst>
          </p:cNvPr>
          <p:cNvSpPr txBox="1"/>
          <p:nvPr/>
        </p:nvSpPr>
        <p:spPr>
          <a:xfrm>
            <a:off x="5429914" y="2753381"/>
            <a:ext cx="685701" cy="369332"/>
          </a:xfrm>
          <a:prstGeom prst="rect">
            <a:avLst/>
          </a:prstGeom>
          <a:noFill/>
        </p:spPr>
        <p:txBody>
          <a:bodyPr wrap="none" rtlCol="0">
            <a:spAutoFit/>
          </a:bodyPr>
          <a:lstStyle/>
          <a:p>
            <a:r>
              <a:rPr lang="en-US" dirty="0"/>
              <a:t>Layer</a:t>
            </a:r>
          </a:p>
        </p:txBody>
      </p:sp>
      <p:cxnSp>
        <p:nvCxnSpPr>
          <p:cNvPr id="27" name="Straight Arrow Connector 26">
            <a:extLst>
              <a:ext uri="{FF2B5EF4-FFF2-40B4-BE49-F238E27FC236}">
                <a16:creationId xmlns:a16="http://schemas.microsoft.com/office/drawing/2014/main" id="{EABC821E-FC65-451C-939B-E5EFF8B0D6EA}"/>
              </a:ext>
            </a:extLst>
          </p:cNvPr>
          <p:cNvCxnSpPr>
            <a:stCxn id="19" idx="2"/>
            <a:endCxn id="7" idx="0"/>
          </p:cNvCxnSpPr>
          <p:nvPr/>
        </p:nvCxnSpPr>
        <p:spPr>
          <a:xfrm>
            <a:off x="4775621" y="1912680"/>
            <a:ext cx="0" cy="2694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0C6DA07-4A04-4002-BF83-BFCF954864F9}"/>
              </a:ext>
            </a:extLst>
          </p:cNvPr>
          <p:cNvCxnSpPr/>
          <p:nvPr/>
        </p:nvCxnSpPr>
        <p:spPr>
          <a:xfrm>
            <a:off x="4786124" y="2517366"/>
            <a:ext cx="0" cy="2694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26A0EF6-B7C8-499F-86E4-6106172BD3EE}"/>
              </a:ext>
            </a:extLst>
          </p:cNvPr>
          <p:cNvGrpSpPr/>
          <p:nvPr/>
        </p:nvGrpSpPr>
        <p:grpSpPr>
          <a:xfrm>
            <a:off x="4191764" y="3396595"/>
            <a:ext cx="1188720" cy="335280"/>
            <a:chOff x="3347720" y="3632200"/>
            <a:chExt cx="1188720" cy="335280"/>
          </a:xfrm>
        </p:grpSpPr>
        <p:sp>
          <p:nvSpPr>
            <p:cNvPr id="30" name="Rectangle 29">
              <a:extLst>
                <a:ext uri="{FF2B5EF4-FFF2-40B4-BE49-F238E27FC236}">
                  <a16:creationId xmlns:a16="http://schemas.microsoft.com/office/drawing/2014/main" id="{57C8D93C-8134-4950-B2A8-B3A2715EE301}"/>
                </a:ext>
              </a:extLst>
            </p:cNvPr>
            <p:cNvSpPr/>
            <p:nvPr/>
          </p:nvSpPr>
          <p:spPr>
            <a:xfrm>
              <a:off x="3347720" y="3632200"/>
              <a:ext cx="1188720" cy="335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5C4EA4-29A4-4E89-8007-5BFD7061BA72}"/>
                </a:ext>
              </a:extLst>
            </p:cNvPr>
            <p:cNvSpPr/>
            <p:nvPr/>
          </p:nvSpPr>
          <p:spPr>
            <a:xfrm>
              <a:off x="3826387"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Arrow Connector 36">
            <a:extLst>
              <a:ext uri="{FF2B5EF4-FFF2-40B4-BE49-F238E27FC236}">
                <a16:creationId xmlns:a16="http://schemas.microsoft.com/office/drawing/2014/main" id="{D9C2D3DF-AB07-4AA3-BF24-EC0CB61EA4B7}"/>
              </a:ext>
            </a:extLst>
          </p:cNvPr>
          <p:cNvCxnSpPr/>
          <p:nvPr/>
        </p:nvCxnSpPr>
        <p:spPr>
          <a:xfrm>
            <a:off x="4775621" y="3122052"/>
            <a:ext cx="0" cy="2694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0CBF105-8860-4CB7-AA66-06FC38E05B0C}"/>
              </a:ext>
            </a:extLst>
          </p:cNvPr>
          <p:cNvSpPr txBox="1"/>
          <p:nvPr/>
        </p:nvSpPr>
        <p:spPr>
          <a:xfrm>
            <a:off x="5429914" y="3362543"/>
            <a:ext cx="685701" cy="369332"/>
          </a:xfrm>
          <a:prstGeom prst="rect">
            <a:avLst/>
          </a:prstGeom>
          <a:noFill/>
        </p:spPr>
        <p:txBody>
          <a:bodyPr wrap="none" rtlCol="0">
            <a:spAutoFit/>
          </a:bodyPr>
          <a:lstStyle/>
          <a:p>
            <a:r>
              <a:rPr lang="en-US" dirty="0"/>
              <a:t>Layer</a:t>
            </a:r>
          </a:p>
        </p:txBody>
      </p:sp>
      <p:sp>
        <p:nvSpPr>
          <p:cNvPr id="39" name="Rectangle 38">
            <a:extLst>
              <a:ext uri="{FF2B5EF4-FFF2-40B4-BE49-F238E27FC236}">
                <a16:creationId xmlns:a16="http://schemas.microsoft.com/office/drawing/2014/main" id="{5389D9D4-9477-4F1E-9755-50E21A51C8A4}"/>
              </a:ext>
            </a:extLst>
          </p:cNvPr>
          <p:cNvSpPr/>
          <p:nvPr/>
        </p:nvSpPr>
        <p:spPr>
          <a:xfrm>
            <a:off x="4181261" y="4010786"/>
            <a:ext cx="1188720" cy="335280"/>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40" name="TextBox 39">
            <a:extLst>
              <a:ext uri="{FF2B5EF4-FFF2-40B4-BE49-F238E27FC236}">
                <a16:creationId xmlns:a16="http://schemas.microsoft.com/office/drawing/2014/main" id="{62C32549-06DB-47A0-B3DA-9AF1DA486CB6}"/>
              </a:ext>
            </a:extLst>
          </p:cNvPr>
          <p:cNvSpPr txBox="1"/>
          <p:nvPr/>
        </p:nvSpPr>
        <p:spPr>
          <a:xfrm>
            <a:off x="5369981" y="3976734"/>
            <a:ext cx="1231619" cy="369332"/>
          </a:xfrm>
          <a:prstGeom prst="rect">
            <a:avLst/>
          </a:prstGeom>
          <a:noFill/>
        </p:spPr>
        <p:txBody>
          <a:bodyPr wrap="none" rtlCol="0">
            <a:spAutoFit/>
          </a:bodyPr>
          <a:lstStyle/>
          <a:p>
            <a:r>
              <a:rPr lang="en-US" dirty="0"/>
              <a:t>Predictions</a:t>
            </a:r>
          </a:p>
        </p:txBody>
      </p:sp>
      <p:sp>
        <p:nvSpPr>
          <p:cNvPr id="41" name="Rectangle 40">
            <a:extLst>
              <a:ext uri="{FF2B5EF4-FFF2-40B4-BE49-F238E27FC236}">
                <a16:creationId xmlns:a16="http://schemas.microsoft.com/office/drawing/2014/main" id="{9D9147A2-162C-4778-9946-80A41BA84736}"/>
              </a:ext>
            </a:extLst>
          </p:cNvPr>
          <p:cNvSpPr/>
          <p:nvPr/>
        </p:nvSpPr>
        <p:spPr>
          <a:xfrm>
            <a:off x="7030628" y="4010786"/>
            <a:ext cx="1188720" cy="335280"/>
          </a:xfrm>
          <a:prstGeom prst="rect">
            <a:avLst/>
          </a:prstGeom>
          <a:solidFill>
            <a:schemeClr val="accent6"/>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42" name="TextBox 41">
            <a:extLst>
              <a:ext uri="{FF2B5EF4-FFF2-40B4-BE49-F238E27FC236}">
                <a16:creationId xmlns:a16="http://schemas.microsoft.com/office/drawing/2014/main" id="{6B729311-24FA-4E9C-A0BD-41298BABBE08}"/>
              </a:ext>
            </a:extLst>
          </p:cNvPr>
          <p:cNvSpPr txBox="1"/>
          <p:nvPr/>
        </p:nvSpPr>
        <p:spPr>
          <a:xfrm>
            <a:off x="8219348" y="3993760"/>
            <a:ext cx="1795043" cy="646331"/>
          </a:xfrm>
          <a:prstGeom prst="rect">
            <a:avLst/>
          </a:prstGeom>
          <a:noFill/>
        </p:spPr>
        <p:txBody>
          <a:bodyPr wrap="none" rtlCol="0">
            <a:spAutoFit/>
          </a:bodyPr>
          <a:lstStyle/>
          <a:p>
            <a:r>
              <a:rPr lang="en-US" dirty="0"/>
              <a:t>Targets </a:t>
            </a:r>
          </a:p>
          <a:p>
            <a:r>
              <a:rPr lang="en-US" dirty="0"/>
              <a:t>(from input data)</a:t>
            </a:r>
          </a:p>
        </p:txBody>
      </p:sp>
      <p:cxnSp>
        <p:nvCxnSpPr>
          <p:cNvPr id="44" name="Straight Arrow Connector 43">
            <a:extLst>
              <a:ext uri="{FF2B5EF4-FFF2-40B4-BE49-F238E27FC236}">
                <a16:creationId xmlns:a16="http://schemas.microsoft.com/office/drawing/2014/main" id="{B99F9540-4D51-433E-95AC-EF3739C16829}"/>
              </a:ext>
            </a:extLst>
          </p:cNvPr>
          <p:cNvCxnSpPr/>
          <p:nvPr/>
        </p:nvCxnSpPr>
        <p:spPr>
          <a:xfrm>
            <a:off x="4787687" y="3741380"/>
            <a:ext cx="0" cy="2694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0CEAE026-FE4E-4F1B-AC3E-0103B487EF8F}"/>
              </a:ext>
            </a:extLst>
          </p:cNvPr>
          <p:cNvSpPr/>
          <p:nvPr/>
        </p:nvSpPr>
        <p:spPr>
          <a:xfrm>
            <a:off x="5640493" y="4692242"/>
            <a:ext cx="1188720" cy="335280"/>
          </a:xfrm>
          <a:prstGeom prst="rect">
            <a:avLst/>
          </a:prstGeom>
          <a:solidFill>
            <a:schemeClr val="accent4"/>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loss</a:t>
            </a:r>
          </a:p>
        </p:txBody>
      </p:sp>
      <p:cxnSp>
        <p:nvCxnSpPr>
          <p:cNvPr id="50" name="Connector: Elbow 49">
            <a:extLst>
              <a:ext uri="{FF2B5EF4-FFF2-40B4-BE49-F238E27FC236}">
                <a16:creationId xmlns:a16="http://schemas.microsoft.com/office/drawing/2014/main" id="{7D19287B-DE1E-4315-9A62-146607F78EFD}"/>
              </a:ext>
            </a:extLst>
          </p:cNvPr>
          <p:cNvCxnSpPr>
            <a:stCxn id="39" idx="2"/>
            <a:endCxn id="48" idx="1"/>
          </p:cNvCxnSpPr>
          <p:nvPr/>
        </p:nvCxnSpPr>
        <p:spPr>
          <a:xfrm rot="16200000" flipH="1">
            <a:off x="4951149" y="4170538"/>
            <a:ext cx="513816" cy="864872"/>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D8E57B5C-F83B-4D66-9ACD-A19DC5A4E8EF}"/>
              </a:ext>
            </a:extLst>
          </p:cNvPr>
          <p:cNvCxnSpPr>
            <a:cxnSpLocks/>
          </p:cNvCxnSpPr>
          <p:nvPr/>
        </p:nvCxnSpPr>
        <p:spPr>
          <a:xfrm rot="5400000">
            <a:off x="6970193" y="4205088"/>
            <a:ext cx="513816" cy="79577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7BDFF220-3D70-4FD1-85B2-7906749B476E}"/>
              </a:ext>
            </a:extLst>
          </p:cNvPr>
          <p:cNvSpPr/>
          <p:nvPr/>
        </p:nvSpPr>
        <p:spPr>
          <a:xfrm>
            <a:off x="1908357" y="4552525"/>
            <a:ext cx="1101971" cy="815721"/>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optimizer</a:t>
            </a:r>
          </a:p>
        </p:txBody>
      </p:sp>
      <p:sp>
        <p:nvSpPr>
          <p:cNvPr id="54" name="Rectangle 53">
            <a:extLst>
              <a:ext uri="{FF2B5EF4-FFF2-40B4-BE49-F238E27FC236}">
                <a16:creationId xmlns:a16="http://schemas.microsoft.com/office/drawing/2014/main" id="{8D3328BB-8912-48E4-8ED8-983DCD2D87AA}"/>
              </a:ext>
            </a:extLst>
          </p:cNvPr>
          <p:cNvSpPr/>
          <p:nvPr/>
        </p:nvSpPr>
        <p:spPr>
          <a:xfrm>
            <a:off x="2622500" y="2023488"/>
            <a:ext cx="1188720" cy="335280"/>
          </a:xfrm>
          <a:prstGeom prst="rect">
            <a:avLst/>
          </a:prstGeom>
          <a:solidFill>
            <a:schemeClr val="accent5"/>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55" name="TextBox 54">
            <a:extLst>
              <a:ext uri="{FF2B5EF4-FFF2-40B4-BE49-F238E27FC236}">
                <a16:creationId xmlns:a16="http://schemas.microsoft.com/office/drawing/2014/main" id="{8E386175-9629-4F27-BEBB-7E870493C39E}"/>
              </a:ext>
            </a:extLst>
          </p:cNvPr>
          <p:cNvSpPr txBox="1"/>
          <p:nvPr/>
        </p:nvSpPr>
        <p:spPr>
          <a:xfrm>
            <a:off x="1694111" y="2000364"/>
            <a:ext cx="945131" cy="369332"/>
          </a:xfrm>
          <a:prstGeom prst="rect">
            <a:avLst/>
          </a:prstGeom>
          <a:noFill/>
        </p:spPr>
        <p:txBody>
          <a:bodyPr wrap="none" rtlCol="0">
            <a:spAutoFit/>
          </a:bodyPr>
          <a:lstStyle/>
          <a:p>
            <a:r>
              <a:rPr lang="en-US" dirty="0"/>
              <a:t>Weights</a:t>
            </a:r>
          </a:p>
        </p:txBody>
      </p:sp>
      <p:sp>
        <p:nvSpPr>
          <p:cNvPr id="56" name="Rectangle 55">
            <a:extLst>
              <a:ext uri="{FF2B5EF4-FFF2-40B4-BE49-F238E27FC236}">
                <a16:creationId xmlns:a16="http://schemas.microsoft.com/office/drawing/2014/main" id="{656F7CF3-9034-45D8-BB2E-A408FB90A581}"/>
              </a:ext>
            </a:extLst>
          </p:cNvPr>
          <p:cNvSpPr/>
          <p:nvPr/>
        </p:nvSpPr>
        <p:spPr>
          <a:xfrm>
            <a:off x="2607890" y="2650609"/>
            <a:ext cx="1188720" cy="335280"/>
          </a:xfrm>
          <a:prstGeom prst="rect">
            <a:avLst/>
          </a:prstGeom>
          <a:solidFill>
            <a:schemeClr val="accent5"/>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 …]</a:t>
            </a:r>
          </a:p>
        </p:txBody>
      </p:sp>
      <p:sp>
        <p:nvSpPr>
          <p:cNvPr id="57" name="TextBox 56">
            <a:extLst>
              <a:ext uri="{FF2B5EF4-FFF2-40B4-BE49-F238E27FC236}">
                <a16:creationId xmlns:a16="http://schemas.microsoft.com/office/drawing/2014/main" id="{6B5F88D3-0AAB-4925-A7A2-9B77A9D1C72F}"/>
              </a:ext>
            </a:extLst>
          </p:cNvPr>
          <p:cNvSpPr txBox="1"/>
          <p:nvPr/>
        </p:nvSpPr>
        <p:spPr>
          <a:xfrm>
            <a:off x="1679501" y="2627485"/>
            <a:ext cx="945131" cy="369332"/>
          </a:xfrm>
          <a:prstGeom prst="rect">
            <a:avLst/>
          </a:prstGeom>
          <a:noFill/>
        </p:spPr>
        <p:txBody>
          <a:bodyPr wrap="none" rtlCol="0">
            <a:spAutoFit/>
          </a:bodyPr>
          <a:lstStyle/>
          <a:p>
            <a:r>
              <a:rPr lang="en-US" dirty="0"/>
              <a:t>Weights</a:t>
            </a:r>
          </a:p>
        </p:txBody>
      </p:sp>
      <p:sp>
        <p:nvSpPr>
          <p:cNvPr id="58" name="Rectangle 57">
            <a:extLst>
              <a:ext uri="{FF2B5EF4-FFF2-40B4-BE49-F238E27FC236}">
                <a16:creationId xmlns:a16="http://schemas.microsoft.com/office/drawing/2014/main" id="{7DCF6239-E712-4242-BB52-4C6B39B16A6A}"/>
              </a:ext>
            </a:extLst>
          </p:cNvPr>
          <p:cNvSpPr/>
          <p:nvPr/>
        </p:nvSpPr>
        <p:spPr>
          <a:xfrm>
            <a:off x="2626688" y="3242728"/>
            <a:ext cx="1188720" cy="335280"/>
          </a:xfrm>
          <a:prstGeom prst="rect">
            <a:avLst/>
          </a:prstGeom>
          <a:solidFill>
            <a:schemeClr val="accent5"/>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59" name="TextBox 58">
            <a:extLst>
              <a:ext uri="{FF2B5EF4-FFF2-40B4-BE49-F238E27FC236}">
                <a16:creationId xmlns:a16="http://schemas.microsoft.com/office/drawing/2014/main" id="{ECC4859F-505A-4B0C-8856-F4A831269791}"/>
              </a:ext>
            </a:extLst>
          </p:cNvPr>
          <p:cNvSpPr txBox="1"/>
          <p:nvPr/>
        </p:nvSpPr>
        <p:spPr>
          <a:xfrm>
            <a:off x="1698299" y="3219604"/>
            <a:ext cx="945131" cy="369332"/>
          </a:xfrm>
          <a:prstGeom prst="rect">
            <a:avLst/>
          </a:prstGeom>
          <a:noFill/>
        </p:spPr>
        <p:txBody>
          <a:bodyPr wrap="none" rtlCol="0">
            <a:spAutoFit/>
          </a:bodyPr>
          <a:lstStyle/>
          <a:p>
            <a:r>
              <a:rPr lang="en-US" dirty="0"/>
              <a:t>Weights</a:t>
            </a:r>
          </a:p>
        </p:txBody>
      </p:sp>
      <p:cxnSp>
        <p:nvCxnSpPr>
          <p:cNvPr id="61" name="Straight Arrow Connector 60">
            <a:extLst>
              <a:ext uri="{FF2B5EF4-FFF2-40B4-BE49-F238E27FC236}">
                <a16:creationId xmlns:a16="http://schemas.microsoft.com/office/drawing/2014/main" id="{D7ED1A8F-8D48-495E-BEF2-BCAE22E91A0B}"/>
              </a:ext>
            </a:extLst>
          </p:cNvPr>
          <p:cNvCxnSpPr>
            <a:cxnSpLocks/>
            <a:stCxn id="54" idx="3"/>
          </p:cNvCxnSpPr>
          <p:nvPr/>
        </p:nvCxnSpPr>
        <p:spPr>
          <a:xfrm flipV="1">
            <a:off x="3811220" y="2187173"/>
            <a:ext cx="403525" cy="3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986AA29-3D55-47FA-A94B-DD2F99E35A91}"/>
              </a:ext>
            </a:extLst>
          </p:cNvPr>
          <p:cNvCxnSpPr>
            <a:cxnSpLocks/>
          </p:cNvCxnSpPr>
          <p:nvPr/>
        </p:nvCxnSpPr>
        <p:spPr>
          <a:xfrm flipV="1">
            <a:off x="3788239" y="2799880"/>
            <a:ext cx="403525" cy="3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B307CFA-DC86-4716-A913-BEC971A38334}"/>
              </a:ext>
            </a:extLst>
          </p:cNvPr>
          <p:cNvCxnSpPr>
            <a:cxnSpLocks/>
          </p:cNvCxnSpPr>
          <p:nvPr/>
        </p:nvCxnSpPr>
        <p:spPr>
          <a:xfrm flipV="1">
            <a:off x="3798666" y="3408989"/>
            <a:ext cx="403525" cy="3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325A1250-1DE0-4D47-BBEF-83206F0AFBA1}"/>
              </a:ext>
            </a:extLst>
          </p:cNvPr>
          <p:cNvCxnSpPr>
            <a:stCxn id="48" idx="2"/>
            <a:endCxn id="53" idx="2"/>
          </p:cNvCxnSpPr>
          <p:nvPr/>
        </p:nvCxnSpPr>
        <p:spPr>
          <a:xfrm rot="5400000">
            <a:off x="4176736" y="3310129"/>
            <a:ext cx="340724" cy="3775510"/>
          </a:xfrm>
          <a:prstGeom prst="bentConnector3">
            <a:avLst>
              <a:gd name="adj1" fmla="val 16709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D0613689-E8E5-4F33-BB07-4155ED909D2B}"/>
              </a:ext>
            </a:extLst>
          </p:cNvPr>
          <p:cNvCxnSpPr>
            <a:stCxn id="53" idx="1"/>
            <a:endCxn id="55" idx="1"/>
          </p:cNvCxnSpPr>
          <p:nvPr/>
        </p:nvCxnSpPr>
        <p:spPr>
          <a:xfrm rot="10800000">
            <a:off x="1694111" y="2185030"/>
            <a:ext cx="214246" cy="2775356"/>
          </a:xfrm>
          <a:prstGeom prst="bentConnector3">
            <a:avLst>
              <a:gd name="adj1" fmla="val 2067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03BD7125-DC4F-471B-8C9E-50CD8F2BD5F2}"/>
              </a:ext>
            </a:extLst>
          </p:cNvPr>
          <p:cNvCxnSpPr>
            <a:cxnSpLocks/>
            <a:stCxn id="53" idx="1"/>
            <a:endCxn id="57" idx="1"/>
          </p:cNvCxnSpPr>
          <p:nvPr/>
        </p:nvCxnSpPr>
        <p:spPr>
          <a:xfrm rot="10800000">
            <a:off x="1679501" y="2812152"/>
            <a:ext cx="228856" cy="2148235"/>
          </a:xfrm>
          <a:prstGeom prst="bentConnector3">
            <a:avLst>
              <a:gd name="adj1" fmla="val 19988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83E59376-DD4E-42E6-BA2B-579B5C593A8E}"/>
              </a:ext>
            </a:extLst>
          </p:cNvPr>
          <p:cNvCxnSpPr>
            <a:cxnSpLocks/>
            <a:stCxn id="53" idx="1"/>
            <a:endCxn id="59" idx="1"/>
          </p:cNvCxnSpPr>
          <p:nvPr/>
        </p:nvCxnSpPr>
        <p:spPr>
          <a:xfrm rot="10800000">
            <a:off x="1698299" y="3404270"/>
            <a:ext cx="210058" cy="1556116"/>
          </a:xfrm>
          <a:prstGeom prst="bentConnector3">
            <a:avLst>
              <a:gd name="adj1" fmla="val 208827"/>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1C63E53-472B-4576-8D7E-BA6B2326632F}"/>
              </a:ext>
            </a:extLst>
          </p:cNvPr>
          <p:cNvSpPr txBox="1"/>
          <p:nvPr/>
        </p:nvSpPr>
        <p:spPr>
          <a:xfrm>
            <a:off x="1255950" y="889080"/>
            <a:ext cx="6434069" cy="369332"/>
          </a:xfrm>
          <a:prstGeom prst="rect">
            <a:avLst/>
          </a:prstGeom>
          <a:noFill/>
        </p:spPr>
        <p:txBody>
          <a:bodyPr wrap="none" rtlCol="0">
            <a:spAutoFit/>
          </a:bodyPr>
          <a:lstStyle/>
          <a:p>
            <a:r>
              <a:rPr lang="en-US" dirty="0"/>
              <a:t>Find the weights that minimize the loss (error), do until satisfied </a:t>
            </a:r>
          </a:p>
        </p:txBody>
      </p:sp>
      <p:sp>
        <p:nvSpPr>
          <p:cNvPr id="78" name="Rectangle 77">
            <a:extLst>
              <a:ext uri="{FF2B5EF4-FFF2-40B4-BE49-F238E27FC236}">
                <a16:creationId xmlns:a16="http://schemas.microsoft.com/office/drawing/2014/main" id="{7ED710C4-622B-4215-B9CF-8EDA4C51D285}"/>
              </a:ext>
            </a:extLst>
          </p:cNvPr>
          <p:cNvSpPr/>
          <p:nvPr/>
        </p:nvSpPr>
        <p:spPr>
          <a:xfrm>
            <a:off x="7476659" y="2249313"/>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D4C29BBB-8483-4796-AF59-EB94585A9DC8}"/>
              </a:ext>
            </a:extLst>
          </p:cNvPr>
          <p:cNvSpPr txBox="1"/>
          <p:nvPr/>
        </p:nvSpPr>
        <p:spPr>
          <a:xfrm>
            <a:off x="7668971" y="2155880"/>
            <a:ext cx="1598002" cy="369332"/>
          </a:xfrm>
          <a:prstGeom prst="rect">
            <a:avLst/>
          </a:prstGeom>
          <a:noFill/>
        </p:spPr>
        <p:txBody>
          <a:bodyPr wrap="none" rtlCol="0">
            <a:spAutoFit/>
          </a:bodyPr>
          <a:lstStyle/>
          <a:p>
            <a:r>
              <a:rPr lang="en-US" dirty="0"/>
              <a:t>Neuron or Unit</a:t>
            </a:r>
          </a:p>
        </p:txBody>
      </p:sp>
    </p:spTree>
    <p:extLst>
      <p:ext uri="{BB962C8B-B14F-4D97-AF65-F5344CB8AC3E}">
        <p14:creationId xmlns:p14="http://schemas.microsoft.com/office/powerpoint/2010/main" val="1016325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DFF5-BD00-4478-B02F-B0B7909905BC}"/>
              </a:ext>
            </a:extLst>
          </p:cNvPr>
          <p:cNvSpPr>
            <a:spLocks noGrp="1"/>
          </p:cNvSpPr>
          <p:nvPr>
            <p:ph type="title"/>
          </p:nvPr>
        </p:nvSpPr>
        <p:spPr/>
        <p:txBody>
          <a:bodyPr/>
          <a:lstStyle/>
          <a:p>
            <a:r>
              <a:rPr lang="en-US" dirty="0"/>
              <a:t>Concept: Densely Connected Network</a:t>
            </a:r>
          </a:p>
        </p:txBody>
      </p:sp>
      <p:sp>
        <p:nvSpPr>
          <p:cNvPr id="4" name="Picture Placeholder 3">
            <a:extLst>
              <a:ext uri="{FF2B5EF4-FFF2-40B4-BE49-F238E27FC236}">
                <a16:creationId xmlns:a16="http://schemas.microsoft.com/office/drawing/2014/main" id="{5786C27E-7DFA-41EA-AC29-46CD47E35A40}"/>
              </a:ext>
            </a:extLst>
          </p:cNvPr>
          <p:cNvSpPr>
            <a:spLocks noGrp="1"/>
          </p:cNvSpPr>
          <p:nvPr>
            <p:ph type="pic" idx="1"/>
          </p:nvPr>
        </p:nvSpPr>
        <p:spPr>
          <a:xfrm>
            <a:off x="5183188" y="987425"/>
            <a:ext cx="6172200" cy="4873625"/>
          </a:xfrm>
        </p:spPr>
      </p:sp>
      <p:sp>
        <p:nvSpPr>
          <p:cNvPr id="5" name="Text Placeholder 4">
            <a:extLst>
              <a:ext uri="{FF2B5EF4-FFF2-40B4-BE49-F238E27FC236}">
                <a16:creationId xmlns:a16="http://schemas.microsoft.com/office/drawing/2014/main" id="{FEF4D3F4-5AA9-4D31-8AD4-C5AB35716901}"/>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Units of a dense layer are connected to every unit in the layer that follows.</a:t>
            </a:r>
          </a:p>
          <a:p>
            <a:pPr marL="285750" indent="-285750">
              <a:buFont typeface="Arial" panose="020B0604020202020204" pitchFamily="34" charset="0"/>
              <a:buChar char="•"/>
            </a:pPr>
            <a:r>
              <a:rPr lang="en-US" dirty="0"/>
              <a:t>Best for: vector data</a:t>
            </a:r>
          </a:p>
          <a:p>
            <a:pPr marL="285750" indent="-285750">
              <a:buFont typeface="Arial" panose="020B0604020202020204" pitchFamily="34" charset="0"/>
              <a:buChar char="•"/>
            </a:pPr>
            <a:r>
              <a:rPr lang="en-US" dirty="0"/>
              <a:t>Typical uses: </a:t>
            </a:r>
          </a:p>
          <a:p>
            <a:pPr marL="742950" lvl="1" indent="-285750">
              <a:buFont typeface="Arial" panose="020B0604020202020204" pitchFamily="34" charset="0"/>
              <a:buChar char="•"/>
            </a:pPr>
            <a:r>
              <a:rPr lang="en-US" dirty="0"/>
              <a:t>Classification </a:t>
            </a:r>
          </a:p>
          <a:p>
            <a:pPr marL="742950" lvl="1" indent="-285750">
              <a:buFont typeface="Arial" panose="020B0604020202020204" pitchFamily="34" charset="0"/>
              <a:buChar char="•"/>
            </a:pPr>
            <a:r>
              <a:rPr lang="en-US" dirty="0"/>
              <a:t>Regression</a:t>
            </a:r>
          </a:p>
          <a:p>
            <a:pPr marL="285750" indent="-285750">
              <a:buFont typeface="Arial" panose="020B0604020202020204" pitchFamily="34" charset="0"/>
              <a:buChar char="•"/>
            </a:pPr>
            <a:endParaRPr lang="en-US" dirty="0"/>
          </a:p>
        </p:txBody>
      </p:sp>
      <p:grpSp>
        <p:nvGrpSpPr>
          <p:cNvPr id="59" name="Group 58">
            <a:extLst>
              <a:ext uri="{FF2B5EF4-FFF2-40B4-BE49-F238E27FC236}">
                <a16:creationId xmlns:a16="http://schemas.microsoft.com/office/drawing/2014/main" id="{DD1A78EB-E2F6-4DEC-A9F5-2841EB3269E4}"/>
              </a:ext>
            </a:extLst>
          </p:cNvPr>
          <p:cNvGrpSpPr/>
          <p:nvPr/>
        </p:nvGrpSpPr>
        <p:grpSpPr>
          <a:xfrm>
            <a:off x="6346919" y="1067673"/>
            <a:ext cx="3553427" cy="4556949"/>
            <a:chOff x="2033485" y="3271923"/>
            <a:chExt cx="1859465" cy="2384596"/>
          </a:xfrm>
        </p:grpSpPr>
        <p:grpSp>
          <p:nvGrpSpPr>
            <p:cNvPr id="6" name="Group 5">
              <a:extLst>
                <a:ext uri="{FF2B5EF4-FFF2-40B4-BE49-F238E27FC236}">
                  <a16:creationId xmlns:a16="http://schemas.microsoft.com/office/drawing/2014/main" id="{9398D122-2A63-4250-A7D3-E78184C0AED0}"/>
                </a:ext>
              </a:extLst>
            </p:cNvPr>
            <p:cNvGrpSpPr/>
            <p:nvPr/>
          </p:nvGrpSpPr>
          <p:grpSpPr>
            <a:xfrm>
              <a:off x="2033485" y="3271923"/>
              <a:ext cx="1848962" cy="521502"/>
              <a:chOff x="3347720" y="3632200"/>
              <a:chExt cx="1188720" cy="335280"/>
            </a:xfrm>
          </p:grpSpPr>
          <p:sp>
            <p:nvSpPr>
              <p:cNvPr id="7" name="Rectangle 6">
                <a:extLst>
                  <a:ext uri="{FF2B5EF4-FFF2-40B4-BE49-F238E27FC236}">
                    <a16:creationId xmlns:a16="http://schemas.microsoft.com/office/drawing/2014/main" id="{C44DF8CE-D846-4EF1-B3FD-17E6AAF59A60}"/>
                  </a:ext>
                </a:extLst>
              </p:cNvPr>
              <p:cNvSpPr/>
              <p:nvPr/>
            </p:nvSpPr>
            <p:spPr>
              <a:xfrm>
                <a:off x="3347720" y="3632200"/>
                <a:ext cx="1188720" cy="335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96E721E-A5D1-4A08-807E-267706691398}"/>
                  </a:ext>
                </a:extLst>
              </p:cNvPr>
              <p:cNvSpPr/>
              <p:nvPr/>
            </p:nvSpPr>
            <p:spPr>
              <a:xfrm>
                <a:off x="3474720"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37B433-47CE-4C57-97DA-2A492975CC44}"/>
                  </a:ext>
                </a:extLst>
              </p:cNvPr>
              <p:cNvSpPr/>
              <p:nvPr/>
            </p:nvSpPr>
            <p:spPr>
              <a:xfrm>
                <a:off x="3827780"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D536E4-0D0D-47AF-A7FD-AAFA51F72678}"/>
                  </a:ext>
                </a:extLst>
              </p:cNvPr>
              <p:cNvSpPr/>
              <p:nvPr/>
            </p:nvSpPr>
            <p:spPr>
              <a:xfrm>
                <a:off x="4180840"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5A986FA-D414-4E92-9AE0-DC59940973A9}"/>
                </a:ext>
              </a:extLst>
            </p:cNvPr>
            <p:cNvGrpSpPr/>
            <p:nvPr/>
          </p:nvGrpSpPr>
          <p:grpSpPr>
            <a:xfrm>
              <a:off x="2033485" y="4222167"/>
              <a:ext cx="1848962" cy="521502"/>
              <a:chOff x="3347720" y="3632200"/>
              <a:chExt cx="1188720" cy="335280"/>
            </a:xfrm>
          </p:grpSpPr>
          <p:sp>
            <p:nvSpPr>
              <p:cNvPr id="12" name="Rectangle 11">
                <a:extLst>
                  <a:ext uri="{FF2B5EF4-FFF2-40B4-BE49-F238E27FC236}">
                    <a16:creationId xmlns:a16="http://schemas.microsoft.com/office/drawing/2014/main" id="{932546F4-A8B0-4BF6-BB80-A165F4E98BD6}"/>
                  </a:ext>
                </a:extLst>
              </p:cNvPr>
              <p:cNvSpPr/>
              <p:nvPr/>
            </p:nvSpPr>
            <p:spPr>
              <a:xfrm>
                <a:off x="3347720" y="3632200"/>
                <a:ext cx="1188720" cy="335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532541-ADA8-4F4F-BC42-A1B83C8DE8D2}"/>
                  </a:ext>
                </a:extLst>
              </p:cNvPr>
              <p:cNvSpPr/>
              <p:nvPr/>
            </p:nvSpPr>
            <p:spPr>
              <a:xfrm>
                <a:off x="3690474"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EB2D52-92FA-4455-B435-3A6690968338}"/>
                  </a:ext>
                </a:extLst>
              </p:cNvPr>
              <p:cNvSpPr/>
              <p:nvPr/>
            </p:nvSpPr>
            <p:spPr>
              <a:xfrm>
                <a:off x="4016456"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17726553-BE08-4953-9855-B8004F819BA2}"/>
                </a:ext>
              </a:extLst>
            </p:cNvPr>
            <p:cNvGrpSpPr/>
            <p:nvPr/>
          </p:nvGrpSpPr>
          <p:grpSpPr>
            <a:xfrm>
              <a:off x="2043988" y="5135017"/>
              <a:ext cx="1848962" cy="521502"/>
              <a:chOff x="3347720" y="3632200"/>
              <a:chExt cx="1188720" cy="335280"/>
            </a:xfrm>
          </p:grpSpPr>
          <p:sp>
            <p:nvSpPr>
              <p:cNvPr id="19" name="Rectangle 18">
                <a:extLst>
                  <a:ext uri="{FF2B5EF4-FFF2-40B4-BE49-F238E27FC236}">
                    <a16:creationId xmlns:a16="http://schemas.microsoft.com/office/drawing/2014/main" id="{2F2E5A2F-F2F3-4EBB-B228-4DE17F65F649}"/>
                  </a:ext>
                </a:extLst>
              </p:cNvPr>
              <p:cNvSpPr/>
              <p:nvPr/>
            </p:nvSpPr>
            <p:spPr>
              <a:xfrm>
                <a:off x="3347720" y="3632200"/>
                <a:ext cx="1188720" cy="335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3D7C61-6CEE-4C92-B1FD-EAC552A94DE3}"/>
                  </a:ext>
                </a:extLst>
              </p:cNvPr>
              <p:cNvSpPr/>
              <p:nvPr/>
            </p:nvSpPr>
            <p:spPr>
              <a:xfrm>
                <a:off x="3826387"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3FD671CA-215C-47D2-A234-7AE76AC23BB2}"/>
                </a:ext>
              </a:extLst>
            </p:cNvPr>
            <p:cNvCxnSpPr>
              <a:stCxn id="8" idx="2"/>
              <a:endCxn id="13" idx="0"/>
            </p:cNvCxnSpPr>
            <p:nvPr/>
          </p:nvCxnSpPr>
          <p:spPr>
            <a:xfrm>
              <a:off x="2396957" y="3698606"/>
              <a:ext cx="335588"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836AA89-E433-43A9-9FD8-BF84C0054540}"/>
                </a:ext>
              </a:extLst>
            </p:cNvPr>
            <p:cNvCxnSpPr>
              <a:cxnSpLocks/>
              <a:stCxn id="8" idx="2"/>
              <a:endCxn id="14" idx="0"/>
            </p:cNvCxnSpPr>
            <p:nvPr/>
          </p:nvCxnSpPr>
          <p:spPr>
            <a:xfrm>
              <a:off x="2396957" y="3698606"/>
              <a:ext cx="842628"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BF094A6-ED0B-4547-9F2F-B51F1C8D42EC}"/>
                </a:ext>
              </a:extLst>
            </p:cNvPr>
            <p:cNvCxnSpPr>
              <a:cxnSpLocks/>
              <a:stCxn id="9" idx="2"/>
              <a:endCxn id="14" idx="0"/>
            </p:cNvCxnSpPr>
            <p:nvPr/>
          </p:nvCxnSpPr>
          <p:spPr>
            <a:xfrm>
              <a:off x="2946114" y="3698606"/>
              <a:ext cx="293471"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EFD5A54-113C-406E-BE17-66C195237028}"/>
                </a:ext>
              </a:extLst>
            </p:cNvPr>
            <p:cNvCxnSpPr>
              <a:cxnSpLocks/>
              <a:stCxn id="9" idx="2"/>
              <a:endCxn id="13" idx="0"/>
            </p:cNvCxnSpPr>
            <p:nvPr/>
          </p:nvCxnSpPr>
          <p:spPr>
            <a:xfrm flipH="1">
              <a:off x="2732545" y="3698606"/>
              <a:ext cx="213569"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0583B71-322A-49FF-8203-180055DEC6F5}"/>
                </a:ext>
              </a:extLst>
            </p:cNvPr>
            <p:cNvCxnSpPr>
              <a:cxnSpLocks/>
              <a:stCxn id="10" idx="2"/>
              <a:endCxn id="14" idx="0"/>
            </p:cNvCxnSpPr>
            <p:nvPr/>
          </p:nvCxnSpPr>
          <p:spPr>
            <a:xfrm flipH="1">
              <a:off x="3239585" y="3698606"/>
              <a:ext cx="255687"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69D39D5-AB6B-42B0-B36F-28B8C83E6092}"/>
                </a:ext>
              </a:extLst>
            </p:cNvPr>
            <p:cNvCxnSpPr>
              <a:cxnSpLocks/>
              <a:stCxn id="10" idx="2"/>
              <a:endCxn id="13" idx="0"/>
            </p:cNvCxnSpPr>
            <p:nvPr/>
          </p:nvCxnSpPr>
          <p:spPr>
            <a:xfrm flipH="1">
              <a:off x="2732545" y="3698606"/>
              <a:ext cx="762727"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66FAD3A-A3C6-4BA8-88E4-209B0B8D4F1C}"/>
                </a:ext>
              </a:extLst>
            </p:cNvPr>
            <p:cNvCxnSpPr>
              <a:cxnSpLocks/>
              <a:stCxn id="13" idx="2"/>
              <a:endCxn id="20" idx="0"/>
            </p:cNvCxnSpPr>
            <p:nvPr/>
          </p:nvCxnSpPr>
          <p:spPr>
            <a:xfrm>
              <a:off x="2732545" y="4648850"/>
              <a:ext cx="221905" cy="57431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7E8A929-807F-4CBE-942A-CAFFC06C7F9A}"/>
                </a:ext>
              </a:extLst>
            </p:cNvPr>
            <p:cNvCxnSpPr>
              <a:cxnSpLocks/>
              <a:stCxn id="14" idx="2"/>
              <a:endCxn id="20" idx="0"/>
            </p:cNvCxnSpPr>
            <p:nvPr/>
          </p:nvCxnSpPr>
          <p:spPr>
            <a:xfrm flipH="1">
              <a:off x="2954450" y="4648850"/>
              <a:ext cx="285135" cy="57431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8693B83B-6987-4DBD-94EA-0CBB51AF1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432455"/>
            <a:ext cx="1382992" cy="239257"/>
          </a:xfrm>
          <a:prstGeom prst="rect">
            <a:avLst/>
          </a:prstGeom>
        </p:spPr>
      </p:pic>
    </p:spTree>
    <p:extLst>
      <p:ext uri="{BB962C8B-B14F-4D97-AF65-F5344CB8AC3E}">
        <p14:creationId xmlns:p14="http://schemas.microsoft.com/office/powerpoint/2010/main" val="796413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F7B0900-D5CB-4369-A25B-C46833C3707B}"/>
              </a:ext>
            </a:extLst>
          </p:cNvPr>
          <p:cNvSpPr/>
          <p:nvPr/>
        </p:nvSpPr>
        <p:spPr>
          <a:xfrm>
            <a:off x="2085975" y="680530"/>
            <a:ext cx="238125" cy="5915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5C07A30-4264-435E-BB62-CCDBC227D927}"/>
              </a:ext>
            </a:extLst>
          </p:cNvPr>
          <p:cNvSpPr/>
          <p:nvPr/>
        </p:nvSpPr>
        <p:spPr>
          <a:xfrm>
            <a:off x="809625" y="1085850"/>
            <a:ext cx="1171575" cy="5333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Document Labels</a:t>
            </a:r>
          </a:p>
        </p:txBody>
      </p:sp>
      <p:sp>
        <p:nvSpPr>
          <p:cNvPr id="3" name="Rectangle 2">
            <a:extLst>
              <a:ext uri="{FF2B5EF4-FFF2-40B4-BE49-F238E27FC236}">
                <a16:creationId xmlns:a16="http://schemas.microsoft.com/office/drawing/2014/main" id="{F5B82B1F-9272-4989-A70A-5F84F31DA505}"/>
              </a:ext>
            </a:extLst>
          </p:cNvPr>
          <p:cNvSpPr/>
          <p:nvPr/>
        </p:nvSpPr>
        <p:spPr>
          <a:xfrm>
            <a:off x="809625" y="1762125"/>
            <a:ext cx="1171575" cy="5333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Documents</a:t>
            </a:r>
          </a:p>
        </p:txBody>
      </p:sp>
      <p:sp>
        <p:nvSpPr>
          <p:cNvPr id="4" name="Rectangle 3">
            <a:extLst>
              <a:ext uri="{FF2B5EF4-FFF2-40B4-BE49-F238E27FC236}">
                <a16:creationId xmlns:a16="http://schemas.microsoft.com/office/drawing/2014/main" id="{4519B973-392A-4602-9420-133145307B23}"/>
              </a:ext>
            </a:extLst>
          </p:cNvPr>
          <p:cNvSpPr/>
          <p:nvPr/>
        </p:nvSpPr>
        <p:spPr>
          <a:xfrm>
            <a:off x="2514600" y="1762125"/>
            <a:ext cx="1504950" cy="207644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Text Normalization</a:t>
            </a:r>
            <a:br>
              <a:rPr lang="en-US" sz="1400" dirty="0"/>
            </a:br>
            <a:r>
              <a:rPr lang="en-US" sz="1100" dirty="0"/>
              <a:t>Tokenization</a:t>
            </a:r>
            <a:br>
              <a:rPr lang="en-US" sz="1100" dirty="0"/>
            </a:br>
            <a:r>
              <a:rPr lang="en-US" sz="1100" dirty="0"/>
              <a:t>Part of Speech Tagging</a:t>
            </a:r>
          </a:p>
          <a:p>
            <a:pPr algn="ctr"/>
            <a:r>
              <a:rPr lang="en-US" sz="1100" dirty="0"/>
              <a:t>Phrase chunking</a:t>
            </a:r>
          </a:p>
          <a:p>
            <a:pPr algn="ctr"/>
            <a:r>
              <a:rPr lang="en-US" sz="1100" dirty="0"/>
              <a:t>Stemming</a:t>
            </a:r>
          </a:p>
          <a:p>
            <a:pPr algn="ctr"/>
            <a:r>
              <a:rPr lang="en-US" sz="1100" dirty="0"/>
              <a:t>Lemmatization</a:t>
            </a:r>
          </a:p>
          <a:p>
            <a:pPr algn="ctr"/>
            <a:r>
              <a:rPr lang="en-US" sz="1100" dirty="0"/>
              <a:t>Spellcheck</a:t>
            </a:r>
          </a:p>
          <a:p>
            <a:pPr algn="ctr"/>
            <a:r>
              <a:rPr lang="en-US" sz="1100" dirty="0"/>
              <a:t>Lowercase</a:t>
            </a:r>
          </a:p>
          <a:p>
            <a:pPr algn="ctr"/>
            <a:r>
              <a:rPr lang="en-US" sz="1100" dirty="0"/>
              <a:t>Remove stop words</a:t>
            </a:r>
          </a:p>
          <a:p>
            <a:pPr algn="ctr"/>
            <a:r>
              <a:rPr lang="en-US" sz="1100" dirty="0"/>
              <a:t>Expand contractions</a:t>
            </a:r>
          </a:p>
        </p:txBody>
      </p:sp>
      <p:sp>
        <p:nvSpPr>
          <p:cNvPr id="5" name="Rectangle 4">
            <a:extLst>
              <a:ext uri="{FF2B5EF4-FFF2-40B4-BE49-F238E27FC236}">
                <a16:creationId xmlns:a16="http://schemas.microsoft.com/office/drawing/2014/main" id="{1E1E66C0-93AF-4F47-9876-1E218839AE73}"/>
              </a:ext>
            </a:extLst>
          </p:cNvPr>
          <p:cNvSpPr/>
          <p:nvPr/>
        </p:nvSpPr>
        <p:spPr>
          <a:xfrm>
            <a:off x="5686425" y="1762125"/>
            <a:ext cx="1504950" cy="214312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Feature Extraction</a:t>
            </a:r>
          </a:p>
          <a:p>
            <a:pPr marL="228600" indent="-228600">
              <a:buFont typeface="+mj-lt"/>
              <a:buAutoNum type="arabicPeriod"/>
            </a:pPr>
            <a:r>
              <a:rPr lang="en-US" sz="1100" dirty="0"/>
              <a:t>Define vocabulary</a:t>
            </a:r>
          </a:p>
          <a:p>
            <a:pPr marL="228600" indent="-228600">
              <a:buFont typeface="+mj-lt"/>
              <a:buAutoNum type="arabicPeriod"/>
            </a:pPr>
            <a:r>
              <a:rPr lang="en-US" sz="1100" dirty="0"/>
              <a:t>Vectorize documents into vocabulary with TF-IDF</a:t>
            </a:r>
          </a:p>
        </p:txBody>
      </p:sp>
      <p:sp>
        <p:nvSpPr>
          <p:cNvPr id="6" name="Rectangle 5">
            <a:extLst>
              <a:ext uri="{FF2B5EF4-FFF2-40B4-BE49-F238E27FC236}">
                <a16:creationId xmlns:a16="http://schemas.microsoft.com/office/drawing/2014/main" id="{8D998732-7D50-4ADF-8EFC-C70BF422C22A}"/>
              </a:ext>
            </a:extLst>
          </p:cNvPr>
          <p:cNvSpPr/>
          <p:nvPr/>
        </p:nvSpPr>
        <p:spPr>
          <a:xfrm>
            <a:off x="8001000" y="1085850"/>
            <a:ext cx="1504950" cy="127634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Supervised DL Algorithm</a:t>
            </a:r>
          </a:p>
        </p:txBody>
      </p:sp>
      <p:sp>
        <p:nvSpPr>
          <p:cNvPr id="7" name="TextBox 6">
            <a:extLst>
              <a:ext uri="{FF2B5EF4-FFF2-40B4-BE49-F238E27FC236}">
                <a16:creationId xmlns:a16="http://schemas.microsoft.com/office/drawing/2014/main" id="{4543F387-CE24-471E-A475-952FF7AFE470}"/>
              </a:ext>
            </a:extLst>
          </p:cNvPr>
          <p:cNvSpPr txBox="1"/>
          <p:nvPr/>
        </p:nvSpPr>
        <p:spPr>
          <a:xfrm>
            <a:off x="668308" y="230742"/>
            <a:ext cx="3873689" cy="369332"/>
          </a:xfrm>
          <a:prstGeom prst="rect">
            <a:avLst/>
          </a:prstGeom>
          <a:noFill/>
        </p:spPr>
        <p:txBody>
          <a:bodyPr wrap="none" rtlCol="0">
            <a:spAutoFit/>
          </a:bodyPr>
          <a:lstStyle/>
          <a:p>
            <a:r>
              <a:rPr lang="en-US" dirty="0"/>
              <a:t>Training a classification model with text</a:t>
            </a:r>
          </a:p>
        </p:txBody>
      </p:sp>
      <p:cxnSp>
        <p:nvCxnSpPr>
          <p:cNvPr id="9" name="Straight Arrow Connector 8">
            <a:extLst>
              <a:ext uri="{FF2B5EF4-FFF2-40B4-BE49-F238E27FC236}">
                <a16:creationId xmlns:a16="http://schemas.microsoft.com/office/drawing/2014/main" id="{9F4BAEA3-AFC1-4F7C-A253-00FEAE71A905}"/>
              </a:ext>
            </a:extLst>
          </p:cNvPr>
          <p:cNvCxnSpPr>
            <a:cxnSpLocks/>
            <a:stCxn id="2" idx="3"/>
          </p:cNvCxnSpPr>
          <p:nvPr/>
        </p:nvCxnSpPr>
        <p:spPr>
          <a:xfrm>
            <a:off x="1981200" y="1352550"/>
            <a:ext cx="6019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723C99A-D2EE-4486-B2F5-50EBFF033EB9}"/>
              </a:ext>
            </a:extLst>
          </p:cNvPr>
          <p:cNvCxnSpPr>
            <a:cxnSpLocks/>
            <a:stCxn id="3" idx="3"/>
          </p:cNvCxnSpPr>
          <p:nvPr/>
        </p:nvCxnSpPr>
        <p:spPr>
          <a:xfrm>
            <a:off x="1981200" y="2028825"/>
            <a:ext cx="533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EC3A316-3B3D-4873-8887-96C6353545B6}"/>
              </a:ext>
            </a:extLst>
          </p:cNvPr>
          <p:cNvCxnSpPr>
            <a:cxnSpLocks/>
          </p:cNvCxnSpPr>
          <p:nvPr/>
        </p:nvCxnSpPr>
        <p:spPr>
          <a:xfrm>
            <a:off x="4019550" y="1990724"/>
            <a:ext cx="1666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F7CDDBA-5223-4BC1-96E2-94A81585CF84}"/>
              </a:ext>
            </a:extLst>
          </p:cNvPr>
          <p:cNvCxnSpPr>
            <a:cxnSpLocks/>
          </p:cNvCxnSpPr>
          <p:nvPr/>
        </p:nvCxnSpPr>
        <p:spPr>
          <a:xfrm>
            <a:off x="7191375" y="1990724"/>
            <a:ext cx="809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B33880E-55FF-4C91-ABE5-1B4C98BF9E83}"/>
              </a:ext>
            </a:extLst>
          </p:cNvPr>
          <p:cNvSpPr txBox="1"/>
          <p:nvPr/>
        </p:nvSpPr>
        <p:spPr>
          <a:xfrm>
            <a:off x="2085975" y="680530"/>
            <a:ext cx="238125" cy="938719"/>
          </a:xfrm>
          <a:prstGeom prst="rect">
            <a:avLst/>
          </a:prstGeom>
          <a:noFill/>
        </p:spPr>
        <p:txBody>
          <a:bodyPr wrap="square" rtlCol="0">
            <a:spAutoFit/>
          </a:bodyPr>
          <a:lstStyle/>
          <a:p>
            <a:r>
              <a:rPr lang="en-US" sz="1100" dirty="0"/>
              <a:t>0</a:t>
            </a:r>
          </a:p>
          <a:p>
            <a:r>
              <a:rPr lang="en-US" sz="1100" dirty="0"/>
              <a:t>1</a:t>
            </a:r>
          </a:p>
          <a:p>
            <a:r>
              <a:rPr lang="en-US" sz="1100" dirty="0"/>
              <a:t>1</a:t>
            </a:r>
          </a:p>
          <a:p>
            <a:endParaRPr lang="en-US" sz="1100" dirty="0"/>
          </a:p>
          <a:p>
            <a:endParaRPr lang="en-US" sz="1100" dirty="0"/>
          </a:p>
        </p:txBody>
      </p:sp>
      <p:sp>
        <p:nvSpPr>
          <p:cNvPr id="21" name="Rectangle 20">
            <a:extLst>
              <a:ext uri="{FF2B5EF4-FFF2-40B4-BE49-F238E27FC236}">
                <a16:creationId xmlns:a16="http://schemas.microsoft.com/office/drawing/2014/main" id="{55808E81-FCF5-4DE8-B561-46AEE9B97816}"/>
              </a:ext>
            </a:extLst>
          </p:cNvPr>
          <p:cNvSpPr/>
          <p:nvPr/>
        </p:nvSpPr>
        <p:spPr>
          <a:xfrm>
            <a:off x="1047750" y="2438400"/>
            <a:ext cx="1171575" cy="5915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1273774-3D74-4F17-B54D-C5354FBCAE0F}"/>
              </a:ext>
            </a:extLst>
          </p:cNvPr>
          <p:cNvSpPr txBox="1"/>
          <p:nvPr/>
        </p:nvSpPr>
        <p:spPr>
          <a:xfrm>
            <a:off x="1047750" y="2438400"/>
            <a:ext cx="1276350" cy="600164"/>
          </a:xfrm>
          <a:prstGeom prst="rect">
            <a:avLst/>
          </a:prstGeom>
          <a:noFill/>
        </p:spPr>
        <p:txBody>
          <a:bodyPr wrap="square" rtlCol="0">
            <a:spAutoFit/>
          </a:bodyPr>
          <a:lstStyle/>
          <a:p>
            <a:r>
              <a:rPr lang="en-US" sz="1100" dirty="0"/>
              <a:t>The quick fox.</a:t>
            </a:r>
          </a:p>
          <a:p>
            <a:r>
              <a:rPr lang="en-US" sz="1100" dirty="0"/>
              <a:t>The </a:t>
            </a:r>
            <a:r>
              <a:rPr lang="en-US" sz="1100" dirty="0" err="1"/>
              <a:t>lazzy</a:t>
            </a:r>
            <a:r>
              <a:rPr lang="en-US" sz="1100" dirty="0"/>
              <a:t> dog.</a:t>
            </a:r>
          </a:p>
          <a:p>
            <a:r>
              <a:rPr lang="en-US" sz="1100" dirty="0"/>
              <a:t>The rabid hare.</a:t>
            </a:r>
          </a:p>
        </p:txBody>
      </p:sp>
      <p:sp>
        <p:nvSpPr>
          <p:cNvPr id="24" name="Rectangle 23">
            <a:extLst>
              <a:ext uri="{FF2B5EF4-FFF2-40B4-BE49-F238E27FC236}">
                <a16:creationId xmlns:a16="http://schemas.microsoft.com/office/drawing/2014/main" id="{E685AA93-271D-459C-B37F-A36F54081AE9}"/>
              </a:ext>
            </a:extLst>
          </p:cNvPr>
          <p:cNvSpPr/>
          <p:nvPr/>
        </p:nvSpPr>
        <p:spPr>
          <a:xfrm>
            <a:off x="4210050" y="2438490"/>
            <a:ext cx="1171575" cy="5915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4B65E62-99B0-48C9-B995-41FB9645C5AE}"/>
              </a:ext>
            </a:extLst>
          </p:cNvPr>
          <p:cNvSpPr txBox="1"/>
          <p:nvPr/>
        </p:nvSpPr>
        <p:spPr>
          <a:xfrm>
            <a:off x="4210050" y="2438490"/>
            <a:ext cx="1276350" cy="600164"/>
          </a:xfrm>
          <a:prstGeom prst="rect">
            <a:avLst/>
          </a:prstGeom>
          <a:noFill/>
        </p:spPr>
        <p:txBody>
          <a:bodyPr wrap="square" rtlCol="0">
            <a:spAutoFit/>
          </a:bodyPr>
          <a:lstStyle/>
          <a:p>
            <a:r>
              <a:rPr lang="en-US" sz="1100" dirty="0"/>
              <a:t>[quick, fox]</a:t>
            </a:r>
          </a:p>
          <a:p>
            <a:r>
              <a:rPr lang="en-US" sz="1100" dirty="0"/>
              <a:t>[lazy, dog]</a:t>
            </a:r>
          </a:p>
          <a:p>
            <a:r>
              <a:rPr lang="en-US" sz="1100" dirty="0"/>
              <a:t>[rabid, hare]</a:t>
            </a:r>
          </a:p>
        </p:txBody>
      </p:sp>
      <p:sp>
        <p:nvSpPr>
          <p:cNvPr id="32" name="Rectangle 31">
            <a:extLst>
              <a:ext uri="{FF2B5EF4-FFF2-40B4-BE49-F238E27FC236}">
                <a16:creationId xmlns:a16="http://schemas.microsoft.com/office/drawing/2014/main" id="{66F5540F-45A9-424A-B79A-82A794C78DC6}"/>
              </a:ext>
            </a:extLst>
          </p:cNvPr>
          <p:cNvSpPr/>
          <p:nvPr/>
        </p:nvSpPr>
        <p:spPr>
          <a:xfrm>
            <a:off x="7977187" y="3619500"/>
            <a:ext cx="1504950" cy="12763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Classification Model</a:t>
            </a:r>
          </a:p>
        </p:txBody>
      </p:sp>
      <p:cxnSp>
        <p:nvCxnSpPr>
          <p:cNvPr id="34" name="Straight Arrow Connector 33">
            <a:extLst>
              <a:ext uri="{FF2B5EF4-FFF2-40B4-BE49-F238E27FC236}">
                <a16:creationId xmlns:a16="http://schemas.microsoft.com/office/drawing/2014/main" id="{933987BB-E873-40F7-97ED-98FEF7EC84F3}"/>
              </a:ext>
            </a:extLst>
          </p:cNvPr>
          <p:cNvCxnSpPr>
            <a:stCxn id="6" idx="2"/>
          </p:cNvCxnSpPr>
          <p:nvPr/>
        </p:nvCxnSpPr>
        <p:spPr>
          <a:xfrm>
            <a:off x="8753475" y="2362195"/>
            <a:ext cx="0" cy="1238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5" name="Table 34">
            <a:extLst>
              <a:ext uri="{FF2B5EF4-FFF2-40B4-BE49-F238E27FC236}">
                <a16:creationId xmlns:a16="http://schemas.microsoft.com/office/drawing/2014/main" id="{AE4EFBB2-BA9C-4E52-B784-4DE2FBBB9B4D}"/>
              </a:ext>
            </a:extLst>
          </p:cNvPr>
          <p:cNvGraphicFramePr>
            <a:graphicFrameLocks noGrp="1"/>
          </p:cNvGraphicFramePr>
          <p:nvPr/>
        </p:nvGraphicFramePr>
        <p:xfrm>
          <a:off x="4246561" y="4133848"/>
          <a:ext cx="3349626" cy="1138728"/>
        </p:xfrm>
        <a:graphic>
          <a:graphicData uri="http://schemas.openxmlformats.org/drawingml/2006/table">
            <a:tbl>
              <a:tblPr firstRow="1" bandRow="1">
                <a:tableStyleId>{5C22544A-7EE6-4342-B048-85BDC9FD1C3A}</a:tableStyleId>
              </a:tblPr>
              <a:tblGrid>
                <a:gridCol w="558271">
                  <a:extLst>
                    <a:ext uri="{9D8B030D-6E8A-4147-A177-3AD203B41FA5}">
                      <a16:colId xmlns:a16="http://schemas.microsoft.com/office/drawing/2014/main" val="2214810277"/>
                    </a:ext>
                  </a:extLst>
                </a:gridCol>
                <a:gridCol w="558271">
                  <a:extLst>
                    <a:ext uri="{9D8B030D-6E8A-4147-A177-3AD203B41FA5}">
                      <a16:colId xmlns:a16="http://schemas.microsoft.com/office/drawing/2014/main" val="1332183943"/>
                    </a:ext>
                  </a:extLst>
                </a:gridCol>
                <a:gridCol w="558271">
                  <a:extLst>
                    <a:ext uri="{9D8B030D-6E8A-4147-A177-3AD203B41FA5}">
                      <a16:colId xmlns:a16="http://schemas.microsoft.com/office/drawing/2014/main" val="2691524928"/>
                    </a:ext>
                  </a:extLst>
                </a:gridCol>
                <a:gridCol w="558271">
                  <a:extLst>
                    <a:ext uri="{9D8B030D-6E8A-4147-A177-3AD203B41FA5}">
                      <a16:colId xmlns:a16="http://schemas.microsoft.com/office/drawing/2014/main" val="2934778136"/>
                    </a:ext>
                  </a:extLst>
                </a:gridCol>
                <a:gridCol w="558271">
                  <a:extLst>
                    <a:ext uri="{9D8B030D-6E8A-4147-A177-3AD203B41FA5}">
                      <a16:colId xmlns:a16="http://schemas.microsoft.com/office/drawing/2014/main" val="3518807512"/>
                    </a:ext>
                  </a:extLst>
                </a:gridCol>
                <a:gridCol w="558271">
                  <a:extLst>
                    <a:ext uri="{9D8B030D-6E8A-4147-A177-3AD203B41FA5}">
                      <a16:colId xmlns:a16="http://schemas.microsoft.com/office/drawing/2014/main" val="533583532"/>
                    </a:ext>
                  </a:extLst>
                </a:gridCol>
              </a:tblGrid>
              <a:tr h="284682">
                <a:tc>
                  <a:txBody>
                    <a:bodyPr/>
                    <a:lstStyle/>
                    <a:p>
                      <a:r>
                        <a:rPr lang="en-US" sz="1000" dirty="0"/>
                        <a:t>quick</a:t>
                      </a:r>
                    </a:p>
                  </a:txBody>
                  <a:tcPr/>
                </a:tc>
                <a:tc>
                  <a:txBody>
                    <a:bodyPr/>
                    <a:lstStyle/>
                    <a:p>
                      <a:r>
                        <a:rPr lang="en-US" sz="1000" dirty="0"/>
                        <a:t>fox</a:t>
                      </a:r>
                    </a:p>
                  </a:txBody>
                  <a:tcPr/>
                </a:tc>
                <a:tc>
                  <a:txBody>
                    <a:bodyPr/>
                    <a:lstStyle/>
                    <a:p>
                      <a:r>
                        <a:rPr lang="en-US" sz="1000" dirty="0"/>
                        <a:t>lazy</a:t>
                      </a:r>
                    </a:p>
                  </a:txBody>
                  <a:tcPr/>
                </a:tc>
                <a:tc>
                  <a:txBody>
                    <a:bodyPr/>
                    <a:lstStyle/>
                    <a:p>
                      <a:r>
                        <a:rPr lang="en-US" sz="1000" dirty="0"/>
                        <a:t>dog</a:t>
                      </a:r>
                    </a:p>
                  </a:txBody>
                  <a:tcPr/>
                </a:tc>
                <a:tc>
                  <a:txBody>
                    <a:bodyPr/>
                    <a:lstStyle/>
                    <a:p>
                      <a:r>
                        <a:rPr lang="en-US" sz="1000" dirty="0"/>
                        <a:t>rabid</a:t>
                      </a:r>
                    </a:p>
                  </a:txBody>
                  <a:tcPr/>
                </a:tc>
                <a:tc>
                  <a:txBody>
                    <a:bodyPr/>
                    <a:lstStyle/>
                    <a:p>
                      <a:r>
                        <a:rPr lang="en-US" sz="1000" dirty="0"/>
                        <a:t>hare</a:t>
                      </a:r>
                    </a:p>
                  </a:txBody>
                  <a:tcPr/>
                </a:tc>
                <a:extLst>
                  <a:ext uri="{0D108BD9-81ED-4DB2-BD59-A6C34878D82A}">
                    <a16:rowId xmlns:a16="http://schemas.microsoft.com/office/drawing/2014/main" val="433600889"/>
                  </a:ext>
                </a:extLst>
              </a:tr>
              <a:tr h="284682">
                <a:tc>
                  <a:txBody>
                    <a:bodyPr/>
                    <a:lstStyle/>
                    <a:p>
                      <a:r>
                        <a:rPr lang="en-US" sz="1000" b="1" dirty="0"/>
                        <a:t>0.32</a:t>
                      </a:r>
                    </a:p>
                  </a:txBody>
                  <a:tcPr/>
                </a:tc>
                <a:tc>
                  <a:txBody>
                    <a:bodyPr/>
                    <a:lstStyle/>
                    <a:p>
                      <a:r>
                        <a:rPr lang="en-US" sz="1000" b="1" dirty="0"/>
                        <a:t>0.23</a:t>
                      </a:r>
                    </a:p>
                  </a:txBody>
                  <a:tcPr/>
                </a:tc>
                <a:tc>
                  <a:txBody>
                    <a:bodyPr/>
                    <a:lstStyle/>
                    <a:p>
                      <a:r>
                        <a:rPr lang="en-US" sz="1000" dirty="0"/>
                        <a:t>0.0</a:t>
                      </a:r>
                    </a:p>
                  </a:txBody>
                  <a:tcPr/>
                </a:tc>
                <a:tc>
                  <a:txBody>
                    <a:bodyPr/>
                    <a:lstStyle/>
                    <a:p>
                      <a:r>
                        <a:rPr lang="en-US" sz="1000" dirty="0"/>
                        <a:t>0.0</a:t>
                      </a:r>
                    </a:p>
                  </a:txBody>
                  <a:tcPr/>
                </a:tc>
                <a:tc>
                  <a:txBody>
                    <a:bodyPr/>
                    <a:lstStyle/>
                    <a:p>
                      <a:r>
                        <a:rPr lang="en-US" sz="1000" dirty="0"/>
                        <a:t>0.0</a:t>
                      </a:r>
                    </a:p>
                  </a:txBody>
                  <a:tcPr/>
                </a:tc>
                <a:tc>
                  <a:txBody>
                    <a:bodyPr/>
                    <a:lstStyle/>
                    <a:p>
                      <a:r>
                        <a:rPr lang="en-US" sz="1000" dirty="0"/>
                        <a:t>0.0</a:t>
                      </a:r>
                    </a:p>
                  </a:txBody>
                  <a:tcPr/>
                </a:tc>
                <a:extLst>
                  <a:ext uri="{0D108BD9-81ED-4DB2-BD59-A6C34878D82A}">
                    <a16:rowId xmlns:a16="http://schemas.microsoft.com/office/drawing/2014/main" val="435229104"/>
                  </a:ext>
                </a:extLst>
              </a:tr>
              <a:tr h="284682">
                <a:tc>
                  <a:txBody>
                    <a:bodyPr/>
                    <a:lstStyle/>
                    <a:p>
                      <a:r>
                        <a:rPr lang="en-US" sz="1000" dirty="0"/>
                        <a:t>0.0</a:t>
                      </a:r>
                    </a:p>
                  </a:txBody>
                  <a:tcPr/>
                </a:tc>
                <a:tc>
                  <a:txBody>
                    <a:bodyPr/>
                    <a:lstStyle/>
                    <a:p>
                      <a:r>
                        <a:rPr lang="en-US" sz="1000" dirty="0"/>
                        <a:t>0.0</a:t>
                      </a:r>
                    </a:p>
                  </a:txBody>
                  <a:tcPr/>
                </a:tc>
                <a:tc>
                  <a:txBody>
                    <a:bodyPr/>
                    <a:lstStyle/>
                    <a:p>
                      <a:r>
                        <a:rPr lang="en-US" sz="1000" b="1" dirty="0"/>
                        <a:t>0.12</a:t>
                      </a:r>
                    </a:p>
                  </a:txBody>
                  <a:tcPr/>
                </a:tc>
                <a:tc>
                  <a:txBody>
                    <a:bodyPr/>
                    <a:lstStyle/>
                    <a:p>
                      <a:r>
                        <a:rPr lang="en-US" sz="1000" b="1" dirty="0"/>
                        <a:t>0.23</a:t>
                      </a:r>
                    </a:p>
                  </a:txBody>
                  <a:tcPr/>
                </a:tc>
                <a:tc>
                  <a:txBody>
                    <a:bodyPr/>
                    <a:lstStyle/>
                    <a:p>
                      <a:r>
                        <a:rPr lang="en-US" sz="1000" dirty="0"/>
                        <a:t>0.0</a:t>
                      </a:r>
                    </a:p>
                  </a:txBody>
                  <a:tcPr/>
                </a:tc>
                <a:tc>
                  <a:txBody>
                    <a:bodyPr/>
                    <a:lstStyle/>
                    <a:p>
                      <a:r>
                        <a:rPr lang="en-US" sz="1000" dirty="0"/>
                        <a:t>0.0</a:t>
                      </a:r>
                    </a:p>
                  </a:txBody>
                  <a:tcPr/>
                </a:tc>
                <a:extLst>
                  <a:ext uri="{0D108BD9-81ED-4DB2-BD59-A6C34878D82A}">
                    <a16:rowId xmlns:a16="http://schemas.microsoft.com/office/drawing/2014/main" val="1318883647"/>
                  </a:ext>
                </a:extLst>
              </a:tr>
              <a:tr h="284682">
                <a:tc>
                  <a:txBody>
                    <a:bodyPr/>
                    <a:lstStyle/>
                    <a:p>
                      <a:r>
                        <a:rPr lang="en-US" sz="1000" dirty="0"/>
                        <a:t>0.0</a:t>
                      </a:r>
                    </a:p>
                  </a:txBody>
                  <a:tcPr/>
                </a:tc>
                <a:tc>
                  <a:txBody>
                    <a:bodyPr/>
                    <a:lstStyle/>
                    <a:p>
                      <a:r>
                        <a:rPr lang="en-US" sz="1000" dirty="0"/>
                        <a:t>0.0</a:t>
                      </a:r>
                    </a:p>
                  </a:txBody>
                  <a:tcPr/>
                </a:tc>
                <a:tc>
                  <a:txBody>
                    <a:bodyPr/>
                    <a:lstStyle/>
                    <a:p>
                      <a:r>
                        <a:rPr lang="en-US" sz="1000" dirty="0"/>
                        <a:t>0.0</a:t>
                      </a:r>
                    </a:p>
                  </a:txBody>
                  <a:tcPr/>
                </a:tc>
                <a:tc>
                  <a:txBody>
                    <a:bodyPr/>
                    <a:lstStyle/>
                    <a:p>
                      <a:r>
                        <a:rPr lang="en-US" sz="1000" dirty="0"/>
                        <a:t>0.0</a:t>
                      </a:r>
                    </a:p>
                  </a:txBody>
                  <a:tcPr/>
                </a:tc>
                <a:tc>
                  <a:txBody>
                    <a:bodyPr/>
                    <a:lstStyle/>
                    <a:p>
                      <a:r>
                        <a:rPr lang="en-US" sz="1000" dirty="0"/>
                        <a:t>0.56</a:t>
                      </a:r>
                    </a:p>
                  </a:txBody>
                  <a:tcPr/>
                </a:tc>
                <a:tc>
                  <a:txBody>
                    <a:bodyPr/>
                    <a:lstStyle/>
                    <a:p>
                      <a:r>
                        <a:rPr lang="en-US" sz="1000" dirty="0"/>
                        <a:t>0.12</a:t>
                      </a:r>
                    </a:p>
                  </a:txBody>
                  <a:tcPr/>
                </a:tc>
                <a:extLst>
                  <a:ext uri="{0D108BD9-81ED-4DB2-BD59-A6C34878D82A}">
                    <a16:rowId xmlns:a16="http://schemas.microsoft.com/office/drawing/2014/main" val="1437463030"/>
                  </a:ext>
                </a:extLst>
              </a:tr>
            </a:tbl>
          </a:graphicData>
        </a:graphic>
      </p:graphicFrame>
      <p:sp>
        <p:nvSpPr>
          <p:cNvPr id="36" name="Rectangle 35">
            <a:extLst>
              <a:ext uri="{FF2B5EF4-FFF2-40B4-BE49-F238E27FC236}">
                <a16:creationId xmlns:a16="http://schemas.microsoft.com/office/drawing/2014/main" id="{27DBAB60-5238-42C6-99F1-303ED612475A}"/>
              </a:ext>
            </a:extLst>
          </p:cNvPr>
          <p:cNvSpPr/>
          <p:nvPr/>
        </p:nvSpPr>
        <p:spPr>
          <a:xfrm>
            <a:off x="7358062" y="2447745"/>
            <a:ext cx="1171575" cy="5915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vectors</a:t>
            </a:r>
          </a:p>
        </p:txBody>
      </p:sp>
      <p:cxnSp>
        <p:nvCxnSpPr>
          <p:cNvPr id="38" name="Straight Arrow Connector 37">
            <a:extLst>
              <a:ext uri="{FF2B5EF4-FFF2-40B4-BE49-F238E27FC236}">
                <a16:creationId xmlns:a16="http://schemas.microsoft.com/office/drawing/2014/main" id="{9DBCB0F9-0CB7-4795-BCD0-4D8DFE4573DE}"/>
              </a:ext>
            </a:extLst>
          </p:cNvPr>
          <p:cNvCxnSpPr>
            <a:cxnSpLocks/>
          </p:cNvCxnSpPr>
          <p:nvPr/>
        </p:nvCxnSpPr>
        <p:spPr>
          <a:xfrm flipH="1">
            <a:off x="7596187" y="2800349"/>
            <a:ext cx="347662" cy="1333499"/>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135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F7B0900-D5CB-4369-A25B-C46833C3707B}"/>
              </a:ext>
            </a:extLst>
          </p:cNvPr>
          <p:cNvSpPr/>
          <p:nvPr/>
        </p:nvSpPr>
        <p:spPr>
          <a:xfrm>
            <a:off x="1981200" y="4829175"/>
            <a:ext cx="238125" cy="5915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5C07A30-4264-435E-BB62-CCDBC227D927}"/>
              </a:ext>
            </a:extLst>
          </p:cNvPr>
          <p:cNvSpPr/>
          <p:nvPr/>
        </p:nvSpPr>
        <p:spPr>
          <a:xfrm>
            <a:off x="704850" y="5234495"/>
            <a:ext cx="1171575" cy="5333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Document Labels</a:t>
            </a:r>
          </a:p>
        </p:txBody>
      </p:sp>
      <p:sp>
        <p:nvSpPr>
          <p:cNvPr id="3" name="Rectangle 2">
            <a:extLst>
              <a:ext uri="{FF2B5EF4-FFF2-40B4-BE49-F238E27FC236}">
                <a16:creationId xmlns:a16="http://schemas.microsoft.com/office/drawing/2014/main" id="{F5B82B1F-9272-4989-A70A-5F84F31DA505}"/>
              </a:ext>
            </a:extLst>
          </p:cNvPr>
          <p:cNvSpPr/>
          <p:nvPr/>
        </p:nvSpPr>
        <p:spPr>
          <a:xfrm>
            <a:off x="809625" y="1762125"/>
            <a:ext cx="1171575" cy="5333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Documents</a:t>
            </a:r>
          </a:p>
        </p:txBody>
      </p:sp>
      <p:sp>
        <p:nvSpPr>
          <p:cNvPr id="4" name="Rectangle 3">
            <a:extLst>
              <a:ext uri="{FF2B5EF4-FFF2-40B4-BE49-F238E27FC236}">
                <a16:creationId xmlns:a16="http://schemas.microsoft.com/office/drawing/2014/main" id="{4519B973-392A-4602-9420-133145307B23}"/>
              </a:ext>
            </a:extLst>
          </p:cNvPr>
          <p:cNvSpPr/>
          <p:nvPr/>
        </p:nvSpPr>
        <p:spPr>
          <a:xfrm>
            <a:off x="2514600" y="1762125"/>
            <a:ext cx="1504950" cy="207644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Text Normalization</a:t>
            </a:r>
            <a:br>
              <a:rPr lang="en-US" sz="1400" dirty="0"/>
            </a:br>
            <a:r>
              <a:rPr lang="en-US" sz="1100" dirty="0"/>
              <a:t>Tokenization</a:t>
            </a:r>
            <a:br>
              <a:rPr lang="en-US" sz="1100" dirty="0"/>
            </a:br>
            <a:r>
              <a:rPr lang="en-US" sz="1100" dirty="0"/>
              <a:t>Part of Speech Tagging</a:t>
            </a:r>
          </a:p>
          <a:p>
            <a:pPr algn="ctr"/>
            <a:r>
              <a:rPr lang="en-US" sz="1100" dirty="0"/>
              <a:t>Phrase chunking</a:t>
            </a:r>
          </a:p>
          <a:p>
            <a:pPr algn="ctr"/>
            <a:r>
              <a:rPr lang="en-US" sz="1100" dirty="0"/>
              <a:t>Stemming</a:t>
            </a:r>
          </a:p>
          <a:p>
            <a:pPr algn="ctr"/>
            <a:r>
              <a:rPr lang="en-US" sz="1100" dirty="0"/>
              <a:t>Lemmatization</a:t>
            </a:r>
          </a:p>
          <a:p>
            <a:pPr algn="ctr"/>
            <a:r>
              <a:rPr lang="en-US" sz="1100" dirty="0"/>
              <a:t>Spellcheck</a:t>
            </a:r>
          </a:p>
          <a:p>
            <a:pPr algn="ctr"/>
            <a:r>
              <a:rPr lang="en-US" sz="1100" dirty="0"/>
              <a:t>Lowercase</a:t>
            </a:r>
          </a:p>
          <a:p>
            <a:pPr algn="ctr"/>
            <a:r>
              <a:rPr lang="en-US" sz="1100" dirty="0"/>
              <a:t>Remove stop words</a:t>
            </a:r>
          </a:p>
          <a:p>
            <a:pPr algn="ctr"/>
            <a:r>
              <a:rPr lang="en-US" sz="1100" dirty="0"/>
              <a:t>Expand contractions</a:t>
            </a:r>
          </a:p>
        </p:txBody>
      </p:sp>
      <p:sp>
        <p:nvSpPr>
          <p:cNvPr id="5" name="Rectangle 4">
            <a:extLst>
              <a:ext uri="{FF2B5EF4-FFF2-40B4-BE49-F238E27FC236}">
                <a16:creationId xmlns:a16="http://schemas.microsoft.com/office/drawing/2014/main" id="{1E1E66C0-93AF-4F47-9876-1E218839AE73}"/>
              </a:ext>
            </a:extLst>
          </p:cNvPr>
          <p:cNvSpPr/>
          <p:nvPr/>
        </p:nvSpPr>
        <p:spPr>
          <a:xfrm>
            <a:off x="5686425" y="1762125"/>
            <a:ext cx="1504950" cy="214312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Feature Extraction</a:t>
            </a:r>
          </a:p>
          <a:p>
            <a:pPr marL="228600" indent="-228600">
              <a:buFont typeface="+mj-lt"/>
              <a:buAutoNum type="arabicPeriod"/>
            </a:pPr>
            <a:r>
              <a:rPr lang="en-US" sz="1100" dirty="0"/>
              <a:t>Define vocabulary</a:t>
            </a:r>
          </a:p>
          <a:p>
            <a:pPr marL="228600" indent="-228600">
              <a:buFont typeface="+mj-lt"/>
              <a:buAutoNum type="arabicPeriod"/>
            </a:pPr>
            <a:r>
              <a:rPr lang="en-US" sz="1100" dirty="0"/>
              <a:t>Vectorize documents into vocabulary with TF-IDF</a:t>
            </a:r>
          </a:p>
        </p:txBody>
      </p:sp>
      <p:sp>
        <p:nvSpPr>
          <p:cNvPr id="7" name="TextBox 6">
            <a:extLst>
              <a:ext uri="{FF2B5EF4-FFF2-40B4-BE49-F238E27FC236}">
                <a16:creationId xmlns:a16="http://schemas.microsoft.com/office/drawing/2014/main" id="{4543F387-CE24-471E-A475-952FF7AFE470}"/>
              </a:ext>
            </a:extLst>
          </p:cNvPr>
          <p:cNvSpPr txBox="1"/>
          <p:nvPr/>
        </p:nvSpPr>
        <p:spPr>
          <a:xfrm>
            <a:off x="704850" y="679492"/>
            <a:ext cx="3462807" cy="369332"/>
          </a:xfrm>
          <a:prstGeom prst="rect">
            <a:avLst/>
          </a:prstGeom>
          <a:noFill/>
        </p:spPr>
        <p:txBody>
          <a:bodyPr wrap="none" rtlCol="0">
            <a:spAutoFit/>
          </a:bodyPr>
          <a:lstStyle/>
          <a:p>
            <a:r>
              <a:rPr lang="en-US" dirty="0"/>
              <a:t>Predicting a classification from text</a:t>
            </a:r>
          </a:p>
        </p:txBody>
      </p:sp>
      <p:cxnSp>
        <p:nvCxnSpPr>
          <p:cNvPr id="11" name="Straight Arrow Connector 10">
            <a:extLst>
              <a:ext uri="{FF2B5EF4-FFF2-40B4-BE49-F238E27FC236}">
                <a16:creationId xmlns:a16="http://schemas.microsoft.com/office/drawing/2014/main" id="{4723C99A-D2EE-4486-B2F5-50EBFF033EB9}"/>
              </a:ext>
            </a:extLst>
          </p:cNvPr>
          <p:cNvCxnSpPr>
            <a:cxnSpLocks/>
            <a:stCxn id="3" idx="3"/>
          </p:cNvCxnSpPr>
          <p:nvPr/>
        </p:nvCxnSpPr>
        <p:spPr>
          <a:xfrm>
            <a:off x="1981200" y="2028825"/>
            <a:ext cx="533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EC3A316-3B3D-4873-8887-96C6353545B6}"/>
              </a:ext>
            </a:extLst>
          </p:cNvPr>
          <p:cNvCxnSpPr>
            <a:cxnSpLocks/>
          </p:cNvCxnSpPr>
          <p:nvPr/>
        </p:nvCxnSpPr>
        <p:spPr>
          <a:xfrm>
            <a:off x="4019550" y="1990724"/>
            <a:ext cx="1666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B33880E-55FF-4C91-ABE5-1B4C98BF9E83}"/>
              </a:ext>
            </a:extLst>
          </p:cNvPr>
          <p:cNvSpPr txBox="1"/>
          <p:nvPr/>
        </p:nvSpPr>
        <p:spPr>
          <a:xfrm>
            <a:off x="1981200" y="4829175"/>
            <a:ext cx="238125" cy="938719"/>
          </a:xfrm>
          <a:prstGeom prst="rect">
            <a:avLst/>
          </a:prstGeom>
          <a:noFill/>
        </p:spPr>
        <p:txBody>
          <a:bodyPr wrap="square" rtlCol="0">
            <a:spAutoFit/>
          </a:bodyPr>
          <a:lstStyle/>
          <a:p>
            <a:r>
              <a:rPr lang="en-US" sz="1100" dirty="0"/>
              <a:t>0</a:t>
            </a:r>
          </a:p>
          <a:p>
            <a:r>
              <a:rPr lang="en-US" sz="1100" dirty="0"/>
              <a:t>1</a:t>
            </a:r>
          </a:p>
          <a:p>
            <a:r>
              <a:rPr lang="en-US" sz="1100" dirty="0"/>
              <a:t>1</a:t>
            </a:r>
          </a:p>
          <a:p>
            <a:endParaRPr lang="en-US" sz="1100" dirty="0"/>
          </a:p>
          <a:p>
            <a:endParaRPr lang="en-US" sz="1100" dirty="0"/>
          </a:p>
        </p:txBody>
      </p:sp>
      <p:sp>
        <p:nvSpPr>
          <p:cNvPr id="21" name="Rectangle 20">
            <a:extLst>
              <a:ext uri="{FF2B5EF4-FFF2-40B4-BE49-F238E27FC236}">
                <a16:creationId xmlns:a16="http://schemas.microsoft.com/office/drawing/2014/main" id="{55808E81-FCF5-4DE8-B561-46AEE9B97816}"/>
              </a:ext>
            </a:extLst>
          </p:cNvPr>
          <p:cNvSpPr/>
          <p:nvPr/>
        </p:nvSpPr>
        <p:spPr>
          <a:xfrm>
            <a:off x="1047750" y="2438400"/>
            <a:ext cx="1171575" cy="5915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1273774-3D74-4F17-B54D-C5354FBCAE0F}"/>
              </a:ext>
            </a:extLst>
          </p:cNvPr>
          <p:cNvSpPr txBox="1"/>
          <p:nvPr/>
        </p:nvSpPr>
        <p:spPr>
          <a:xfrm>
            <a:off x="1047750" y="2438400"/>
            <a:ext cx="1276350" cy="600164"/>
          </a:xfrm>
          <a:prstGeom prst="rect">
            <a:avLst/>
          </a:prstGeom>
          <a:noFill/>
        </p:spPr>
        <p:txBody>
          <a:bodyPr wrap="square" rtlCol="0">
            <a:spAutoFit/>
          </a:bodyPr>
          <a:lstStyle/>
          <a:p>
            <a:r>
              <a:rPr lang="en-US" sz="1100" dirty="0"/>
              <a:t>The quick fox.</a:t>
            </a:r>
          </a:p>
          <a:p>
            <a:r>
              <a:rPr lang="en-US" sz="1100" dirty="0"/>
              <a:t>The </a:t>
            </a:r>
            <a:r>
              <a:rPr lang="en-US" sz="1100" dirty="0" err="1"/>
              <a:t>lazzy</a:t>
            </a:r>
            <a:r>
              <a:rPr lang="en-US" sz="1100" dirty="0"/>
              <a:t> dog.</a:t>
            </a:r>
          </a:p>
          <a:p>
            <a:r>
              <a:rPr lang="en-US" sz="1100" dirty="0"/>
              <a:t>The rabid hare.</a:t>
            </a:r>
          </a:p>
        </p:txBody>
      </p:sp>
      <p:sp>
        <p:nvSpPr>
          <p:cNvPr id="24" name="Rectangle 23">
            <a:extLst>
              <a:ext uri="{FF2B5EF4-FFF2-40B4-BE49-F238E27FC236}">
                <a16:creationId xmlns:a16="http://schemas.microsoft.com/office/drawing/2014/main" id="{E685AA93-271D-459C-B37F-A36F54081AE9}"/>
              </a:ext>
            </a:extLst>
          </p:cNvPr>
          <p:cNvSpPr/>
          <p:nvPr/>
        </p:nvSpPr>
        <p:spPr>
          <a:xfrm>
            <a:off x="4210050" y="2438490"/>
            <a:ext cx="1171575" cy="5915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4B65E62-99B0-48C9-B995-41FB9645C5AE}"/>
              </a:ext>
            </a:extLst>
          </p:cNvPr>
          <p:cNvSpPr txBox="1"/>
          <p:nvPr/>
        </p:nvSpPr>
        <p:spPr>
          <a:xfrm>
            <a:off x="4210050" y="2438490"/>
            <a:ext cx="1276350" cy="600164"/>
          </a:xfrm>
          <a:prstGeom prst="rect">
            <a:avLst/>
          </a:prstGeom>
          <a:noFill/>
        </p:spPr>
        <p:txBody>
          <a:bodyPr wrap="square" rtlCol="0">
            <a:spAutoFit/>
          </a:bodyPr>
          <a:lstStyle/>
          <a:p>
            <a:r>
              <a:rPr lang="en-US" sz="1100" dirty="0"/>
              <a:t>[quick, fox]</a:t>
            </a:r>
          </a:p>
          <a:p>
            <a:r>
              <a:rPr lang="en-US" sz="1100" dirty="0"/>
              <a:t>[lazy, dog]</a:t>
            </a:r>
          </a:p>
          <a:p>
            <a:r>
              <a:rPr lang="en-US" sz="1100" dirty="0"/>
              <a:t>[rabid, hare]</a:t>
            </a:r>
          </a:p>
        </p:txBody>
      </p:sp>
      <p:sp>
        <p:nvSpPr>
          <p:cNvPr id="32" name="Rectangle 31">
            <a:extLst>
              <a:ext uri="{FF2B5EF4-FFF2-40B4-BE49-F238E27FC236}">
                <a16:creationId xmlns:a16="http://schemas.microsoft.com/office/drawing/2014/main" id="{66F5540F-45A9-424A-B79A-82A794C78DC6}"/>
              </a:ext>
            </a:extLst>
          </p:cNvPr>
          <p:cNvSpPr/>
          <p:nvPr/>
        </p:nvSpPr>
        <p:spPr>
          <a:xfrm>
            <a:off x="7977187" y="3619500"/>
            <a:ext cx="1504950" cy="12763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Classification Model</a:t>
            </a:r>
          </a:p>
        </p:txBody>
      </p:sp>
      <p:cxnSp>
        <p:nvCxnSpPr>
          <p:cNvPr id="10" name="Connector: Elbow 9">
            <a:extLst>
              <a:ext uri="{FF2B5EF4-FFF2-40B4-BE49-F238E27FC236}">
                <a16:creationId xmlns:a16="http://schemas.microsoft.com/office/drawing/2014/main" id="{AA7CC4D1-DA45-413E-B7D0-CA532D37C777}"/>
              </a:ext>
            </a:extLst>
          </p:cNvPr>
          <p:cNvCxnSpPr>
            <a:stCxn id="32" idx="2"/>
            <a:endCxn id="2" idx="3"/>
          </p:cNvCxnSpPr>
          <p:nvPr/>
        </p:nvCxnSpPr>
        <p:spPr>
          <a:xfrm rot="5400000">
            <a:off x="5000369" y="1771902"/>
            <a:ext cx="605350" cy="68532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Table 25">
            <a:extLst>
              <a:ext uri="{FF2B5EF4-FFF2-40B4-BE49-F238E27FC236}">
                <a16:creationId xmlns:a16="http://schemas.microsoft.com/office/drawing/2014/main" id="{D749CDFA-E0FA-4F3F-8834-8B84FFED5A2A}"/>
              </a:ext>
            </a:extLst>
          </p:cNvPr>
          <p:cNvGraphicFramePr>
            <a:graphicFrameLocks noGrp="1"/>
          </p:cNvGraphicFramePr>
          <p:nvPr/>
        </p:nvGraphicFramePr>
        <p:xfrm>
          <a:off x="4246561" y="4133848"/>
          <a:ext cx="3349626" cy="1138728"/>
        </p:xfrm>
        <a:graphic>
          <a:graphicData uri="http://schemas.openxmlformats.org/drawingml/2006/table">
            <a:tbl>
              <a:tblPr firstRow="1" bandRow="1">
                <a:tableStyleId>{5C22544A-7EE6-4342-B048-85BDC9FD1C3A}</a:tableStyleId>
              </a:tblPr>
              <a:tblGrid>
                <a:gridCol w="558271">
                  <a:extLst>
                    <a:ext uri="{9D8B030D-6E8A-4147-A177-3AD203B41FA5}">
                      <a16:colId xmlns:a16="http://schemas.microsoft.com/office/drawing/2014/main" val="2214810277"/>
                    </a:ext>
                  </a:extLst>
                </a:gridCol>
                <a:gridCol w="558271">
                  <a:extLst>
                    <a:ext uri="{9D8B030D-6E8A-4147-A177-3AD203B41FA5}">
                      <a16:colId xmlns:a16="http://schemas.microsoft.com/office/drawing/2014/main" val="1332183943"/>
                    </a:ext>
                  </a:extLst>
                </a:gridCol>
                <a:gridCol w="558271">
                  <a:extLst>
                    <a:ext uri="{9D8B030D-6E8A-4147-A177-3AD203B41FA5}">
                      <a16:colId xmlns:a16="http://schemas.microsoft.com/office/drawing/2014/main" val="2691524928"/>
                    </a:ext>
                  </a:extLst>
                </a:gridCol>
                <a:gridCol w="558271">
                  <a:extLst>
                    <a:ext uri="{9D8B030D-6E8A-4147-A177-3AD203B41FA5}">
                      <a16:colId xmlns:a16="http://schemas.microsoft.com/office/drawing/2014/main" val="2934778136"/>
                    </a:ext>
                  </a:extLst>
                </a:gridCol>
                <a:gridCol w="558271">
                  <a:extLst>
                    <a:ext uri="{9D8B030D-6E8A-4147-A177-3AD203B41FA5}">
                      <a16:colId xmlns:a16="http://schemas.microsoft.com/office/drawing/2014/main" val="3518807512"/>
                    </a:ext>
                  </a:extLst>
                </a:gridCol>
                <a:gridCol w="558271">
                  <a:extLst>
                    <a:ext uri="{9D8B030D-6E8A-4147-A177-3AD203B41FA5}">
                      <a16:colId xmlns:a16="http://schemas.microsoft.com/office/drawing/2014/main" val="533583532"/>
                    </a:ext>
                  </a:extLst>
                </a:gridCol>
              </a:tblGrid>
              <a:tr h="284682">
                <a:tc>
                  <a:txBody>
                    <a:bodyPr/>
                    <a:lstStyle/>
                    <a:p>
                      <a:r>
                        <a:rPr lang="en-US" sz="1000" dirty="0"/>
                        <a:t>quick</a:t>
                      </a:r>
                    </a:p>
                  </a:txBody>
                  <a:tcPr/>
                </a:tc>
                <a:tc>
                  <a:txBody>
                    <a:bodyPr/>
                    <a:lstStyle/>
                    <a:p>
                      <a:r>
                        <a:rPr lang="en-US" sz="1000" dirty="0"/>
                        <a:t>fox</a:t>
                      </a:r>
                    </a:p>
                  </a:txBody>
                  <a:tcPr/>
                </a:tc>
                <a:tc>
                  <a:txBody>
                    <a:bodyPr/>
                    <a:lstStyle/>
                    <a:p>
                      <a:r>
                        <a:rPr lang="en-US" sz="1000" dirty="0"/>
                        <a:t>lazy</a:t>
                      </a:r>
                    </a:p>
                  </a:txBody>
                  <a:tcPr/>
                </a:tc>
                <a:tc>
                  <a:txBody>
                    <a:bodyPr/>
                    <a:lstStyle/>
                    <a:p>
                      <a:r>
                        <a:rPr lang="en-US" sz="1000" dirty="0"/>
                        <a:t>dog</a:t>
                      </a:r>
                    </a:p>
                  </a:txBody>
                  <a:tcPr/>
                </a:tc>
                <a:tc>
                  <a:txBody>
                    <a:bodyPr/>
                    <a:lstStyle/>
                    <a:p>
                      <a:r>
                        <a:rPr lang="en-US" sz="1000" dirty="0"/>
                        <a:t>rabid</a:t>
                      </a:r>
                    </a:p>
                  </a:txBody>
                  <a:tcPr/>
                </a:tc>
                <a:tc>
                  <a:txBody>
                    <a:bodyPr/>
                    <a:lstStyle/>
                    <a:p>
                      <a:r>
                        <a:rPr lang="en-US" sz="1000" dirty="0"/>
                        <a:t>hare</a:t>
                      </a:r>
                    </a:p>
                  </a:txBody>
                  <a:tcPr/>
                </a:tc>
                <a:extLst>
                  <a:ext uri="{0D108BD9-81ED-4DB2-BD59-A6C34878D82A}">
                    <a16:rowId xmlns:a16="http://schemas.microsoft.com/office/drawing/2014/main" val="433600889"/>
                  </a:ext>
                </a:extLst>
              </a:tr>
              <a:tr h="284682">
                <a:tc>
                  <a:txBody>
                    <a:bodyPr/>
                    <a:lstStyle/>
                    <a:p>
                      <a:r>
                        <a:rPr lang="en-US" sz="1000" b="1" dirty="0"/>
                        <a:t>0.32</a:t>
                      </a:r>
                    </a:p>
                  </a:txBody>
                  <a:tcPr/>
                </a:tc>
                <a:tc>
                  <a:txBody>
                    <a:bodyPr/>
                    <a:lstStyle/>
                    <a:p>
                      <a:r>
                        <a:rPr lang="en-US" sz="1000" b="1" dirty="0"/>
                        <a:t>0.23</a:t>
                      </a:r>
                    </a:p>
                  </a:txBody>
                  <a:tcPr/>
                </a:tc>
                <a:tc>
                  <a:txBody>
                    <a:bodyPr/>
                    <a:lstStyle/>
                    <a:p>
                      <a:r>
                        <a:rPr lang="en-US" sz="1000" dirty="0"/>
                        <a:t>0.0</a:t>
                      </a:r>
                    </a:p>
                  </a:txBody>
                  <a:tcPr/>
                </a:tc>
                <a:tc>
                  <a:txBody>
                    <a:bodyPr/>
                    <a:lstStyle/>
                    <a:p>
                      <a:r>
                        <a:rPr lang="en-US" sz="1000" dirty="0"/>
                        <a:t>0.0</a:t>
                      </a:r>
                    </a:p>
                  </a:txBody>
                  <a:tcPr/>
                </a:tc>
                <a:tc>
                  <a:txBody>
                    <a:bodyPr/>
                    <a:lstStyle/>
                    <a:p>
                      <a:r>
                        <a:rPr lang="en-US" sz="1000" dirty="0"/>
                        <a:t>0.0</a:t>
                      </a:r>
                    </a:p>
                  </a:txBody>
                  <a:tcPr/>
                </a:tc>
                <a:tc>
                  <a:txBody>
                    <a:bodyPr/>
                    <a:lstStyle/>
                    <a:p>
                      <a:r>
                        <a:rPr lang="en-US" sz="1000" dirty="0"/>
                        <a:t>0.0</a:t>
                      </a:r>
                    </a:p>
                  </a:txBody>
                  <a:tcPr/>
                </a:tc>
                <a:extLst>
                  <a:ext uri="{0D108BD9-81ED-4DB2-BD59-A6C34878D82A}">
                    <a16:rowId xmlns:a16="http://schemas.microsoft.com/office/drawing/2014/main" val="435229104"/>
                  </a:ext>
                </a:extLst>
              </a:tr>
              <a:tr h="284682">
                <a:tc>
                  <a:txBody>
                    <a:bodyPr/>
                    <a:lstStyle/>
                    <a:p>
                      <a:r>
                        <a:rPr lang="en-US" sz="1000" dirty="0"/>
                        <a:t>0.0</a:t>
                      </a:r>
                    </a:p>
                  </a:txBody>
                  <a:tcPr/>
                </a:tc>
                <a:tc>
                  <a:txBody>
                    <a:bodyPr/>
                    <a:lstStyle/>
                    <a:p>
                      <a:r>
                        <a:rPr lang="en-US" sz="1000" dirty="0"/>
                        <a:t>0.0</a:t>
                      </a:r>
                    </a:p>
                  </a:txBody>
                  <a:tcPr/>
                </a:tc>
                <a:tc>
                  <a:txBody>
                    <a:bodyPr/>
                    <a:lstStyle/>
                    <a:p>
                      <a:r>
                        <a:rPr lang="en-US" sz="1000" b="1" dirty="0"/>
                        <a:t>0.12</a:t>
                      </a:r>
                    </a:p>
                  </a:txBody>
                  <a:tcPr/>
                </a:tc>
                <a:tc>
                  <a:txBody>
                    <a:bodyPr/>
                    <a:lstStyle/>
                    <a:p>
                      <a:r>
                        <a:rPr lang="en-US" sz="1000" b="1" dirty="0"/>
                        <a:t>0.23</a:t>
                      </a:r>
                    </a:p>
                  </a:txBody>
                  <a:tcPr/>
                </a:tc>
                <a:tc>
                  <a:txBody>
                    <a:bodyPr/>
                    <a:lstStyle/>
                    <a:p>
                      <a:r>
                        <a:rPr lang="en-US" sz="1000" dirty="0"/>
                        <a:t>0.0</a:t>
                      </a:r>
                    </a:p>
                  </a:txBody>
                  <a:tcPr/>
                </a:tc>
                <a:tc>
                  <a:txBody>
                    <a:bodyPr/>
                    <a:lstStyle/>
                    <a:p>
                      <a:r>
                        <a:rPr lang="en-US" sz="1000" dirty="0"/>
                        <a:t>0.0</a:t>
                      </a:r>
                    </a:p>
                  </a:txBody>
                  <a:tcPr/>
                </a:tc>
                <a:extLst>
                  <a:ext uri="{0D108BD9-81ED-4DB2-BD59-A6C34878D82A}">
                    <a16:rowId xmlns:a16="http://schemas.microsoft.com/office/drawing/2014/main" val="1318883647"/>
                  </a:ext>
                </a:extLst>
              </a:tr>
              <a:tr h="284682">
                <a:tc>
                  <a:txBody>
                    <a:bodyPr/>
                    <a:lstStyle/>
                    <a:p>
                      <a:r>
                        <a:rPr lang="en-US" sz="1000" dirty="0"/>
                        <a:t>0.0</a:t>
                      </a:r>
                    </a:p>
                  </a:txBody>
                  <a:tcPr/>
                </a:tc>
                <a:tc>
                  <a:txBody>
                    <a:bodyPr/>
                    <a:lstStyle/>
                    <a:p>
                      <a:r>
                        <a:rPr lang="en-US" sz="1000" dirty="0"/>
                        <a:t>0.0</a:t>
                      </a:r>
                    </a:p>
                  </a:txBody>
                  <a:tcPr/>
                </a:tc>
                <a:tc>
                  <a:txBody>
                    <a:bodyPr/>
                    <a:lstStyle/>
                    <a:p>
                      <a:r>
                        <a:rPr lang="en-US" sz="1000" dirty="0"/>
                        <a:t>0.0</a:t>
                      </a:r>
                    </a:p>
                  </a:txBody>
                  <a:tcPr/>
                </a:tc>
                <a:tc>
                  <a:txBody>
                    <a:bodyPr/>
                    <a:lstStyle/>
                    <a:p>
                      <a:r>
                        <a:rPr lang="en-US" sz="1000" dirty="0"/>
                        <a:t>0.0</a:t>
                      </a:r>
                    </a:p>
                  </a:txBody>
                  <a:tcPr/>
                </a:tc>
                <a:tc>
                  <a:txBody>
                    <a:bodyPr/>
                    <a:lstStyle/>
                    <a:p>
                      <a:r>
                        <a:rPr lang="en-US" sz="1000" dirty="0"/>
                        <a:t>0.56</a:t>
                      </a:r>
                    </a:p>
                  </a:txBody>
                  <a:tcPr/>
                </a:tc>
                <a:tc>
                  <a:txBody>
                    <a:bodyPr/>
                    <a:lstStyle/>
                    <a:p>
                      <a:r>
                        <a:rPr lang="en-US" sz="1000" dirty="0"/>
                        <a:t>0.12</a:t>
                      </a:r>
                    </a:p>
                  </a:txBody>
                  <a:tcPr/>
                </a:tc>
                <a:extLst>
                  <a:ext uri="{0D108BD9-81ED-4DB2-BD59-A6C34878D82A}">
                    <a16:rowId xmlns:a16="http://schemas.microsoft.com/office/drawing/2014/main" val="1437463030"/>
                  </a:ext>
                </a:extLst>
              </a:tr>
            </a:tbl>
          </a:graphicData>
        </a:graphic>
      </p:graphicFrame>
      <p:sp>
        <p:nvSpPr>
          <p:cNvPr id="29" name="Rectangle 28">
            <a:extLst>
              <a:ext uri="{FF2B5EF4-FFF2-40B4-BE49-F238E27FC236}">
                <a16:creationId xmlns:a16="http://schemas.microsoft.com/office/drawing/2014/main" id="{8F3E4E0F-D099-43C1-A122-8DAE235584F2}"/>
              </a:ext>
            </a:extLst>
          </p:cNvPr>
          <p:cNvSpPr/>
          <p:nvPr/>
        </p:nvSpPr>
        <p:spPr>
          <a:xfrm>
            <a:off x="7358062" y="2447745"/>
            <a:ext cx="1171575" cy="5915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vectors</a:t>
            </a:r>
          </a:p>
        </p:txBody>
      </p:sp>
      <p:cxnSp>
        <p:nvCxnSpPr>
          <p:cNvPr id="30" name="Straight Arrow Connector 29">
            <a:extLst>
              <a:ext uri="{FF2B5EF4-FFF2-40B4-BE49-F238E27FC236}">
                <a16:creationId xmlns:a16="http://schemas.microsoft.com/office/drawing/2014/main" id="{A34E3401-A811-42C7-A7E9-04DBA0C79557}"/>
              </a:ext>
            </a:extLst>
          </p:cNvPr>
          <p:cNvCxnSpPr>
            <a:cxnSpLocks/>
          </p:cNvCxnSpPr>
          <p:nvPr/>
        </p:nvCxnSpPr>
        <p:spPr>
          <a:xfrm flipH="1">
            <a:off x="7596187" y="2800349"/>
            <a:ext cx="347662" cy="1333499"/>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812F5CF2-E341-4747-ABC0-481303CDCC10}"/>
              </a:ext>
            </a:extLst>
          </p:cNvPr>
          <p:cNvCxnSpPr>
            <a:endCxn id="32" idx="0"/>
          </p:cNvCxnSpPr>
          <p:nvPr/>
        </p:nvCxnSpPr>
        <p:spPr>
          <a:xfrm rot="16200000" flipH="1">
            <a:off x="7146130" y="2035968"/>
            <a:ext cx="1628776" cy="1538287"/>
          </a:xfrm>
          <a:prstGeom prst="bentConnector3">
            <a:avLst>
              <a:gd name="adj1" fmla="val 146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884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AFF5A0A-47B1-4CB2-91B3-FEC90CF83231}"/>
              </a:ext>
            </a:extLst>
          </p:cNvPr>
          <p:cNvSpPr/>
          <p:nvPr/>
        </p:nvSpPr>
        <p:spPr>
          <a:xfrm>
            <a:off x="3724275" y="289626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F6BF329-03E4-4A0B-AE0D-2AF25661405A}"/>
              </a:ext>
            </a:extLst>
          </p:cNvPr>
          <p:cNvSpPr/>
          <p:nvPr/>
        </p:nvSpPr>
        <p:spPr>
          <a:xfrm>
            <a:off x="3724275" y="336299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BED2A81-7391-46BB-9F48-BD635BB01B98}"/>
              </a:ext>
            </a:extLst>
          </p:cNvPr>
          <p:cNvSpPr/>
          <p:nvPr/>
        </p:nvSpPr>
        <p:spPr>
          <a:xfrm>
            <a:off x="3752850" y="400116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7A9244-3A65-48C3-9679-CC80D98464DD}"/>
              </a:ext>
            </a:extLst>
          </p:cNvPr>
          <p:cNvSpPr txBox="1"/>
          <p:nvPr/>
        </p:nvSpPr>
        <p:spPr>
          <a:xfrm>
            <a:off x="3738562" y="3599954"/>
            <a:ext cx="819150" cy="369332"/>
          </a:xfrm>
          <a:prstGeom prst="rect">
            <a:avLst/>
          </a:prstGeom>
          <a:noFill/>
        </p:spPr>
        <p:txBody>
          <a:bodyPr wrap="square" rtlCol="0">
            <a:spAutoFit/>
          </a:bodyPr>
          <a:lstStyle/>
          <a:p>
            <a:r>
              <a:rPr lang="en-US" dirty="0"/>
              <a:t>…</a:t>
            </a:r>
          </a:p>
        </p:txBody>
      </p:sp>
      <p:sp>
        <p:nvSpPr>
          <p:cNvPr id="6" name="TextBox 5">
            <a:extLst>
              <a:ext uri="{FF2B5EF4-FFF2-40B4-BE49-F238E27FC236}">
                <a16:creationId xmlns:a16="http://schemas.microsoft.com/office/drawing/2014/main" id="{4EAA8854-4BBF-4DFF-9702-E66FAB9390C4}"/>
              </a:ext>
            </a:extLst>
          </p:cNvPr>
          <p:cNvSpPr txBox="1"/>
          <p:nvPr/>
        </p:nvSpPr>
        <p:spPr>
          <a:xfrm>
            <a:off x="2767011" y="1787465"/>
            <a:ext cx="1381126" cy="523220"/>
          </a:xfrm>
          <a:prstGeom prst="rect">
            <a:avLst/>
          </a:prstGeom>
          <a:noFill/>
        </p:spPr>
        <p:txBody>
          <a:bodyPr wrap="square" rtlCol="0">
            <a:spAutoFit/>
          </a:bodyPr>
          <a:lstStyle/>
          <a:p>
            <a:r>
              <a:rPr lang="en-US" sz="1400" dirty="0"/>
              <a:t>Input terms</a:t>
            </a:r>
            <a:br>
              <a:rPr lang="en-US" sz="1400" dirty="0"/>
            </a:br>
            <a:r>
              <a:rPr lang="en-US" sz="1400" dirty="0"/>
              <a:t>(size of “vocab”)</a:t>
            </a:r>
          </a:p>
        </p:txBody>
      </p:sp>
      <p:sp>
        <p:nvSpPr>
          <p:cNvPr id="8" name="Oval 7">
            <a:extLst>
              <a:ext uri="{FF2B5EF4-FFF2-40B4-BE49-F238E27FC236}">
                <a16:creationId xmlns:a16="http://schemas.microsoft.com/office/drawing/2014/main" id="{A654E5F1-65A9-4411-83AE-723493EC84C7}"/>
              </a:ext>
            </a:extLst>
          </p:cNvPr>
          <p:cNvSpPr/>
          <p:nvPr/>
        </p:nvSpPr>
        <p:spPr>
          <a:xfrm>
            <a:off x="4676774" y="2743865"/>
            <a:ext cx="304800" cy="3048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885587-E908-4CAF-BB3E-E00EAD81ACF6}"/>
              </a:ext>
            </a:extLst>
          </p:cNvPr>
          <p:cNvSpPr/>
          <p:nvPr/>
        </p:nvSpPr>
        <p:spPr>
          <a:xfrm>
            <a:off x="4676774" y="3218954"/>
            <a:ext cx="304800" cy="3048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6954C64-1633-4422-9C15-8B8AB2B02B70}"/>
              </a:ext>
            </a:extLst>
          </p:cNvPr>
          <p:cNvSpPr/>
          <p:nvPr/>
        </p:nvSpPr>
        <p:spPr>
          <a:xfrm>
            <a:off x="3705224" y="248046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9785389-F1D0-4DA8-9FC3-6D1BAEBCB0D7}"/>
              </a:ext>
            </a:extLst>
          </p:cNvPr>
          <p:cNvSpPr/>
          <p:nvPr/>
        </p:nvSpPr>
        <p:spPr>
          <a:xfrm>
            <a:off x="4676774" y="3696365"/>
            <a:ext cx="304800" cy="3048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89F4395-FAC8-4098-A3A4-D61D9F2D2DBA}"/>
              </a:ext>
            </a:extLst>
          </p:cNvPr>
          <p:cNvSpPr/>
          <p:nvPr/>
        </p:nvSpPr>
        <p:spPr>
          <a:xfrm>
            <a:off x="5495924" y="2743865"/>
            <a:ext cx="304800" cy="3048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EFBFA95-7F89-4FBF-A517-0170C4C05E06}"/>
              </a:ext>
            </a:extLst>
          </p:cNvPr>
          <p:cNvSpPr/>
          <p:nvPr/>
        </p:nvSpPr>
        <p:spPr>
          <a:xfrm>
            <a:off x="5495924" y="3218954"/>
            <a:ext cx="304800" cy="3048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2DD205F-C8B1-42C5-9EF4-97C7CC410BB7}"/>
              </a:ext>
            </a:extLst>
          </p:cNvPr>
          <p:cNvSpPr/>
          <p:nvPr/>
        </p:nvSpPr>
        <p:spPr>
          <a:xfrm>
            <a:off x="5495924" y="3696365"/>
            <a:ext cx="304800" cy="3048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BC6B84B-B558-4FE5-8B19-FEFFCA4D34B4}"/>
              </a:ext>
            </a:extLst>
          </p:cNvPr>
          <p:cNvSpPr/>
          <p:nvPr/>
        </p:nvSpPr>
        <p:spPr>
          <a:xfrm>
            <a:off x="6315074" y="2972465"/>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68BD60-6ECE-4995-AC5C-4064A02E4106}"/>
              </a:ext>
            </a:extLst>
          </p:cNvPr>
          <p:cNvSpPr/>
          <p:nvPr/>
        </p:nvSpPr>
        <p:spPr>
          <a:xfrm>
            <a:off x="6315074" y="3447554"/>
            <a:ext cx="304800" cy="3048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3EA024-6245-4613-BDDE-2CF563EA760D}"/>
              </a:ext>
            </a:extLst>
          </p:cNvPr>
          <p:cNvSpPr txBox="1"/>
          <p:nvPr/>
        </p:nvSpPr>
        <p:spPr>
          <a:xfrm>
            <a:off x="4686298" y="1787465"/>
            <a:ext cx="1381126" cy="307777"/>
          </a:xfrm>
          <a:prstGeom prst="rect">
            <a:avLst/>
          </a:prstGeom>
          <a:noFill/>
        </p:spPr>
        <p:txBody>
          <a:bodyPr wrap="square" rtlCol="0">
            <a:spAutoFit/>
          </a:bodyPr>
          <a:lstStyle/>
          <a:p>
            <a:r>
              <a:rPr lang="en-US" sz="1400" dirty="0"/>
              <a:t>Hidden layers</a:t>
            </a:r>
          </a:p>
        </p:txBody>
      </p:sp>
      <p:sp>
        <p:nvSpPr>
          <p:cNvPr id="22" name="TextBox 21">
            <a:extLst>
              <a:ext uri="{FF2B5EF4-FFF2-40B4-BE49-F238E27FC236}">
                <a16:creationId xmlns:a16="http://schemas.microsoft.com/office/drawing/2014/main" id="{2C8C157D-AEA7-452B-BC20-4E1054EAB411}"/>
              </a:ext>
            </a:extLst>
          </p:cNvPr>
          <p:cNvSpPr txBox="1"/>
          <p:nvPr/>
        </p:nvSpPr>
        <p:spPr>
          <a:xfrm>
            <a:off x="6315074" y="1787465"/>
            <a:ext cx="1381126" cy="738664"/>
          </a:xfrm>
          <a:prstGeom prst="rect">
            <a:avLst/>
          </a:prstGeom>
          <a:noFill/>
        </p:spPr>
        <p:txBody>
          <a:bodyPr wrap="square" rtlCol="0">
            <a:spAutoFit/>
          </a:bodyPr>
          <a:lstStyle/>
          <a:p>
            <a:r>
              <a:rPr lang="en-US" sz="1400" dirty="0"/>
              <a:t>Output layer</a:t>
            </a:r>
            <a:br>
              <a:rPr lang="en-US" sz="1400" dirty="0"/>
            </a:br>
            <a:r>
              <a:rPr lang="en-US" sz="1400" dirty="0"/>
              <a:t>(binary classifier has 2 outputs)</a:t>
            </a:r>
          </a:p>
        </p:txBody>
      </p:sp>
      <p:cxnSp>
        <p:nvCxnSpPr>
          <p:cNvPr id="24" name="Straight Arrow Connector 23">
            <a:extLst>
              <a:ext uri="{FF2B5EF4-FFF2-40B4-BE49-F238E27FC236}">
                <a16:creationId xmlns:a16="http://schemas.microsoft.com/office/drawing/2014/main" id="{D47300BD-8087-4877-89E7-9A4D1A1A5727}"/>
              </a:ext>
            </a:extLst>
          </p:cNvPr>
          <p:cNvCxnSpPr>
            <a:stCxn id="13" idx="6"/>
            <a:endCxn id="8" idx="2"/>
          </p:cNvCxnSpPr>
          <p:nvPr/>
        </p:nvCxnSpPr>
        <p:spPr>
          <a:xfrm>
            <a:off x="4010024" y="2632869"/>
            <a:ext cx="666750" cy="263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EE640BC-1B08-4D8A-8E94-E294C7AA7FF6}"/>
              </a:ext>
            </a:extLst>
          </p:cNvPr>
          <p:cNvCxnSpPr>
            <a:stCxn id="2" idx="6"/>
            <a:endCxn id="8" idx="2"/>
          </p:cNvCxnSpPr>
          <p:nvPr/>
        </p:nvCxnSpPr>
        <p:spPr>
          <a:xfrm flipV="1">
            <a:off x="4029075" y="2896265"/>
            <a:ext cx="647699"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30C6FC4-2EDC-4D56-9217-CBF0790F7518}"/>
              </a:ext>
            </a:extLst>
          </p:cNvPr>
          <p:cNvCxnSpPr>
            <a:cxnSpLocks/>
            <a:stCxn id="13" idx="6"/>
            <a:endCxn id="9" idx="1"/>
          </p:cNvCxnSpPr>
          <p:nvPr/>
        </p:nvCxnSpPr>
        <p:spPr>
          <a:xfrm>
            <a:off x="4010024" y="2632869"/>
            <a:ext cx="711387" cy="630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5A9E51F-8EB1-41AF-96E5-92A50A2D09DF}"/>
              </a:ext>
            </a:extLst>
          </p:cNvPr>
          <p:cNvCxnSpPr>
            <a:cxnSpLocks/>
            <a:stCxn id="2" idx="6"/>
            <a:endCxn id="9" idx="2"/>
          </p:cNvCxnSpPr>
          <p:nvPr/>
        </p:nvCxnSpPr>
        <p:spPr>
          <a:xfrm>
            <a:off x="4029075" y="3048665"/>
            <a:ext cx="647699" cy="322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F9E6D27-EC0D-4891-8FEB-70C070A52B88}"/>
              </a:ext>
            </a:extLst>
          </p:cNvPr>
          <p:cNvCxnSpPr>
            <a:cxnSpLocks/>
            <a:stCxn id="13" idx="6"/>
            <a:endCxn id="14" idx="1"/>
          </p:cNvCxnSpPr>
          <p:nvPr/>
        </p:nvCxnSpPr>
        <p:spPr>
          <a:xfrm>
            <a:off x="4010024" y="2632869"/>
            <a:ext cx="711387" cy="1108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D12566F-09D4-4E5B-84AD-7B9F721C8BF9}"/>
              </a:ext>
            </a:extLst>
          </p:cNvPr>
          <p:cNvCxnSpPr>
            <a:cxnSpLocks/>
            <a:stCxn id="2" idx="6"/>
            <a:endCxn id="14" idx="1"/>
          </p:cNvCxnSpPr>
          <p:nvPr/>
        </p:nvCxnSpPr>
        <p:spPr>
          <a:xfrm>
            <a:off x="4029075" y="3048665"/>
            <a:ext cx="692336" cy="692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130EAB2-A886-4A54-B4D0-CF20CB05EDC6}"/>
              </a:ext>
            </a:extLst>
          </p:cNvPr>
          <p:cNvCxnSpPr>
            <a:cxnSpLocks/>
            <a:stCxn id="3" idx="6"/>
            <a:endCxn id="8" idx="2"/>
          </p:cNvCxnSpPr>
          <p:nvPr/>
        </p:nvCxnSpPr>
        <p:spPr>
          <a:xfrm flipV="1">
            <a:off x="4029075" y="2896265"/>
            <a:ext cx="647699" cy="619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6771363-556E-48BA-82AC-01823E499972}"/>
              </a:ext>
            </a:extLst>
          </p:cNvPr>
          <p:cNvCxnSpPr>
            <a:cxnSpLocks/>
            <a:stCxn id="3" idx="6"/>
            <a:endCxn id="9" idx="2"/>
          </p:cNvCxnSpPr>
          <p:nvPr/>
        </p:nvCxnSpPr>
        <p:spPr>
          <a:xfrm flipV="1">
            <a:off x="4029075" y="3371354"/>
            <a:ext cx="647699" cy="14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4FAD2AC-C7EB-4DA7-AA44-980464D2190E}"/>
              </a:ext>
            </a:extLst>
          </p:cNvPr>
          <p:cNvCxnSpPr>
            <a:cxnSpLocks/>
            <a:stCxn id="3" idx="6"/>
            <a:endCxn id="14" idx="1"/>
          </p:cNvCxnSpPr>
          <p:nvPr/>
        </p:nvCxnSpPr>
        <p:spPr>
          <a:xfrm>
            <a:off x="4029075" y="3515390"/>
            <a:ext cx="692336" cy="22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E743493-9C46-4A5C-8CAD-14C086EFC295}"/>
              </a:ext>
            </a:extLst>
          </p:cNvPr>
          <p:cNvCxnSpPr>
            <a:cxnSpLocks/>
            <a:stCxn id="4" idx="6"/>
            <a:endCxn id="14" idx="2"/>
          </p:cNvCxnSpPr>
          <p:nvPr/>
        </p:nvCxnSpPr>
        <p:spPr>
          <a:xfrm flipV="1">
            <a:off x="4057650" y="3848765"/>
            <a:ext cx="619124"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2C63591-881B-442E-84A4-6D897FD9DBE9}"/>
              </a:ext>
            </a:extLst>
          </p:cNvPr>
          <p:cNvCxnSpPr>
            <a:cxnSpLocks/>
            <a:stCxn id="4" idx="6"/>
            <a:endCxn id="9" idx="3"/>
          </p:cNvCxnSpPr>
          <p:nvPr/>
        </p:nvCxnSpPr>
        <p:spPr>
          <a:xfrm flipV="1">
            <a:off x="4057650" y="3479117"/>
            <a:ext cx="663761" cy="674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CE90EA5-1904-47CA-8395-37C921E8A927}"/>
              </a:ext>
            </a:extLst>
          </p:cNvPr>
          <p:cNvCxnSpPr>
            <a:cxnSpLocks/>
            <a:stCxn id="4" idx="6"/>
            <a:endCxn id="8" idx="3"/>
          </p:cNvCxnSpPr>
          <p:nvPr/>
        </p:nvCxnSpPr>
        <p:spPr>
          <a:xfrm flipV="1">
            <a:off x="4057650" y="3004028"/>
            <a:ext cx="663761" cy="1149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4E86BF0-5DEE-440D-8F13-750A5B64B047}"/>
              </a:ext>
            </a:extLst>
          </p:cNvPr>
          <p:cNvCxnSpPr>
            <a:stCxn id="8" idx="6"/>
            <a:endCxn id="15" idx="2"/>
          </p:cNvCxnSpPr>
          <p:nvPr/>
        </p:nvCxnSpPr>
        <p:spPr>
          <a:xfrm>
            <a:off x="4981574" y="2896265"/>
            <a:ext cx="514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9E5EFD2-8977-4F98-945D-ECC303FED93C}"/>
              </a:ext>
            </a:extLst>
          </p:cNvPr>
          <p:cNvCxnSpPr/>
          <p:nvPr/>
        </p:nvCxnSpPr>
        <p:spPr>
          <a:xfrm>
            <a:off x="4981574" y="3371354"/>
            <a:ext cx="514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06DA7C6-6FB0-4DEE-B7A2-3A21E1784BB8}"/>
              </a:ext>
            </a:extLst>
          </p:cNvPr>
          <p:cNvCxnSpPr/>
          <p:nvPr/>
        </p:nvCxnSpPr>
        <p:spPr>
          <a:xfrm>
            <a:off x="4981574" y="3848765"/>
            <a:ext cx="514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EA9592B-F179-43CF-A466-0D58B175E450}"/>
              </a:ext>
            </a:extLst>
          </p:cNvPr>
          <p:cNvCxnSpPr>
            <a:cxnSpLocks/>
            <a:stCxn id="15" idx="6"/>
            <a:endCxn id="18" idx="2"/>
          </p:cNvCxnSpPr>
          <p:nvPr/>
        </p:nvCxnSpPr>
        <p:spPr>
          <a:xfrm>
            <a:off x="5800724" y="2896265"/>
            <a:ext cx="51435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73EAEC3-E76F-4669-BFB1-EEA7DE02B423}"/>
              </a:ext>
            </a:extLst>
          </p:cNvPr>
          <p:cNvCxnSpPr>
            <a:cxnSpLocks/>
            <a:stCxn id="15" idx="6"/>
            <a:endCxn id="19" idx="2"/>
          </p:cNvCxnSpPr>
          <p:nvPr/>
        </p:nvCxnSpPr>
        <p:spPr>
          <a:xfrm>
            <a:off x="5800724" y="2896265"/>
            <a:ext cx="514350" cy="703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A51F1DE-3125-4B3E-80FE-892FB9CB7153}"/>
              </a:ext>
            </a:extLst>
          </p:cNvPr>
          <p:cNvCxnSpPr>
            <a:cxnSpLocks/>
            <a:stCxn id="16" idx="6"/>
            <a:endCxn id="18" idx="2"/>
          </p:cNvCxnSpPr>
          <p:nvPr/>
        </p:nvCxnSpPr>
        <p:spPr>
          <a:xfrm flipV="1">
            <a:off x="5800724" y="3124865"/>
            <a:ext cx="514350" cy="246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B879600-2790-4FB9-A477-438F59AFD9BC}"/>
              </a:ext>
            </a:extLst>
          </p:cNvPr>
          <p:cNvCxnSpPr>
            <a:cxnSpLocks/>
            <a:stCxn id="16" idx="6"/>
            <a:endCxn id="19" idx="2"/>
          </p:cNvCxnSpPr>
          <p:nvPr/>
        </p:nvCxnSpPr>
        <p:spPr>
          <a:xfrm>
            <a:off x="5800724" y="3371354"/>
            <a:ext cx="51435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28BD9F1-4ECF-4EFB-BF03-63003A24230F}"/>
              </a:ext>
            </a:extLst>
          </p:cNvPr>
          <p:cNvCxnSpPr>
            <a:cxnSpLocks/>
            <a:stCxn id="17" idx="6"/>
            <a:endCxn id="19" idx="2"/>
          </p:cNvCxnSpPr>
          <p:nvPr/>
        </p:nvCxnSpPr>
        <p:spPr>
          <a:xfrm flipV="1">
            <a:off x="5800724" y="3599954"/>
            <a:ext cx="514350" cy="248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8209DEB-29C6-44A0-8A87-5B0BD3B18700}"/>
              </a:ext>
            </a:extLst>
          </p:cNvPr>
          <p:cNvCxnSpPr>
            <a:cxnSpLocks/>
            <a:stCxn id="17" idx="6"/>
            <a:endCxn id="18" idx="2"/>
          </p:cNvCxnSpPr>
          <p:nvPr/>
        </p:nvCxnSpPr>
        <p:spPr>
          <a:xfrm flipV="1">
            <a:off x="5800724" y="3124865"/>
            <a:ext cx="514350" cy="723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4584807-4E44-47D8-97A3-0BD2B3448ECD}"/>
              </a:ext>
            </a:extLst>
          </p:cNvPr>
          <p:cNvCxnSpPr/>
          <p:nvPr/>
        </p:nvCxnSpPr>
        <p:spPr>
          <a:xfrm>
            <a:off x="6705600" y="3124865"/>
            <a:ext cx="5619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9C5830C-CDCE-4E61-889A-80D93614977C}"/>
              </a:ext>
            </a:extLst>
          </p:cNvPr>
          <p:cNvCxnSpPr/>
          <p:nvPr/>
        </p:nvCxnSpPr>
        <p:spPr>
          <a:xfrm>
            <a:off x="6705599" y="3609146"/>
            <a:ext cx="5619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DFD38593-A2EF-46D1-9605-DAF08E08A995}"/>
              </a:ext>
            </a:extLst>
          </p:cNvPr>
          <p:cNvSpPr txBox="1"/>
          <p:nvPr/>
        </p:nvSpPr>
        <p:spPr>
          <a:xfrm>
            <a:off x="7267574" y="2973715"/>
            <a:ext cx="1381126" cy="307777"/>
          </a:xfrm>
          <a:prstGeom prst="rect">
            <a:avLst/>
          </a:prstGeom>
          <a:noFill/>
        </p:spPr>
        <p:txBody>
          <a:bodyPr wrap="square" rtlCol="0">
            <a:spAutoFit/>
          </a:bodyPr>
          <a:lstStyle/>
          <a:p>
            <a:r>
              <a:rPr lang="en-US" sz="1400" dirty="0"/>
              <a:t>1 (“auto”)</a:t>
            </a:r>
          </a:p>
        </p:txBody>
      </p:sp>
      <p:sp>
        <p:nvSpPr>
          <p:cNvPr id="84" name="TextBox 83">
            <a:extLst>
              <a:ext uri="{FF2B5EF4-FFF2-40B4-BE49-F238E27FC236}">
                <a16:creationId xmlns:a16="http://schemas.microsoft.com/office/drawing/2014/main" id="{F0C75798-1E41-4827-B271-AA869CB20957}"/>
              </a:ext>
            </a:extLst>
          </p:cNvPr>
          <p:cNvSpPr txBox="1"/>
          <p:nvPr/>
        </p:nvSpPr>
        <p:spPr>
          <a:xfrm>
            <a:off x="7248524" y="3477334"/>
            <a:ext cx="1381126" cy="307777"/>
          </a:xfrm>
          <a:prstGeom prst="rect">
            <a:avLst/>
          </a:prstGeom>
          <a:noFill/>
        </p:spPr>
        <p:txBody>
          <a:bodyPr wrap="square" rtlCol="0">
            <a:spAutoFit/>
          </a:bodyPr>
          <a:lstStyle/>
          <a:p>
            <a:r>
              <a:rPr lang="en-US" sz="1400" dirty="0"/>
              <a:t>0 (“home”)</a:t>
            </a:r>
          </a:p>
        </p:txBody>
      </p:sp>
      <p:sp>
        <p:nvSpPr>
          <p:cNvPr id="7" name="Title 6">
            <a:extLst>
              <a:ext uri="{FF2B5EF4-FFF2-40B4-BE49-F238E27FC236}">
                <a16:creationId xmlns:a16="http://schemas.microsoft.com/office/drawing/2014/main" id="{BC4CDF0C-E1DF-4AFA-BEAD-0010D0C9F0E3}"/>
              </a:ext>
            </a:extLst>
          </p:cNvPr>
          <p:cNvSpPr>
            <a:spLocks noGrp="1"/>
          </p:cNvSpPr>
          <p:nvPr>
            <p:ph type="title"/>
          </p:nvPr>
        </p:nvSpPr>
        <p:spPr/>
        <p:txBody>
          <a:bodyPr/>
          <a:lstStyle/>
          <a:p>
            <a:r>
              <a:rPr lang="en-US" dirty="0"/>
              <a:t>Example Neural Network Architecture</a:t>
            </a:r>
          </a:p>
        </p:txBody>
      </p:sp>
      <p:sp>
        <p:nvSpPr>
          <p:cNvPr id="10" name="TextBox 9">
            <a:extLst>
              <a:ext uri="{FF2B5EF4-FFF2-40B4-BE49-F238E27FC236}">
                <a16:creationId xmlns:a16="http://schemas.microsoft.com/office/drawing/2014/main" id="{8A6E2C46-3C62-4530-9DB7-4DB36861ECE5}"/>
              </a:ext>
            </a:extLst>
          </p:cNvPr>
          <p:cNvSpPr txBox="1"/>
          <p:nvPr/>
        </p:nvSpPr>
        <p:spPr>
          <a:xfrm>
            <a:off x="2711302" y="1077616"/>
            <a:ext cx="5768163" cy="369332"/>
          </a:xfrm>
          <a:prstGeom prst="rect">
            <a:avLst/>
          </a:prstGeom>
          <a:noFill/>
        </p:spPr>
        <p:txBody>
          <a:bodyPr wrap="square" rtlCol="0">
            <a:spAutoFit/>
          </a:bodyPr>
          <a:lstStyle/>
          <a:p>
            <a:r>
              <a:rPr lang="en-US" i="1" dirty="0"/>
              <a:t>Classify claim text as home or auto.</a:t>
            </a:r>
          </a:p>
        </p:txBody>
      </p:sp>
    </p:spTree>
    <p:extLst>
      <p:ext uri="{BB962C8B-B14F-4D97-AF65-F5344CB8AC3E}">
        <p14:creationId xmlns:p14="http://schemas.microsoft.com/office/powerpoint/2010/main" val="1391982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99C06-7AD1-4E59-90C1-5607459833E2}"/>
              </a:ext>
            </a:extLst>
          </p:cNvPr>
          <p:cNvSpPr>
            <a:spLocks noGrp="1"/>
          </p:cNvSpPr>
          <p:nvPr>
            <p:ph type="title"/>
          </p:nvPr>
        </p:nvSpPr>
        <p:spPr/>
        <p:txBody>
          <a:bodyPr/>
          <a:lstStyle/>
          <a:p>
            <a:r>
              <a:rPr lang="en-US" dirty="0"/>
              <a:t>Demo 3</a:t>
            </a:r>
          </a:p>
        </p:txBody>
      </p:sp>
      <p:sp>
        <p:nvSpPr>
          <p:cNvPr id="4" name="Content Placeholder 3">
            <a:extLst>
              <a:ext uri="{FF2B5EF4-FFF2-40B4-BE49-F238E27FC236}">
                <a16:creationId xmlns:a16="http://schemas.microsoft.com/office/drawing/2014/main" id="{3926235E-899A-41EE-81FC-4F083F718449}"/>
              </a:ext>
            </a:extLst>
          </p:cNvPr>
          <p:cNvSpPr>
            <a:spLocks noGrp="1"/>
          </p:cNvSpPr>
          <p:nvPr>
            <p:ph idx="1"/>
          </p:nvPr>
        </p:nvSpPr>
        <p:spPr/>
        <p:txBody>
          <a:bodyPr>
            <a:normAutofit fontScale="92500" lnSpcReduction="20000"/>
          </a:bodyPr>
          <a:lstStyle/>
          <a:p>
            <a:r>
              <a:rPr lang="en-US" dirty="0"/>
              <a:t>Open </a:t>
            </a:r>
            <a:r>
              <a:rPr lang="en-US" dirty="0">
                <a:solidFill>
                  <a:srgbClr val="F5982E"/>
                </a:solidFill>
              </a:rPr>
              <a:t>http://bit.ly/deep-learning-for-devs </a:t>
            </a:r>
          </a:p>
          <a:p>
            <a:r>
              <a:rPr lang="en-US" dirty="0"/>
              <a:t>Login to your </a:t>
            </a:r>
            <a:r>
              <a:rPr lang="en-US" dirty="0">
                <a:solidFill>
                  <a:srgbClr val="F5982E"/>
                </a:solidFill>
              </a:rPr>
              <a:t>AML Notebook VM</a:t>
            </a:r>
          </a:p>
          <a:p>
            <a:r>
              <a:rPr lang="en-US" dirty="0"/>
              <a:t>Upload the </a:t>
            </a:r>
            <a:r>
              <a:rPr lang="en-US" dirty="0">
                <a:solidFill>
                  <a:srgbClr val="F5982E"/>
                </a:solidFill>
              </a:rPr>
              <a:t>Notebook</a:t>
            </a:r>
          </a:p>
          <a:p>
            <a:r>
              <a:rPr lang="en-US" dirty="0"/>
              <a:t>In your Project open</a:t>
            </a:r>
            <a:br>
              <a:rPr lang="en-US" dirty="0"/>
            </a:br>
            <a:r>
              <a:rPr lang="en-US" dirty="0">
                <a:solidFill>
                  <a:srgbClr val="F5982E"/>
                </a:solidFill>
              </a:rPr>
              <a:t>deep learning for developers</a:t>
            </a:r>
          </a:p>
          <a:p>
            <a:r>
              <a:rPr lang="en-US" dirty="0"/>
              <a:t>Complete this notebook:</a:t>
            </a:r>
          </a:p>
          <a:p>
            <a:pPr lvl="1"/>
            <a:r>
              <a:rPr lang="en-US" dirty="0">
                <a:solidFill>
                  <a:srgbClr val="F5982E"/>
                </a:solidFill>
              </a:rPr>
              <a:t>deep-</a:t>
            </a:r>
            <a:r>
              <a:rPr lang="en-US" dirty="0" err="1">
                <a:solidFill>
                  <a:srgbClr val="F5982E"/>
                </a:solidFill>
              </a:rPr>
              <a:t>learning.ipynb</a:t>
            </a:r>
            <a:endParaRPr lang="en-US" dirty="0">
              <a:solidFill>
                <a:srgbClr val="F5982E"/>
              </a:solidFill>
            </a:endParaRPr>
          </a:p>
          <a:p>
            <a:r>
              <a:rPr lang="en-US" dirty="0"/>
              <a:t>Set </a:t>
            </a:r>
            <a:r>
              <a:rPr lang="en-US" dirty="0" err="1"/>
              <a:t>resource_group</a:t>
            </a:r>
            <a:r>
              <a:rPr lang="en-US" dirty="0"/>
              <a:t> (case sensitive!)</a:t>
            </a:r>
          </a:p>
          <a:p>
            <a:r>
              <a:rPr lang="en-US" dirty="0"/>
              <a:t>Set </a:t>
            </a:r>
            <a:r>
              <a:rPr lang="en-US" dirty="0" err="1"/>
              <a:t>aci_service_name</a:t>
            </a:r>
            <a:endParaRPr lang="en-US" dirty="0"/>
          </a:p>
          <a:p>
            <a:r>
              <a:rPr lang="en-US" dirty="0"/>
              <a:t>Set </a:t>
            </a:r>
            <a:r>
              <a:rPr lang="en-US" dirty="0" err="1"/>
              <a:t>cluster_name</a:t>
            </a:r>
            <a:endParaRPr lang="en-US" dirty="0"/>
          </a:p>
          <a:p>
            <a:endParaRPr lang="en-US" dirty="0"/>
          </a:p>
        </p:txBody>
      </p:sp>
      <p:sp>
        <p:nvSpPr>
          <p:cNvPr id="5" name="Text Placeholder 4">
            <a:extLst>
              <a:ext uri="{FF2B5EF4-FFF2-40B4-BE49-F238E27FC236}">
                <a16:creationId xmlns:a16="http://schemas.microsoft.com/office/drawing/2014/main" id="{D8E3D5BB-17DF-4E5D-AC07-EB8075C453F5}"/>
              </a:ext>
            </a:extLst>
          </p:cNvPr>
          <p:cNvSpPr>
            <a:spLocks noGrp="1"/>
          </p:cNvSpPr>
          <p:nvPr>
            <p:ph type="body" sz="half" idx="2"/>
          </p:nvPr>
        </p:nvSpPr>
        <p:spPr/>
        <p:txBody>
          <a:bodyPr/>
          <a:lstStyle/>
          <a:p>
            <a:r>
              <a:rPr lang="en-US" dirty="0"/>
              <a:t>Learn how to use neural networks for classifying text data using Azure Machine Learning.</a:t>
            </a:r>
          </a:p>
        </p:txBody>
      </p:sp>
      <p:pic>
        <p:nvPicPr>
          <p:cNvPr id="2" name="Picture 1">
            <a:extLst>
              <a:ext uri="{FF2B5EF4-FFF2-40B4-BE49-F238E27FC236}">
                <a16:creationId xmlns:a16="http://schemas.microsoft.com/office/drawing/2014/main" id="{79BF58D7-A016-445F-94F7-36214BCBA5D3}"/>
              </a:ext>
            </a:extLst>
          </p:cNvPr>
          <p:cNvPicPr>
            <a:picLocks noChangeAspect="1"/>
          </p:cNvPicPr>
          <p:nvPr/>
        </p:nvPicPr>
        <p:blipFill>
          <a:blip r:embed="rId3"/>
          <a:stretch>
            <a:fillRect/>
          </a:stretch>
        </p:blipFill>
        <p:spPr>
          <a:xfrm>
            <a:off x="497083" y="4636849"/>
            <a:ext cx="4617645" cy="596446"/>
          </a:xfrm>
          <a:prstGeom prst="rect">
            <a:avLst/>
          </a:prstGeom>
        </p:spPr>
      </p:pic>
      <p:pic>
        <p:nvPicPr>
          <p:cNvPr id="6" name="Picture 5">
            <a:extLst>
              <a:ext uri="{FF2B5EF4-FFF2-40B4-BE49-F238E27FC236}">
                <a16:creationId xmlns:a16="http://schemas.microsoft.com/office/drawing/2014/main" id="{0A3B7300-A799-41ED-BE00-9647593B00F8}"/>
              </a:ext>
            </a:extLst>
          </p:cNvPr>
          <p:cNvPicPr>
            <a:picLocks noChangeAspect="1"/>
          </p:cNvPicPr>
          <p:nvPr/>
        </p:nvPicPr>
        <p:blipFill rotWithShape="1">
          <a:blip r:embed="rId4"/>
          <a:srcRect r="5027"/>
          <a:stretch/>
        </p:blipFill>
        <p:spPr>
          <a:xfrm>
            <a:off x="497082" y="5353351"/>
            <a:ext cx="4617645" cy="530051"/>
          </a:xfrm>
          <a:prstGeom prst="rect">
            <a:avLst/>
          </a:prstGeom>
        </p:spPr>
      </p:pic>
      <p:pic>
        <p:nvPicPr>
          <p:cNvPr id="7" name="Picture 6">
            <a:extLst>
              <a:ext uri="{FF2B5EF4-FFF2-40B4-BE49-F238E27FC236}">
                <a16:creationId xmlns:a16="http://schemas.microsoft.com/office/drawing/2014/main" id="{60BB05C0-BA37-4999-B948-A8714E076E79}"/>
              </a:ext>
            </a:extLst>
          </p:cNvPr>
          <p:cNvPicPr>
            <a:picLocks noChangeAspect="1"/>
          </p:cNvPicPr>
          <p:nvPr/>
        </p:nvPicPr>
        <p:blipFill>
          <a:blip r:embed="rId5"/>
          <a:stretch>
            <a:fillRect/>
          </a:stretch>
        </p:blipFill>
        <p:spPr>
          <a:xfrm>
            <a:off x="503192" y="3913918"/>
            <a:ext cx="4611536" cy="572624"/>
          </a:xfrm>
          <a:prstGeom prst="rect">
            <a:avLst/>
          </a:prstGeom>
        </p:spPr>
      </p:pic>
    </p:spTree>
    <p:extLst>
      <p:ext uri="{BB962C8B-B14F-4D97-AF65-F5344CB8AC3E}">
        <p14:creationId xmlns:p14="http://schemas.microsoft.com/office/powerpoint/2010/main" val="3542797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DE9FDA-DE61-4082-93DC-E482F898C08E}"/>
              </a:ext>
            </a:extLst>
          </p:cNvPr>
          <p:cNvSpPr>
            <a:spLocks noGrp="1"/>
          </p:cNvSpPr>
          <p:nvPr>
            <p:ph type="pic" idx="1"/>
          </p:nvPr>
        </p:nvSpPr>
        <p:spPr/>
      </p:sp>
      <p:sp>
        <p:nvSpPr>
          <p:cNvPr id="2" name="Title 1">
            <a:extLst>
              <a:ext uri="{FF2B5EF4-FFF2-40B4-BE49-F238E27FC236}">
                <a16:creationId xmlns:a16="http://schemas.microsoft.com/office/drawing/2014/main" id="{7CA246D1-20D4-4FA5-A1BA-2F13E7810916}"/>
              </a:ext>
            </a:extLst>
          </p:cNvPr>
          <p:cNvSpPr>
            <a:spLocks noGrp="1"/>
          </p:cNvSpPr>
          <p:nvPr>
            <p:ph type="title"/>
          </p:nvPr>
        </p:nvSpPr>
        <p:spPr/>
        <p:txBody>
          <a:bodyPr>
            <a:normAutofit/>
          </a:bodyPr>
          <a:lstStyle/>
          <a:p>
            <a:r>
              <a:rPr lang="en-US" dirty="0"/>
              <a:t>Concept: Convolutional Neural Network (CNN)</a:t>
            </a:r>
          </a:p>
        </p:txBody>
      </p:sp>
      <p:sp>
        <p:nvSpPr>
          <p:cNvPr id="7" name="Text Placeholder 6">
            <a:extLst>
              <a:ext uri="{FF2B5EF4-FFF2-40B4-BE49-F238E27FC236}">
                <a16:creationId xmlns:a16="http://schemas.microsoft.com/office/drawing/2014/main" id="{7D017B24-C3D6-4774-A40E-DA2F0E3A39EB}"/>
              </a:ext>
            </a:extLst>
          </p:cNvPr>
          <p:cNvSpPr>
            <a:spLocks noGrp="1"/>
          </p:cNvSpPr>
          <p:nvPr>
            <p:ph type="body" sz="half" idx="2"/>
          </p:nvPr>
        </p:nvSpPr>
        <p:spPr/>
        <p:txBody>
          <a:bodyPr>
            <a:normAutofit fontScale="85000" lnSpcReduction="20000"/>
          </a:bodyPr>
          <a:lstStyle/>
          <a:p>
            <a:pPr marL="285750" indent="-285750">
              <a:buFont typeface="Arial" panose="020B0604020202020204" pitchFamily="34" charset="0"/>
              <a:buChar char="•"/>
            </a:pPr>
            <a:r>
              <a:rPr lang="en-US" dirty="0"/>
              <a:t>Consist of stacks of convolution and max-pooling layers. </a:t>
            </a:r>
          </a:p>
          <a:p>
            <a:pPr marL="285750" indent="-285750">
              <a:buFont typeface="Arial" panose="020B0604020202020204" pitchFamily="34" charset="0"/>
              <a:buChar char="•"/>
            </a:pPr>
            <a:r>
              <a:rPr lang="en-US" dirty="0"/>
              <a:t>Apply a convolution function as window that slides across the data, applying some function to the data within that window.</a:t>
            </a:r>
          </a:p>
          <a:p>
            <a:pPr marL="285750" indent="-285750">
              <a:buFont typeface="Arial" panose="020B0604020202020204" pitchFamily="34" charset="0"/>
              <a:buChar char="•"/>
            </a:pPr>
            <a:r>
              <a:rPr lang="en-US" dirty="0"/>
              <a:t>Conv Layers learn kernel</a:t>
            </a:r>
          </a:p>
          <a:p>
            <a:pPr marL="285750" indent="-285750">
              <a:buFont typeface="Arial" panose="020B0604020202020204" pitchFamily="34" charset="0"/>
              <a:buChar char="•"/>
            </a:pPr>
            <a:r>
              <a:rPr lang="en-US" dirty="0"/>
              <a:t>Max Pooling layers use a fixed (max value) kernel and are used to </a:t>
            </a:r>
            <a:r>
              <a:rPr lang="en-US" dirty="0" err="1"/>
              <a:t>downsample</a:t>
            </a:r>
            <a:r>
              <a:rPr lang="en-US" dirty="0"/>
              <a:t> (reduce the number of features)</a:t>
            </a:r>
          </a:p>
          <a:p>
            <a:pPr marL="285750" indent="-285750">
              <a:buFont typeface="Arial" panose="020B0604020202020204" pitchFamily="34" charset="0"/>
              <a:buChar char="•"/>
            </a:pPr>
            <a:r>
              <a:rPr lang="en-US" dirty="0"/>
              <a:t>Results in representations that are translation invariant.</a:t>
            </a:r>
          </a:p>
          <a:p>
            <a:pPr marL="285750" indent="-285750">
              <a:buFont typeface="Arial" panose="020B0604020202020204" pitchFamily="34" charset="0"/>
              <a:buChar char="•"/>
            </a:pPr>
            <a:r>
              <a:rPr lang="en-US" dirty="0"/>
              <a:t>Best for:</a:t>
            </a:r>
          </a:p>
          <a:p>
            <a:pPr marL="742950" lvl="1" indent="-285750">
              <a:buFont typeface="Arial" panose="020B0604020202020204" pitchFamily="34" charset="0"/>
              <a:buChar char="•"/>
            </a:pPr>
            <a:r>
              <a:rPr lang="en-US" dirty="0"/>
              <a:t>Sequences (1D conv)</a:t>
            </a:r>
          </a:p>
          <a:p>
            <a:pPr marL="742950" lvl="1" indent="-285750">
              <a:buFont typeface="Arial" panose="020B0604020202020204" pitchFamily="34" charset="0"/>
              <a:buChar char="•"/>
            </a:pPr>
            <a:r>
              <a:rPr lang="en-US" dirty="0"/>
              <a:t>Images (2D conv)</a:t>
            </a:r>
          </a:p>
          <a:p>
            <a:pPr marL="742950" lvl="1" indent="-285750">
              <a:buFont typeface="Arial" panose="020B0604020202020204" pitchFamily="34" charset="0"/>
              <a:buChar char="•"/>
            </a:pPr>
            <a:r>
              <a:rPr lang="en-US" dirty="0"/>
              <a:t>Video (3D conv)</a:t>
            </a:r>
          </a:p>
          <a:p>
            <a:pPr marL="285750" indent="-285750">
              <a:buFont typeface="Arial" panose="020B0604020202020204" pitchFamily="34" charset="0"/>
              <a:buChar char="•"/>
            </a:pPr>
            <a:r>
              <a:rPr lang="en-US" dirty="0"/>
              <a:t>Typical uses:</a:t>
            </a:r>
          </a:p>
          <a:p>
            <a:pPr marL="742950" lvl="1" indent="-285750">
              <a:buFont typeface="Arial" panose="020B0604020202020204" pitchFamily="34" charset="0"/>
              <a:buChar char="•"/>
            </a:pPr>
            <a:r>
              <a:rPr lang="en-US" dirty="0"/>
              <a:t>Image classification</a:t>
            </a:r>
          </a:p>
          <a:p>
            <a:pPr marL="742950" lvl="1" indent="-285750">
              <a:buFont typeface="Arial" panose="020B0604020202020204" pitchFamily="34" charset="0"/>
              <a:buChar char="•"/>
            </a:pPr>
            <a:r>
              <a:rPr lang="en-US" dirty="0"/>
              <a:t>Image segmentation</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grpSp>
        <p:nvGrpSpPr>
          <p:cNvPr id="10" name="Group 9">
            <a:extLst>
              <a:ext uri="{FF2B5EF4-FFF2-40B4-BE49-F238E27FC236}">
                <a16:creationId xmlns:a16="http://schemas.microsoft.com/office/drawing/2014/main" id="{E77C4362-A80B-4D58-BB32-5438F5995DF6}"/>
              </a:ext>
            </a:extLst>
          </p:cNvPr>
          <p:cNvGrpSpPr/>
          <p:nvPr/>
        </p:nvGrpSpPr>
        <p:grpSpPr>
          <a:xfrm>
            <a:off x="6624883" y="128549"/>
            <a:ext cx="2987749" cy="2138548"/>
            <a:chOff x="4907728" y="96134"/>
            <a:chExt cx="2987749" cy="2138548"/>
          </a:xfrm>
        </p:grpSpPr>
        <p:pic>
          <p:nvPicPr>
            <p:cNvPr id="9" name="Picture 8">
              <a:extLst>
                <a:ext uri="{FF2B5EF4-FFF2-40B4-BE49-F238E27FC236}">
                  <a16:creationId xmlns:a16="http://schemas.microsoft.com/office/drawing/2014/main" id="{2145A8E8-B362-405B-8204-2E24A7356B68}"/>
                </a:ext>
              </a:extLst>
            </p:cNvPr>
            <p:cNvPicPr>
              <a:picLocks noChangeAspect="1"/>
            </p:cNvPicPr>
            <p:nvPr/>
          </p:nvPicPr>
          <p:blipFill rotWithShape="1">
            <a:blip r:embed="rId3"/>
            <a:srcRect l="9707" t="44399" r="61249" b="24418"/>
            <a:stretch/>
          </p:blipFill>
          <p:spPr>
            <a:xfrm>
              <a:off x="4907728" y="96134"/>
              <a:ext cx="2987749" cy="2138548"/>
            </a:xfrm>
            <a:prstGeom prst="rect">
              <a:avLst/>
            </a:prstGeom>
          </p:spPr>
        </p:pic>
        <p:sp>
          <p:nvSpPr>
            <p:cNvPr id="8" name="Arrow: Right 7">
              <a:extLst>
                <a:ext uri="{FF2B5EF4-FFF2-40B4-BE49-F238E27FC236}">
                  <a16:creationId xmlns:a16="http://schemas.microsoft.com/office/drawing/2014/main" id="{79E7E5F5-B609-4B12-BFB7-AA7C09C73B5D}"/>
                </a:ext>
              </a:extLst>
            </p:cNvPr>
            <p:cNvSpPr/>
            <p:nvPr/>
          </p:nvSpPr>
          <p:spPr>
            <a:xfrm>
              <a:off x="6586870" y="844205"/>
              <a:ext cx="164805" cy="202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B3C8AC1-83C7-46E2-B39B-BD327D3E6C25}"/>
              </a:ext>
            </a:extLst>
          </p:cNvPr>
          <p:cNvGrpSpPr/>
          <p:nvPr/>
        </p:nvGrpSpPr>
        <p:grpSpPr>
          <a:xfrm>
            <a:off x="6546941" y="2457446"/>
            <a:ext cx="3327264" cy="4266916"/>
            <a:chOff x="2033485" y="3271923"/>
            <a:chExt cx="1859465" cy="2384596"/>
          </a:xfrm>
        </p:grpSpPr>
        <p:grpSp>
          <p:nvGrpSpPr>
            <p:cNvPr id="12" name="Group 11">
              <a:extLst>
                <a:ext uri="{FF2B5EF4-FFF2-40B4-BE49-F238E27FC236}">
                  <a16:creationId xmlns:a16="http://schemas.microsoft.com/office/drawing/2014/main" id="{F75DF247-7D47-4BEC-B245-F33C6D065247}"/>
                </a:ext>
              </a:extLst>
            </p:cNvPr>
            <p:cNvGrpSpPr/>
            <p:nvPr/>
          </p:nvGrpSpPr>
          <p:grpSpPr>
            <a:xfrm>
              <a:off x="2033485" y="3271923"/>
              <a:ext cx="1848962" cy="521502"/>
              <a:chOff x="3347720" y="3632200"/>
              <a:chExt cx="1188720" cy="335280"/>
            </a:xfrm>
          </p:grpSpPr>
          <p:sp>
            <p:nvSpPr>
              <p:cNvPr id="28" name="Rectangle 27">
                <a:extLst>
                  <a:ext uri="{FF2B5EF4-FFF2-40B4-BE49-F238E27FC236}">
                    <a16:creationId xmlns:a16="http://schemas.microsoft.com/office/drawing/2014/main" id="{69E5FC8F-4550-4C77-8FA5-F6887708564F}"/>
                  </a:ext>
                </a:extLst>
              </p:cNvPr>
              <p:cNvSpPr/>
              <p:nvPr/>
            </p:nvSpPr>
            <p:spPr>
              <a:xfrm>
                <a:off x="3347720" y="3632200"/>
                <a:ext cx="1188720" cy="3352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244796D-25A2-4AD9-AB62-4D9FAD7919E5}"/>
                  </a:ext>
                </a:extLst>
              </p:cNvPr>
              <p:cNvSpPr/>
              <p:nvPr/>
            </p:nvSpPr>
            <p:spPr>
              <a:xfrm>
                <a:off x="3474720"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DFCAC07-EBF1-4586-9D52-67416C792271}"/>
                  </a:ext>
                </a:extLst>
              </p:cNvPr>
              <p:cNvSpPr/>
              <p:nvPr/>
            </p:nvSpPr>
            <p:spPr>
              <a:xfrm>
                <a:off x="3827780"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5161E23-D50F-44C6-A4D0-FA9764B30352}"/>
                  </a:ext>
                </a:extLst>
              </p:cNvPr>
              <p:cNvSpPr/>
              <p:nvPr/>
            </p:nvSpPr>
            <p:spPr>
              <a:xfrm>
                <a:off x="4180840"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4CFDBE8-F86C-4B9D-8160-FACC26FB7AF1}"/>
                </a:ext>
              </a:extLst>
            </p:cNvPr>
            <p:cNvGrpSpPr/>
            <p:nvPr/>
          </p:nvGrpSpPr>
          <p:grpSpPr>
            <a:xfrm>
              <a:off x="2033485" y="4222167"/>
              <a:ext cx="1848962" cy="521502"/>
              <a:chOff x="3347720" y="3632200"/>
              <a:chExt cx="1188720" cy="335280"/>
            </a:xfrm>
          </p:grpSpPr>
          <p:sp>
            <p:nvSpPr>
              <p:cNvPr id="25" name="Rectangle 24">
                <a:extLst>
                  <a:ext uri="{FF2B5EF4-FFF2-40B4-BE49-F238E27FC236}">
                    <a16:creationId xmlns:a16="http://schemas.microsoft.com/office/drawing/2014/main" id="{1577F736-7975-4B67-8EC5-3946A450B045}"/>
                  </a:ext>
                </a:extLst>
              </p:cNvPr>
              <p:cNvSpPr/>
              <p:nvPr/>
            </p:nvSpPr>
            <p:spPr>
              <a:xfrm>
                <a:off x="3347720" y="3632200"/>
                <a:ext cx="1188720" cy="33528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08501EA-3552-458E-8739-AFD38F477B89}"/>
                  </a:ext>
                </a:extLst>
              </p:cNvPr>
              <p:cNvSpPr/>
              <p:nvPr/>
            </p:nvSpPr>
            <p:spPr>
              <a:xfrm>
                <a:off x="3690474"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1781C58-1181-4C24-8188-3A98A45D49F9}"/>
                  </a:ext>
                </a:extLst>
              </p:cNvPr>
              <p:cNvSpPr/>
              <p:nvPr/>
            </p:nvSpPr>
            <p:spPr>
              <a:xfrm>
                <a:off x="4016456"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B5867A2C-B291-4DDC-AA74-EE9A6E5FA757}"/>
                </a:ext>
              </a:extLst>
            </p:cNvPr>
            <p:cNvGrpSpPr/>
            <p:nvPr/>
          </p:nvGrpSpPr>
          <p:grpSpPr>
            <a:xfrm>
              <a:off x="2043988" y="5135017"/>
              <a:ext cx="1848962" cy="521502"/>
              <a:chOff x="3347720" y="3632200"/>
              <a:chExt cx="1188720" cy="335280"/>
            </a:xfrm>
          </p:grpSpPr>
          <p:sp>
            <p:nvSpPr>
              <p:cNvPr id="23" name="Rectangle 22">
                <a:extLst>
                  <a:ext uri="{FF2B5EF4-FFF2-40B4-BE49-F238E27FC236}">
                    <a16:creationId xmlns:a16="http://schemas.microsoft.com/office/drawing/2014/main" id="{85F906BE-9BAD-4D00-8A0F-3ACAB3E92DC5}"/>
                  </a:ext>
                </a:extLst>
              </p:cNvPr>
              <p:cNvSpPr/>
              <p:nvPr/>
            </p:nvSpPr>
            <p:spPr>
              <a:xfrm>
                <a:off x="3347720" y="3632200"/>
                <a:ext cx="1188720" cy="335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262AA0C-36B5-4DEE-B23D-75024304A1EB}"/>
                  </a:ext>
                </a:extLst>
              </p:cNvPr>
              <p:cNvSpPr/>
              <p:nvPr/>
            </p:nvSpPr>
            <p:spPr>
              <a:xfrm>
                <a:off x="3826387"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8BB21700-1992-4426-BC07-E38BCD035DB3}"/>
                </a:ext>
              </a:extLst>
            </p:cNvPr>
            <p:cNvCxnSpPr>
              <a:stCxn id="29" idx="2"/>
              <a:endCxn id="26" idx="0"/>
            </p:cNvCxnSpPr>
            <p:nvPr/>
          </p:nvCxnSpPr>
          <p:spPr>
            <a:xfrm>
              <a:off x="2396957" y="3698606"/>
              <a:ext cx="335588"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4D51B7A-D042-4598-94A6-9001B377401B}"/>
                </a:ext>
              </a:extLst>
            </p:cNvPr>
            <p:cNvCxnSpPr>
              <a:cxnSpLocks/>
              <a:stCxn id="29" idx="2"/>
              <a:endCxn id="27" idx="0"/>
            </p:cNvCxnSpPr>
            <p:nvPr/>
          </p:nvCxnSpPr>
          <p:spPr>
            <a:xfrm>
              <a:off x="2396957" y="3698606"/>
              <a:ext cx="842628"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62B35B0-3248-4893-B24E-D99C3A971014}"/>
                </a:ext>
              </a:extLst>
            </p:cNvPr>
            <p:cNvCxnSpPr>
              <a:cxnSpLocks/>
              <a:stCxn id="30" idx="2"/>
              <a:endCxn id="27" idx="0"/>
            </p:cNvCxnSpPr>
            <p:nvPr/>
          </p:nvCxnSpPr>
          <p:spPr>
            <a:xfrm>
              <a:off x="2946114" y="3698606"/>
              <a:ext cx="293471"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4E90D9A-F7C9-4664-A18E-F2428F2F1004}"/>
                </a:ext>
              </a:extLst>
            </p:cNvPr>
            <p:cNvCxnSpPr>
              <a:cxnSpLocks/>
              <a:stCxn id="30" idx="2"/>
              <a:endCxn id="26" idx="0"/>
            </p:cNvCxnSpPr>
            <p:nvPr/>
          </p:nvCxnSpPr>
          <p:spPr>
            <a:xfrm flipH="1">
              <a:off x="2732545" y="3698606"/>
              <a:ext cx="213569"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9F2C6CB-F0F6-4EF2-A58C-C435F2DF683D}"/>
                </a:ext>
              </a:extLst>
            </p:cNvPr>
            <p:cNvCxnSpPr>
              <a:cxnSpLocks/>
              <a:stCxn id="31" idx="2"/>
              <a:endCxn id="27" idx="0"/>
            </p:cNvCxnSpPr>
            <p:nvPr/>
          </p:nvCxnSpPr>
          <p:spPr>
            <a:xfrm flipH="1">
              <a:off x="3239585" y="3698606"/>
              <a:ext cx="255687"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85FDD73-4ADE-476A-8A41-75E7DAF1C5A4}"/>
                </a:ext>
              </a:extLst>
            </p:cNvPr>
            <p:cNvCxnSpPr>
              <a:cxnSpLocks/>
              <a:stCxn id="31" idx="2"/>
              <a:endCxn id="26" idx="0"/>
            </p:cNvCxnSpPr>
            <p:nvPr/>
          </p:nvCxnSpPr>
          <p:spPr>
            <a:xfrm flipH="1">
              <a:off x="2732545" y="3698606"/>
              <a:ext cx="762727"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038BB68-DEA2-4C0A-80E5-DA4CC1C71944}"/>
                </a:ext>
              </a:extLst>
            </p:cNvPr>
            <p:cNvCxnSpPr>
              <a:cxnSpLocks/>
              <a:stCxn id="26" idx="2"/>
              <a:endCxn id="24" idx="0"/>
            </p:cNvCxnSpPr>
            <p:nvPr/>
          </p:nvCxnSpPr>
          <p:spPr>
            <a:xfrm>
              <a:off x="2732545" y="4648850"/>
              <a:ext cx="221905" cy="57431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9772BA3-A569-4C5B-BC7A-B9207AE9FDD7}"/>
                </a:ext>
              </a:extLst>
            </p:cNvPr>
            <p:cNvCxnSpPr>
              <a:cxnSpLocks/>
              <a:stCxn id="27" idx="2"/>
              <a:endCxn id="24" idx="0"/>
            </p:cNvCxnSpPr>
            <p:nvPr/>
          </p:nvCxnSpPr>
          <p:spPr>
            <a:xfrm flipH="1">
              <a:off x="2954450" y="4648850"/>
              <a:ext cx="285135" cy="57431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1024" name="TextBox 1023">
            <a:extLst>
              <a:ext uri="{FF2B5EF4-FFF2-40B4-BE49-F238E27FC236}">
                <a16:creationId xmlns:a16="http://schemas.microsoft.com/office/drawing/2014/main" id="{5E64271B-F683-4BDB-AADC-34FC0DA4E132}"/>
              </a:ext>
            </a:extLst>
          </p:cNvPr>
          <p:cNvSpPr txBox="1"/>
          <p:nvPr/>
        </p:nvSpPr>
        <p:spPr>
          <a:xfrm>
            <a:off x="9874205" y="2733394"/>
            <a:ext cx="1642730" cy="369332"/>
          </a:xfrm>
          <a:prstGeom prst="rect">
            <a:avLst/>
          </a:prstGeom>
          <a:noFill/>
        </p:spPr>
        <p:txBody>
          <a:bodyPr wrap="square" rtlCol="0">
            <a:spAutoFit/>
          </a:bodyPr>
          <a:lstStyle/>
          <a:p>
            <a:r>
              <a:rPr lang="en-US" dirty="0"/>
              <a:t>Conv Layer</a:t>
            </a:r>
          </a:p>
        </p:txBody>
      </p:sp>
      <p:sp>
        <p:nvSpPr>
          <p:cNvPr id="34" name="TextBox 33">
            <a:extLst>
              <a:ext uri="{FF2B5EF4-FFF2-40B4-BE49-F238E27FC236}">
                <a16:creationId xmlns:a16="http://schemas.microsoft.com/office/drawing/2014/main" id="{7A0FEEE9-32FF-4C2E-8FC7-0D244D486093}"/>
              </a:ext>
            </a:extLst>
          </p:cNvPr>
          <p:cNvSpPr txBox="1"/>
          <p:nvPr/>
        </p:nvSpPr>
        <p:spPr>
          <a:xfrm>
            <a:off x="9925954" y="4274942"/>
            <a:ext cx="1642730" cy="646331"/>
          </a:xfrm>
          <a:prstGeom prst="rect">
            <a:avLst/>
          </a:prstGeom>
          <a:noFill/>
        </p:spPr>
        <p:txBody>
          <a:bodyPr wrap="square" rtlCol="0">
            <a:spAutoFit/>
          </a:bodyPr>
          <a:lstStyle/>
          <a:p>
            <a:r>
              <a:rPr lang="en-US" dirty="0"/>
              <a:t>Max-Pooling Layer</a:t>
            </a:r>
          </a:p>
        </p:txBody>
      </p:sp>
      <p:sp>
        <p:nvSpPr>
          <p:cNvPr id="35" name="TextBox 34">
            <a:extLst>
              <a:ext uri="{FF2B5EF4-FFF2-40B4-BE49-F238E27FC236}">
                <a16:creationId xmlns:a16="http://schemas.microsoft.com/office/drawing/2014/main" id="{183C0F61-79B3-4930-9CE5-B4825DFB8627}"/>
              </a:ext>
            </a:extLst>
          </p:cNvPr>
          <p:cNvSpPr txBox="1"/>
          <p:nvPr/>
        </p:nvSpPr>
        <p:spPr>
          <a:xfrm>
            <a:off x="9974361" y="6067152"/>
            <a:ext cx="1642730" cy="369332"/>
          </a:xfrm>
          <a:prstGeom prst="rect">
            <a:avLst/>
          </a:prstGeom>
          <a:noFill/>
        </p:spPr>
        <p:txBody>
          <a:bodyPr wrap="square" rtlCol="0">
            <a:spAutoFit/>
          </a:bodyPr>
          <a:lstStyle/>
          <a:p>
            <a:r>
              <a:rPr lang="en-US" dirty="0"/>
              <a:t>Dense Layer</a:t>
            </a:r>
          </a:p>
        </p:txBody>
      </p:sp>
    </p:spTree>
    <p:extLst>
      <p:ext uri="{BB962C8B-B14F-4D97-AF65-F5344CB8AC3E}">
        <p14:creationId xmlns:p14="http://schemas.microsoft.com/office/powerpoint/2010/main" val="33408556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656BBB-B30C-4056-BB78-65CDA70D8873}"/>
              </a:ext>
            </a:extLst>
          </p:cNvPr>
          <p:cNvSpPr>
            <a:spLocks noGrp="1"/>
          </p:cNvSpPr>
          <p:nvPr>
            <p:ph type="title"/>
          </p:nvPr>
        </p:nvSpPr>
        <p:spPr/>
        <p:txBody>
          <a:bodyPr/>
          <a:lstStyle/>
          <a:p>
            <a:r>
              <a:rPr lang="en-US" dirty="0"/>
              <a:t>Transfer learning using pre-trained models</a:t>
            </a:r>
          </a:p>
        </p:txBody>
      </p:sp>
      <p:sp>
        <p:nvSpPr>
          <p:cNvPr id="6" name="Content Placeholder 5">
            <a:extLst>
              <a:ext uri="{FF2B5EF4-FFF2-40B4-BE49-F238E27FC236}">
                <a16:creationId xmlns:a16="http://schemas.microsoft.com/office/drawing/2014/main" id="{E40244BA-C176-4E1F-8ABA-5DE278888F9B}"/>
              </a:ext>
            </a:extLst>
          </p:cNvPr>
          <p:cNvSpPr>
            <a:spLocks noGrp="1"/>
          </p:cNvSpPr>
          <p:nvPr>
            <p:ph idx="1"/>
          </p:nvPr>
        </p:nvSpPr>
        <p:spPr/>
        <p:txBody>
          <a:bodyPr/>
          <a:lstStyle/>
          <a:p>
            <a:r>
              <a:rPr lang="en-US" dirty="0" err="1"/>
              <a:t>ConvNets</a:t>
            </a:r>
            <a:r>
              <a:rPr lang="en-US" dirty="0"/>
              <a:t> lend themselves to transfer learning</a:t>
            </a:r>
          </a:p>
          <a:p>
            <a:r>
              <a:rPr lang="en-US" dirty="0"/>
              <a:t>Models are pre-trained on large data sets</a:t>
            </a:r>
          </a:p>
          <a:p>
            <a:r>
              <a:rPr lang="en-US" dirty="0"/>
              <a:t>The features the </a:t>
            </a:r>
            <a:r>
              <a:rPr lang="en-US" dirty="0" err="1"/>
              <a:t>ConvNet</a:t>
            </a:r>
            <a:r>
              <a:rPr lang="en-US" dirty="0"/>
              <a:t> layers create can be </a:t>
            </a:r>
            <a:r>
              <a:rPr lang="en-US" i="1" dirty="0"/>
              <a:t>re-used</a:t>
            </a:r>
            <a:r>
              <a:rPr lang="en-US" dirty="0"/>
              <a:t> to train classifiers for different problems</a:t>
            </a:r>
          </a:p>
          <a:p>
            <a:pPr lvl="1"/>
            <a:r>
              <a:rPr lang="en-US" dirty="0"/>
              <a:t>You drop the densely connected layers, tack on new dense layers and re-train just the classification using the data from your </a:t>
            </a:r>
            <a:r>
              <a:rPr lang="en-US"/>
              <a:t>new problem.</a:t>
            </a:r>
            <a:endParaRPr lang="en-US" dirty="0"/>
          </a:p>
        </p:txBody>
      </p:sp>
    </p:spTree>
    <p:extLst>
      <p:ext uri="{BB962C8B-B14F-4D97-AF65-F5344CB8AC3E}">
        <p14:creationId xmlns:p14="http://schemas.microsoft.com/office/powerpoint/2010/main" val="162329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CAFA-5B17-4E11-9BB2-0A8F3768F1D8}"/>
              </a:ext>
            </a:extLst>
          </p:cNvPr>
          <p:cNvSpPr>
            <a:spLocks noGrp="1"/>
          </p:cNvSpPr>
          <p:nvPr>
            <p:ph type="title" idx="4294967295"/>
          </p:nvPr>
        </p:nvSpPr>
        <p:spPr>
          <a:xfrm>
            <a:off x="0" y="19050"/>
            <a:ext cx="10515600" cy="804863"/>
          </a:xfrm>
        </p:spPr>
        <p:txBody>
          <a:bodyPr/>
          <a:lstStyle/>
          <a:p>
            <a:r>
              <a:rPr lang="en-US" dirty="0"/>
              <a:t>How to learn deep learning</a:t>
            </a:r>
          </a:p>
        </p:txBody>
      </p:sp>
      <p:grpSp>
        <p:nvGrpSpPr>
          <p:cNvPr id="17" name="Group 16">
            <a:extLst>
              <a:ext uri="{FF2B5EF4-FFF2-40B4-BE49-F238E27FC236}">
                <a16:creationId xmlns:a16="http://schemas.microsoft.com/office/drawing/2014/main" id="{AA3BC788-DCC4-4C68-862A-B3E6382A6CA9}"/>
              </a:ext>
            </a:extLst>
          </p:cNvPr>
          <p:cNvGrpSpPr/>
          <p:nvPr/>
        </p:nvGrpSpPr>
        <p:grpSpPr>
          <a:xfrm>
            <a:off x="8163851" y="7502204"/>
            <a:ext cx="2598076" cy="5200043"/>
            <a:chOff x="320616" y="1440901"/>
            <a:chExt cx="2146540" cy="4471416"/>
          </a:xfrm>
        </p:grpSpPr>
        <p:sp>
          <p:nvSpPr>
            <p:cNvPr id="18" name="Rectangle 29">
              <a:extLst>
                <a:ext uri="{FF2B5EF4-FFF2-40B4-BE49-F238E27FC236}">
                  <a16:creationId xmlns:a16="http://schemas.microsoft.com/office/drawing/2014/main" id="{EF1B622E-C54B-41D2-8EF6-5933E9777FBB}"/>
                </a:ext>
              </a:extLst>
            </p:cNvPr>
            <p:cNvSpPr>
              <a:spLocks noChangeArrowheads="1"/>
            </p:cNvSpPr>
            <p:nvPr/>
          </p:nvSpPr>
          <p:spPr bwMode="auto">
            <a:xfrm>
              <a:off x="320616" y="1440901"/>
              <a:ext cx="2146540" cy="4471416"/>
            </a:xfrm>
            <a:prstGeom prst="rect">
              <a:avLst/>
            </a:prstGeom>
            <a:solidFill>
              <a:srgbClr val="EAEAEA"/>
            </a:solidFill>
            <a:ln w="7938">
              <a:solidFill>
                <a:srgbClr val="000000"/>
              </a:solidFill>
              <a:miter lim="800000"/>
              <a:headEnd/>
              <a:tailEnd/>
            </a:ln>
          </p:spPr>
          <p:txBody>
            <a:bodyPr/>
            <a:lstStyle/>
            <a:p>
              <a:endParaRPr lang="en-US" dirty="0"/>
            </a:p>
          </p:txBody>
        </p:sp>
        <p:sp>
          <p:nvSpPr>
            <p:cNvPr id="19" name="Rounded Rectangle 17">
              <a:extLst>
                <a:ext uri="{FF2B5EF4-FFF2-40B4-BE49-F238E27FC236}">
                  <a16:creationId xmlns:a16="http://schemas.microsoft.com/office/drawing/2014/main" id="{7AA198F9-A3FB-44B5-BD1F-9C281279C6A3}"/>
                </a:ext>
              </a:extLst>
            </p:cNvPr>
            <p:cNvSpPr/>
            <p:nvPr/>
          </p:nvSpPr>
          <p:spPr>
            <a:xfrm>
              <a:off x="570541" y="2581086"/>
              <a:ext cx="1646691" cy="2225552"/>
            </a:xfrm>
            <a:prstGeom prst="roundRect">
              <a:avLst>
                <a:gd name="adj" fmla="val 10120"/>
              </a:avLst>
            </a:prstGeom>
            <a:solidFill>
              <a:schemeClr val="bg1">
                <a:lumMod val="75000"/>
              </a:schemeClr>
            </a:solidFill>
            <a:ln>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grpSp>
          <p:nvGrpSpPr>
            <p:cNvPr id="20" name="Group 19">
              <a:extLst>
                <a:ext uri="{FF2B5EF4-FFF2-40B4-BE49-F238E27FC236}">
                  <a16:creationId xmlns:a16="http://schemas.microsoft.com/office/drawing/2014/main" id="{A62F1DDE-1E41-48E4-BEC3-1C7A7EECEBEB}"/>
                </a:ext>
              </a:extLst>
            </p:cNvPr>
            <p:cNvGrpSpPr/>
            <p:nvPr/>
          </p:nvGrpSpPr>
          <p:grpSpPr>
            <a:xfrm>
              <a:off x="675019" y="1801227"/>
              <a:ext cx="1437735" cy="3750765"/>
              <a:chOff x="675019" y="1801227"/>
              <a:chExt cx="1437735" cy="3750765"/>
            </a:xfrm>
          </p:grpSpPr>
          <p:sp>
            <p:nvSpPr>
              <p:cNvPr id="21" name="Rounded Rectangle 40">
                <a:extLst>
                  <a:ext uri="{FF2B5EF4-FFF2-40B4-BE49-F238E27FC236}">
                    <a16:creationId xmlns:a16="http://schemas.microsoft.com/office/drawing/2014/main" id="{1F93D782-9145-4691-A208-315DBEE852F5}"/>
                  </a:ext>
                </a:extLst>
              </p:cNvPr>
              <p:cNvSpPr/>
              <p:nvPr/>
            </p:nvSpPr>
            <p:spPr>
              <a:xfrm>
                <a:off x="675019" y="1801227"/>
                <a:ext cx="1437735" cy="465826"/>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Background Research</a:t>
                </a:r>
              </a:p>
            </p:txBody>
          </p:sp>
          <p:sp>
            <p:nvSpPr>
              <p:cNvPr id="22" name="Rounded Rectangle 42">
                <a:extLst>
                  <a:ext uri="{FF2B5EF4-FFF2-40B4-BE49-F238E27FC236}">
                    <a16:creationId xmlns:a16="http://schemas.microsoft.com/office/drawing/2014/main" id="{845ADC9C-8378-4286-A238-5612B1AA3593}"/>
                  </a:ext>
                </a:extLst>
              </p:cNvPr>
              <p:cNvSpPr/>
              <p:nvPr/>
            </p:nvSpPr>
            <p:spPr>
              <a:xfrm>
                <a:off x="675019" y="2622462"/>
                <a:ext cx="1437735" cy="465826"/>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Prep Session</a:t>
                </a:r>
              </a:p>
            </p:txBody>
          </p:sp>
          <p:sp>
            <p:nvSpPr>
              <p:cNvPr id="23" name="Rounded Rectangle 43">
                <a:extLst>
                  <a:ext uri="{FF2B5EF4-FFF2-40B4-BE49-F238E27FC236}">
                    <a16:creationId xmlns:a16="http://schemas.microsoft.com/office/drawing/2014/main" id="{07390F55-AA34-4E8E-AE83-CD3260DE8379}"/>
                  </a:ext>
                </a:extLst>
              </p:cNvPr>
              <p:cNvSpPr/>
              <p:nvPr/>
            </p:nvSpPr>
            <p:spPr>
              <a:xfrm>
                <a:off x="675019" y="3443697"/>
                <a:ext cx="1437735" cy="465826"/>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Capabilities Presentation</a:t>
                </a:r>
              </a:p>
            </p:txBody>
          </p:sp>
          <p:sp>
            <p:nvSpPr>
              <p:cNvPr id="24" name="Rounded Rectangle 44">
                <a:extLst>
                  <a:ext uri="{FF2B5EF4-FFF2-40B4-BE49-F238E27FC236}">
                    <a16:creationId xmlns:a16="http://schemas.microsoft.com/office/drawing/2014/main" id="{B59B4A5C-0823-445F-A75E-9102C772413F}"/>
                  </a:ext>
                </a:extLst>
              </p:cNvPr>
              <p:cNvSpPr/>
              <p:nvPr/>
            </p:nvSpPr>
            <p:spPr>
              <a:xfrm>
                <a:off x="675019" y="4264932"/>
                <a:ext cx="1437735" cy="465826"/>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Q&amp;A Interview</a:t>
                </a:r>
              </a:p>
            </p:txBody>
          </p:sp>
          <p:sp>
            <p:nvSpPr>
              <p:cNvPr id="25" name="Rounded Rectangle 46">
                <a:extLst>
                  <a:ext uri="{FF2B5EF4-FFF2-40B4-BE49-F238E27FC236}">
                    <a16:creationId xmlns:a16="http://schemas.microsoft.com/office/drawing/2014/main" id="{1178BFA4-F1C4-4C1B-844B-BB9AD3FF8465}"/>
                  </a:ext>
                </a:extLst>
              </p:cNvPr>
              <p:cNvSpPr/>
              <p:nvPr/>
            </p:nvSpPr>
            <p:spPr>
              <a:xfrm>
                <a:off x="675019" y="5086166"/>
                <a:ext cx="1437735" cy="465826"/>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Additional Documentation &amp; Follow-Up Clarifications</a:t>
                </a:r>
              </a:p>
            </p:txBody>
          </p:sp>
          <p:sp>
            <p:nvSpPr>
              <p:cNvPr id="26" name="Freeform 40">
                <a:extLst>
                  <a:ext uri="{FF2B5EF4-FFF2-40B4-BE49-F238E27FC236}">
                    <a16:creationId xmlns:a16="http://schemas.microsoft.com/office/drawing/2014/main" id="{5F89DC7A-8816-4158-A8FC-8793A48F41D3}"/>
                  </a:ext>
                </a:extLst>
              </p:cNvPr>
              <p:cNvSpPr>
                <a:spLocks/>
              </p:cNvSpPr>
              <p:nvPr/>
            </p:nvSpPr>
            <p:spPr bwMode="auto">
              <a:xfrm>
                <a:off x="1239686" y="2342933"/>
                <a:ext cx="308400" cy="23815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sp>
            <p:nvSpPr>
              <p:cNvPr id="27" name="Freeform 40">
                <a:extLst>
                  <a:ext uri="{FF2B5EF4-FFF2-40B4-BE49-F238E27FC236}">
                    <a16:creationId xmlns:a16="http://schemas.microsoft.com/office/drawing/2014/main" id="{7ACC47CB-4A54-410B-AA64-EA6217E51693}"/>
                  </a:ext>
                </a:extLst>
              </p:cNvPr>
              <p:cNvSpPr>
                <a:spLocks/>
              </p:cNvSpPr>
              <p:nvPr/>
            </p:nvSpPr>
            <p:spPr bwMode="auto">
              <a:xfrm>
                <a:off x="1239686" y="3164168"/>
                <a:ext cx="308400" cy="23815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sp>
            <p:nvSpPr>
              <p:cNvPr id="28" name="Freeform 40">
                <a:extLst>
                  <a:ext uri="{FF2B5EF4-FFF2-40B4-BE49-F238E27FC236}">
                    <a16:creationId xmlns:a16="http://schemas.microsoft.com/office/drawing/2014/main" id="{01505FB7-EB7C-44CE-9F6F-82F7D5CB3A09}"/>
                  </a:ext>
                </a:extLst>
              </p:cNvPr>
              <p:cNvSpPr>
                <a:spLocks/>
              </p:cNvSpPr>
              <p:nvPr/>
            </p:nvSpPr>
            <p:spPr bwMode="auto">
              <a:xfrm>
                <a:off x="1239686" y="3985403"/>
                <a:ext cx="308400" cy="23815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sp>
            <p:nvSpPr>
              <p:cNvPr id="29" name="Freeform 40">
                <a:extLst>
                  <a:ext uri="{FF2B5EF4-FFF2-40B4-BE49-F238E27FC236}">
                    <a16:creationId xmlns:a16="http://schemas.microsoft.com/office/drawing/2014/main" id="{94F06270-746E-4F2B-8F8D-27CB0F16CB4E}"/>
                  </a:ext>
                </a:extLst>
              </p:cNvPr>
              <p:cNvSpPr>
                <a:spLocks/>
              </p:cNvSpPr>
              <p:nvPr/>
            </p:nvSpPr>
            <p:spPr bwMode="auto">
              <a:xfrm>
                <a:off x="1239686" y="4806638"/>
                <a:ext cx="308400" cy="23815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grpSp>
      </p:grpSp>
      <p:sp>
        <p:nvSpPr>
          <p:cNvPr id="37" name="TextBox 36">
            <a:extLst>
              <a:ext uri="{FF2B5EF4-FFF2-40B4-BE49-F238E27FC236}">
                <a16:creationId xmlns:a16="http://schemas.microsoft.com/office/drawing/2014/main" id="{C58CDDD5-DC44-4F68-AAE8-5B79E6F0425A}"/>
              </a:ext>
            </a:extLst>
          </p:cNvPr>
          <p:cNvSpPr txBox="1"/>
          <p:nvPr/>
        </p:nvSpPr>
        <p:spPr>
          <a:xfrm>
            <a:off x="5951205" y="862851"/>
            <a:ext cx="2209800" cy="369332"/>
          </a:xfrm>
          <a:prstGeom prst="rect">
            <a:avLst/>
          </a:prstGeom>
          <a:noFill/>
        </p:spPr>
        <p:txBody>
          <a:bodyPr wrap="square" rtlCol="0">
            <a:spAutoFit/>
          </a:bodyPr>
          <a:lstStyle/>
          <a:p>
            <a:r>
              <a:rPr lang="en-US" dirty="0"/>
              <a:t>Guidance:</a:t>
            </a:r>
          </a:p>
        </p:txBody>
      </p:sp>
      <p:sp>
        <p:nvSpPr>
          <p:cNvPr id="38" name="TextBox 37">
            <a:extLst>
              <a:ext uri="{FF2B5EF4-FFF2-40B4-BE49-F238E27FC236}">
                <a16:creationId xmlns:a16="http://schemas.microsoft.com/office/drawing/2014/main" id="{CB81D72F-F2FE-4D8A-8289-2FAB82A20E8C}"/>
              </a:ext>
            </a:extLst>
          </p:cNvPr>
          <p:cNvSpPr txBox="1"/>
          <p:nvPr/>
        </p:nvSpPr>
        <p:spPr>
          <a:xfrm>
            <a:off x="1729386" y="864914"/>
            <a:ext cx="3973845" cy="369332"/>
          </a:xfrm>
          <a:prstGeom prst="rect">
            <a:avLst/>
          </a:prstGeom>
          <a:noFill/>
        </p:spPr>
        <p:txBody>
          <a:bodyPr wrap="square" rtlCol="0">
            <a:spAutoFit/>
          </a:bodyPr>
          <a:lstStyle/>
          <a:p>
            <a:r>
              <a:rPr lang="en-US" dirty="0"/>
              <a:t>Instead follow this approach:</a:t>
            </a:r>
          </a:p>
        </p:txBody>
      </p:sp>
      <p:grpSp>
        <p:nvGrpSpPr>
          <p:cNvPr id="3" name="Group 2">
            <a:extLst>
              <a:ext uri="{FF2B5EF4-FFF2-40B4-BE49-F238E27FC236}">
                <a16:creationId xmlns:a16="http://schemas.microsoft.com/office/drawing/2014/main" id="{4F4BCDAE-ED2E-4DAD-A45A-BFAD3B9AE627}"/>
              </a:ext>
            </a:extLst>
          </p:cNvPr>
          <p:cNvGrpSpPr/>
          <p:nvPr/>
        </p:nvGrpSpPr>
        <p:grpSpPr>
          <a:xfrm>
            <a:off x="3493989" y="5087761"/>
            <a:ext cx="1740170" cy="889771"/>
            <a:chOff x="3493989" y="5557661"/>
            <a:chExt cx="1740170" cy="889771"/>
          </a:xfrm>
        </p:grpSpPr>
        <p:sp>
          <p:nvSpPr>
            <p:cNvPr id="8" name="Rounded Rectangle 40">
              <a:extLst>
                <a:ext uri="{FF2B5EF4-FFF2-40B4-BE49-F238E27FC236}">
                  <a16:creationId xmlns:a16="http://schemas.microsoft.com/office/drawing/2014/main" id="{A23C334B-CDC7-4CF4-B4A1-AFB1CD7FAC2E}"/>
                </a:ext>
              </a:extLst>
            </p:cNvPr>
            <p:cNvSpPr/>
            <p:nvPr/>
          </p:nvSpPr>
          <p:spPr>
            <a:xfrm>
              <a:off x="3493989" y="5905699"/>
              <a:ext cx="1740170" cy="541733"/>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History</a:t>
              </a:r>
            </a:p>
          </p:txBody>
        </p:sp>
        <p:sp>
          <p:nvSpPr>
            <p:cNvPr id="47" name="Freeform 40">
              <a:extLst>
                <a:ext uri="{FF2B5EF4-FFF2-40B4-BE49-F238E27FC236}">
                  <a16:creationId xmlns:a16="http://schemas.microsoft.com/office/drawing/2014/main" id="{55D230D3-2A3B-4D24-95F9-D295B13AB4FA}"/>
                </a:ext>
              </a:extLst>
            </p:cNvPr>
            <p:cNvSpPr>
              <a:spLocks/>
            </p:cNvSpPr>
            <p:nvPr/>
          </p:nvSpPr>
          <p:spPr bwMode="auto">
            <a:xfrm>
              <a:off x="4177437" y="5557661"/>
              <a:ext cx="373274" cy="34958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noFill/>
            <a:ln>
              <a:solidFill>
                <a:schemeClr val="tx1">
                  <a:lumMod val="50000"/>
                  <a:lumOff val="50000"/>
                </a:schemeClr>
              </a:solidFill>
            </a:ln>
          </p:spPr>
          <p:txBody>
            <a:bodyPr/>
            <a:lstStyle/>
            <a:p>
              <a:endParaRPr lang="en-US" dirty="0"/>
            </a:p>
          </p:txBody>
        </p:sp>
      </p:grpSp>
      <p:grpSp>
        <p:nvGrpSpPr>
          <p:cNvPr id="43" name="Group 42">
            <a:extLst>
              <a:ext uri="{FF2B5EF4-FFF2-40B4-BE49-F238E27FC236}">
                <a16:creationId xmlns:a16="http://schemas.microsoft.com/office/drawing/2014/main" id="{93B53FCC-5D42-4F8E-AA14-E10775E3A2D8}"/>
              </a:ext>
            </a:extLst>
          </p:cNvPr>
          <p:cNvGrpSpPr/>
          <p:nvPr/>
        </p:nvGrpSpPr>
        <p:grpSpPr>
          <a:xfrm>
            <a:off x="3493989" y="4260260"/>
            <a:ext cx="1740170" cy="891316"/>
            <a:chOff x="3493989" y="2612089"/>
            <a:chExt cx="1740170" cy="891316"/>
          </a:xfrm>
        </p:grpSpPr>
        <p:sp>
          <p:nvSpPr>
            <p:cNvPr id="33" name="Freeform 40">
              <a:extLst>
                <a:ext uri="{FF2B5EF4-FFF2-40B4-BE49-F238E27FC236}">
                  <a16:creationId xmlns:a16="http://schemas.microsoft.com/office/drawing/2014/main" id="{49A6099C-79B3-45F5-A83C-847BA2840EA9}"/>
                </a:ext>
              </a:extLst>
            </p:cNvPr>
            <p:cNvSpPr>
              <a:spLocks/>
            </p:cNvSpPr>
            <p:nvPr/>
          </p:nvSpPr>
          <p:spPr bwMode="auto">
            <a:xfrm>
              <a:off x="4177437" y="2612089"/>
              <a:ext cx="373274" cy="34958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noFill/>
            <a:ln>
              <a:solidFill>
                <a:schemeClr val="tx1">
                  <a:lumMod val="50000"/>
                  <a:lumOff val="50000"/>
                </a:schemeClr>
              </a:solidFill>
            </a:ln>
          </p:spPr>
          <p:txBody>
            <a:bodyPr/>
            <a:lstStyle/>
            <a:p>
              <a:endParaRPr lang="en-US" dirty="0"/>
            </a:p>
          </p:txBody>
        </p:sp>
        <p:sp>
          <p:nvSpPr>
            <p:cNvPr id="30" name="Rounded Rectangle 43">
              <a:extLst>
                <a:ext uri="{FF2B5EF4-FFF2-40B4-BE49-F238E27FC236}">
                  <a16:creationId xmlns:a16="http://schemas.microsoft.com/office/drawing/2014/main" id="{73C6D51A-254E-4CD3-9E73-4BE141C5D8CC}"/>
                </a:ext>
              </a:extLst>
            </p:cNvPr>
            <p:cNvSpPr/>
            <p:nvPr/>
          </p:nvSpPr>
          <p:spPr>
            <a:xfrm>
              <a:off x="3493989" y="2961672"/>
              <a:ext cx="1740170" cy="541733"/>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a:t>
              </a:r>
            </a:p>
          </p:txBody>
        </p:sp>
      </p:grpSp>
      <p:grpSp>
        <p:nvGrpSpPr>
          <p:cNvPr id="42" name="Group 41">
            <a:extLst>
              <a:ext uri="{FF2B5EF4-FFF2-40B4-BE49-F238E27FC236}">
                <a16:creationId xmlns:a16="http://schemas.microsoft.com/office/drawing/2014/main" id="{D1496AF4-683F-48C4-BB3F-B3BE04A3D079}"/>
              </a:ext>
            </a:extLst>
          </p:cNvPr>
          <p:cNvGrpSpPr/>
          <p:nvPr/>
        </p:nvGrpSpPr>
        <p:grpSpPr>
          <a:xfrm>
            <a:off x="3493989" y="3432758"/>
            <a:ext cx="1740170" cy="891316"/>
            <a:chOff x="3493989" y="1763657"/>
            <a:chExt cx="1740170" cy="891316"/>
          </a:xfrm>
        </p:grpSpPr>
        <p:sp>
          <p:nvSpPr>
            <p:cNvPr id="13" name="Freeform 40">
              <a:extLst>
                <a:ext uri="{FF2B5EF4-FFF2-40B4-BE49-F238E27FC236}">
                  <a16:creationId xmlns:a16="http://schemas.microsoft.com/office/drawing/2014/main" id="{A95D44E4-C2F9-4FFF-AAA2-727B500457B2}"/>
                </a:ext>
              </a:extLst>
            </p:cNvPr>
            <p:cNvSpPr>
              <a:spLocks/>
            </p:cNvSpPr>
            <p:nvPr/>
          </p:nvSpPr>
          <p:spPr bwMode="auto">
            <a:xfrm>
              <a:off x="4177437" y="1763657"/>
              <a:ext cx="373274" cy="34958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noFill/>
            <a:ln>
              <a:solidFill>
                <a:schemeClr val="tx1">
                  <a:lumMod val="50000"/>
                  <a:lumOff val="50000"/>
                </a:schemeClr>
              </a:solidFill>
            </a:ln>
          </p:spPr>
          <p:txBody>
            <a:bodyPr/>
            <a:lstStyle/>
            <a:p>
              <a:endParaRPr lang="en-US" dirty="0"/>
            </a:p>
          </p:txBody>
        </p:sp>
        <p:sp>
          <p:nvSpPr>
            <p:cNvPr id="10" name="Rounded Rectangle 43">
              <a:extLst>
                <a:ext uri="{FF2B5EF4-FFF2-40B4-BE49-F238E27FC236}">
                  <a16:creationId xmlns:a16="http://schemas.microsoft.com/office/drawing/2014/main" id="{AC96359B-B10C-4883-BF0E-DC8827A237FB}"/>
                </a:ext>
              </a:extLst>
            </p:cNvPr>
            <p:cNvSpPr/>
            <p:nvPr/>
          </p:nvSpPr>
          <p:spPr>
            <a:xfrm>
              <a:off x="3493989" y="2113240"/>
              <a:ext cx="1740170" cy="541733"/>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Theory</a:t>
              </a:r>
            </a:p>
          </p:txBody>
        </p:sp>
      </p:grpSp>
      <p:grpSp>
        <p:nvGrpSpPr>
          <p:cNvPr id="45" name="Group 44">
            <a:extLst>
              <a:ext uri="{FF2B5EF4-FFF2-40B4-BE49-F238E27FC236}">
                <a16:creationId xmlns:a16="http://schemas.microsoft.com/office/drawing/2014/main" id="{A9212091-EDEB-4D0B-A38A-0D51EBF7E03E}"/>
              </a:ext>
            </a:extLst>
          </p:cNvPr>
          <p:cNvGrpSpPr/>
          <p:nvPr/>
        </p:nvGrpSpPr>
        <p:grpSpPr>
          <a:xfrm>
            <a:off x="3493989" y="2605256"/>
            <a:ext cx="1740170" cy="891316"/>
            <a:chOff x="3493989" y="4308953"/>
            <a:chExt cx="1740170" cy="891316"/>
          </a:xfrm>
        </p:grpSpPr>
        <p:sp>
          <p:nvSpPr>
            <p:cNvPr id="35" name="Freeform 40">
              <a:extLst>
                <a:ext uri="{FF2B5EF4-FFF2-40B4-BE49-F238E27FC236}">
                  <a16:creationId xmlns:a16="http://schemas.microsoft.com/office/drawing/2014/main" id="{B6FB1C4F-9C5E-4FCC-ACB1-8427358D0781}"/>
                </a:ext>
              </a:extLst>
            </p:cNvPr>
            <p:cNvSpPr>
              <a:spLocks/>
            </p:cNvSpPr>
            <p:nvPr/>
          </p:nvSpPr>
          <p:spPr bwMode="auto">
            <a:xfrm>
              <a:off x="4177437" y="4308953"/>
              <a:ext cx="373274" cy="34958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sp>
          <p:nvSpPr>
            <p:cNvPr id="31" name="Rounded Rectangle 43">
              <a:extLst>
                <a:ext uri="{FF2B5EF4-FFF2-40B4-BE49-F238E27FC236}">
                  <a16:creationId xmlns:a16="http://schemas.microsoft.com/office/drawing/2014/main" id="{41703804-C941-4A45-B4AA-80EC08951A07}"/>
                </a:ext>
              </a:extLst>
            </p:cNvPr>
            <p:cNvSpPr/>
            <p:nvPr/>
          </p:nvSpPr>
          <p:spPr>
            <a:xfrm>
              <a:off x="3493989" y="4658536"/>
              <a:ext cx="1740170" cy="541733"/>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Code</a:t>
              </a:r>
            </a:p>
          </p:txBody>
        </p:sp>
      </p:grpSp>
      <p:grpSp>
        <p:nvGrpSpPr>
          <p:cNvPr id="44" name="Group 43">
            <a:extLst>
              <a:ext uri="{FF2B5EF4-FFF2-40B4-BE49-F238E27FC236}">
                <a16:creationId xmlns:a16="http://schemas.microsoft.com/office/drawing/2014/main" id="{994622CA-70C0-490F-8AD9-BB357A552ECB}"/>
              </a:ext>
            </a:extLst>
          </p:cNvPr>
          <p:cNvGrpSpPr/>
          <p:nvPr/>
        </p:nvGrpSpPr>
        <p:grpSpPr>
          <a:xfrm>
            <a:off x="3493989" y="1777754"/>
            <a:ext cx="1740170" cy="891316"/>
            <a:chOff x="3493989" y="3460521"/>
            <a:chExt cx="1740170" cy="891316"/>
          </a:xfrm>
        </p:grpSpPr>
        <p:sp>
          <p:nvSpPr>
            <p:cNvPr id="34" name="Freeform 40">
              <a:extLst>
                <a:ext uri="{FF2B5EF4-FFF2-40B4-BE49-F238E27FC236}">
                  <a16:creationId xmlns:a16="http://schemas.microsoft.com/office/drawing/2014/main" id="{D6D7FCDD-99EC-4E2D-B06B-71209FAC345F}"/>
                </a:ext>
              </a:extLst>
            </p:cNvPr>
            <p:cNvSpPr>
              <a:spLocks/>
            </p:cNvSpPr>
            <p:nvPr/>
          </p:nvSpPr>
          <p:spPr bwMode="auto">
            <a:xfrm>
              <a:off x="4177437" y="3460521"/>
              <a:ext cx="373274" cy="349583"/>
            </a:xfrm>
            <a:custGeom>
              <a:avLst/>
              <a:gdLst>
                <a:gd name="T0" fmla="*/ 0 w 165"/>
                <a:gd name="T1" fmla="*/ 90 h 120"/>
                <a:gd name="T2" fmla="*/ 40 w 165"/>
                <a:gd name="T3" fmla="*/ 90 h 120"/>
                <a:gd name="T4" fmla="*/ 40 w 165"/>
                <a:gd name="T5" fmla="*/ 0 h 120"/>
                <a:gd name="T6" fmla="*/ 125 w 165"/>
                <a:gd name="T7" fmla="*/ 0 h 120"/>
                <a:gd name="T8" fmla="*/ 125 w 165"/>
                <a:gd name="T9" fmla="*/ 90 h 120"/>
                <a:gd name="T10" fmla="*/ 165 w 165"/>
                <a:gd name="T11" fmla="*/ 90 h 120"/>
                <a:gd name="T12" fmla="*/ 80 w 165"/>
                <a:gd name="T13" fmla="*/ 120 h 120"/>
                <a:gd name="T14" fmla="*/ 0 w 165"/>
                <a:gd name="T15" fmla="*/ 9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0" y="90"/>
                  </a:moveTo>
                  <a:lnTo>
                    <a:pt x="40" y="90"/>
                  </a:lnTo>
                  <a:lnTo>
                    <a:pt x="40" y="0"/>
                  </a:lnTo>
                  <a:lnTo>
                    <a:pt x="125" y="0"/>
                  </a:lnTo>
                  <a:lnTo>
                    <a:pt x="125" y="90"/>
                  </a:lnTo>
                  <a:lnTo>
                    <a:pt x="165" y="90"/>
                  </a:lnTo>
                  <a:lnTo>
                    <a:pt x="80" y="120"/>
                  </a:lnTo>
                  <a:lnTo>
                    <a:pt x="0" y="90"/>
                  </a:lnTo>
                  <a:close/>
                </a:path>
              </a:pathLst>
            </a:custGeom>
            <a:solidFill>
              <a:schemeClr val="tx1">
                <a:lumMod val="50000"/>
                <a:lumOff val="50000"/>
              </a:schemeClr>
            </a:solidFill>
            <a:ln>
              <a:noFill/>
            </a:ln>
          </p:spPr>
          <p:txBody>
            <a:bodyPr/>
            <a:lstStyle/>
            <a:p>
              <a:endParaRPr lang="en-US" dirty="0"/>
            </a:p>
          </p:txBody>
        </p:sp>
        <p:sp>
          <p:nvSpPr>
            <p:cNvPr id="9" name="Rounded Rectangle 42">
              <a:extLst>
                <a:ext uri="{FF2B5EF4-FFF2-40B4-BE49-F238E27FC236}">
                  <a16:creationId xmlns:a16="http://schemas.microsoft.com/office/drawing/2014/main" id="{585E50EE-FB60-4017-9259-D43DAE83A455}"/>
                </a:ext>
              </a:extLst>
            </p:cNvPr>
            <p:cNvSpPr/>
            <p:nvPr/>
          </p:nvSpPr>
          <p:spPr>
            <a:xfrm>
              <a:off x="3493989" y="3810104"/>
              <a:ext cx="1740170" cy="541733"/>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p:txBody>
        </p:sp>
      </p:grpSp>
      <p:sp>
        <p:nvSpPr>
          <p:cNvPr id="32" name="Rounded Rectangle 46">
            <a:extLst>
              <a:ext uri="{FF2B5EF4-FFF2-40B4-BE49-F238E27FC236}">
                <a16:creationId xmlns:a16="http://schemas.microsoft.com/office/drawing/2014/main" id="{3CC29D87-1CB1-4CD3-A033-0888F8D69A36}"/>
              </a:ext>
            </a:extLst>
          </p:cNvPr>
          <p:cNvSpPr/>
          <p:nvPr/>
        </p:nvSpPr>
        <p:spPr>
          <a:xfrm>
            <a:off x="3493989" y="1299835"/>
            <a:ext cx="1740170" cy="541733"/>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Best Practices</a:t>
            </a:r>
          </a:p>
        </p:txBody>
      </p:sp>
      <p:grpSp>
        <p:nvGrpSpPr>
          <p:cNvPr id="6" name="Group 5">
            <a:extLst>
              <a:ext uri="{FF2B5EF4-FFF2-40B4-BE49-F238E27FC236}">
                <a16:creationId xmlns:a16="http://schemas.microsoft.com/office/drawing/2014/main" id="{8A7DA9C4-2451-4F43-87DB-34D0B5CEE314}"/>
              </a:ext>
            </a:extLst>
          </p:cNvPr>
          <p:cNvGrpSpPr/>
          <p:nvPr/>
        </p:nvGrpSpPr>
        <p:grpSpPr>
          <a:xfrm>
            <a:off x="5613400" y="3782341"/>
            <a:ext cx="2547605" cy="2526960"/>
            <a:chOff x="5613400" y="3782341"/>
            <a:chExt cx="2547605" cy="2526960"/>
          </a:xfrm>
        </p:grpSpPr>
        <p:sp>
          <p:nvSpPr>
            <p:cNvPr id="41" name="TextBox 40">
              <a:extLst>
                <a:ext uri="{FF2B5EF4-FFF2-40B4-BE49-F238E27FC236}">
                  <a16:creationId xmlns:a16="http://schemas.microsoft.com/office/drawing/2014/main" id="{9F6A712F-25EE-4DC5-A744-E96A81C9DBB8}"/>
                </a:ext>
              </a:extLst>
            </p:cNvPr>
            <p:cNvSpPr txBox="1"/>
            <p:nvPr/>
          </p:nvSpPr>
          <p:spPr>
            <a:xfrm>
              <a:off x="6197600" y="4277976"/>
              <a:ext cx="1963405" cy="2031325"/>
            </a:xfrm>
            <a:prstGeom prst="rect">
              <a:avLst/>
            </a:prstGeom>
            <a:noFill/>
          </p:spPr>
          <p:txBody>
            <a:bodyPr wrap="square" rtlCol="0">
              <a:spAutoFit/>
            </a:bodyPr>
            <a:lstStyle/>
            <a:p>
              <a:r>
                <a:rPr lang="en-US" sz="1400" dirty="0">
                  <a:solidFill>
                    <a:schemeClr val="accent1"/>
                  </a:solidFill>
                </a:rPr>
                <a:t>Instead of pursuing these depths, use that time for other best practices, concepts and code!</a:t>
              </a:r>
            </a:p>
            <a:p>
              <a:endParaRPr lang="en-US" sz="1400" dirty="0">
                <a:solidFill>
                  <a:schemeClr val="accent1"/>
                </a:solidFill>
              </a:endParaRPr>
            </a:p>
            <a:p>
              <a:r>
                <a:rPr lang="en-US" sz="1400" dirty="0">
                  <a:solidFill>
                    <a:schemeClr val="accent1"/>
                  </a:solidFill>
                </a:rPr>
                <a:t>Come back to these after you’ve had your initial experience!</a:t>
              </a:r>
            </a:p>
          </p:txBody>
        </p:sp>
        <p:sp>
          <p:nvSpPr>
            <p:cNvPr id="5" name="Right Brace 4">
              <a:extLst>
                <a:ext uri="{FF2B5EF4-FFF2-40B4-BE49-F238E27FC236}">
                  <a16:creationId xmlns:a16="http://schemas.microsoft.com/office/drawing/2014/main" id="{EE24EC37-C0CC-484B-ADE0-8D2DF33B4997}"/>
                </a:ext>
              </a:extLst>
            </p:cNvPr>
            <p:cNvSpPr/>
            <p:nvPr/>
          </p:nvSpPr>
          <p:spPr>
            <a:xfrm>
              <a:off x="5613400" y="3782341"/>
              <a:ext cx="482600" cy="21951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D26B9EF-8BDD-463F-8456-B93AA53B7150}"/>
              </a:ext>
            </a:extLst>
          </p:cNvPr>
          <p:cNvGrpSpPr/>
          <p:nvPr/>
        </p:nvGrpSpPr>
        <p:grpSpPr>
          <a:xfrm>
            <a:off x="3392389" y="3453777"/>
            <a:ext cx="4768615" cy="307777"/>
            <a:chOff x="3392389" y="3453777"/>
            <a:chExt cx="4768615" cy="307777"/>
          </a:xfrm>
        </p:grpSpPr>
        <p:sp>
          <p:nvSpPr>
            <p:cNvPr id="40" name="TextBox 39">
              <a:extLst>
                <a:ext uri="{FF2B5EF4-FFF2-40B4-BE49-F238E27FC236}">
                  <a16:creationId xmlns:a16="http://schemas.microsoft.com/office/drawing/2014/main" id="{9BC853FD-742F-45D8-BD69-3BD8388C6548}"/>
                </a:ext>
              </a:extLst>
            </p:cNvPr>
            <p:cNvSpPr txBox="1"/>
            <p:nvPr/>
          </p:nvSpPr>
          <p:spPr>
            <a:xfrm>
              <a:off x="6197599" y="3453777"/>
              <a:ext cx="1963405" cy="307777"/>
            </a:xfrm>
            <a:prstGeom prst="rect">
              <a:avLst/>
            </a:prstGeom>
            <a:noFill/>
          </p:spPr>
          <p:txBody>
            <a:bodyPr wrap="square" rtlCol="0">
              <a:spAutoFit/>
            </a:bodyPr>
            <a:lstStyle/>
            <a:p>
              <a:r>
                <a:rPr lang="en-US" sz="1400" dirty="0">
                  <a:solidFill>
                    <a:schemeClr val="accent1"/>
                  </a:solidFill>
                </a:rPr>
                <a:t>Stop here (usually)</a:t>
              </a:r>
            </a:p>
          </p:txBody>
        </p:sp>
        <p:sp>
          <p:nvSpPr>
            <p:cNvPr id="7" name="Rectangle 6">
              <a:extLst>
                <a:ext uri="{FF2B5EF4-FFF2-40B4-BE49-F238E27FC236}">
                  <a16:creationId xmlns:a16="http://schemas.microsoft.com/office/drawing/2014/main" id="{670CCA86-D59E-4053-9927-94271AEDBF75}"/>
                </a:ext>
              </a:extLst>
            </p:cNvPr>
            <p:cNvSpPr/>
            <p:nvPr/>
          </p:nvSpPr>
          <p:spPr>
            <a:xfrm>
              <a:off x="3392389" y="3587750"/>
              <a:ext cx="275441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44A923FE-47F0-47C8-B937-3819EBF68D73}"/>
              </a:ext>
            </a:extLst>
          </p:cNvPr>
          <p:cNvGrpSpPr/>
          <p:nvPr/>
        </p:nvGrpSpPr>
        <p:grpSpPr>
          <a:xfrm>
            <a:off x="5613399" y="1287464"/>
            <a:ext cx="2547605" cy="2195191"/>
            <a:chOff x="5613400" y="3782341"/>
            <a:chExt cx="2547605" cy="2195191"/>
          </a:xfrm>
        </p:grpSpPr>
        <p:sp>
          <p:nvSpPr>
            <p:cNvPr id="48" name="TextBox 47">
              <a:extLst>
                <a:ext uri="{FF2B5EF4-FFF2-40B4-BE49-F238E27FC236}">
                  <a16:creationId xmlns:a16="http://schemas.microsoft.com/office/drawing/2014/main" id="{2EF9F92B-CDA9-45B5-A50D-CC88F547C054}"/>
                </a:ext>
              </a:extLst>
            </p:cNvPr>
            <p:cNvSpPr txBox="1"/>
            <p:nvPr/>
          </p:nvSpPr>
          <p:spPr>
            <a:xfrm>
              <a:off x="6197600" y="4719230"/>
              <a:ext cx="1963405" cy="307777"/>
            </a:xfrm>
            <a:prstGeom prst="rect">
              <a:avLst/>
            </a:prstGeom>
            <a:noFill/>
          </p:spPr>
          <p:txBody>
            <a:bodyPr wrap="square" rtlCol="0">
              <a:spAutoFit/>
            </a:bodyPr>
            <a:lstStyle/>
            <a:p>
              <a:r>
                <a:rPr lang="en-US" sz="1400" dirty="0">
                  <a:solidFill>
                    <a:schemeClr val="accent1"/>
                  </a:solidFill>
                </a:rPr>
                <a:t>Learn by doing, often.</a:t>
              </a:r>
            </a:p>
          </p:txBody>
        </p:sp>
        <p:sp>
          <p:nvSpPr>
            <p:cNvPr id="49" name="Right Brace 48">
              <a:extLst>
                <a:ext uri="{FF2B5EF4-FFF2-40B4-BE49-F238E27FC236}">
                  <a16:creationId xmlns:a16="http://schemas.microsoft.com/office/drawing/2014/main" id="{47C4082F-5D4A-435B-88BE-A45A91D3BA3C}"/>
                </a:ext>
              </a:extLst>
            </p:cNvPr>
            <p:cNvSpPr/>
            <p:nvPr/>
          </p:nvSpPr>
          <p:spPr>
            <a:xfrm>
              <a:off x="5613400" y="3782341"/>
              <a:ext cx="482600" cy="21951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51748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99C06-7AD1-4E59-90C1-5607459833E2}"/>
              </a:ext>
            </a:extLst>
          </p:cNvPr>
          <p:cNvSpPr>
            <a:spLocks noGrp="1"/>
          </p:cNvSpPr>
          <p:nvPr>
            <p:ph type="title"/>
          </p:nvPr>
        </p:nvSpPr>
        <p:spPr/>
        <p:txBody>
          <a:bodyPr/>
          <a:lstStyle/>
          <a:p>
            <a:r>
              <a:rPr lang="en-US" dirty="0"/>
              <a:t>Demo 4</a:t>
            </a:r>
          </a:p>
        </p:txBody>
      </p:sp>
      <p:sp>
        <p:nvSpPr>
          <p:cNvPr id="4" name="Content Placeholder 3">
            <a:extLst>
              <a:ext uri="{FF2B5EF4-FFF2-40B4-BE49-F238E27FC236}">
                <a16:creationId xmlns:a16="http://schemas.microsoft.com/office/drawing/2014/main" id="{3926235E-899A-41EE-81FC-4F083F718449}"/>
              </a:ext>
            </a:extLst>
          </p:cNvPr>
          <p:cNvSpPr>
            <a:spLocks noGrp="1"/>
          </p:cNvSpPr>
          <p:nvPr>
            <p:ph idx="1"/>
          </p:nvPr>
        </p:nvSpPr>
        <p:spPr/>
        <p:txBody>
          <a:bodyPr/>
          <a:lstStyle/>
          <a:p>
            <a:r>
              <a:rPr lang="en-US" dirty="0"/>
              <a:t>Login to your </a:t>
            </a:r>
            <a:r>
              <a:rPr lang="en-US" dirty="0">
                <a:solidFill>
                  <a:srgbClr val="F5982E"/>
                </a:solidFill>
              </a:rPr>
              <a:t>Azure subscription</a:t>
            </a:r>
          </a:p>
          <a:p>
            <a:r>
              <a:rPr lang="en-US" dirty="0"/>
              <a:t>Open your </a:t>
            </a:r>
            <a:r>
              <a:rPr lang="en-US" dirty="0">
                <a:solidFill>
                  <a:srgbClr val="F5982E"/>
                </a:solidFill>
              </a:rPr>
              <a:t>Azure Databricks Workspace</a:t>
            </a:r>
          </a:p>
          <a:p>
            <a:r>
              <a:rPr lang="en-US" dirty="0"/>
              <a:t>In your Workspace open</a:t>
            </a:r>
            <a:br>
              <a:rPr lang="en-US" dirty="0"/>
            </a:br>
            <a:r>
              <a:rPr lang="en-US" dirty="0">
                <a:solidFill>
                  <a:srgbClr val="F5982E"/>
                </a:solidFill>
              </a:rPr>
              <a:t>02 Deep Learning</a:t>
            </a:r>
          </a:p>
          <a:p>
            <a:r>
              <a:rPr lang="en-US" dirty="0"/>
              <a:t>Complete these notebooks:</a:t>
            </a:r>
          </a:p>
          <a:p>
            <a:pPr lvl="1"/>
            <a:r>
              <a:rPr lang="en-US" dirty="0">
                <a:solidFill>
                  <a:srgbClr val="F5982E"/>
                </a:solidFill>
              </a:rPr>
              <a:t>04 Image classification with Azure Databricks</a:t>
            </a:r>
            <a:endParaRPr lang="en-US" dirty="0"/>
          </a:p>
          <a:p>
            <a:endParaRPr lang="en-US" dirty="0"/>
          </a:p>
        </p:txBody>
      </p:sp>
      <p:sp>
        <p:nvSpPr>
          <p:cNvPr id="5" name="Text Placeholder 4">
            <a:extLst>
              <a:ext uri="{FF2B5EF4-FFF2-40B4-BE49-F238E27FC236}">
                <a16:creationId xmlns:a16="http://schemas.microsoft.com/office/drawing/2014/main" id="{D8E3D5BB-17DF-4E5D-AC07-EB8075C453F5}"/>
              </a:ext>
            </a:extLst>
          </p:cNvPr>
          <p:cNvSpPr>
            <a:spLocks noGrp="1"/>
          </p:cNvSpPr>
          <p:nvPr>
            <p:ph type="body" sz="half" idx="2"/>
          </p:nvPr>
        </p:nvSpPr>
        <p:spPr/>
        <p:txBody>
          <a:bodyPr/>
          <a:lstStyle/>
          <a:p>
            <a:r>
              <a:rPr lang="en-US" dirty="0"/>
              <a:t>Learn about more advanced neural network topics including convolutional neural networks (CNN) and autoencoders while building a model that supports search by image. </a:t>
            </a:r>
          </a:p>
        </p:txBody>
      </p:sp>
    </p:spTree>
    <p:extLst>
      <p:ext uri="{BB962C8B-B14F-4D97-AF65-F5344CB8AC3E}">
        <p14:creationId xmlns:p14="http://schemas.microsoft.com/office/powerpoint/2010/main" val="3890865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46D1-20D4-4FA5-A1BA-2F13E7810916}"/>
              </a:ext>
            </a:extLst>
          </p:cNvPr>
          <p:cNvSpPr>
            <a:spLocks noGrp="1"/>
          </p:cNvSpPr>
          <p:nvPr>
            <p:ph type="title"/>
          </p:nvPr>
        </p:nvSpPr>
        <p:spPr/>
        <p:txBody>
          <a:bodyPr/>
          <a:lstStyle/>
          <a:p>
            <a:r>
              <a:rPr lang="en-US" dirty="0"/>
              <a:t>Concept: Recurrent Neural Network (RNN)</a:t>
            </a:r>
          </a:p>
        </p:txBody>
      </p:sp>
      <p:sp>
        <p:nvSpPr>
          <p:cNvPr id="4" name="Picture Placeholder 3">
            <a:extLst>
              <a:ext uri="{FF2B5EF4-FFF2-40B4-BE49-F238E27FC236}">
                <a16:creationId xmlns:a16="http://schemas.microsoft.com/office/drawing/2014/main" id="{1068FBA1-2306-4A0E-89FD-02B2B0650F40}"/>
              </a:ext>
            </a:extLst>
          </p:cNvPr>
          <p:cNvSpPr>
            <a:spLocks noGrp="1"/>
          </p:cNvSpPr>
          <p:nvPr>
            <p:ph type="pic" idx="1"/>
          </p:nvPr>
        </p:nvSpPr>
        <p:spPr/>
      </p:sp>
      <p:sp>
        <p:nvSpPr>
          <p:cNvPr id="5" name="Text Placeholder 4">
            <a:extLst>
              <a:ext uri="{FF2B5EF4-FFF2-40B4-BE49-F238E27FC236}">
                <a16:creationId xmlns:a16="http://schemas.microsoft.com/office/drawing/2014/main" id="{05F4441A-B101-4A62-8DAD-871C387D088F}"/>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Process sequences one set at a time, maintaining state (a vector or set of vectors).</a:t>
            </a:r>
          </a:p>
          <a:p>
            <a:pPr marL="285750" indent="-285750">
              <a:buFont typeface="Arial" panose="020B0604020202020204" pitchFamily="34" charset="0"/>
              <a:buChar char="•"/>
            </a:pPr>
            <a:r>
              <a:rPr lang="en-US" dirty="0"/>
              <a:t>Think each unit has a nest a for loop.</a:t>
            </a:r>
          </a:p>
          <a:p>
            <a:pPr marL="285750" indent="-285750">
              <a:buFont typeface="Arial" panose="020B0604020202020204" pitchFamily="34" charset="0"/>
              <a:buChar char="•"/>
            </a:pPr>
            <a:r>
              <a:rPr lang="en-US" dirty="0"/>
              <a:t>Used with sequences where data is not temporally invariant (e.g., most recent data more important than older data)</a:t>
            </a:r>
          </a:p>
          <a:p>
            <a:pPr marL="285750" indent="-285750">
              <a:buFont typeface="Arial" panose="020B0604020202020204" pitchFamily="34" charset="0"/>
              <a:buChar char="•"/>
            </a:pPr>
            <a:r>
              <a:rPr lang="en-US" dirty="0"/>
              <a:t>Best for:</a:t>
            </a:r>
          </a:p>
          <a:p>
            <a:pPr marL="742950" lvl="1" indent="-285750">
              <a:buFont typeface="Arial" panose="020B0604020202020204" pitchFamily="34" charset="0"/>
              <a:buChar char="•"/>
            </a:pPr>
            <a:r>
              <a:rPr lang="en-US" dirty="0"/>
              <a:t>Time series data</a:t>
            </a:r>
          </a:p>
          <a:p>
            <a:pPr marL="742950" lvl="1" indent="-285750">
              <a:buFont typeface="Arial" panose="020B0604020202020204" pitchFamily="34" charset="0"/>
              <a:buChar char="•"/>
            </a:pPr>
            <a:r>
              <a:rPr lang="en-US" dirty="0"/>
              <a:t>Sequences of data</a:t>
            </a:r>
          </a:p>
          <a:p>
            <a:pPr marL="285750" indent="-285750">
              <a:buFont typeface="Arial" panose="020B0604020202020204" pitchFamily="34" charset="0"/>
              <a:buChar char="•"/>
            </a:pPr>
            <a:r>
              <a:rPr lang="en-US" dirty="0"/>
              <a:t>Typical uses:</a:t>
            </a:r>
          </a:p>
          <a:p>
            <a:pPr marL="742950" lvl="1" indent="-285750">
              <a:buFont typeface="Arial" panose="020B0604020202020204" pitchFamily="34" charset="0"/>
              <a:buChar char="•"/>
            </a:pPr>
            <a:r>
              <a:rPr lang="en-US" dirty="0"/>
              <a:t>Forecasting on time series data</a:t>
            </a:r>
          </a:p>
          <a:p>
            <a:pPr marL="742950" lvl="1" indent="-285750">
              <a:buFont typeface="Arial" panose="020B0604020202020204" pitchFamily="34" charset="0"/>
              <a:buChar char="•"/>
            </a:pPr>
            <a:r>
              <a:rPr lang="en-US" dirty="0"/>
              <a:t>Natural Language Processing (text)</a:t>
            </a:r>
          </a:p>
          <a:p>
            <a:endParaRPr lang="en-US" dirty="0"/>
          </a:p>
        </p:txBody>
      </p:sp>
      <p:grpSp>
        <p:nvGrpSpPr>
          <p:cNvPr id="6" name="Group 5">
            <a:extLst>
              <a:ext uri="{FF2B5EF4-FFF2-40B4-BE49-F238E27FC236}">
                <a16:creationId xmlns:a16="http://schemas.microsoft.com/office/drawing/2014/main" id="{7EE7B0F0-C0B7-4344-B3A6-27C66FEBD8C0}"/>
              </a:ext>
            </a:extLst>
          </p:cNvPr>
          <p:cNvGrpSpPr/>
          <p:nvPr/>
        </p:nvGrpSpPr>
        <p:grpSpPr>
          <a:xfrm>
            <a:off x="6346919" y="1067673"/>
            <a:ext cx="3553427" cy="4556949"/>
            <a:chOff x="2033485" y="3271923"/>
            <a:chExt cx="1859465" cy="2384596"/>
          </a:xfrm>
        </p:grpSpPr>
        <p:grpSp>
          <p:nvGrpSpPr>
            <p:cNvPr id="7" name="Group 6">
              <a:extLst>
                <a:ext uri="{FF2B5EF4-FFF2-40B4-BE49-F238E27FC236}">
                  <a16:creationId xmlns:a16="http://schemas.microsoft.com/office/drawing/2014/main" id="{425FB976-754A-4E8F-A0E7-B9A6B269A625}"/>
                </a:ext>
              </a:extLst>
            </p:cNvPr>
            <p:cNvGrpSpPr/>
            <p:nvPr/>
          </p:nvGrpSpPr>
          <p:grpSpPr>
            <a:xfrm>
              <a:off x="2033485" y="3271923"/>
              <a:ext cx="1848962" cy="521502"/>
              <a:chOff x="3347720" y="3632200"/>
              <a:chExt cx="1188720" cy="335280"/>
            </a:xfrm>
          </p:grpSpPr>
          <p:sp>
            <p:nvSpPr>
              <p:cNvPr id="23" name="Rectangle 22">
                <a:extLst>
                  <a:ext uri="{FF2B5EF4-FFF2-40B4-BE49-F238E27FC236}">
                    <a16:creationId xmlns:a16="http://schemas.microsoft.com/office/drawing/2014/main" id="{D810671B-9D9C-436F-8926-FBE5A1B60110}"/>
                  </a:ext>
                </a:extLst>
              </p:cNvPr>
              <p:cNvSpPr/>
              <p:nvPr/>
            </p:nvSpPr>
            <p:spPr>
              <a:xfrm>
                <a:off x="3347720" y="3632200"/>
                <a:ext cx="1188720" cy="335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340E758-0E47-40D3-A926-A417BC34A313}"/>
                  </a:ext>
                </a:extLst>
              </p:cNvPr>
              <p:cNvSpPr/>
              <p:nvPr/>
            </p:nvSpPr>
            <p:spPr>
              <a:xfrm>
                <a:off x="3474720"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55A3077-5698-40BB-98B3-C41275EB9332}"/>
                  </a:ext>
                </a:extLst>
              </p:cNvPr>
              <p:cNvSpPr/>
              <p:nvPr/>
            </p:nvSpPr>
            <p:spPr>
              <a:xfrm>
                <a:off x="3827780"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48105F-5332-49AB-8FB6-D620E407C899}"/>
                  </a:ext>
                </a:extLst>
              </p:cNvPr>
              <p:cNvSpPr/>
              <p:nvPr/>
            </p:nvSpPr>
            <p:spPr>
              <a:xfrm>
                <a:off x="4180840"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D3895EB-BE05-408D-A8AE-A2451D868C29}"/>
                </a:ext>
              </a:extLst>
            </p:cNvPr>
            <p:cNvGrpSpPr/>
            <p:nvPr/>
          </p:nvGrpSpPr>
          <p:grpSpPr>
            <a:xfrm>
              <a:off x="2033485" y="4222167"/>
              <a:ext cx="1848962" cy="521502"/>
              <a:chOff x="3347720" y="3632200"/>
              <a:chExt cx="1188720" cy="335280"/>
            </a:xfrm>
          </p:grpSpPr>
          <p:sp>
            <p:nvSpPr>
              <p:cNvPr id="20" name="Rectangle 19">
                <a:extLst>
                  <a:ext uri="{FF2B5EF4-FFF2-40B4-BE49-F238E27FC236}">
                    <a16:creationId xmlns:a16="http://schemas.microsoft.com/office/drawing/2014/main" id="{DAAAC33F-A66C-49FA-9F71-5D1DE19AD625}"/>
                  </a:ext>
                </a:extLst>
              </p:cNvPr>
              <p:cNvSpPr/>
              <p:nvPr/>
            </p:nvSpPr>
            <p:spPr>
              <a:xfrm>
                <a:off x="3347720" y="3632200"/>
                <a:ext cx="1188720" cy="335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213B0D-CFFB-41E1-9213-6468F451F1CF}"/>
                  </a:ext>
                </a:extLst>
              </p:cNvPr>
              <p:cNvSpPr/>
              <p:nvPr/>
            </p:nvSpPr>
            <p:spPr>
              <a:xfrm>
                <a:off x="3690474"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E429205-87C8-4804-97CC-CEE7048DA08D}"/>
                  </a:ext>
                </a:extLst>
              </p:cNvPr>
              <p:cNvSpPr/>
              <p:nvPr/>
            </p:nvSpPr>
            <p:spPr>
              <a:xfrm>
                <a:off x="4016456"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F0B8D07-7A0C-410E-A471-A2563220B716}"/>
                </a:ext>
              </a:extLst>
            </p:cNvPr>
            <p:cNvGrpSpPr/>
            <p:nvPr/>
          </p:nvGrpSpPr>
          <p:grpSpPr>
            <a:xfrm>
              <a:off x="2043988" y="5135017"/>
              <a:ext cx="1848962" cy="521502"/>
              <a:chOff x="3347720" y="3632200"/>
              <a:chExt cx="1188720" cy="335280"/>
            </a:xfrm>
          </p:grpSpPr>
          <p:sp>
            <p:nvSpPr>
              <p:cNvPr id="18" name="Rectangle 17">
                <a:extLst>
                  <a:ext uri="{FF2B5EF4-FFF2-40B4-BE49-F238E27FC236}">
                    <a16:creationId xmlns:a16="http://schemas.microsoft.com/office/drawing/2014/main" id="{5BCF447F-19A9-4AE6-837C-CBEA74C37ACD}"/>
                  </a:ext>
                </a:extLst>
              </p:cNvPr>
              <p:cNvSpPr/>
              <p:nvPr/>
            </p:nvSpPr>
            <p:spPr>
              <a:xfrm>
                <a:off x="3347720" y="3632200"/>
                <a:ext cx="1188720" cy="335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573A63-2377-4167-B0CA-6CF68ECC3F30}"/>
                  </a:ext>
                </a:extLst>
              </p:cNvPr>
              <p:cNvSpPr/>
              <p:nvPr/>
            </p:nvSpPr>
            <p:spPr>
              <a:xfrm>
                <a:off x="3826387" y="3688874"/>
                <a:ext cx="213360" cy="21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a:extLst>
                <a:ext uri="{FF2B5EF4-FFF2-40B4-BE49-F238E27FC236}">
                  <a16:creationId xmlns:a16="http://schemas.microsoft.com/office/drawing/2014/main" id="{197CED54-944B-48F5-B7FE-0AB2E4C57B01}"/>
                </a:ext>
              </a:extLst>
            </p:cNvPr>
            <p:cNvCxnSpPr>
              <a:stCxn id="24" idx="2"/>
              <a:endCxn id="21" idx="0"/>
            </p:cNvCxnSpPr>
            <p:nvPr/>
          </p:nvCxnSpPr>
          <p:spPr>
            <a:xfrm>
              <a:off x="2396957" y="3698606"/>
              <a:ext cx="335588"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FD19B6F-5B0E-471D-8AEA-D26AF7C1E12E}"/>
                </a:ext>
              </a:extLst>
            </p:cNvPr>
            <p:cNvCxnSpPr>
              <a:cxnSpLocks/>
              <a:stCxn id="24" idx="2"/>
              <a:endCxn id="22" idx="0"/>
            </p:cNvCxnSpPr>
            <p:nvPr/>
          </p:nvCxnSpPr>
          <p:spPr>
            <a:xfrm>
              <a:off x="2396957" y="3698606"/>
              <a:ext cx="842628"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D004D04-003C-40B0-B4EA-BC3E63573C51}"/>
                </a:ext>
              </a:extLst>
            </p:cNvPr>
            <p:cNvCxnSpPr>
              <a:cxnSpLocks/>
              <a:stCxn id="25" idx="2"/>
              <a:endCxn id="22" idx="0"/>
            </p:cNvCxnSpPr>
            <p:nvPr/>
          </p:nvCxnSpPr>
          <p:spPr>
            <a:xfrm>
              <a:off x="2946114" y="3698606"/>
              <a:ext cx="293471"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4A73534-4539-48D9-82A3-E9ADCD7B2BDA}"/>
                </a:ext>
              </a:extLst>
            </p:cNvPr>
            <p:cNvCxnSpPr>
              <a:cxnSpLocks/>
              <a:stCxn id="25" idx="2"/>
              <a:endCxn id="21" idx="0"/>
            </p:cNvCxnSpPr>
            <p:nvPr/>
          </p:nvCxnSpPr>
          <p:spPr>
            <a:xfrm flipH="1">
              <a:off x="2732545" y="3698606"/>
              <a:ext cx="213569"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5A8F70B-DA53-4088-B1DA-1772539C702D}"/>
                </a:ext>
              </a:extLst>
            </p:cNvPr>
            <p:cNvCxnSpPr>
              <a:cxnSpLocks/>
              <a:stCxn id="26" idx="2"/>
              <a:endCxn id="22" idx="0"/>
            </p:cNvCxnSpPr>
            <p:nvPr/>
          </p:nvCxnSpPr>
          <p:spPr>
            <a:xfrm flipH="1">
              <a:off x="3239585" y="3698606"/>
              <a:ext cx="255687"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F9BD8F7-AF1C-42BE-A733-44E9839B04DE}"/>
                </a:ext>
              </a:extLst>
            </p:cNvPr>
            <p:cNvCxnSpPr>
              <a:cxnSpLocks/>
              <a:stCxn id="26" idx="2"/>
              <a:endCxn id="21" idx="0"/>
            </p:cNvCxnSpPr>
            <p:nvPr/>
          </p:nvCxnSpPr>
          <p:spPr>
            <a:xfrm flipH="1">
              <a:off x="2732545" y="3698606"/>
              <a:ext cx="762727" cy="6117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ADEBF52-31CE-4723-A76C-077767E5C29A}"/>
                </a:ext>
              </a:extLst>
            </p:cNvPr>
            <p:cNvCxnSpPr>
              <a:cxnSpLocks/>
              <a:stCxn id="21" idx="2"/>
              <a:endCxn id="19" idx="0"/>
            </p:cNvCxnSpPr>
            <p:nvPr/>
          </p:nvCxnSpPr>
          <p:spPr>
            <a:xfrm>
              <a:off x="2732545" y="4648850"/>
              <a:ext cx="221905" cy="57431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F141890-C2F5-45DF-A7C9-66DAF65D1207}"/>
                </a:ext>
              </a:extLst>
            </p:cNvPr>
            <p:cNvCxnSpPr>
              <a:cxnSpLocks/>
              <a:stCxn id="22" idx="2"/>
              <a:endCxn id="19" idx="0"/>
            </p:cNvCxnSpPr>
            <p:nvPr/>
          </p:nvCxnSpPr>
          <p:spPr>
            <a:xfrm flipH="1">
              <a:off x="2954450" y="4648850"/>
              <a:ext cx="285135" cy="57431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8" name="Connector: Elbow 27">
            <a:extLst>
              <a:ext uri="{FF2B5EF4-FFF2-40B4-BE49-F238E27FC236}">
                <a16:creationId xmlns:a16="http://schemas.microsoft.com/office/drawing/2014/main" id="{C13D8151-5EA2-4943-8A65-9BE8043F6C42}"/>
              </a:ext>
            </a:extLst>
          </p:cNvPr>
          <p:cNvCxnSpPr>
            <a:stCxn id="26" idx="3"/>
            <a:endCxn id="26" idx="0"/>
          </p:cNvCxnSpPr>
          <p:nvPr/>
        </p:nvCxnSpPr>
        <p:spPr>
          <a:xfrm flipH="1" flipV="1">
            <a:off x="9140384" y="1236131"/>
            <a:ext cx="317096" cy="323466"/>
          </a:xfrm>
          <a:prstGeom prst="bentConnector4">
            <a:avLst>
              <a:gd name="adj1" fmla="val -72092"/>
              <a:gd name="adj2" fmla="val 170672"/>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6B704F3F-F33E-4EDE-93AF-934BCA6C0B4E}"/>
              </a:ext>
            </a:extLst>
          </p:cNvPr>
          <p:cNvCxnSpPr>
            <a:cxnSpLocks/>
            <a:stCxn id="25" idx="3"/>
            <a:endCxn id="25" idx="0"/>
          </p:cNvCxnSpPr>
          <p:nvPr/>
        </p:nvCxnSpPr>
        <p:spPr>
          <a:xfrm flipH="1" flipV="1">
            <a:off x="8090947" y="1236131"/>
            <a:ext cx="317096" cy="323466"/>
          </a:xfrm>
          <a:prstGeom prst="bentConnector4">
            <a:avLst>
              <a:gd name="adj1" fmla="val -72092"/>
              <a:gd name="adj2" fmla="val 170672"/>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73777E66-8F73-4CE8-9644-9CB6CD0692D2}"/>
              </a:ext>
            </a:extLst>
          </p:cNvPr>
          <p:cNvCxnSpPr>
            <a:cxnSpLocks/>
            <a:stCxn id="24" idx="3"/>
            <a:endCxn id="24" idx="0"/>
          </p:cNvCxnSpPr>
          <p:nvPr/>
        </p:nvCxnSpPr>
        <p:spPr>
          <a:xfrm flipH="1" flipV="1">
            <a:off x="7041510" y="1236131"/>
            <a:ext cx="317096" cy="323466"/>
          </a:xfrm>
          <a:prstGeom prst="bentConnector4">
            <a:avLst>
              <a:gd name="adj1" fmla="val -72092"/>
              <a:gd name="adj2" fmla="val 170672"/>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8823FF1D-5410-4C93-9A5C-BE21FC530F71}"/>
              </a:ext>
            </a:extLst>
          </p:cNvPr>
          <p:cNvCxnSpPr>
            <a:cxnSpLocks/>
            <a:stCxn id="21" idx="3"/>
            <a:endCxn id="21" idx="0"/>
          </p:cNvCxnSpPr>
          <p:nvPr/>
        </p:nvCxnSpPr>
        <p:spPr>
          <a:xfrm flipH="1" flipV="1">
            <a:off x="7682818" y="3052042"/>
            <a:ext cx="317096" cy="323466"/>
          </a:xfrm>
          <a:prstGeom prst="bentConnector4">
            <a:avLst>
              <a:gd name="adj1" fmla="val -72092"/>
              <a:gd name="adj2" fmla="val 170672"/>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CC60AA83-5D6E-4FDB-9800-219CCB26075B}"/>
              </a:ext>
            </a:extLst>
          </p:cNvPr>
          <p:cNvCxnSpPr>
            <a:cxnSpLocks/>
            <a:stCxn id="22" idx="3"/>
            <a:endCxn id="22" idx="0"/>
          </p:cNvCxnSpPr>
          <p:nvPr/>
        </p:nvCxnSpPr>
        <p:spPr>
          <a:xfrm flipH="1" flipV="1">
            <a:off x="8651769" y="3052042"/>
            <a:ext cx="317096" cy="323466"/>
          </a:xfrm>
          <a:prstGeom prst="bentConnector4">
            <a:avLst>
              <a:gd name="adj1" fmla="val -72092"/>
              <a:gd name="adj2" fmla="val 170672"/>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507DB1A-F15C-4E77-9806-089BE349FF91}"/>
              </a:ext>
            </a:extLst>
          </p:cNvPr>
          <p:cNvSpPr txBox="1"/>
          <p:nvPr/>
        </p:nvSpPr>
        <p:spPr>
          <a:xfrm>
            <a:off x="9971307" y="1257300"/>
            <a:ext cx="1642730" cy="646331"/>
          </a:xfrm>
          <a:prstGeom prst="rect">
            <a:avLst/>
          </a:prstGeom>
          <a:noFill/>
        </p:spPr>
        <p:txBody>
          <a:bodyPr wrap="square" rtlCol="0">
            <a:spAutoFit/>
          </a:bodyPr>
          <a:lstStyle/>
          <a:p>
            <a:r>
              <a:rPr lang="en-US" dirty="0"/>
              <a:t>Recurrent Layer</a:t>
            </a:r>
          </a:p>
        </p:txBody>
      </p:sp>
      <p:sp>
        <p:nvSpPr>
          <p:cNvPr id="42" name="TextBox 41">
            <a:extLst>
              <a:ext uri="{FF2B5EF4-FFF2-40B4-BE49-F238E27FC236}">
                <a16:creationId xmlns:a16="http://schemas.microsoft.com/office/drawing/2014/main" id="{31D23AED-3C91-4269-B1AE-4E7FA0F59896}"/>
              </a:ext>
            </a:extLst>
          </p:cNvPr>
          <p:cNvSpPr txBox="1"/>
          <p:nvPr/>
        </p:nvSpPr>
        <p:spPr>
          <a:xfrm>
            <a:off x="9998794" y="3042953"/>
            <a:ext cx="1642730" cy="646331"/>
          </a:xfrm>
          <a:prstGeom prst="rect">
            <a:avLst/>
          </a:prstGeom>
          <a:noFill/>
        </p:spPr>
        <p:txBody>
          <a:bodyPr wrap="square" rtlCol="0">
            <a:spAutoFit/>
          </a:bodyPr>
          <a:lstStyle/>
          <a:p>
            <a:r>
              <a:rPr lang="en-US" dirty="0"/>
              <a:t>Recurrent Layer</a:t>
            </a:r>
          </a:p>
        </p:txBody>
      </p:sp>
      <p:sp>
        <p:nvSpPr>
          <p:cNvPr id="43" name="TextBox 42">
            <a:extLst>
              <a:ext uri="{FF2B5EF4-FFF2-40B4-BE49-F238E27FC236}">
                <a16:creationId xmlns:a16="http://schemas.microsoft.com/office/drawing/2014/main" id="{21D0BC4C-6FC1-4698-9DAD-EE184DA155EF}"/>
              </a:ext>
            </a:extLst>
          </p:cNvPr>
          <p:cNvSpPr txBox="1"/>
          <p:nvPr/>
        </p:nvSpPr>
        <p:spPr>
          <a:xfrm>
            <a:off x="9971307" y="4935292"/>
            <a:ext cx="1642730" cy="369332"/>
          </a:xfrm>
          <a:prstGeom prst="rect">
            <a:avLst/>
          </a:prstGeom>
          <a:noFill/>
        </p:spPr>
        <p:txBody>
          <a:bodyPr wrap="square" rtlCol="0">
            <a:spAutoFit/>
          </a:bodyPr>
          <a:lstStyle/>
          <a:p>
            <a:r>
              <a:rPr lang="en-US" dirty="0"/>
              <a:t>Dense Layer</a:t>
            </a:r>
          </a:p>
        </p:txBody>
      </p:sp>
    </p:spTree>
    <p:extLst>
      <p:ext uri="{BB962C8B-B14F-4D97-AF65-F5344CB8AC3E}">
        <p14:creationId xmlns:p14="http://schemas.microsoft.com/office/powerpoint/2010/main" val="3906510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99C06-7AD1-4E59-90C1-5607459833E2}"/>
              </a:ext>
            </a:extLst>
          </p:cNvPr>
          <p:cNvSpPr>
            <a:spLocks noGrp="1"/>
          </p:cNvSpPr>
          <p:nvPr>
            <p:ph type="title"/>
          </p:nvPr>
        </p:nvSpPr>
        <p:spPr/>
        <p:txBody>
          <a:bodyPr/>
          <a:lstStyle/>
          <a:p>
            <a:r>
              <a:rPr lang="en-US" dirty="0"/>
              <a:t>Demo 5</a:t>
            </a:r>
          </a:p>
        </p:txBody>
      </p:sp>
      <p:sp>
        <p:nvSpPr>
          <p:cNvPr id="4" name="Content Placeholder 3">
            <a:extLst>
              <a:ext uri="{FF2B5EF4-FFF2-40B4-BE49-F238E27FC236}">
                <a16:creationId xmlns:a16="http://schemas.microsoft.com/office/drawing/2014/main" id="{3926235E-899A-41EE-81FC-4F083F718449}"/>
              </a:ext>
            </a:extLst>
          </p:cNvPr>
          <p:cNvSpPr>
            <a:spLocks noGrp="1"/>
          </p:cNvSpPr>
          <p:nvPr>
            <p:ph idx="1"/>
          </p:nvPr>
        </p:nvSpPr>
        <p:spPr/>
        <p:txBody>
          <a:bodyPr/>
          <a:lstStyle/>
          <a:p>
            <a:r>
              <a:rPr lang="en-US" dirty="0"/>
              <a:t>Predicting values from time series data</a:t>
            </a:r>
          </a:p>
          <a:p>
            <a:endParaRPr lang="en-US" dirty="0"/>
          </a:p>
        </p:txBody>
      </p:sp>
      <p:sp>
        <p:nvSpPr>
          <p:cNvPr id="5" name="Text Placeholder 4">
            <a:extLst>
              <a:ext uri="{FF2B5EF4-FFF2-40B4-BE49-F238E27FC236}">
                <a16:creationId xmlns:a16="http://schemas.microsoft.com/office/drawing/2014/main" id="{D8E3D5BB-17DF-4E5D-AC07-EB8075C453F5}"/>
              </a:ext>
            </a:extLst>
          </p:cNvPr>
          <p:cNvSpPr>
            <a:spLocks noGrp="1"/>
          </p:cNvSpPr>
          <p:nvPr>
            <p:ph type="body" sz="half" idx="2"/>
          </p:nvPr>
        </p:nvSpPr>
        <p:spPr/>
        <p:txBody>
          <a:bodyPr/>
          <a:lstStyle/>
          <a:p>
            <a:r>
              <a:rPr lang="en-US" dirty="0"/>
              <a:t>Handling time series data with RNNs.</a:t>
            </a:r>
          </a:p>
        </p:txBody>
      </p:sp>
    </p:spTree>
    <p:extLst>
      <p:ext uri="{BB962C8B-B14F-4D97-AF65-F5344CB8AC3E}">
        <p14:creationId xmlns:p14="http://schemas.microsoft.com/office/powerpoint/2010/main" val="1051510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CB4B-61F0-4085-A494-E347DD2EA109}"/>
              </a:ext>
            </a:extLst>
          </p:cNvPr>
          <p:cNvSpPr>
            <a:spLocks noGrp="1"/>
          </p:cNvSpPr>
          <p:nvPr>
            <p:ph type="title"/>
          </p:nvPr>
        </p:nvSpPr>
        <p:spPr/>
        <p:txBody>
          <a:bodyPr/>
          <a:lstStyle/>
          <a:p>
            <a:r>
              <a:rPr lang="en-US" dirty="0"/>
              <a:t>What about ML.NET?</a:t>
            </a:r>
          </a:p>
        </p:txBody>
      </p:sp>
      <p:sp>
        <p:nvSpPr>
          <p:cNvPr id="3" name="Content Placeholder 2">
            <a:extLst>
              <a:ext uri="{FF2B5EF4-FFF2-40B4-BE49-F238E27FC236}">
                <a16:creationId xmlns:a16="http://schemas.microsoft.com/office/drawing/2014/main" id="{4AB80A6A-B95B-43AB-A246-3AF6A8FA423F}"/>
              </a:ext>
            </a:extLst>
          </p:cNvPr>
          <p:cNvSpPr>
            <a:spLocks noGrp="1"/>
          </p:cNvSpPr>
          <p:nvPr>
            <p:ph idx="1"/>
          </p:nvPr>
        </p:nvSpPr>
        <p:spPr/>
        <p:txBody>
          <a:bodyPr/>
          <a:lstStyle/>
          <a:p>
            <a:r>
              <a:rPr lang="en-US" dirty="0"/>
              <a:t>ML.NET provides some data prep and pipeline capabilities</a:t>
            </a:r>
          </a:p>
          <a:p>
            <a:pPr lvl="1"/>
            <a:r>
              <a:rPr lang="en-US" dirty="0"/>
              <a:t>Experience integrated with Visual Studio</a:t>
            </a:r>
          </a:p>
          <a:p>
            <a:r>
              <a:rPr lang="en-US" dirty="0"/>
              <a:t>For machine learning, ML.NET supports:</a:t>
            </a:r>
          </a:p>
          <a:p>
            <a:pPr lvl="1"/>
            <a:r>
              <a:rPr lang="en-US" dirty="0"/>
              <a:t>Training &amp; scoring</a:t>
            </a:r>
          </a:p>
          <a:p>
            <a:pPr lvl="1"/>
            <a:r>
              <a:rPr lang="en-US" dirty="0"/>
              <a:t>Robust set of algorithms (regression, classification, anomaly detection, recommendation)</a:t>
            </a:r>
          </a:p>
          <a:p>
            <a:pPr lvl="1"/>
            <a:r>
              <a:rPr lang="en-US" dirty="0"/>
              <a:t>Automated machine learning (Auto ML)</a:t>
            </a:r>
          </a:p>
          <a:p>
            <a:r>
              <a:rPr lang="en-US" dirty="0"/>
              <a:t>For deep learning, ML.NET supports:</a:t>
            </a:r>
          </a:p>
          <a:p>
            <a:pPr lvl="1"/>
            <a:r>
              <a:rPr lang="en-US" dirty="0"/>
              <a:t>Transfer learning </a:t>
            </a:r>
            <a:r>
              <a:rPr lang="en-US" i="1" dirty="0">
                <a:solidFill>
                  <a:schemeClr val="accent2"/>
                </a:solidFill>
              </a:rPr>
              <a:t>only</a:t>
            </a:r>
            <a:r>
              <a:rPr lang="en-US" dirty="0"/>
              <a:t> (and only on the final layer of the DNN)</a:t>
            </a:r>
          </a:p>
          <a:p>
            <a:pPr lvl="1"/>
            <a:r>
              <a:rPr lang="en-US" dirty="0"/>
              <a:t>Scoring using TensorFlow models</a:t>
            </a:r>
          </a:p>
        </p:txBody>
      </p:sp>
    </p:spTree>
    <p:extLst>
      <p:ext uri="{BB962C8B-B14F-4D97-AF65-F5344CB8AC3E}">
        <p14:creationId xmlns:p14="http://schemas.microsoft.com/office/powerpoint/2010/main" val="2179973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76D1-81AD-4C1C-B4E6-958744EFCCD0}"/>
              </a:ext>
            </a:extLst>
          </p:cNvPr>
          <p:cNvSpPr>
            <a:spLocks noGrp="1"/>
          </p:cNvSpPr>
          <p:nvPr>
            <p:ph type="title"/>
          </p:nvPr>
        </p:nvSpPr>
        <p:spPr/>
        <p:txBody>
          <a:bodyPr/>
          <a:lstStyle/>
          <a:p>
            <a:r>
              <a:rPr lang="en-US" dirty="0"/>
              <a:t>Want more reading and labs?</a:t>
            </a:r>
          </a:p>
        </p:txBody>
      </p:sp>
      <p:sp>
        <p:nvSpPr>
          <p:cNvPr id="3" name="Content Placeholder 2">
            <a:extLst>
              <a:ext uri="{FF2B5EF4-FFF2-40B4-BE49-F238E27FC236}">
                <a16:creationId xmlns:a16="http://schemas.microsoft.com/office/drawing/2014/main" id="{779C2B2B-8F52-4C8F-BB59-7AE4416BF417}"/>
              </a:ext>
            </a:extLst>
          </p:cNvPr>
          <p:cNvSpPr>
            <a:spLocks noGrp="1"/>
          </p:cNvSpPr>
          <p:nvPr>
            <p:ph idx="1"/>
          </p:nvPr>
        </p:nvSpPr>
        <p:spPr/>
        <p:txBody>
          <a:bodyPr/>
          <a:lstStyle/>
          <a:p>
            <a:pPr marL="0" indent="0">
              <a:buNone/>
            </a:pPr>
            <a:r>
              <a:rPr lang="en-US" dirty="0"/>
              <a:t>Solliance has created a lot of content that is available for free to you:</a:t>
            </a:r>
          </a:p>
          <a:p>
            <a:r>
              <a:rPr lang="en-US" dirty="0"/>
              <a:t>Visit </a:t>
            </a:r>
            <a:r>
              <a:rPr lang="en-US" dirty="0">
                <a:hlinkClick r:id="rId2"/>
              </a:rPr>
              <a:t>http://bit.ly/solliance-data-ai-resources</a:t>
            </a:r>
            <a:r>
              <a:rPr lang="en-US" dirty="0"/>
              <a:t> </a:t>
            </a:r>
          </a:p>
        </p:txBody>
      </p:sp>
      <p:pic>
        <p:nvPicPr>
          <p:cNvPr id="4" name="Picture 3">
            <a:extLst>
              <a:ext uri="{FF2B5EF4-FFF2-40B4-BE49-F238E27FC236}">
                <a16:creationId xmlns:a16="http://schemas.microsoft.com/office/drawing/2014/main" id="{79CA3E97-CEC4-4447-AA32-4216ACF432A7}"/>
              </a:ext>
            </a:extLst>
          </p:cNvPr>
          <p:cNvPicPr>
            <a:picLocks noChangeAspect="1"/>
          </p:cNvPicPr>
          <p:nvPr/>
        </p:nvPicPr>
        <p:blipFill>
          <a:blip r:embed="rId3"/>
          <a:stretch>
            <a:fillRect/>
          </a:stretch>
        </p:blipFill>
        <p:spPr>
          <a:xfrm>
            <a:off x="1727200" y="2469769"/>
            <a:ext cx="6248400" cy="32575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8161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76D1-81AD-4C1C-B4E6-958744EFCCD0}"/>
              </a:ext>
            </a:extLst>
          </p:cNvPr>
          <p:cNvSpPr>
            <a:spLocks noGrp="1"/>
          </p:cNvSpPr>
          <p:nvPr>
            <p:ph type="title"/>
          </p:nvPr>
        </p:nvSpPr>
        <p:spPr/>
        <p:txBody>
          <a:bodyPr/>
          <a:lstStyle/>
          <a:p>
            <a:r>
              <a:rPr lang="en-US" dirty="0"/>
              <a:t>Want more reading and labs?</a:t>
            </a:r>
          </a:p>
        </p:txBody>
      </p:sp>
      <p:sp>
        <p:nvSpPr>
          <p:cNvPr id="3" name="Content Placeholder 2">
            <a:extLst>
              <a:ext uri="{FF2B5EF4-FFF2-40B4-BE49-F238E27FC236}">
                <a16:creationId xmlns:a16="http://schemas.microsoft.com/office/drawing/2014/main" id="{779C2B2B-8F52-4C8F-BB59-7AE4416BF417}"/>
              </a:ext>
            </a:extLst>
          </p:cNvPr>
          <p:cNvSpPr>
            <a:spLocks noGrp="1"/>
          </p:cNvSpPr>
          <p:nvPr>
            <p:ph idx="1"/>
          </p:nvPr>
        </p:nvSpPr>
        <p:spPr/>
        <p:txBody>
          <a:bodyPr/>
          <a:lstStyle/>
          <a:p>
            <a:pPr marL="0" indent="0">
              <a:buNone/>
            </a:pPr>
            <a:r>
              <a:rPr lang="en-US" dirty="0"/>
              <a:t>For </a:t>
            </a:r>
            <a:r>
              <a:rPr lang="en-US" dirty="0" err="1"/>
              <a:t>Keras</a:t>
            </a:r>
            <a:r>
              <a:rPr lang="en-US" dirty="0"/>
              <a:t>, recommend:</a:t>
            </a:r>
          </a:p>
        </p:txBody>
      </p:sp>
      <p:pic>
        <p:nvPicPr>
          <p:cNvPr id="2050" name="Picture 2" descr="https://images-na.ssl-images-amazon.com/images/I/41kxrQD7R%2BL._SX398_BO1,204,203,200_.jpg">
            <a:extLst>
              <a:ext uri="{FF2B5EF4-FFF2-40B4-BE49-F238E27FC236}">
                <a16:creationId xmlns:a16="http://schemas.microsoft.com/office/drawing/2014/main" id="{4E9CF5A4-0DA8-4FF8-A88B-8F7FCA0F1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465" y="2184990"/>
            <a:ext cx="2466399" cy="3082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na.ssl-images-amazon.com/images/I/51ZmzsQq0%2BL._SX379_BO1,204,203,200_.jpg">
            <a:extLst>
              <a:ext uri="{FF2B5EF4-FFF2-40B4-BE49-F238E27FC236}">
                <a16:creationId xmlns:a16="http://schemas.microsoft.com/office/drawing/2014/main" id="{82A77EE2-0A9B-4606-8985-E01701115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98" y="2131827"/>
            <a:ext cx="2353953" cy="308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450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76D1-81AD-4C1C-B4E6-958744EFCCD0}"/>
              </a:ext>
            </a:extLst>
          </p:cNvPr>
          <p:cNvSpPr>
            <a:spLocks noGrp="1"/>
          </p:cNvSpPr>
          <p:nvPr>
            <p:ph type="title"/>
          </p:nvPr>
        </p:nvSpPr>
        <p:spPr/>
        <p:txBody>
          <a:bodyPr/>
          <a:lstStyle/>
          <a:p>
            <a:r>
              <a:rPr lang="en-US" dirty="0"/>
              <a:t>Want more, more reading and labs?</a:t>
            </a:r>
          </a:p>
        </p:txBody>
      </p:sp>
      <p:sp>
        <p:nvSpPr>
          <p:cNvPr id="3" name="Content Placeholder 2">
            <a:extLst>
              <a:ext uri="{FF2B5EF4-FFF2-40B4-BE49-F238E27FC236}">
                <a16:creationId xmlns:a16="http://schemas.microsoft.com/office/drawing/2014/main" id="{779C2B2B-8F52-4C8F-BB59-7AE4416BF417}"/>
              </a:ext>
            </a:extLst>
          </p:cNvPr>
          <p:cNvSpPr>
            <a:spLocks noGrp="1"/>
          </p:cNvSpPr>
          <p:nvPr>
            <p:ph idx="1"/>
          </p:nvPr>
        </p:nvSpPr>
        <p:spPr>
          <a:xfrm>
            <a:off x="838200" y="1130681"/>
            <a:ext cx="10515600" cy="4351338"/>
          </a:xfrm>
        </p:spPr>
        <p:txBody>
          <a:bodyPr/>
          <a:lstStyle/>
          <a:p>
            <a:pPr marL="0" indent="0">
              <a:buNone/>
            </a:pPr>
            <a:r>
              <a:rPr lang="en-US" dirty="0"/>
              <a:t>For </a:t>
            </a:r>
            <a:r>
              <a:rPr lang="en-US" dirty="0" err="1"/>
              <a:t>PyTorch</a:t>
            </a:r>
            <a:r>
              <a:rPr lang="en-US" dirty="0"/>
              <a:t>, recommend:</a:t>
            </a:r>
          </a:p>
        </p:txBody>
      </p:sp>
      <p:pic>
        <p:nvPicPr>
          <p:cNvPr id="5122" name="Picture 2" descr="https://images-na.ssl-images-amazon.com/images/I/51sT5l54ONL._SX379_BO1,204,203,200_.jpg">
            <a:extLst>
              <a:ext uri="{FF2B5EF4-FFF2-40B4-BE49-F238E27FC236}">
                <a16:creationId xmlns:a16="http://schemas.microsoft.com/office/drawing/2014/main" id="{C90613E3-E863-433F-96D6-7E5C4EDB0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312" y="1888236"/>
            <a:ext cx="2352830" cy="308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820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0BE683-81C8-4E56-B3F2-9956721E1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351" y="492573"/>
            <a:ext cx="4478486" cy="5880796"/>
          </a:xfrm>
          <a:prstGeom prst="rect">
            <a:avLst/>
          </a:prstGeom>
        </p:spPr>
      </p:pic>
      <p:sp>
        <p:nvSpPr>
          <p:cNvPr id="6" name="Title 5">
            <a:extLst>
              <a:ext uri="{FF2B5EF4-FFF2-40B4-BE49-F238E27FC236}">
                <a16:creationId xmlns:a16="http://schemas.microsoft.com/office/drawing/2014/main" id="{61465023-BBFB-437C-A9F0-671795FC6D42}"/>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chemeClr val="tx1"/>
                </a:solidFill>
                <a:latin typeface="+mj-lt"/>
                <a:ea typeface="+mj-ea"/>
                <a:cs typeface="+mj-cs"/>
              </a:rPr>
              <a:t>Get the AI Playbook</a:t>
            </a:r>
            <a:br>
              <a:rPr lang="en-US" sz="4800" kern="1200" dirty="0">
                <a:solidFill>
                  <a:schemeClr val="tx1"/>
                </a:solidFill>
                <a:latin typeface="+mj-lt"/>
                <a:ea typeface="+mj-ea"/>
                <a:cs typeface="+mj-cs"/>
              </a:rPr>
            </a:br>
            <a:r>
              <a:rPr lang="en-US" sz="2400" kern="1200" dirty="0">
                <a:solidFill>
                  <a:schemeClr val="tx1"/>
                </a:solidFill>
                <a:latin typeface="+mj-lt"/>
                <a:ea typeface="+mj-ea"/>
                <a:cs typeface="+mj-cs"/>
              </a:rPr>
              <a:t>(aka.ms/</a:t>
            </a:r>
            <a:r>
              <a:rPr lang="en-US" sz="2400" kern="1200" dirty="0" err="1">
                <a:solidFill>
                  <a:schemeClr val="tx1"/>
                </a:solidFill>
                <a:latin typeface="+mj-lt"/>
                <a:ea typeface="+mj-ea"/>
                <a:cs typeface="+mj-cs"/>
              </a:rPr>
              <a:t>aiplaybook</a:t>
            </a:r>
            <a:r>
              <a:rPr lang="en-US" sz="2400" kern="1200" dirty="0">
                <a:solidFill>
                  <a:schemeClr val="tx1"/>
                </a:solidFill>
                <a:latin typeface="+mj-lt"/>
                <a:ea typeface="+mj-ea"/>
                <a:cs typeface="+mj-cs"/>
              </a:rPr>
              <a:t>)</a:t>
            </a:r>
            <a:endParaRPr lang="en-US" sz="4800" kern="1200" dirty="0">
              <a:solidFill>
                <a:schemeClr val="tx1"/>
              </a:solidFill>
              <a:latin typeface="+mj-lt"/>
              <a:ea typeface="+mj-ea"/>
              <a:cs typeface="+mj-cs"/>
            </a:endParaRPr>
          </a:p>
        </p:txBody>
      </p:sp>
    </p:spTree>
    <p:extLst>
      <p:ext uri="{BB962C8B-B14F-4D97-AF65-F5344CB8AC3E}">
        <p14:creationId xmlns:p14="http://schemas.microsoft.com/office/powerpoint/2010/main" val="3197117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563" r="11563"/>
          <a:stretch>
            <a:fillRect/>
          </a:stretch>
        </p:blipFill>
        <p:spPr/>
      </p:pic>
      <p:sp>
        <p:nvSpPr>
          <p:cNvPr id="3" name="Text Placeholder 2"/>
          <p:cNvSpPr>
            <a:spLocks noGrp="1"/>
          </p:cNvSpPr>
          <p:nvPr>
            <p:ph type="body" sz="quarter" idx="11"/>
          </p:nvPr>
        </p:nvSpPr>
        <p:spPr>
          <a:xfrm>
            <a:off x="580326" y="4612767"/>
            <a:ext cx="4352671" cy="2283702"/>
          </a:xfrm>
        </p:spPr>
        <p:txBody>
          <a:bodyPr/>
          <a:lstStyle/>
          <a:p>
            <a:pPr marL="0" lvl="0" indent="0">
              <a:buNone/>
            </a:pPr>
            <a:r>
              <a:rPr lang="en-US" dirty="0"/>
              <a:t>Zoiner Tejada </a:t>
            </a:r>
          </a:p>
          <a:p>
            <a:pPr marL="0" lvl="0" indent="0">
              <a:buNone/>
            </a:pPr>
            <a:r>
              <a:rPr lang="en-US" dirty="0" err="1"/>
              <a:t>zoinertejada@solliance.net</a:t>
            </a:r>
            <a:endParaRPr lang="en-US" dirty="0"/>
          </a:p>
          <a:p>
            <a:pPr lvl="0"/>
            <a:r>
              <a:rPr lang="en-US" dirty="0"/>
              <a:t>@</a:t>
            </a:r>
            <a:r>
              <a:rPr lang="en-US" dirty="0" err="1"/>
              <a:t>zoinertejada</a:t>
            </a:r>
            <a:endParaRPr lang="en-US" dirty="0"/>
          </a:p>
        </p:txBody>
      </p:sp>
      <p:pic>
        <p:nvPicPr>
          <p:cNvPr id="5" name="Picture 4" descr="MVP_horizontal.png"/>
          <p:cNvPicPr>
            <a:picLocks noChangeAspect="1"/>
          </p:cNvPicPr>
          <p:nvPr/>
        </p:nvPicPr>
        <p:blipFill>
          <a:blip r:embed="rId3"/>
          <a:srcRect/>
          <a:stretch>
            <a:fillRect/>
          </a:stretch>
        </p:blipFill>
        <p:spPr bwMode="auto">
          <a:xfrm>
            <a:off x="1605675" y="3814254"/>
            <a:ext cx="1543050" cy="623887"/>
          </a:xfrm>
          <a:prstGeom prst="rect">
            <a:avLst/>
          </a:prstGeom>
          <a:effectLst>
            <a:outerShdw blurRad="50800" dist="38100" dir="2700000" algn="tl" rotWithShape="0">
              <a:srgbClr val="000000">
                <a:alpha val="39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 Placeholder 2">
            <a:extLst>
              <a:ext uri="{FF2B5EF4-FFF2-40B4-BE49-F238E27FC236}">
                <a16:creationId xmlns:a16="http://schemas.microsoft.com/office/drawing/2014/main" id="{EF9E5445-BD77-4AD7-9AA7-25BEF9F9AFED}"/>
              </a:ext>
            </a:extLst>
          </p:cNvPr>
          <p:cNvSpPr txBox="1">
            <a:spLocks/>
          </p:cNvSpPr>
          <p:nvPr/>
        </p:nvSpPr>
        <p:spPr>
          <a:xfrm>
            <a:off x="5851585" y="5640924"/>
            <a:ext cx="5855243" cy="476436"/>
          </a:xfrm>
          <a:prstGeom prst="rect">
            <a:avLst/>
          </a:prstGeom>
        </p:spPr>
        <p:txBody>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sz="1800" dirty="0"/>
          </a:p>
        </p:txBody>
      </p:sp>
      <p:sp>
        <p:nvSpPr>
          <p:cNvPr id="30" name="Text Placeholder 12">
            <a:extLst>
              <a:ext uri="{FF2B5EF4-FFF2-40B4-BE49-F238E27FC236}">
                <a16:creationId xmlns:a16="http://schemas.microsoft.com/office/drawing/2014/main" id="{9CDC71BA-605D-4A02-935E-6346180D6731}"/>
              </a:ext>
            </a:extLst>
          </p:cNvPr>
          <p:cNvSpPr txBox="1">
            <a:spLocks/>
          </p:cNvSpPr>
          <p:nvPr/>
        </p:nvSpPr>
        <p:spPr>
          <a:xfrm>
            <a:off x="5998046" y="2041769"/>
            <a:ext cx="5598791" cy="1283684"/>
          </a:xfrm>
          <a:prstGeom prst="rect">
            <a:avLst/>
          </a:prstGeom>
        </p:spPr>
        <p:txBody>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Solliance Founder, CEO</a:t>
            </a:r>
          </a:p>
          <a:p>
            <a:pPr marL="0" indent="0">
              <a:buNone/>
            </a:pPr>
            <a:r>
              <a:rPr lang="en-US" sz="1800" dirty="0"/>
              <a:t>Author of a dozen books on Azure</a:t>
            </a:r>
          </a:p>
          <a:p>
            <a:pPr marL="0" indent="0">
              <a:buNone/>
            </a:pPr>
            <a:r>
              <a:rPr lang="en-US" sz="1800" dirty="0"/>
              <a:t>Microsoft Azure MVP </a:t>
            </a:r>
          </a:p>
          <a:p>
            <a:pPr marL="0" indent="0">
              <a:buNone/>
            </a:pPr>
            <a:r>
              <a:rPr lang="en-US" sz="1800" dirty="0"/>
              <a:t>Microsoft Regional Director</a:t>
            </a:r>
          </a:p>
          <a:p>
            <a:pPr marL="0" indent="0">
              <a:buNone/>
            </a:pPr>
            <a:endParaRPr lang="en-US" sz="1800" dirty="0"/>
          </a:p>
          <a:p>
            <a:pPr marL="0" indent="0">
              <a:buNone/>
            </a:pPr>
            <a:endParaRPr lang="en-US" sz="1800" dirty="0"/>
          </a:p>
        </p:txBody>
      </p:sp>
      <p:pic>
        <p:nvPicPr>
          <p:cNvPr id="31" name="Picture 30">
            <a:extLst>
              <a:ext uri="{FF2B5EF4-FFF2-40B4-BE49-F238E27FC236}">
                <a16:creationId xmlns:a16="http://schemas.microsoft.com/office/drawing/2014/main" id="{73B4B3BE-9BF5-48C5-B5C1-A634D0225C49}"/>
              </a:ext>
            </a:extLst>
          </p:cNvPr>
          <p:cNvPicPr>
            <a:picLocks noChangeAspect="1"/>
          </p:cNvPicPr>
          <p:nvPr/>
        </p:nvPicPr>
        <p:blipFill>
          <a:blip r:embed="rId4"/>
          <a:stretch>
            <a:fillRect/>
          </a:stretch>
        </p:blipFill>
        <p:spPr>
          <a:xfrm>
            <a:off x="10483917" y="3796923"/>
            <a:ext cx="1112919" cy="1361186"/>
          </a:xfrm>
          <a:prstGeom prst="rect">
            <a:avLst/>
          </a:prstGeom>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821CA6D8-2E1D-4F29-8511-F6F45A4132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6686" y="3825702"/>
            <a:ext cx="1014496" cy="1332408"/>
          </a:xfrm>
          <a:prstGeom prst="rect">
            <a:avLst/>
          </a:prstGeom>
          <a:ln>
            <a:solidFill>
              <a:schemeClr val="bg2"/>
            </a:solid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D4DDE047-300D-4793-B02B-14C16C0ADEDC}"/>
              </a:ext>
            </a:extLst>
          </p:cNvPr>
          <p:cNvPicPr>
            <a:picLocks noChangeAspect="1"/>
          </p:cNvPicPr>
          <p:nvPr/>
        </p:nvPicPr>
        <p:blipFill>
          <a:blip r:embed="rId6"/>
          <a:stretch>
            <a:fillRect/>
          </a:stretch>
        </p:blipFill>
        <p:spPr>
          <a:xfrm>
            <a:off x="9325746" y="3825701"/>
            <a:ext cx="1033609" cy="1332408"/>
          </a:xfrm>
          <a:prstGeom prst="rect">
            <a:avLst/>
          </a:prstGeom>
          <a:ln>
            <a:solidFill>
              <a:schemeClr val="bg2"/>
            </a:solidFill>
          </a:ln>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E107933D-3BCE-4CD6-8531-56B480AD92BE}"/>
              </a:ext>
            </a:extLst>
          </p:cNvPr>
          <p:cNvPicPr>
            <a:picLocks noChangeAspect="1"/>
          </p:cNvPicPr>
          <p:nvPr/>
        </p:nvPicPr>
        <p:blipFill rotWithShape="1">
          <a:blip r:embed="rId7"/>
          <a:srcRect l="2030" t="2179" r="4180" b="1950"/>
          <a:stretch/>
        </p:blipFill>
        <p:spPr>
          <a:xfrm>
            <a:off x="7084362" y="3825701"/>
            <a:ext cx="977760" cy="1335024"/>
          </a:xfrm>
          <a:prstGeom prst="rect">
            <a:avLst/>
          </a:prstGeom>
          <a:ln>
            <a:solidFill>
              <a:schemeClr val="bg2"/>
            </a:solidFill>
          </a:ln>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id="{CB8542EB-4BDC-4586-BDB6-007A5D755C99}"/>
              </a:ext>
            </a:extLst>
          </p:cNvPr>
          <p:cNvPicPr>
            <a:picLocks noChangeAspect="1"/>
          </p:cNvPicPr>
          <p:nvPr/>
        </p:nvPicPr>
        <p:blipFill rotWithShape="1">
          <a:blip r:embed="rId8"/>
          <a:srcRect l="4181" t="1529" r="2752" b="1672"/>
          <a:stretch/>
        </p:blipFill>
        <p:spPr>
          <a:xfrm>
            <a:off x="5998046" y="3823085"/>
            <a:ext cx="961752" cy="1335024"/>
          </a:xfrm>
          <a:prstGeom prst="rect">
            <a:avLst/>
          </a:prstGeom>
          <a:ln>
            <a:solidFill>
              <a:schemeClr val="bg2"/>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53CA7E11-4EBF-4D75-9A0B-646FA6792EAD}"/>
              </a:ext>
            </a:extLst>
          </p:cNvPr>
          <p:cNvSpPr txBox="1"/>
          <p:nvPr/>
        </p:nvSpPr>
        <p:spPr>
          <a:xfrm>
            <a:off x="409903" y="397291"/>
            <a:ext cx="4787464" cy="861774"/>
          </a:xfrm>
          <a:prstGeom prst="rect">
            <a:avLst/>
          </a:prstGeom>
          <a:noFill/>
        </p:spPr>
        <p:txBody>
          <a:bodyPr wrap="square" lIns="0" tIns="0" rIns="0" bIns="0" rtlCol="0">
            <a:spAutoFit/>
          </a:bodyPr>
          <a:lstStyle/>
          <a:p>
            <a:pPr algn="l"/>
            <a:r>
              <a:rPr lang="en-US" sz="2800" b="1" dirty="0">
                <a:solidFill>
                  <a:schemeClr val="bg1"/>
                </a:solidFill>
              </a:rPr>
              <a:t>Want to go deeper? Try a </a:t>
            </a:r>
            <a:r>
              <a:rPr lang="en-US" sz="2800" b="1" dirty="0" err="1">
                <a:solidFill>
                  <a:schemeClr val="bg1"/>
                </a:solidFill>
              </a:rPr>
              <a:t>PoC</a:t>
            </a:r>
            <a:r>
              <a:rPr lang="en-US" sz="2800" b="1" dirty="0">
                <a:solidFill>
                  <a:schemeClr val="bg1"/>
                </a:solidFill>
              </a:rPr>
              <a:t>? </a:t>
            </a:r>
            <a:br>
              <a:rPr lang="en-US" sz="2800" b="1" dirty="0">
                <a:solidFill>
                  <a:schemeClr val="bg1"/>
                </a:solidFill>
              </a:rPr>
            </a:br>
            <a:r>
              <a:rPr lang="en-US" sz="2800" b="1" dirty="0">
                <a:solidFill>
                  <a:schemeClr val="bg1"/>
                </a:solidFill>
              </a:rPr>
              <a:t>Contact us!</a:t>
            </a:r>
          </a:p>
        </p:txBody>
      </p:sp>
      <p:pic>
        <p:nvPicPr>
          <p:cNvPr id="6" name="Picture 5">
            <a:extLst>
              <a:ext uri="{FF2B5EF4-FFF2-40B4-BE49-F238E27FC236}">
                <a16:creationId xmlns:a16="http://schemas.microsoft.com/office/drawing/2014/main" id="{9425094F-D3B1-45C5-9E69-68B472FBCA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501" y="707273"/>
            <a:ext cx="5655879" cy="978467"/>
          </a:xfrm>
          <a:prstGeom prst="rect">
            <a:avLst/>
          </a:prstGeom>
        </p:spPr>
      </p:pic>
    </p:spTree>
    <p:extLst>
      <p:ext uri="{BB962C8B-B14F-4D97-AF65-F5344CB8AC3E}">
        <p14:creationId xmlns:p14="http://schemas.microsoft.com/office/powerpoint/2010/main" val="23416497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A6105-0347-4CAC-8E9E-59E01877308F}"/>
              </a:ext>
            </a:extLst>
          </p:cNvPr>
          <p:cNvSpPr>
            <a:spLocks noGrp="1"/>
          </p:cNvSpPr>
          <p:nvPr>
            <p:ph type="title"/>
          </p:nvPr>
        </p:nvSpPr>
        <p:spPr/>
        <p:txBody>
          <a:bodyPr>
            <a:normAutofit/>
          </a:bodyPr>
          <a:lstStyle/>
          <a:p>
            <a:r>
              <a:rPr lang="en-US" dirty="0"/>
              <a:t>What is Artificial Intelligence?</a:t>
            </a:r>
          </a:p>
        </p:txBody>
      </p:sp>
      <p:graphicFrame>
        <p:nvGraphicFramePr>
          <p:cNvPr id="5" name="Content Placeholder 2"/>
          <p:cNvGraphicFramePr>
            <a:graphicFrameLocks noGrp="1"/>
          </p:cNvGraphicFramePr>
          <p:nvPr>
            <p:ph idx="4294967295"/>
          </p:nvPr>
        </p:nvGraphicFramePr>
        <p:xfrm>
          <a:off x="838200" y="1690688"/>
          <a:ext cx="10515600" cy="4081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829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46ED-A78A-48BB-87C8-53A990388491}"/>
              </a:ext>
            </a:extLst>
          </p:cNvPr>
          <p:cNvSpPr>
            <a:spLocks noGrp="1"/>
          </p:cNvSpPr>
          <p:nvPr>
            <p:ph type="title"/>
          </p:nvPr>
        </p:nvSpPr>
        <p:spPr>
          <a:xfrm>
            <a:off x="838200" y="5529884"/>
            <a:ext cx="7719381" cy="1096331"/>
          </a:xfrm>
        </p:spPr>
        <p:txBody>
          <a:bodyPr>
            <a:normAutofit/>
          </a:bodyPr>
          <a:lstStyle/>
          <a:p>
            <a:r>
              <a:rPr lang="en-US" dirty="0"/>
              <a:t>What is machine learning?</a:t>
            </a:r>
          </a:p>
        </p:txBody>
      </p:sp>
      <p:graphicFrame>
        <p:nvGraphicFramePr>
          <p:cNvPr id="5" name="Content Placeholder 2"/>
          <p:cNvGraphicFramePr>
            <a:graphicFrameLocks noGrp="1"/>
          </p:cNvGraphicFramePr>
          <p:nvPr>
            <p:ph idx="1"/>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2">
            <a:extLst>
              <a:ext uri="{FF2B5EF4-FFF2-40B4-BE49-F238E27FC236}">
                <a16:creationId xmlns:a16="http://schemas.microsoft.com/office/drawing/2014/main" id="{632B4FD7-4C7A-43FE-8393-C0A735DB5C96}"/>
              </a:ext>
            </a:extLst>
          </p:cNvPr>
          <p:cNvSpPr>
            <a:spLocks noGrp="1"/>
          </p:cNvSpPr>
          <p:nvPr>
            <p:ph type="ftr" sz="quarter" idx="11"/>
          </p:nvPr>
        </p:nvSpPr>
        <p:spPr>
          <a:xfrm>
            <a:off x="8888045" y="6492875"/>
            <a:ext cx="37025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hlinkClick r:id="rId7"/>
              </a:rPr>
              <a:t>en.wikipedia.org</a:t>
            </a:r>
            <a:r>
              <a:rPr kumimoji="0" lang="en-US" sz="12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 - Text under </a:t>
            </a:r>
            <a:r>
              <a:rPr kumimoji="0" lang="en-US" sz="12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hlinkClick r:id="rId8"/>
              </a:rPr>
              <a:t>CC-BY-SA license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69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46ED-A78A-48BB-87C8-53A990388491}"/>
              </a:ext>
            </a:extLst>
          </p:cNvPr>
          <p:cNvSpPr>
            <a:spLocks noGrp="1"/>
          </p:cNvSpPr>
          <p:nvPr>
            <p:ph type="title"/>
          </p:nvPr>
        </p:nvSpPr>
        <p:spPr/>
        <p:txBody>
          <a:bodyPr>
            <a:normAutofit/>
          </a:bodyPr>
          <a:lstStyle/>
          <a:p>
            <a:r>
              <a:rPr lang="en-US" dirty="0"/>
              <a:t>Machine learning and deep learning</a:t>
            </a:r>
          </a:p>
        </p:txBody>
      </p:sp>
      <p:graphicFrame>
        <p:nvGraphicFramePr>
          <p:cNvPr id="3" name="Table 2">
            <a:extLst>
              <a:ext uri="{FF2B5EF4-FFF2-40B4-BE49-F238E27FC236}">
                <a16:creationId xmlns:a16="http://schemas.microsoft.com/office/drawing/2014/main" id="{755F9284-F70C-460D-9045-DD03BC832CD8}"/>
              </a:ext>
            </a:extLst>
          </p:cNvPr>
          <p:cNvGraphicFramePr>
            <a:graphicFrameLocks noGrp="1"/>
          </p:cNvGraphicFramePr>
          <p:nvPr/>
        </p:nvGraphicFramePr>
        <p:xfrm>
          <a:off x="2709772" y="2521610"/>
          <a:ext cx="7328344" cy="1539897"/>
        </p:xfrm>
        <a:graphic>
          <a:graphicData uri="http://schemas.openxmlformats.org/drawingml/2006/table">
            <a:tbl>
              <a:tblPr firstRow="1" firstCol="1" bandRow="1">
                <a:tableStyleId>{5C22544A-7EE6-4342-B048-85BDC9FD1C3A}</a:tableStyleId>
              </a:tblPr>
              <a:tblGrid>
                <a:gridCol w="3664172">
                  <a:extLst>
                    <a:ext uri="{9D8B030D-6E8A-4147-A177-3AD203B41FA5}">
                      <a16:colId xmlns:a16="http://schemas.microsoft.com/office/drawing/2014/main" val="879870268"/>
                    </a:ext>
                  </a:extLst>
                </a:gridCol>
                <a:gridCol w="3664172">
                  <a:extLst>
                    <a:ext uri="{9D8B030D-6E8A-4147-A177-3AD203B41FA5}">
                      <a16:colId xmlns:a16="http://schemas.microsoft.com/office/drawing/2014/main" val="315030965"/>
                    </a:ext>
                  </a:extLst>
                </a:gridCol>
              </a:tblGrid>
              <a:tr h="769257">
                <a:tc gridSpan="2">
                  <a:txBody>
                    <a:bodyPr/>
                    <a:lstStyle/>
                    <a:p>
                      <a:pPr marL="0" marR="0" algn="ctr">
                        <a:spcBef>
                          <a:spcPts val="0"/>
                        </a:spcBef>
                        <a:spcAft>
                          <a:spcPts val="600"/>
                        </a:spcAft>
                      </a:pPr>
                      <a:r>
                        <a:rPr lang="de-DE" sz="2300" cap="all" spc="50" dirty="0">
                          <a:effectLst/>
                        </a:rPr>
                        <a:t>Artificial Intelligence</a:t>
                      </a:r>
                      <a:endParaRPr lang="en-US" sz="2300" b="1" cap="all" spc="50" dirty="0">
                        <a:solidFill>
                          <a:srgbClr val="222222"/>
                        </a:solidFill>
                        <a:effectLst/>
                        <a:latin typeface="Segoe Pro"/>
                        <a:ea typeface="Times New Roman" panose="02020603050405020304" pitchFamily="18" charset="0"/>
                        <a:cs typeface="Open Sans"/>
                      </a:endParaRPr>
                    </a:p>
                  </a:txBody>
                  <a:tcPr marL="131642" marR="131642" marT="65821" marB="65821"/>
                </a:tc>
                <a:tc hMerge="1">
                  <a:txBody>
                    <a:bodyPr/>
                    <a:lstStyle/>
                    <a:p>
                      <a:endParaRPr lang="en-US"/>
                    </a:p>
                  </a:txBody>
                  <a:tcPr/>
                </a:tc>
                <a:extLst>
                  <a:ext uri="{0D108BD9-81ED-4DB2-BD59-A6C34878D82A}">
                    <a16:rowId xmlns:a16="http://schemas.microsoft.com/office/drawing/2014/main" val="2129568381"/>
                  </a:ext>
                </a:extLst>
              </a:tr>
              <a:tr h="770640">
                <a:tc>
                  <a:txBody>
                    <a:bodyPr/>
                    <a:lstStyle/>
                    <a:p>
                      <a:pPr marL="0" marR="0" algn="ctr">
                        <a:lnSpc>
                          <a:spcPct val="100000"/>
                        </a:lnSpc>
                        <a:spcBef>
                          <a:spcPts val="0"/>
                        </a:spcBef>
                        <a:spcAft>
                          <a:spcPts val="0"/>
                        </a:spcAft>
                      </a:pPr>
                      <a:r>
                        <a:rPr lang="de-DE" sz="2300" dirty="0">
                          <a:effectLst/>
                        </a:rPr>
                        <a:t>Machine Learning</a:t>
                      </a:r>
                      <a:endParaRPr lang="en-US" sz="2300" dirty="0">
                        <a:effectLst/>
                        <a:latin typeface="Segoe Pro"/>
                        <a:ea typeface="Calibri" panose="020F0502020204030204" pitchFamily="34" charset="0"/>
                        <a:cs typeface="Times New Roman" panose="02020603050405020304" pitchFamily="18" charset="0"/>
                      </a:endParaRPr>
                    </a:p>
                  </a:txBody>
                  <a:tcPr marL="209798" marR="209798" marT="209798" marB="209798"/>
                </a:tc>
                <a:tc>
                  <a:txBody>
                    <a:bodyPr/>
                    <a:lstStyle/>
                    <a:p>
                      <a:pPr marL="0" marR="0" algn="ctr">
                        <a:lnSpc>
                          <a:spcPct val="100000"/>
                        </a:lnSpc>
                        <a:spcBef>
                          <a:spcPts val="0"/>
                        </a:spcBef>
                        <a:spcAft>
                          <a:spcPts val="0"/>
                        </a:spcAft>
                      </a:pPr>
                      <a:r>
                        <a:rPr lang="de-DE" sz="2300" dirty="0">
                          <a:effectLst/>
                        </a:rPr>
                        <a:t>Deep Learning</a:t>
                      </a:r>
                      <a:endParaRPr lang="en-US" sz="2300" dirty="0">
                        <a:effectLst/>
                        <a:latin typeface="Segoe Pro"/>
                        <a:ea typeface="Calibri" panose="020F0502020204030204" pitchFamily="34" charset="0"/>
                        <a:cs typeface="Times New Roman" panose="02020603050405020304" pitchFamily="18" charset="0"/>
                      </a:endParaRPr>
                    </a:p>
                  </a:txBody>
                  <a:tcPr marL="209798" marR="209798" marT="209798" marB="209798"/>
                </a:tc>
                <a:extLst>
                  <a:ext uri="{0D108BD9-81ED-4DB2-BD59-A6C34878D82A}">
                    <a16:rowId xmlns:a16="http://schemas.microsoft.com/office/drawing/2014/main" val="4134010275"/>
                  </a:ext>
                </a:extLst>
              </a:tr>
            </a:tbl>
          </a:graphicData>
        </a:graphic>
      </p:graphicFrame>
      <p:sp>
        <p:nvSpPr>
          <p:cNvPr id="5" name="TextBox 4">
            <a:extLst>
              <a:ext uri="{FF2B5EF4-FFF2-40B4-BE49-F238E27FC236}">
                <a16:creationId xmlns:a16="http://schemas.microsoft.com/office/drawing/2014/main" id="{F9ED3213-FD2C-4CE7-8DBD-8E7B964FB08F}"/>
              </a:ext>
            </a:extLst>
          </p:cNvPr>
          <p:cNvSpPr txBox="1"/>
          <p:nvPr/>
        </p:nvSpPr>
        <p:spPr>
          <a:xfrm>
            <a:off x="2709772" y="4338084"/>
            <a:ext cx="7328344" cy="646331"/>
          </a:xfrm>
          <a:prstGeom prst="rect">
            <a:avLst/>
          </a:prstGeom>
          <a:noFill/>
        </p:spPr>
        <p:txBody>
          <a:bodyPr wrap="square" rtlCol="0">
            <a:spAutoFit/>
          </a:bodyPr>
          <a:lstStyle/>
          <a:p>
            <a:r>
              <a:rPr lang="en-US" dirty="0"/>
              <a:t>Different approaches to a similar goal.</a:t>
            </a:r>
          </a:p>
          <a:p>
            <a:endParaRPr lang="en-US" dirty="0"/>
          </a:p>
        </p:txBody>
      </p:sp>
      <p:sp>
        <p:nvSpPr>
          <p:cNvPr id="6" name="TextBox 5">
            <a:extLst>
              <a:ext uri="{FF2B5EF4-FFF2-40B4-BE49-F238E27FC236}">
                <a16:creationId xmlns:a16="http://schemas.microsoft.com/office/drawing/2014/main" id="{B465AAB6-13BD-4A56-8E7F-CF4BF8DF3C15}"/>
              </a:ext>
            </a:extLst>
          </p:cNvPr>
          <p:cNvSpPr txBox="1"/>
          <p:nvPr/>
        </p:nvSpPr>
        <p:spPr>
          <a:xfrm>
            <a:off x="2709772" y="4716475"/>
            <a:ext cx="797726" cy="769441"/>
          </a:xfrm>
          <a:prstGeom prst="rect">
            <a:avLst/>
          </a:prstGeom>
          <a:noFill/>
        </p:spPr>
        <p:txBody>
          <a:bodyPr wrap="square" rtlCol="0">
            <a:spAutoFit/>
          </a:bodyPr>
          <a:lstStyle/>
          <a:p>
            <a:r>
              <a:rPr lang="en-US" sz="4400" dirty="0">
                <a:latin typeface="Algerian" panose="04020705040A02060702" pitchFamily="82" charset="0"/>
              </a:rPr>
              <a:t>X</a:t>
            </a:r>
          </a:p>
        </p:txBody>
      </p:sp>
      <p:sp>
        <p:nvSpPr>
          <p:cNvPr id="7" name="Arrow: Right 6">
            <a:extLst>
              <a:ext uri="{FF2B5EF4-FFF2-40B4-BE49-F238E27FC236}">
                <a16:creationId xmlns:a16="http://schemas.microsoft.com/office/drawing/2014/main" id="{FAE9448C-0E1C-47B1-87A0-569A02267E32}"/>
              </a:ext>
            </a:extLst>
          </p:cNvPr>
          <p:cNvSpPr/>
          <p:nvPr/>
        </p:nvSpPr>
        <p:spPr>
          <a:xfrm>
            <a:off x="3353326" y="4834673"/>
            <a:ext cx="978195" cy="533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f(x)</a:t>
            </a:r>
          </a:p>
        </p:txBody>
      </p:sp>
      <p:sp>
        <p:nvSpPr>
          <p:cNvPr id="8" name="TextBox 7">
            <a:extLst>
              <a:ext uri="{FF2B5EF4-FFF2-40B4-BE49-F238E27FC236}">
                <a16:creationId xmlns:a16="http://schemas.microsoft.com/office/drawing/2014/main" id="{E2197BCA-459B-401A-9A60-A250BD0593DB}"/>
              </a:ext>
            </a:extLst>
          </p:cNvPr>
          <p:cNvSpPr txBox="1"/>
          <p:nvPr/>
        </p:nvSpPr>
        <p:spPr>
          <a:xfrm>
            <a:off x="4398577" y="4727817"/>
            <a:ext cx="797726" cy="769441"/>
          </a:xfrm>
          <a:prstGeom prst="rect">
            <a:avLst/>
          </a:prstGeom>
          <a:noFill/>
        </p:spPr>
        <p:txBody>
          <a:bodyPr wrap="square" rtlCol="0">
            <a:spAutoFit/>
          </a:bodyPr>
          <a:lstStyle/>
          <a:p>
            <a:r>
              <a:rPr lang="en-US" sz="4400" dirty="0">
                <a:latin typeface="Arial Black" panose="020B0A04020102020204" pitchFamily="34" charset="0"/>
              </a:rPr>
              <a:t>Y</a:t>
            </a:r>
          </a:p>
        </p:txBody>
      </p:sp>
      <p:sp>
        <p:nvSpPr>
          <p:cNvPr id="9" name="TextBox 8">
            <a:extLst>
              <a:ext uri="{FF2B5EF4-FFF2-40B4-BE49-F238E27FC236}">
                <a16:creationId xmlns:a16="http://schemas.microsoft.com/office/drawing/2014/main" id="{21692E26-C7D0-48AE-B966-AEB990C0B488}"/>
              </a:ext>
            </a:extLst>
          </p:cNvPr>
          <p:cNvSpPr txBox="1"/>
          <p:nvPr/>
        </p:nvSpPr>
        <p:spPr>
          <a:xfrm>
            <a:off x="2709772" y="5639383"/>
            <a:ext cx="5045149" cy="1200329"/>
          </a:xfrm>
          <a:prstGeom prst="rect">
            <a:avLst/>
          </a:prstGeom>
          <a:noFill/>
        </p:spPr>
        <p:txBody>
          <a:bodyPr wrap="square" rtlCol="0">
            <a:spAutoFit/>
          </a:bodyPr>
          <a:lstStyle/>
          <a:p>
            <a:r>
              <a:rPr lang="en-US" dirty="0"/>
              <a:t>The goal is learning a way to meaningfully transform data, to learn useful representations of the input data to get us closer to the expected output.</a:t>
            </a:r>
          </a:p>
          <a:p>
            <a:endParaRPr lang="en-US" dirty="0"/>
          </a:p>
        </p:txBody>
      </p:sp>
    </p:spTree>
    <p:extLst>
      <p:ext uri="{BB962C8B-B14F-4D97-AF65-F5344CB8AC3E}">
        <p14:creationId xmlns:p14="http://schemas.microsoft.com/office/powerpoint/2010/main" val="142083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lli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10202</TotalTime>
  <Words>3444</Words>
  <Application>Microsoft Office PowerPoint</Application>
  <PresentationFormat>Widescreen</PresentationFormat>
  <Paragraphs>729</Paragraphs>
  <Slides>68</Slides>
  <Notes>20</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68</vt:i4>
      </vt:variant>
    </vt:vector>
  </HeadingPairs>
  <TitlesOfParts>
    <vt:vector size="84" baseType="lpstr">
      <vt:lpstr>Algerian</vt:lpstr>
      <vt:lpstr>Arial</vt:lpstr>
      <vt:lpstr>Arial Black</vt:lpstr>
      <vt:lpstr>Calibri</vt:lpstr>
      <vt:lpstr>Calibri Light</vt:lpstr>
      <vt:lpstr>Cambria Math</vt:lpstr>
      <vt:lpstr>Consolas</vt:lpstr>
      <vt:lpstr>Gill Sans</vt:lpstr>
      <vt:lpstr>Segoe Pro</vt:lpstr>
      <vt:lpstr>Segoe UI</vt:lpstr>
      <vt:lpstr>Segoe UI Light</vt:lpstr>
      <vt:lpstr>Segoe UI Semibold</vt:lpstr>
      <vt:lpstr>Segoe UI Semilight</vt:lpstr>
      <vt:lpstr>Stencil</vt:lpstr>
      <vt:lpstr>Wingdings</vt:lpstr>
      <vt:lpstr>Solliance</vt:lpstr>
      <vt:lpstr>PowerPoint Presentation</vt:lpstr>
      <vt:lpstr>PowerPoint Presentation</vt:lpstr>
      <vt:lpstr>Session Agenda:</vt:lpstr>
      <vt:lpstr>A bit of advice…</vt:lpstr>
      <vt:lpstr>How not to learn deep learning</vt:lpstr>
      <vt:lpstr>How to learn deep learning</vt:lpstr>
      <vt:lpstr>What is Artificial Intelligence?</vt:lpstr>
      <vt:lpstr>What is machine learning?</vt:lpstr>
      <vt:lpstr>Machine learning and deep learning</vt:lpstr>
      <vt:lpstr>What do you really need to know to do machine learning?</vt:lpstr>
      <vt:lpstr>How much math did we write in this code?</vt:lpstr>
      <vt:lpstr>Deep learning and math</vt:lpstr>
      <vt:lpstr>Machine Learning as the new programming paradigm</vt:lpstr>
      <vt:lpstr>As a developer is deep learning for you?</vt:lpstr>
      <vt:lpstr>As a developer, what technologies do you need to learn?</vt:lpstr>
      <vt:lpstr>Introducing the Data Science Process</vt:lpstr>
      <vt:lpstr>The Data Science Process  (Developer Lens)</vt:lpstr>
      <vt:lpstr>The Pre-Built and Custom AI Spectrum</vt:lpstr>
      <vt:lpstr>Examples of Tools for Data Science in the Wild</vt:lpstr>
      <vt:lpstr>How can we do data science on Azure?</vt:lpstr>
      <vt:lpstr>Data Science VM</vt:lpstr>
      <vt:lpstr>Data Science End-to-End with Azure</vt:lpstr>
      <vt:lpstr>Advanced analytics pattern in Azure</vt:lpstr>
      <vt:lpstr>The Notebook Paradigm</vt:lpstr>
      <vt:lpstr>Demo 1</vt:lpstr>
      <vt:lpstr>Deep learning applications</vt:lpstr>
      <vt:lpstr>Machine Learning &amp; Deep Learning Compared</vt:lpstr>
      <vt:lpstr>Deep learning vs. traditional ML</vt:lpstr>
      <vt:lpstr>Characteristics of Deep Learning </vt:lpstr>
      <vt:lpstr>Text analytics applications</vt:lpstr>
      <vt:lpstr>Fundamental Concepts -  Visualizing a Neural Network</vt:lpstr>
      <vt:lpstr>Understand the data and the goal</vt:lpstr>
      <vt:lpstr>Define a network architecture</vt:lpstr>
      <vt:lpstr>Define shape of input data</vt:lpstr>
      <vt:lpstr>Set parameters – learning rate</vt:lpstr>
      <vt:lpstr>Set parameters – activation function</vt:lpstr>
      <vt:lpstr>Set parameters - Regularization</vt:lpstr>
      <vt:lpstr>Training – The forward pass</vt:lpstr>
      <vt:lpstr>Training – Evaluate loss</vt:lpstr>
      <vt:lpstr>Training – The backwards pass</vt:lpstr>
      <vt:lpstr>Training – Run lots of epochs</vt:lpstr>
      <vt:lpstr>Training – Model complete!</vt:lpstr>
      <vt:lpstr>Model Evaluation</vt:lpstr>
      <vt:lpstr>Concept:  Overfitting &amp; Underfitting</vt:lpstr>
      <vt:lpstr>Best Practice Solving the overfitting problem</vt:lpstr>
      <vt:lpstr>Monitoring Progress – The Learning curve</vt:lpstr>
      <vt:lpstr>Choosing the right last layer activation &amp; loss function (Keras)</vt:lpstr>
      <vt:lpstr>Model Packaging – Ship it!</vt:lpstr>
      <vt:lpstr>Demo 2</vt:lpstr>
      <vt:lpstr>PowerPoint Presentation</vt:lpstr>
      <vt:lpstr>Becoming a neural-net architect</vt:lpstr>
      <vt:lpstr>Concept: Neural Network Architecture</vt:lpstr>
      <vt:lpstr>Concept: Densely Connected Network</vt:lpstr>
      <vt:lpstr>PowerPoint Presentation</vt:lpstr>
      <vt:lpstr>PowerPoint Presentation</vt:lpstr>
      <vt:lpstr>Example Neural Network Architecture</vt:lpstr>
      <vt:lpstr>Demo 3</vt:lpstr>
      <vt:lpstr>Concept: Convolutional Neural Network (CNN)</vt:lpstr>
      <vt:lpstr>Transfer learning using pre-trained models</vt:lpstr>
      <vt:lpstr>Demo 4</vt:lpstr>
      <vt:lpstr>Concept: Recurrent Neural Network (RNN)</vt:lpstr>
      <vt:lpstr>Demo 5</vt:lpstr>
      <vt:lpstr>What about ML.NET?</vt:lpstr>
      <vt:lpstr>Want more reading and labs?</vt:lpstr>
      <vt:lpstr>Want more reading and labs?</vt:lpstr>
      <vt:lpstr>Want more, more reading and labs?</vt:lpstr>
      <vt:lpstr>Get the AI Playbook (aka.ms/aiplaybook)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Patrick</dc:creator>
  <cp:lastModifiedBy>Zoiner Tejada</cp:lastModifiedBy>
  <cp:revision>249</cp:revision>
  <dcterms:created xsi:type="dcterms:W3CDTF">2018-01-30T22:51:32Z</dcterms:created>
  <dcterms:modified xsi:type="dcterms:W3CDTF">2019-11-18T17:42:41Z</dcterms:modified>
</cp:coreProperties>
</file>