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8" r:id="rId1"/>
  </p:sldMasterIdLst>
  <p:notesMasterIdLst>
    <p:notesMasterId r:id="rId39"/>
  </p:notesMasterIdLst>
  <p:sldIdLst>
    <p:sldId id="463" r:id="rId2"/>
    <p:sldId id="550" r:id="rId3"/>
    <p:sldId id="357" r:id="rId4"/>
    <p:sldId id="261" r:id="rId5"/>
    <p:sldId id="307" r:id="rId6"/>
    <p:sldId id="308" r:id="rId7"/>
    <p:sldId id="309" r:id="rId8"/>
    <p:sldId id="310" r:id="rId9"/>
    <p:sldId id="551" r:id="rId10"/>
    <p:sldId id="311" r:id="rId11"/>
    <p:sldId id="312" r:id="rId12"/>
    <p:sldId id="269" r:id="rId13"/>
    <p:sldId id="313" r:id="rId14"/>
    <p:sldId id="314" r:id="rId15"/>
    <p:sldId id="272" r:id="rId16"/>
    <p:sldId id="315" r:id="rId17"/>
    <p:sldId id="316" r:id="rId18"/>
    <p:sldId id="275" r:id="rId19"/>
    <p:sldId id="302" r:id="rId20"/>
    <p:sldId id="332" r:id="rId21"/>
    <p:sldId id="299" r:id="rId22"/>
    <p:sldId id="552" r:id="rId23"/>
    <p:sldId id="278" r:id="rId24"/>
    <p:sldId id="318" r:id="rId25"/>
    <p:sldId id="319" r:id="rId26"/>
    <p:sldId id="320" r:id="rId27"/>
    <p:sldId id="321" r:id="rId28"/>
    <p:sldId id="322" r:id="rId29"/>
    <p:sldId id="284" r:id="rId30"/>
    <p:sldId id="335" r:id="rId31"/>
    <p:sldId id="285" r:id="rId32"/>
    <p:sldId id="336" r:id="rId33"/>
    <p:sldId id="323" r:id="rId34"/>
    <p:sldId id="324" r:id="rId35"/>
    <p:sldId id="286" r:id="rId36"/>
    <p:sldId id="329" r:id="rId37"/>
    <p:sldId id="546" r:id="rId38"/>
  </p:sldIdLst>
  <p:sldSz cx="9144000" cy="5143500" type="screen16x9"/>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Segoe UI"/>
        <a:ea typeface="Segoe UI"/>
        <a:cs typeface="Segoe UI"/>
        <a:sym typeface="Segoe U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Segoe UI"/>
        <a:ea typeface="Segoe UI"/>
        <a:cs typeface="Segoe UI"/>
        <a:sym typeface="Segoe U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Segoe UI"/>
        <a:ea typeface="Segoe UI"/>
        <a:cs typeface="Segoe UI"/>
        <a:sym typeface="Segoe U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Segoe UI"/>
        <a:ea typeface="Segoe UI"/>
        <a:cs typeface="Segoe UI"/>
        <a:sym typeface="Segoe U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Segoe UI"/>
        <a:ea typeface="Segoe UI"/>
        <a:cs typeface="Segoe UI"/>
        <a:sym typeface="Segoe U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Segoe UI"/>
        <a:ea typeface="Segoe UI"/>
        <a:cs typeface="Segoe UI"/>
        <a:sym typeface="Segoe U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Segoe UI"/>
        <a:ea typeface="Segoe UI"/>
        <a:cs typeface="Segoe UI"/>
        <a:sym typeface="Segoe U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Segoe UI"/>
        <a:ea typeface="Segoe UI"/>
        <a:cs typeface="Segoe UI"/>
        <a:sym typeface="Segoe U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Segoe UI"/>
        <a:ea typeface="Segoe UI"/>
        <a:cs typeface="Segoe UI"/>
        <a:sym typeface="Segoe U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Segoe UI"/>
          <a:ea typeface="Segoe UI"/>
          <a:cs typeface="Segoe U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solidFill>
        </a:fill>
      </a:tcStyle>
    </a:band2H>
    <a:firstCol>
      <a:tcTxStyle b="off" i="off">
        <a:font>
          <a:latin typeface="Segoe UI"/>
          <a:ea typeface="Segoe UI"/>
          <a:cs typeface="Segoe U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
          <a:latin typeface="Segoe UI"/>
          <a:ea typeface="Segoe UI"/>
          <a:cs typeface="Segoe U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
          <a:latin typeface="Segoe UI"/>
          <a:ea typeface="Segoe UI"/>
          <a:cs typeface="Segoe U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C7B018BB-80A7-4F77-B60F-C8B233D01FF8}" styleName="">
    <a:tblBg/>
    <a:wholeTbl>
      <a:tcTxStyle b="off" i="off">
        <a:font>
          <a:latin typeface="Segoe UI"/>
          <a:ea typeface="Segoe UI"/>
          <a:cs typeface="Segoe UI"/>
        </a:font>
        <a:srgbClr val="000000"/>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rgbClr val="F9CECD"/>
          </a:solidFill>
        </a:fill>
      </a:tcStyle>
    </a:wholeTbl>
    <a:band2H>
      <a:tcTxStyle/>
      <a:tcStyle>
        <a:tcBdr/>
        <a:fill>
          <a:solidFill>
            <a:srgbClr val="FCE8E8"/>
          </a:solidFill>
        </a:fill>
      </a:tcStyle>
    </a:band2H>
    <a:firstCol>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chemeClr val="accent1"/>
          </a:solidFill>
        </a:fill>
      </a:tcStyle>
    </a:firstCol>
    <a:lastRow>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381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chemeClr val="accent1"/>
          </a:solidFill>
        </a:fill>
      </a:tcStyle>
    </a:lastRow>
    <a:firstRow>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381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chemeClr val="accent1"/>
          </a:solidFill>
        </a:fill>
      </a:tcStyle>
    </a:firstRow>
  </a:tblStyle>
  <a:tblStyle styleId="{EEE7283C-3CF3-47DC-8721-378D4A62B228}" styleName="">
    <a:tblBg/>
    <a:wholeTbl>
      <a:tcTxStyle b="off" i="off">
        <a:font>
          <a:latin typeface="Segoe UI"/>
          <a:ea typeface="Segoe UI"/>
          <a:cs typeface="Segoe UI"/>
        </a:font>
        <a:srgbClr val="000000"/>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rgbClr val="CCE8ED"/>
          </a:solidFill>
        </a:fill>
      </a:tcStyle>
    </a:wholeTbl>
    <a:band2H>
      <a:tcTxStyle/>
      <a:tcStyle>
        <a:tcBdr/>
        <a:fill>
          <a:solidFill>
            <a:srgbClr val="E7F4F6"/>
          </a:solidFill>
        </a:fill>
      </a:tcStyle>
    </a:band2H>
    <a:firstCol>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chemeClr val="accent3"/>
          </a:solidFill>
        </a:fill>
      </a:tcStyle>
    </a:firstCol>
    <a:lastRow>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381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chemeClr val="accent3"/>
          </a:solidFill>
        </a:fill>
      </a:tcStyle>
    </a:lastRow>
    <a:firstRow>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381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chemeClr val="accent3"/>
          </a:solidFill>
        </a:fill>
      </a:tcStyle>
    </a:firstRow>
  </a:tblStyle>
  <a:tblStyle styleId="{CF821DB8-F4EB-4A41-A1BA-3FCAFE7338EE}" styleName="">
    <a:tblBg/>
    <a:wholeTbl>
      <a:tcTxStyle b="off" i="off">
        <a:font>
          <a:latin typeface="Segoe UI"/>
          <a:ea typeface="Segoe UI"/>
          <a:cs typeface="Segoe UI"/>
        </a:font>
        <a:srgbClr val="000000"/>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rgbClr val="D2D0E0"/>
          </a:solidFill>
        </a:fill>
      </a:tcStyle>
    </a:wholeTbl>
    <a:band2H>
      <a:tcTxStyle/>
      <a:tcStyle>
        <a:tcBdr/>
        <a:fill>
          <a:solidFill>
            <a:srgbClr val="EAE9F0"/>
          </a:solidFill>
        </a:fill>
      </a:tcStyle>
    </a:band2H>
    <a:firstCol>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chemeClr val="accent6"/>
          </a:solidFill>
        </a:fill>
      </a:tcStyle>
    </a:firstCol>
    <a:lastRow>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381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chemeClr val="accent6"/>
          </a:solidFill>
        </a:fill>
      </a:tcStyle>
    </a:lastRow>
    <a:firstRow>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381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chemeClr val="accent6"/>
          </a:solidFill>
        </a:fill>
      </a:tcStyle>
    </a:firstRow>
  </a:tblStyle>
  <a:tblStyle styleId="{33BA23B1-9221-436E-865A-0063620EA4FD}" styleName="">
    <a:tblBg/>
    <a:wholeTbl>
      <a:tcTxStyle b="off" i="off">
        <a:font>
          <a:latin typeface="Segoe UI"/>
          <a:ea typeface="Segoe UI"/>
          <a:cs typeface="Segoe U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AFAFAF"/>
          </a:solidFill>
        </a:fill>
      </a:tcStyle>
    </a:band2H>
    <a:firstCol>
      <a:tcTxStyle b="on" i="off">
        <a:font>
          <a:latin typeface="Segoe UI"/>
          <a:ea typeface="Segoe UI"/>
          <a:cs typeface="Segoe UI"/>
        </a:font>
        <a:srgbClr val="AFAFA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Segoe UI"/>
          <a:ea typeface="Segoe UI"/>
          <a:cs typeface="Segoe U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AFAFAF"/>
          </a:solidFill>
        </a:fill>
      </a:tcStyle>
    </a:lastRow>
    <a:firstRow>
      <a:tcTxStyle b="on" i="off">
        <a:font>
          <a:latin typeface="Segoe UI"/>
          <a:ea typeface="Segoe UI"/>
          <a:cs typeface="Segoe UI"/>
        </a:font>
        <a:srgbClr val="AFAFA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Segoe UI"/>
          <a:ea typeface="Segoe UI"/>
          <a:cs typeface="Segoe UI"/>
        </a:font>
        <a:srgbClr val="000000"/>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rgbClr val="000000"/>
          </a:solidFill>
        </a:fill>
      </a:tcStyle>
    </a:firstCol>
    <a:lastRow>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38100" cap="flat">
              <a:solidFill>
                <a:srgbClr val="AFAFAF"/>
              </a:solidFill>
              <a:prstDash val="solid"/>
              <a:round/>
            </a:ln>
          </a:top>
          <a:bottom>
            <a:ln w="127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rgbClr val="000000"/>
          </a:solidFill>
        </a:fill>
      </a:tcStyle>
    </a:lastRow>
    <a:firstRow>
      <a:tcTxStyle b="on" i="off">
        <a:font>
          <a:latin typeface="Segoe UI"/>
          <a:ea typeface="Segoe UI"/>
          <a:cs typeface="Segoe UI"/>
        </a:font>
        <a:srgbClr val="AFAFAF"/>
      </a:tcTxStyle>
      <a:tcStyle>
        <a:tcBdr>
          <a:left>
            <a:ln w="12700" cap="flat">
              <a:solidFill>
                <a:srgbClr val="AFAFAF"/>
              </a:solidFill>
              <a:prstDash val="solid"/>
              <a:round/>
            </a:ln>
          </a:left>
          <a:right>
            <a:ln w="12700" cap="flat">
              <a:solidFill>
                <a:srgbClr val="AFAFAF"/>
              </a:solidFill>
              <a:prstDash val="solid"/>
              <a:round/>
            </a:ln>
          </a:right>
          <a:top>
            <a:ln w="12700" cap="flat">
              <a:solidFill>
                <a:srgbClr val="AFAFAF"/>
              </a:solidFill>
              <a:prstDash val="solid"/>
              <a:round/>
            </a:ln>
          </a:top>
          <a:bottom>
            <a:ln w="38100" cap="flat">
              <a:solidFill>
                <a:srgbClr val="AFAFAF"/>
              </a:solidFill>
              <a:prstDash val="solid"/>
              <a:round/>
            </a:ln>
          </a:bottom>
          <a:insideH>
            <a:ln w="12700" cap="flat">
              <a:solidFill>
                <a:srgbClr val="AFAFAF"/>
              </a:solidFill>
              <a:prstDash val="solid"/>
              <a:round/>
            </a:ln>
          </a:insideH>
          <a:insideV>
            <a:ln w="12700" cap="flat">
              <a:solidFill>
                <a:srgbClr val="AFAFA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9"/>
    <p:restoredTop sz="69660"/>
  </p:normalViewPr>
  <p:slideViewPr>
    <p:cSldViewPr snapToGrid="0" snapToObjects="1">
      <p:cViewPr varScale="1">
        <p:scale>
          <a:sx n="116" d="100"/>
          <a:sy n="116" d="100"/>
        </p:scale>
        <p:origin x="206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8" name="Shape 288"/>
          <p:cNvSpPr>
            <a:spLocks noGrp="1" noRot="1" noChangeAspect="1"/>
          </p:cNvSpPr>
          <p:nvPr>
            <p:ph type="sldImg"/>
          </p:nvPr>
        </p:nvSpPr>
        <p:spPr>
          <a:xfrm>
            <a:off x="1143000" y="685800"/>
            <a:ext cx="4572000" cy="3429000"/>
          </a:xfrm>
          <a:prstGeom prst="rect">
            <a:avLst/>
          </a:prstGeom>
        </p:spPr>
        <p:txBody>
          <a:bodyPr/>
          <a:lstStyle/>
          <a:p>
            <a:endParaRPr/>
          </a:p>
        </p:txBody>
      </p:sp>
      <p:sp>
        <p:nvSpPr>
          <p:cNvPr id="289" name="Shape 28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cs.microsoft.com/en-us/azure/sql-data-warehouse/guidance-for-loading-data"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jamesserra.com/archive/2019/09/ways-to-access-data-in-adls-gen2/"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azure.microsoft.com/en-us/pricing/details/storage/data-lak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azure.microsoft.com/en-us/pricing/details/storage/data-lak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docs.microsoft.com/en-us/azure/sql-database/sql-database-elastic-pool#when-should-you-consider-a-sql-database-elastic-pool"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docs.microsoft.com/en-us/azure/sql-database/sql-database-paas-vs-sql-server-iaas"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docs.microsoft.com/en-us/azure/sql-database/sql-database-features"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youtube.com/watch?v=Z9AFnKI7sfI"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youtube.com/watch?v=Z9AFnKI7sfI"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ocs.microsoft.com/en-us/azure/storage/blobs/storage-blobs-introduction"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ocs.microsoft.com/en-us/azure/storage/blobs/data-lake-storage-introductio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8" Type="http://schemas.openxmlformats.org/officeDocument/2006/relationships/hyperlink" Target="https://docs.microsoft.com/en-us/azure/storage/blobs/data-lake-storage-introduction" TargetMode="External"/><Relationship Id="rId3" Type="http://schemas.openxmlformats.org/officeDocument/2006/relationships/hyperlink" Target="https://hadoop.apache.org/docs/current/hadoop-project-dist/hadoop-hdfs/HdfsDesign.html" TargetMode="External"/><Relationship Id="rId7" Type="http://schemas.openxmlformats.org/officeDocument/2006/relationships/hyperlink" Target="https://docs.microsoft.com/azure/sql-data-warehouse/"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docs.microsoft.com/azure/azure-databricks/index" TargetMode="External"/><Relationship Id="rId5" Type="http://schemas.openxmlformats.org/officeDocument/2006/relationships/hyperlink" Target="https://docs.microsoft.com/azure/hdinsight/index" TargetMode="External"/><Relationship Id="rId4" Type="http://schemas.openxmlformats.org/officeDocument/2006/relationships/hyperlink" Target="https://docs.microsoft.com/en-us/azure/storage/blobs/data-lake-storage-abfs-driver"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a:t>
            </a:fld>
            <a:endParaRPr lang="en-US"/>
          </a:p>
        </p:txBody>
      </p:sp>
    </p:spTree>
    <p:extLst>
      <p:ext uri="{BB962C8B-B14F-4D97-AF65-F5344CB8AC3E}">
        <p14:creationId xmlns:p14="http://schemas.microsoft.com/office/powerpoint/2010/main" val="882106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Shape 420"/>
          <p:cNvSpPr>
            <a:spLocks noGrp="1" noRot="1" noChangeAspect="1"/>
          </p:cNvSpPr>
          <p:nvPr>
            <p:ph type="sldImg"/>
          </p:nvPr>
        </p:nvSpPr>
        <p:spPr>
          <a:xfrm>
            <a:off x="381000" y="685800"/>
            <a:ext cx="6096000" cy="3429000"/>
          </a:xfrm>
          <a:prstGeom prst="rect">
            <a:avLst/>
          </a:prstGeom>
        </p:spPr>
        <p:txBody>
          <a:bodyPr/>
          <a:lstStyle/>
          <a:p>
            <a:endParaRPr/>
          </a:p>
        </p:txBody>
      </p:sp>
      <p:sp>
        <p:nvSpPr>
          <p:cNvPr id="421" name="Shape 421"/>
          <p:cNvSpPr>
            <a:spLocks noGrp="1"/>
          </p:cNvSpPr>
          <p:nvPr>
            <p:ph type="body" sz="quarter" idx="1"/>
          </p:nvPr>
        </p:nvSpPr>
        <p:spPr>
          <a:prstGeom prst="rect">
            <a:avLst/>
          </a:prstGeom>
        </p:spPr>
        <p:txBody>
          <a:bodyPr/>
          <a:lstStyle/>
          <a:p>
            <a:r>
              <a:t>The options for analytics will be discussed more in a later section but a quick mention of how we expect to access ADLS data</a:t>
            </a:r>
          </a:p>
          <a:p>
            <a:endParaRPr/>
          </a:p>
          <a:p>
            <a:r>
              <a:t>Polybase - There is no pushdown computation support, so PolyBase is mostly used for </a:t>
            </a:r>
            <a:r>
              <a:rPr u="sng">
                <a:solidFill>
                  <a:schemeClr val="accent3"/>
                </a:solidFill>
                <a:uFill>
                  <a:solidFill>
                    <a:schemeClr val="accent3"/>
                  </a:solidFill>
                </a:uFill>
                <a:hlinkClick r:id="rId3"/>
              </a:rPr>
              <a:t>data loading</a:t>
            </a:r>
            <a:r>
              <a:t> from ADLS Gen2</a:t>
            </a:r>
          </a:p>
          <a:p>
            <a:r>
              <a:t>- </a:t>
            </a:r>
            <a:r>
              <a:rPr u="sng">
                <a:solidFill>
                  <a:schemeClr val="accent3"/>
                </a:solidFill>
                <a:uFill>
                  <a:solidFill>
                    <a:schemeClr val="accent3"/>
                  </a:solidFill>
                </a:uFill>
                <a:hlinkClick r:id="rId4"/>
              </a:rPr>
              <a:t>https://www.jamesserra.com/archive/2019/09/ways-to-access-data-in-adls-gen2/</a:t>
            </a:r>
          </a:p>
          <a:p>
            <a:endParaRPr u="sng">
              <a:solidFill>
                <a:schemeClr val="accent3"/>
              </a:solidFill>
              <a:uFill>
                <a:solidFill>
                  <a:schemeClr val="accent3"/>
                </a:solidFill>
              </a:uFill>
              <a:hlinkClick r:id="rId4"/>
            </a:endParaRPr>
          </a:p>
          <a:p>
            <a:r>
              <a:t>Power BI – directly (beta) or in dataflows (preview)</a:t>
            </a:r>
          </a:p>
          <a:p>
            <a:endParaRPr/>
          </a:p>
        </p:txBody>
      </p:sp>
    </p:spTree>
    <p:extLst>
      <p:ext uri="{BB962C8B-B14F-4D97-AF65-F5344CB8AC3E}">
        <p14:creationId xmlns:p14="http://schemas.microsoft.com/office/powerpoint/2010/main" val="744496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Shape 424"/>
          <p:cNvSpPr>
            <a:spLocks noGrp="1" noRot="1" noChangeAspect="1"/>
          </p:cNvSpPr>
          <p:nvPr>
            <p:ph type="sldImg"/>
          </p:nvPr>
        </p:nvSpPr>
        <p:spPr>
          <a:xfrm>
            <a:off x="381000" y="685800"/>
            <a:ext cx="6096000" cy="3429000"/>
          </a:xfrm>
          <a:prstGeom prst="rect">
            <a:avLst/>
          </a:prstGeom>
        </p:spPr>
        <p:txBody>
          <a:bodyPr/>
          <a:lstStyle/>
          <a:p>
            <a:endParaRPr/>
          </a:p>
        </p:txBody>
      </p:sp>
      <p:sp>
        <p:nvSpPr>
          <p:cNvPr id="425" name="Shape 425"/>
          <p:cNvSpPr>
            <a:spLocks noGrp="1"/>
          </p:cNvSpPr>
          <p:nvPr>
            <p:ph type="body" sz="quarter" idx="1"/>
          </p:nvPr>
        </p:nvSpPr>
        <p:spPr>
          <a:prstGeom prst="rect">
            <a:avLst/>
          </a:prstGeom>
        </p:spPr>
        <p:txBody>
          <a:bodyPr/>
          <a:lstStyle/>
          <a:p>
            <a:r>
              <a:t>25:00</a:t>
            </a:r>
          </a:p>
          <a:p>
            <a:r>
              <a:t>Duration 5 min</a:t>
            </a:r>
          </a:p>
          <a:p>
            <a:endParaRPr/>
          </a:p>
          <a:p>
            <a:r>
              <a:t>Should show  uploading data and using databricks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endParaRPr lang="en-US" dirty="0"/>
          </a:p>
          <a:p>
            <a:r>
              <a:rPr lang="en-US" dirty="0"/>
              <a:t>See FAQ on billing scenario for example: </a:t>
            </a:r>
            <a:r>
              <a:rPr lang="en-US" dirty="0">
                <a:hlinkClick r:id="rId3"/>
              </a:rPr>
              <a:t>https://azure.microsoft.com/en-us/pricing/details/storage/data-lake/</a:t>
            </a:r>
            <a:endParaRPr lang="en-US" dirty="0"/>
          </a:p>
        </p:txBody>
      </p:sp>
    </p:spTree>
    <p:extLst>
      <p:ext uri="{BB962C8B-B14F-4D97-AF65-F5344CB8AC3E}">
        <p14:creationId xmlns:p14="http://schemas.microsoft.com/office/powerpoint/2010/main" val="24191024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endParaRPr lang="en-US" dirty="0"/>
          </a:p>
          <a:p>
            <a:r>
              <a:rPr lang="en-US" dirty="0"/>
              <a:t>See FAQ on billing scenario for example: </a:t>
            </a:r>
            <a:r>
              <a:rPr lang="en-US" dirty="0">
                <a:hlinkClick r:id="rId3"/>
              </a:rPr>
              <a:t>https://azure.microsoft.com/en-us/pricing/details/storage/data-lake/</a:t>
            </a:r>
            <a:endParaRPr lang="en-US" dirty="0"/>
          </a:p>
        </p:txBody>
      </p:sp>
    </p:spTree>
    <p:extLst>
      <p:ext uri="{BB962C8B-B14F-4D97-AF65-F5344CB8AC3E}">
        <p14:creationId xmlns:p14="http://schemas.microsoft.com/office/powerpoint/2010/main" val="3209563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 name="Shape 442"/>
          <p:cNvSpPr>
            <a:spLocks noGrp="1" noRot="1" noChangeAspect="1"/>
          </p:cNvSpPr>
          <p:nvPr>
            <p:ph type="sldImg"/>
          </p:nvPr>
        </p:nvSpPr>
        <p:spPr>
          <a:xfrm>
            <a:off x="381000" y="685800"/>
            <a:ext cx="6096000" cy="3429000"/>
          </a:xfrm>
          <a:prstGeom prst="rect">
            <a:avLst/>
          </a:prstGeom>
        </p:spPr>
        <p:txBody>
          <a:bodyPr/>
          <a:lstStyle/>
          <a:p>
            <a:endParaRPr/>
          </a:p>
        </p:txBody>
      </p:sp>
      <p:sp>
        <p:nvSpPr>
          <p:cNvPr id="443" name="Shape 443"/>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Shape 465"/>
          <p:cNvSpPr>
            <a:spLocks noGrp="1" noRot="1" noChangeAspect="1"/>
          </p:cNvSpPr>
          <p:nvPr>
            <p:ph type="sldImg"/>
          </p:nvPr>
        </p:nvSpPr>
        <p:spPr>
          <a:xfrm>
            <a:off x="381000" y="685800"/>
            <a:ext cx="6096000" cy="3429000"/>
          </a:xfrm>
          <a:prstGeom prst="rect">
            <a:avLst/>
          </a:prstGeom>
        </p:spPr>
        <p:txBody>
          <a:bodyPr/>
          <a:lstStyle/>
          <a:p>
            <a:endParaRPr/>
          </a:p>
        </p:txBody>
      </p:sp>
      <p:sp>
        <p:nvSpPr>
          <p:cNvPr id="466" name="Shape 466"/>
          <p:cNvSpPr>
            <a:spLocks noGrp="1"/>
          </p:cNvSpPr>
          <p:nvPr>
            <p:ph type="body" sz="quarter" idx="1"/>
          </p:nvPr>
        </p:nvSpPr>
        <p:spPr>
          <a:prstGeom prst="rect">
            <a:avLst/>
          </a:prstGeom>
        </p:spPr>
        <p:txBody>
          <a:bodyPr/>
          <a:lstStyle/>
          <a:p>
            <a:r>
              <a:t>Raw and intermediate data is normally in a backend staging area (separate database or schema) that only the data warehouse development team can get to</a:t>
            </a:r>
          </a:p>
          <a:p>
            <a:r>
              <a:t>Star schema design to balance storage, indexing, and joining</a:t>
            </a:r>
          </a:p>
          <a:p>
            <a:r>
              <a:t>Conformed dimensions – one version of customer dimension data, common calendar table, etc.</a:t>
            </a:r>
          </a:p>
          <a:p>
            <a:r>
              <a:t>Slow cahnging dimensions – there are techniques used for tracking history to dimension values.  An example is if a product is re-assigned to a new product category.  You can choose to just overwrite product category which simplifies new queries but means all reports built using product category in the past will not be possible to recreate.</a:t>
            </a:r>
          </a:p>
          <a:p>
            <a:endParaRPr/>
          </a:p>
          <a:p>
            <a:r>
              <a:t>Indexing or partitioning carefully considered</a:t>
            </a:r>
          </a:p>
          <a:p>
            <a:r>
              <a:t>Read replicas to reduce locking and resource contention for those reading data and the jobs writing data</a:t>
            </a:r>
          </a:p>
          <a:p>
            <a:endParaRPr/>
          </a:p>
        </p:txBody>
      </p:sp>
    </p:spTree>
    <p:extLst>
      <p:ext uri="{BB962C8B-B14F-4D97-AF65-F5344CB8AC3E}">
        <p14:creationId xmlns:p14="http://schemas.microsoft.com/office/powerpoint/2010/main" val="1153360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Elastic querying with external tables</a:t>
            </a:r>
          </a:p>
        </p:txBody>
      </p:sp>
    </p:spTree>
    <p:extLst>
      <p:ext uri="{BB962C8B-B14F-4D97-AF65-F5344CB8AC3E}">
        <p14:creationId xmlns:p14="http://schemas.microsoft.com/office/powerpoint/2010/main" val="21458417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r>
              <a:rPr lang="en-US" dirty="0"/>
              <a:t>When to use: </a:t>
            </a:r>
            <a:r>
              <a:rPr lang="en-US" dirty="0">
                <a:hlinkClick r:id="rId3"/>
              </a:rPr>
              <a:t>https://docs.microsoft.com/en-us/azure/sql-database/sql-database-elastic-pool#when-should-you-consider-a-sql-database-elastic-pool</a:t>
            </a:r>
            <a:endParaRPr lang="en-US" dirty="0"/>
          </a:p>
          <a:p>
            <a:endParaRPr lang="en-US" dirty="0"/>
          </a:p>
          <a:p>
            <a:endParaRPr lang="en-US" dirty="0"/>
          </a:p>
        </p:txBody>
      </p:sp>
    </p:spTree>
    <p:extLst>
      <p:ext uri="{BB962C8B-B14F-4D97-AF65-F5344CB8AC3E}">
        <p14:creationId xmlns:p14="http://schemas.microsoft.com/office/powerpoint/2010/main" val="2180381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effectLst/>
                <a:latin typeface="+mn-lt"/>
                <a:ea typeface="+mn-ea"/>
                <a:cs typeface="+mn-cs"/>
                <a:sym typeface="Calibri"/>
              </a:rPr>
              <a:t>SQL Server Agent jobs</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effectLst/>
                <a:latin typeface="+mn-lt"/>
                <a:ea typeface="+mn-ea"/>
                <a:cs typeface="+mn-cs"/>
                <a:sym typeface="Calibri"/>
              </a:rPr>
              <a:t>Change Data Capture </a:t>
            </a:r>
          </a:p>
          <a:p>
            <a:r>
              <a:rPr lang="en-US" sz="1200" b="0" i="0" dirty="0">
                <a:effectLst/>
                <a:latin typeface="+mn-lt"/>
                <a:ea typeface="+mn-ea"/>
                <a:cs typeface="+mn-cs"/>
                <a:sym typeface="Calibri"/>
              </a:rPr>
              <a:t>* Enabled CLR</a:t>
            </a:r>
          </a:p>
          <a:p>
            <a:r>
              <a:rPr lang="en-US" sz="1200" b="0" i="0" dirty="0">
                <a:effectLst/>
                <a:latin typeface="+mn-lt"/>
                <a:ea typeface="+mn-ea"/>
                <a:cs typeface="+mn-cs"/>
                <a:sym typeface="Calibri"/>
              </a:rPr>
              <a:t>* Cross database queries</a:t>
            </a:r>
          </a:p>
          <a:p>
            <a:r>
              <a:rPr lang="en-US" sz="1200" b="0" i="0" dirty="0">
                <a:effectLst/>
                <a:latin typeface="+mn-lt"/>
                <a:ea typeface="+mn-ea"/>
                <a:cs typeface="+mn-cs"/>
                <a:sym typeface="Calibri"/>
              </a:rPr>
              <a:t>* DB Mail enabled</a:t>
            </a:r>
          </a:p>
          <a:p>
            <a:r>
              <a:rPr lang="en-US" sz="1200" b="0" i="0" dirty="0">
                <a:effectLst/>
                <a:latin typeface="+mn-lt"/>
                <a:ea typeface="+mn-ea"/>
                <a:cs typeface="+mn-cs"/>
                <a:sym typeface="Calibri"/>
              </a:rPr>
              <a:t>* Service Broker</a:t>
            </a:r>
          </a:p>
          <a:p>
            <a:pPr marL="171450" indent="-171450">
              <a:buFont typeface="Arial" panose="020B0604020202020204" pitchFamily="34" charset="0"/>
              <a:buChar char="•"/>
            </a:pPr>
            <a:r>
              <a:rPr lang="en-US" sz="1200" b="0" i="0" dirty="0">
                <a:effectLst/>
                <a:latin typeface="+mn-lt"/>
                <a:ea typeface="+mn-ea"/>
                <a:cs typeface="+mn-cs"/>
                <a:sym typeface="Calibri"/>
              </a:rPr>
              <a:t>Transactional Replication</a:t>
            </a:r>
          </a:p>
          <a:p>
            <a:pPr marL="171450" indent="-171450">
              <a:buFont typeface="Arial" panose="020B0604020202020204" pitchFamily="34" charset="0"/>
              <a:buChar char="•"/>
            </a:pPr>
            <a:endParaRPr lang="en-US" sz="1200" b="0" i="0" dirty="0">
              <a:effectLst/>
              <a:latin typeface="+mn-lt"/>
              <a:ea typeface="+mn-ea"/>
              <a:cs typeface="+mn-cs"/>
              <a:sym typeface="Calibri"/>
            </a:endParaRPr>
          </a:p>
          <a:p>
            <a:pPr marL="171450" indent="-171450">
              <a:buFont typeface="Arial" panose="020B0604020202020204" pitchFamily="34" charset="0"/>
              <a:buChar char="•"/>
            </a:pPr>
            <a:r>
              <a:rPr lang="en-US" sz="1200" b="0" i="0" dirty="0">
                <a:effectLst/>
                <a:latin typeface="+mn-lt"/>
                <a:ea typeface="+mn-ea"/>
                <a:cs typeface="+mn-cs"/>
                <a:sym typeface="Calibri"/>
              </a:rPr>
              <a:t>References:</a:t>
            </a:r>
          </a:p>
          <a:p>
            <a:pPr marL="171450" indent="-171450">
              <a:buFont typeface="Arial" panose="020B0604020202020204" pitchFamily="34" charset="0"/>
              <a:buChar char="•"/>
            </a:pPr>
            <a:r>
              <a:rPr lang="en-US" dirty="0">
                <a:hlinkClick r:id="rId3"/>
              </a:rPr>
              <a:t>https://docs.microsoft.com/en-us/azure/sql-database/sql-database-paas-vs-sql-server-iaas</a:t>
            </a:r>
            <a:endParaRPr lang="en-US" dirty="0"/>
          </a:p>
          <a:p>
            <a:pPr marL="171450" indent="-171450">
              <a:buFont typeface="Arial" panose="020B0604020202020204" pitchFamily="34" charset="0"/>
              <a:buChar char="•"/>
            </a:pPr>
            <a:r>
              <a:rPr lang="en-US" dirty="0">
                <a:hlinkClick r:id="rId4"/>
              </a:rPr>
              <a:t>https://docs.microsoft.com/en-us/azure/sql-database/sql-database-features</a:t>
            </a:r>
            <a:endParaRPr lang="en-US" dirty="0"/>
          </a:p>
          <a:p>
            <a:pPr marL="171450" indent="-171450">
              <a:buFont typeface="Arial" panose="020B0604020202020204" pitchFamily="34" charset="0"/>
              <a:buChar char="•"/>
            </a:pPr>
            <a:endParaRPr lang="en-US" sz="1200" b="0" i="0" dirty="0">
              <a:effectLst/>
              <a:latin typeface="+mn-lt"/>
              <a:ea typeface="+mn-ea"/>
              <a:cs typeface="+mn-cs"/>
              <a:sym typeface="Calibri"/>
            </a:endParaRPr>
          </a:p>
        </p:txBody>
      </p:sp>
    </p:spTree>
    <p:extLst>
      <p:ext uri="{BB962C8B-B14F-4D97-AF65-F5344CB8AC3E}">
        <p14:creationId xmlns:p14="http://schemas.microsoft.com/office/powerpoint/2010/main" val="2955717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Scaling transactional systems horizontally is something that the industry has struggled with forever.  Hyperscale is going to keep your data consistent while at the same time scaling storage and compute.</a:t>
            </a:r>
          </a:p>
          <a:p>
            <a:endParaRPr lang="en-US" dirty="0"/>
          </a:p>
          <a:p>
            <a:r>
              <a:rPr lang="en-US" dirty="0"/>
              <a:t>Hyperscale – really cool technology where they separate the storage engine used by SQL Server and scale that out – called Page Servers instead of Storage Engine.  Each Page server stores up to 128 GB of data pages and has secondary.  Scales out horizontally by adding more page servers.</a:t>
            </a:r>
          </a:p>
          <a:p>
            <a:r>
              <a:rPr lang="en-US" dirty="0"/>
              <a:t>Multi tiered architecture, SSD based caching on compute later, SSD based cache on page server.</a:t>
            </a:r>
          </a:p>
          <a:p>
            <a:r>
              <a:rPr lang="en-US" dirty="0"/>
              <a:t>Scale up by adding more cores very rapidly (spin up new compute in a couple minutes and failover to the new compute near instantaneous)</a:t>
            </a:r>
          </a:p>
          <a:p>
            <a:r>
              <a:rPr lang="en-US" dirty="0"/>
              <a:t>Scale out with ready only compute </a:t>
            </a:r>
          </a:p>
          <a:p>
            <a:r>
              <a:rPr lang="en-US" dirty="0"/>
              <a:t> </a:t>
            </a:r>
          </a:p>
          <a:p>
            <a:endParaRPr lang="en-US" dirty="0"/>
          </a:p>
          <a:p>
            <a:r>
              <a:rPr lang="en-US" dirty="0"/>
              <a:t>Built on SQL Server engine so same experience you are used to</a:t>
            </a:r>
          </a:p>
          <a:p>
            <a:r>
              <a:rPr lang="en-US" dirty="0"/>
              <a:t>100 TB storage (will expand)</a:t>
            </a:r>
          </a:p>
          <a:p>
            <a:r>
              <a:rPr lang="en-US" dirty="0"/>
              <a:t>Compute scales fast and independently of storage</a:t>
            </a:r>
          </a:p>
          <a:p>
            <a:endParaRPr lang="en-US" dirty="0"/>
          </a:p>
          <a:p>
            <a:r>
              <a:rPr lang="en-US" dirty="0"/>
              <a:t>References:</a:t>
            </a:r>
          </a:p>
          <a:p>
            <a:r>
              <a:rPr lang="en-US" dirty="0">
                <a:hlinkClick r:id="rId3"/>
              </a:rPr>
              <a:t>Kevin Farlee - https://www.youtube.com/watch?v=Z9AFnKI7sfI</a:t>
            </a:r>
            <a:endParaRPr lang="en-US" dirty="0"/>
          </a:p>
          <a:p>
            <a:endParaRPr lang="en-US" dirty="0"/>
          </a:p>
          <a:p>
            <a:endParaRPr lang="en-US" dirty="0"/>
          </a:p>
        </p:txBody>
      </p:sp>
    </p:spTree>
    <p:extLst>
      <p:ext uri="{BB962C8B-B14F-4D97-AF65-F5344CB8AC3E}">
        <p14:creationId xmlns:p14="http://schemas.microsoft.com/office/powerpoint/2010/main" val="575683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7C584BF-6945-4E60-B2A7-1638FF8EA8EE}" type="slidenum">
              <a:rPr lang="en-US" smtClean="0"/>
              <a:pPr>
                <a:defRPr/>
              </a:pPr>
              <a:t>3</a:t>
            </a:fld>
            <a:endParaRPr lang="en-US" dirty="0"/>
          </a:p>
        </p:txBody>
      </p:sp>
    </p:spTree>
    <p:extLst>
      <p:ext uri="{BB962C8B-B14F-4D97-AF65-F5344CB8AC3E}">
        <p14:creationId xmlns:p14="http://schemas.microsoft.com/office/powerpoint/2010/main" val="1588456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Hyperscale – really cool technology where they separate the storage engine used by SQL Server and scale that out – called Page Servers instead of Storage Engine.  Each Page server stores up to 128 GB of data pages and has secondary.  Scales out horizontally by adding more page servers.</a:t>
            </a:r>
          </a:p>
          <a:p>
            <a:r>
              <a:rPr lang="en-US" dirty="0"/>
              <a:t>Multi tiered architecture, SSD based caching on compute later, SSD based cache on page server.</a:t>
            </a:r>
          </a:p>
          <a:p>
            <a:r>
              <a:rPr lang="en-US" dirty="0"/>
              <a:t>Scale up by adding more cores very rapidly (spin up new compute in a couple minutes and failover to the new compute near instantaneous)</a:t>
            </a:r>
          </a:p>
          <a:p>
            <a:r>
              <a:rPr lang="en-US" dirty="0"/>
              <a:t>Scale out with ready only compute </a:t>
            </a:r>
          </a:p>
          <a:p>
            <a:r>
              <a:rPr lang="en-US" dirty="0"/>
              <a:t> </a:t>
            </a:r>
          </a:p>
          <a:p>
            <a:endParaRPr lang="en-US" dirty="0"/>
          </a:p>
          <a:p>
            <a:r>
              <a:rPr lang="en-US" dirty="0"/>
              <a:t>Built on SQL Server engine so same experience you are used to</a:t>
            </a:r>
          </a:p>
          <a:p>
            <a:r>
              <a:rPr lang="en-US" dirty="0"/>
              <a:t>100 TB storage (will expand)</a:t>
            </a:r>
          </a:p>
          <a:p>
            <a:r>
              <a:rPr lang="en-US" dirty="0"/>
              <a:t>Compute scales fast and independently of storage</a:t>
            </a:r>
          </a:p>
          <a:p>
            <a:endParaRPr lang="en-US" dirty="0"/>
          </a:p>
          <a:p>
            <a:r>
              <a:rPr lang="en-US" dirty="0"/>
              <a:t>References:</a:t>
            </a:r>
          </a:p>
          <a:p>
            <a:r>
              <a:rPr lang="en-US" dirty="0">
                <a:hlinkClick r:id="rId3"/>
              </a:rPr>
              <a:t>Kevin Farlee - https://www.youtube.com/watch?v=Z9AFnKI7sfI</a:t>
            </a:r>
            <a:endParaRPr lang="en-US" dirty="0"/>
          </a:p>
          <a:p>
            <a:endParaRPr lang="en-US" dirty="0"/>
          </a:p>
        </p:txBody>
      </p:sp>
    </p:spTree>
    <p:extLst>
      <p:ext uri="{BB962C8B-B14F-4D97-AF65-F5344CB8AC3E}">
        <p14:creationId xmlns:p14="http://schemas.microsoft.com/office/powerpoint/2010/main" val="2355448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r>
              <a:rPr lang="en-US" dirty="0"/>
              <a:t>SQL DW – trade off some of the SQL features but able to scale as MPP – going to lose some things like foreign keys which may not be required for analytics but consider that carefully to make sure you are comfortable without the features that don’t fit in this MPP service.  Usually cost is the main factor, expecting you to need to query multiple terabytes of structured data and get much faster performance than a standard database solution provides.  Will not be best option for random seeks, such as looking up a single item or small amount of items in a large dataset.  Expects you to do operations that would require table scans and is built to handle those way better by parallelizing the load.</a:t>
            </a:r>
          </a:p>
          <a:p>
            <a:endParaRPr lang="en-US" dirty="0"/>
          </a:p>
          <a:p>
            <a:endParaRPr lang="en-US" dirty="0"/>
          </a:p>
          <a:p>
            <a:endParaRPr lang="en-US" dirty="0"/>
          </a:p>
        </p:txBody>
      </p:sp>
    </p:spTree>
    <p:extLst>
      <p:ext uri="{BB962C8B-B14F-4D97-AF65-F5344CB8AC3E}">
        <p14:creationId xmlns:p14="http://schemas.microsoft.com/office/powerpoint/2010/main" val="455247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Document – Microsoft Document (recommended) or MongoDB (migrations).  Set at collection level, have to use that API for that collection.</a:t>
            </a:r>
          </a:p>
          <a:p>
            <a:endParaRPr lang="en-US" dirty="0"/>
          </a:p>
          <a:p>
            <a:r>
              <a:rPr lang="en-US" dirty="0"/>
              <a:t>SQL API – work on top of Microsoft Document</a:t>
            </a:r>
          </a:p>
          <a:p>
            <a:endParaRPr lang="en-US" dirty="0"/>
          </a:p>
          <a:p>
            <a:r>
              <a:rPr lang="en-US" dirty="0"/>
              <a:t>Cassandra – eventually consistent option, different tradeoffs than Document option</a:t>
            </a:r>
          </a:p>
          <a:p>
            <a:endParaRPr lang="en-US" dirty="0"/>
          </a:p>
          <a:p>
            <a:r>
              <a:rPr lang="en-US" dirty="0"/>
              <a:t>Graph – Gremlin, </a:t>
            </a:r>
            <a:r>
              <a:rPr lang="en-US" dirty="0" err="1"/>
              <a:t>etc</a:t>
            </a:r>
            <a:endParaRPr lang="en-US" dirty="0"/>
          </a:p>
          <a:p>
            <a:r>
              <a:rPr lang="en-US" dirty="0" err="1"/>
              <a:t>KeyValue</a:t>
            </a:r>
            <a:r>
              <a:rPr lang="en-US" dirty="0"/>
              <a:t> – Azure Table Storage API – highly consistent</a:t>
            </a:r>
          </a:p>
          <a:p>
            <a:endParaRPr lang="en-US" dirty="0"/>
          </a:p>
          <a:p>
            <a:endParaRPr lang="en-US" dirty="0"/>
          </a:p>
        </p:txBody>
      </p:sp>
    </p:spTree>
    <p:extLst>
      <p:ext uri="{BB962C8B-B14F-4D97-AF65-F5344CB8AC3E}">
        <p14:creationId xmlns:p14="http://schemas.microsoft.com/office/powerpoint/2010/main" val="26202348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Shape 481"/>
          <p:cNvSpPr>
            <a:spLocks noGrp="1" noRot="1" noChangeAspect="1"/>
          </p:cNvSpPr>
          <p:nvPr>
            <p:ph type="sldImg"/>
          </p:nvPr>
        </p:nvSpPr>
        <p:spPr>
          <a:xfrm>
            <a:off x="381000" y="685800"/>
            <a:ext cx="6096000" cy="3429000"/>
          </a:xfrm>
          <a:prstGeom prst="rect">
            <a:avLst/>
          </a:prstGeom>
        </p:spPr>
        <p:txBody>
          <a:bodyPr/>
          <a:lstStyle/>
          <a:p>
            <a:endParaRPr/>
          </a:p>
        </p:txBody>
      </p:sp>
      <p:sp>
        <p:nvSpPr>
          <p:cNvPr id="482" name="Shape 482"/>
          <p:cNvSpPr>
            <a:spLocks noGrp="1"/>
          </p:cNvSpPr>
          <p:nvPr>
            <p:ph type="body" sz="quarter" idx="1"/>
          </p:nvPr>
        </p:nvSpPr>
        <p:spPr>
          <a:prstGeom prst="rect">
            <a:avLst/>
          </a:prstGeom>
        </p:spPr>
        <p:txBody>
          <a:bodyPr/>
          <a:lstStyle/>
          <a:p>
            <a:r>
              <a:rPr dirty="0"/>
              <a:t>40:00</a:t>
            </a:r>
          </a:p>
          <a:p>
            <a:r>
              <a:rPr dirty="0"/>
              <a:t>Duration: 5 min</a:t>
            </a:r>
            <a:endParaRPr lang="en-US" dirty="0"/>
          </a:p>
          <a:p>
            <a:endParaRPr lang="en-US" dirty="0"/>
          </a:p>
          <a:p>
            <a:r>
              <a:rPr lang="en-US" dirty="0"/>
              <a:t>Show options of general purpose, business critical, and hyperscale</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Shape 334"/>
          <p:cNvSpPr>
            <a:spLocks noGrp="1" noRot="1" noChangeAspect="1"/>
          </p:cNvSpPr>
          <p:nvPr>
            <p:ph type="sldImg"/>
          </p:nvPr>
        </p:nvSpPr>
        <p:spPr>
          <a:xfrm>
            <a:off x="381000" y="685800"/>
            <a:ext cx="6096000" cy="3429000"/>
          </a:xfrm>
          <a:prstGeom prst="rect">
            <a:avLst/>
          </a:prstGeom>
        </p:spPr>
        <p:txBody>
          <a:bodyPr/>
          <a:lstStyle/>
          <a:p>
            <a:endParaRPr/>
          </a:p>
        </p:txBody>
      </p:sp>
      <p:sp>
        <p:nvSpPr>
          <p:cNvPr id="335" name="Shape 335"/>
          <p:cNvSpPr>
            <a:spLocks noGrp="1"/>
          </p:cNvSpPr>
          <p:nvPr>
            <p:ph type="body" sz="quarter" idx="1"/>
          </p:nvPr>
        </p:nvSpPr>
        <p:spPr>
          <a:prstGeom prst="rect">
            <a:avLst/>
          </a:prstGeom>
        </p:spPr>
        <p:txBody>
          <a:bodyPr/>
          <a:lstStyle/>
          <a:p>
            <a:r>
              <a:rPr dirty="0"/>
              <a:t>Things a data lake will have:</a:t>
            </a:r>
            <a:br>
              <a:rPr dirty="0"/>
            </a:br>
            <a:r>
              <a:rPr dirty="0"/>
              <a:t>Varied data – raw, intermediate, and fully processed data all included.</a:t>
            </a:r>
          </a:p>
          <a:p>
            <a:r>
              <a:rPr dirty="0"/>
              <a:t>Varied type – normally multiple file formats and includes data that isn’t fully structured/modeled</a:t>
            </a:r>
          </a:p>
          <a:p>
            <a:r>
              <a:rPr dirty="0"/>
              <a:t>Usable by analysts – some type of query layer or other analytic access should be available</a:t>
            </a:r>
          </a:p>
          <a:p>
            <a:r>
              <a:rPr dirty="0"/>
              <a:t>Large capacity – assumed that a data lake isn’t a place where we question the value of every file and field, typically the history kept here is large</a:t>
            </a:r>
          </a:p>
          <a:p>
            <a:endParaRPr dirty="0"/>
          </a:p>
          <a:p>
            <a:r>
              <a:rPr dirty="0"/>
              <a:t>Where does the analogy come from:</a:t>
            </a:r>
          </a:p>
          <a:p>
            <a:r>
              <a:rPr dirty="0"/>
              <a:t>James Dixon from Pentaho in 2010 –  if thinking about data marts or analytic data tables, they are your bottled water – structured and refined, ready to go.  The data lake is a place that data streams in and people can come to examine it, dive in, or take a sample. Reference: Stacia </a:t>
            </a:r>
            <a:r>
              <a:rPr dirty="0" err="1"/>
              <a:t>Varga</a:t>
            </a:r>
            <a:r>
              <a:rPr dirty="0"/>
              <a:t> on </a:t>
            </a:r>
            <a:r>
              <a:rPr dirty="0" err="1"/>
              <a:t>RunAs</a:t>
            </a:r>
            <a:r>
              <a:rPr dirty="0"/>
              <a:t> Radio podcast.</a:t>
            </a:r>
          </a:p>
          <a:p>
            <a:endParaRPr dirty="0"/>
          </a:p>
        </p:txBody>
      </p:sp>
    </p:spTree>
    <p:extLst>
      <p:ext uri="{BB962C8B-B14F-4D97-AF65-F5344CB8AC3E}">
        <p14:creationId xmlns:p14="http://schemas.microsoft.com/office/powerpoint/2010/main" val="3514496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Shape 342"/>
          <p:cNvSpPr>
            <a:spLocks noGrp="1" noRot="1" noChangeAspect="1"/>
          </p:cNvSpPr>
          <p:nvPr>
            <p:ph type="sldImg"/>
          </p:nvPr>
        </p:nvSpPr>
        <p:spPr>
          <a:xfrm>
            <a:off x="381000" y="685800"/>
            <a:ext cx="6096000" cy="3429000"/>
          </a:xfrm>
          <a:prstGeom prst="rect">
            <a:avLst/>
          </a:prstGeom>
        </p:spPr>
        <p:txBody>
          <a:bodyPr/>
          <a:lstStyle/>
          <a:p>
            <a:endParaRPr/>
          </a:p>
        </p:txBody>
      </p:sp>
      <p:sp>
        <p:nvSpPr>
          <p:cNvPr id="343" name="Shape 343"/>
          <p:cNvSpPr>
            <a:spLocks noGrp="1"/>
          </p:cNvSpPr>
          <p:nvPr>
            <p:ph type="body" sz="quarter" idx="1"/>
          </p:nvPr>
        </p:nvSpPr>
        <p:spPr>
          <a:prstGeom prst="rect">
            <a:avLst/>
          </a:prstGeom>
        </p:spPr>
        <p:txBody>
          <a:bodyPr/>
          <a:lstStyle/>
          <a:p>
            <a:r>
              <a:rPr sz="1400" dirty="0"/>
              <a:t>Data Marts need to be cleaned.  Too much data </a:t>
            </a:r>
            <a:r>
              <a:rPr lang="en-US" sz="1400" dirty="0"/>
              <a:t>flowing in is impossible to clean</a:t>
            </a:r>
            <a:r>
              <a:rPr sz="1400" dirty="0"/>
              <a:t>, so we store it all in raw form and do some processing in the data lake layer.  Instead of a backlog of data that needs cleaned and structured for analytics, we make the data available prior to much cleaning happening</a:t>
            </a:r>
          </a:p>
        </p:txBody>
      </p:sp>
    </p:spTree>
    <p:extLst>
      <p:ext uri="{BB962C8B-B14F-4D97-AF65-F5344CB8AC3E}">
        <p14:creationId xmlns:p14="http://schemas.microsoft.com/office/powerpoint/2010/main" val="2004050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Shape 366"/>
          <p:cNvSpPr>
            <a:spLocks noGrp="1" noRot="1" noChangeAspect="1"/>
          </p:cNvSpPr>
          <p:nvPr>
            <p:ph type="sldImg"/>
          </p:nvPr>
        </p:nvSpPr>
        <p:spPr>
          <a:xfrm>
            <a:off x="381000" y="685800"/>
            <a:ext cx="6096000" cy="3429000"/>
          </a:xfrm>
          <a:prstGeom prst="rect">
            <a:avLst/>
          </a:prstGeom>
        </p:spPr>
        <p:txBody>
          <a:bodyPr/>
          <a:lstStyle/>
          <a:p>
            <a:endParaRPr/>
          </a:p>
        </p:txBody>
      </p:sp>
      <p:sp>
        <p:nvSpPr>
          <p:cNvPr id="367" name="Shape 367"/>
          <p:cNvSpPr>
            <a:spLocks noGrp="1"/>
          </p:cNvSpPr>
          <p:nvPr>
            <p:ph type="body" sz="quarter" idx="1"/>
          </p:nvPr>
        </p:nvSpPr>
        <p:spPr>
          <a:prstGeom prst="rect">
            <a:avLst/>
          </a:prstGeom>
        </p:spPr>
        <p:txBody>
          <a:bodyPr/>
          <a:lstStyle/>
          <a:p>
            <a:r>
              <a:rPr dirty="0"/>
              <a:t>Metadata portal – some type of data discovery and documentation is really beneficial.  The tools out there to enable this are never out of the box, a lot of work has to happen to get enough metadata captured for users to actually find what they want.</a:t>
            </a:r>
          </a:p>
          <a:p>
            <a:endParaRPr dirty="0"/>
          </a:p>
          <a:p>
            <a:r>
              <a:rPr dirty="0"/>
              <a:t>Some processing as done and that processed data is stored back into the lake.  Not necessarily all processed data needs to go back to the lake, but just dumping data into Azure Storage is not enough to expect the results you desire from building a Data Lake.</a:t>
            </a:r>
          </a:p>
          <a:p>
            <a:endParaRPr dirty="0"/>
          </a:p>
          <a:p>
            <a:r>
              <a:rPr dirty="0"/>
              <a:t>Have some certified data sets – this is one that Finance has used for their  monthly reporting so you can count on it to be maintained and align with what stakeholders have seen as top level numbers</a:t>
            </a:r>
          </a:p>
          <a:p>
            <a:endParaRPr dirty="0"/>
          </a:p>
          <a:p>
            <a:r>
              <a:rPr dirty="0"/>
              <a:t>Balanced access  - few users have access to ALL data, but a good amount of data is available by default for analysts and users trained in data privacy and confidentiality.  If you put all the data in the lake and make it a pain to get to, you will not get the experimentation and unplanned discoveries that are possible when data is made available to smart people.</a:t>
            </a:r>
          </a:p>
          <a:p>
            <a:endParaRPr dirty="0"/>
          </a:p>
        </p:txBody>
      </p:sp>
    </p:spTree>
    <p:extLst>
      <p:ext uri="{BB962C8B-B14F-4D97-AF65-F5344CB8AC3E}">
        <p14:creationId xmlns:p14="http://schemas.microsoft.com/office/powerpoint/2010/main" val="3621253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Shape 371"/>
          <p:cNvSpPr>
            <a:spLocks noGrp="1" noRot="1" noChangeAspect="1"/>
          </p:cNvSpPr>
          <p:nvPr>
            <p:ph type="sldImg"/>
          </p:nvPr>
        </p:nvSpPr>
        <p:spPr>
          <a:xfrm>
            <a:off x="381000" y="685800"/>
            <a:ext cx="6096000" cy="3429000"/>
          </a:xfrm>
          <a:prstGeom prst="rect">
            <a:avLst/>
          </a:prstGeom>
        </p:spPr>
        <p:txBody>
          <a:bodyPr/>
          <a:lstStyle/>
          <a:p>
            <a:endParaRPr/>
          </a:p>
        </p:txBody>
      </p:sp>
      <p:sp>
        <p:nvSpPr>
          <p:cNvPr id="372" name="Shape 372"/>
          <p:cNvSpPr>
            <a:spLocks noGrp="1"/>
          </p:cNvSpPr>
          <p:nvPr>
            <p:ph type="body" sz="quarter" idx="1"/>
          </p:nvPr>
        </p:nvSpPr>
        <p:spPr>
          <a:prstGeom prst="rect">
            <a:avLst/>
          </a:prstGeom>
        </p:spPr>
        <p:txBody>
          <a:bodyPr/>
          <a:lstStyle/>
          <a:p>
            <a:r>
              <a:t>Blobs can be one of three types:</a:t>
            </a:r>
          </a:p>
          <a:p>
            <a:r>
              <a:t>Block blobs</a:t>
            </a:r>
          </a:p>
          <a:p>
            <a:r>
              <a:t>Append blobs</a:t>
            </a:r>
          </a:p>
          <a:p>
            <a:r>
              <a:t>Page blobs</a:t>
            </a:r>
          </a:p>
        </p:txBody>
      </p:sp>
    </p:spTree>
    <p:extLst>
      <p:ext uri="{BB962C8B-B14F-4D97-AF65-F5344CB8AC3E}">
        <p14:creationId xmlns:p14="http://schemas.microsoft.com/office/powerpoint/2010/main" val="1376162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Shape 385"/>
          <p:cNvSpPr>
            <a:spLocks noGrp="1" noRot="1" noChangeAspect="1"/>
          </p:cNvSpPr>
          <p:nvPr>
            <p:ph type="sldImg"/>
          </p:nvPr>
        </p:nvSpPr>
        <p:spPr>
          <a:xfrm>
            <a:off x="381000" y="685800"/>
            <a:ext cx="6096000" cy="3429000"/>
          </a:xfrm>
          <a:prstGeom prst="rect">
            <a:avLst/>
          </a:prstGeom>
        </p:spPr>
        <p:txBody>
          <a:bodyPr/>
          <a:lstStyle/>
          <a:p>
            <a:endParaRPr/>
          </a:p>
        </p:txBody>
      </p:sp>
      <p:sp>
        <p:nvSpPr>
          <p:cNvPr id="386" name="Shape 386"/>
          <p:cNvSpPr>
            <a:spLocks noGrp="1"/>
          </p:cNvSpPr>
          <p:nvPr>
            <p:ph type="body" sz="quarter" idx="1"/>
          </p:nvPr>
        </p:nvSpPr>
        <p:spPr>
          <a:prstGeom prst="rect">
            <a:avLst/>
          </a:prstGeom>
        </p:spPr>
        <p:txBody>
          <a:bodyPr/>
          <a:lstStyle/>
          <a:p>
            <a:r>
              <a:t>To store data we have to create an Azure Storage Account.  You may think of these as a namespace or root directory.  Within each storage account we may create many containers, similar to directories that help us organize data.  Within a container we can store our data in blobs which is easiest to think of as a file, though it is a bit more complex than that.</a:t>
            </a:r>
          </a:p>
          <a:p>
            <a:endParaRPr/>
          </a:p>
          <a:p>
            <a:endParaRPr/>
          </a:p>
          <a:p>
            <a:r>
              <a:t>Reference: </a:t>
            </a:r>
            <a:r>
              <a:rPr u="sng">
                <a:solidFill>
                  <a:schemeClr val="accent3"/>
                </a:solidFill>
                <a:uFill>
                  <a:solidFill>
                    <a:schemeClr val="accent3"/>
                  </a:solidFill>
                </a:uFill>
                <a:hlinkClick r:id="rId3"/>
              </a:rPr>
              <a:t>https://docs.microsoft.com/en-us/azure/storage/blobs/storage-blobs-introduction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hape 393"/>
          <p:cNvSpPr>
            <a:spLocks noGrp="1" noRot="1" noChangeAspect="1"/>
          </p:cNvSpPr>
          <p:nvPr>
            <p:ph type="sldImg"/>
          </p:nvPr>
        </p:nvSpPr>
        <p:spPr>
          <a:xfrm>
            <a:off x="381000" y="685800"/>
            <a:ext cx="6096000" cy="3429000"/>
          </a:xfrm>
          <a:prstGeom prst="rect">
            <a:avLst/>
          </a:prstGeom>
        </p:spPr>
        <p:txBody>
          <a:bodyPr/>
          <a:lstStyle/>
          <a:p>
            <a:endParaRPr/>
          </a:p>
        </p:txBody>
      </p:sp>
      <p:sp>
        <p:nvSpPr>
          <p:cNvPr id="394" name="Shape 394"/>
          <p:cNvSpPr>
            <a:spLocks noGrp="1"/>
          </p:cNvSpPr>
          <p:nvPr>
            <p:ph type="body" sz="quarter" idx="1"/>
          </p:nvPr>
        </p:nvSpPr>
        <p:spPr>
          <a:prstGeom prst="rect">
            <a:avLst/>
          </a:prstGeom>
        </p:spPr>
        <p:txBody>
          <a:bodyPr/>
          <a:lstStyle/>
          <a:p>
            <a:r>
              <a:t>"The hierarchical namespace organizes objects/files into a hierarchy of directories for efficient data access. A common object store naming convention uses slashes in the name to mimic a hierarchical directory structure. This structure becomes real with Data Lake Storage Gen2. Operations such as renaming or deleting a directory become single atomic metadata operations on the directory rather than enumerating and processing all objects that share the name prefix of the directory.” - </a:t>
            </a:r>
            <a:r>
              <a:rPr u="sng">
                <a:solidFill>
                  <a:schemeClr val="accent3"/>
                </a:solidFill>
                <a:uFill>
                  <a:solidFill>
                    <a:schemeClr val="accent3"/>
                  </a:solidFill>
                </a:uFill>
                <a:hlinkClick r:id="rId3"/>
              </a:rPr>
              <a:t>https://docs.microsoft.com/en-us/azure/storage/blobs/data-lake-storage-introduction</a:t>
            </a:r>
          </a:p>
          <a:p>
            <a:endParaRPr u="sng">
              <a:solidFill>
                <a:schemeClr val="accent3"/>
              </a:solidFill>
              <a:uFill>
                <a:solidFill>
                  <a:schemeClr val="accent3"/>
                </a:solidFill>
              </a:uFill>
              <a:hlinkClick r:id="rId3"/>
            </a:endParaRPr>
          </a:p>
          <a:p>
            <a:pPr marL="171450" indent="-171450">
              <a:buSzPct val="100000"/>
              <a:buChar char="-"/>
            </a:pPr>
            <a:endParaRPr u="sng">
              <a:solidFill>
                <a:schemeClr val="accent3"/>
              </a:solidFill>
              <a:uFill>
                <a:solidFill>
                  <a:schemeClr val="accent3"/>
                </a:solidFill>
              </a:uFill>
              <a:hlinkClick r:id="rId3"/>
            </a:endParaRPr>
          </a:p>
        </p:txBody>
      </p:sp>
    </p:spTree>
    <p:extLst>
      <p:ext uri="{BB962C8B-B14F-4D97-AF65-F5344CB8AC3E}">
        <p14:creationId xmlns:p14="http://schemas.microsoft.com/office/powerpoint/2010/main" val="193976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Shape 398"/>
          <p:cNvSpPr>
            <a:spLocks noGrp="1" noRot="1" noChangeAspect="1"/>
          </p:cNvSpPr>
          <p:nvPr>
            <p:ph type="sldImg"/>
          </p:nvPr>
        </p:nvSpPr>
        <p:spPr>
          <a:xfrm>
            <a:off x="381000" y="685800"/>
            <a:ext cx="6096000" cy="3429000"/>
          </a:xfrm>
          <a:prstGeom prst="rect">
            <a:avLst/>
          </a:prstGeom>
        </p:spPr>
        <p:txBody>
          <a:bodyPr/>
          <a:lstStyle/>
          <a:p>
            <a:endParaRPr/>
          </a:p>
        </p:txBody>
      </p:sp>
      <p:sp>
        <p:nvSpPr>
          <p:cNvPr id="399" name="Shape 399"/>
          <p:cNvSpPr>
            <a:spLocks noGrp="1"/>
          </p:cNvSpPr>
          <p:nvPr>
            <p:ph type="body" sz="quarter" idx="1"/>
          </p:nvPr>
        </p:nvSpPr>
        <p:spPr>
          <a:prstGeom prst="rect">
            <a:avLst/>
          </a:prstGeom>
        </p:spPr>
        <p:txBody>
          <a:bodyPr/>
          <a:lstStyle/>
          <a:p>
            <a:r>
              <a:t>”</a:t>
            </a:r>
            <a:r>
              <a:rPr b="1"/>
              <a:t> Hadoop compatible access</a:t>
            </a:r>
            <a:r>
              <a:t>: Data Lake Storage Gen2 allows you to manage and access data just as you would with a </a:t>
            </a:r>
            <a:r>
              <a:rPr u="sng">
                <a:solidFill>
                  <a:schemeClr val="accent3"/>
                </a:solidFill>
                <a:uFill>
                  <a:solidFill>
                    <a:schemeClr val="accent3"/>
                  </a:solidFill>
                </a:uFill>
                <a:hlinkClick r:id="rId3"/>
              </a:rPr>
              <a:t>Hadoop Distributed File System (HDFS)</a:t>
            </a:r>
            <a:r>
              <a:t>. The new </a:t>
            </a:r>
            <a:r>
              <a:rPr u="sng">
                <a:solidFill>
                  <a:schemeClr val="accent3"/>
                </a:solidFill>
                <a:uFill>
                  <a:solidFill>
                    <a:schemeClr val="accent3"/>
                  </a:solidFill>
                </a:uFill>
                <a:hlinkClick r:id="rId4"/>
              </a:rPr>
              <a:t>ABFS driver</a:t>
            </a:r>
            <a:r>
              <a:t> is available within all Apache Hadoop environments, including </a:t>
            </a:r>
            <a:r>
              <a:rPr u="sng">
                <a:solidFill>
                  <a:schemeClr val="accent3"/>
                </a:solidFill>
                <a:uFill>
                  <a:solidFill>
                    <a:schemeClr val="accent3"/>
                  </a:solidFill>
                </a:uFill>
                <a:hlinkClick r:id="rId5"/>
              </a:rPr>
              <a:t>Azure HDInsight</a:t>
            </a:r>
            <a:r>
              <a:rPr i="1"/>
              <a:t>,</a:t>
            </a:r>
            <a:r>
              <a:t> </a:t>
            </a:r>
            <a:r>
              <a:rPr u="sng">
                <a:solidFill>
                  <a:schemeClr val="accent3"/>
                </a:solidFill>
                <a:uFill>
                  <a:solidFill>
                    <a:schemeClr val="accent3"/>
                  </a:solidFill>
                </a:uFill>
                <a:hlinkClick r:id="rId6"/>
              </a:rPr>
              <a:t>Azure Databricks</a:t>
            </a:r>
            <a:r>
              <a:t>, and </a:t>
            </a:r>
            <a:r>
              <a:rPr u="sng">
                <a:solidFill>
                  <a:schemeClr val="accent3"/>
                </a:solidFill>
                <a:uFill>
                  <a:solidFill>
                    <a:schemeClr val="accent3"/>
                  </a:solidFill>
                </a:uFill>
                <a:hlinkClick r:id="rId7"/>
              </a:rPr>
              <a:t>SQL Data Warehouse</a:t>
            </a:r>
            <a:r>
              <a:t> to access data stored in Data Lake Storage Gen2.”</a:t>
            </a:r>
          </a:p>
          <a:p>
            <a:pPr marL="171450" indent="-171450">
              <a:buSzPct val="100000"/>
              <a:buChar char="-"/>
            </a:pPr>
            <a:r>
              <a:rPr u="sng">
                <a:solidFill>
                  <a:schemeClr val="accent3"/>
                </a:solidFill>
                <a:uFill>
                  <a:solidFill>
                    <a:schemeClr val="accent3"/>
                  </a:solidFill>
                </a:uFill>
                <a:hlinkClick r:id="rId8"/>
              </a:rPr>
              <a:t>https://docs.microsoft.com/en-us/azure/storage/blobs/data-lake-storage-introduction</a:t>
            </a:r>
          </a:p>
        </p:txBody>
      </p:sp>
    </p:spTree>
    <p:extLst>
      <p:ext uri="{BB962C8B-B14F-4D97-AF65-F5344CB8AC3E}">
        <p14:creationId xmlns:p14="http://schemas.microsoft.com/office/powerpoint/2010/main" val="40100063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www.youtube.com/watch?v=cpA3Ni8ZUPI&amp;t=317s" TargetMode="External"/><Relationship Id="rId2" Type="http://schemas.openxmlformats.org/officeDocument/2006/relationships/hyperlink" Target="https://www.youtube.com/watch?time_continue=6&amp;v=exczhYoB5vc" TargetMode="External"/><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hyperlink" Target="https://databricks.com/wp-content/uploads/2019/01/Databricks-Delta-Technical-Guide.pdf" TargetMode="Externa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32780" name="Title 32779"/>
          <p:cNvSpPr>
            <a:spLocks noGrp="1" noChangeArrowheads="1"/>
          </p:cNvSpPr>
          <p:nvPr>
            <p:ph type="ctrTitle"/>
          </p:nvPr>
        </p:nvSpPr>
        <p:spPr>
          <a:xfrm>
            <a:off x="426518" y="438150"/>
            <a:ext cx="7620000" cy="1885950"/>
          </a:xfrm>
          <a:noFill/>
        </p:spPr>
        <p:txBody>
          <a:bodyPr anchor="b"/>
          <a:lstStyle>
            <a:lvl1pPr algn="l">
              <a:defRPr sz="3200" b="1">
                <a:solidFill>
                  <a:schemeClr val="accent2"/>
                </a:solidFill>
                <a:latin typeface="Calibri Light" pitchFamily="34" charset="0"/>
                <a:cs typeface="Segoe UI" pitchFamily="34" charset="0"/>
              </a:defRPr>
            </a:lvl1pPr>
          </a:lstStyle>
          <a:p>
            <a:r>
              <a:rPr lang="en-US" dirty="0"/>
              <a:t>Click to edit Master title style</a:t>
            </a:r>
          </a:p>
        </p:txBody>
      </p:sp>
      <p:sp>
        <p:nvSpPr>
          <p:cNvPr id="32781" name="Subtitle 32780"/>
          <p:cNvSpPr>
            <a:spLocks noGrp="1" noChangeArrowheads="1"/>
          </p:cNvSpPr>
          <p:nvPr>
            <p:ph type="subTitle" idx="1"/>
          </p:nvPr>
        </p:nvSpPr>
        <p:spPr>
          <a:xfrm>
            <a:off x="429214" y="2573942"/>
            <a:ext cx="4599985" cy="1750408"/>
          </a:xfrm>
        </p:spPr>
        <p:txBody>
          <a:bodyPr/>
          <a:lstStyle>
            <a:lvl1pPr marL="0" indent="0" algn="l">
              <a:buNone/>
              <a:defRPr b="0">
                <a:latin typeface="Calibri Light" pitchFamily="34" charset="0"/>
                <a:cs typeface="Segoe UI" pitchFamily="34" charset="0"/>
              </a:defRPr>
            </a:lvl1pPr>
          </a:lstStyle>
          <a:p>
            <a:r>
              <a:rPr lang="en-US" dirty="0"/>
              <a:t>Click to edit Master subtitle style</a:t>
            </a:r>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562600" y="3303742"/>
            <a:ext cx="3162300" cy="1358900"/>
          </a:xfrm>
          <a:prstGeom prst="rect">
            <a:avLst/>
          </a:prstGeom>
        </p:spPr>
      </p:pic>
    </p:spTree>
    <p:extLst>
      <p:ext uri="{BB962C8B-B14F-4D97-AF65-F5344CB8AC3E}">
        <p14:creationId xmlns:p14="http://schemas.microsoft.com/office/powerpoint/2010/main" val="425120012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wo up">
    <p:spTree>
      <p:nvGrpSpPr>
        <p:cNvPr id="1" name=""/>
        <p:cNvGrpSpPr/>
        <p:nvPr/>
      </p:nvGrpSpPr>
      <p:grpSpPr>
        <a:xfrm>
          <a:off x="0" y="0"/>
          <a:ext cx="0" cy="0"/>
          <a:chOff x="0" y="0"/>
          <a:chExt cx="0" cy="0"/>
        </a:xfrm>
      </p:grpSpPr>
      <p:sp>
        <p:nvSpPr>
          <p:cNvPr id="194" name="Body Level One…"/>
          <p:cNvSpPr txBox="1">
            <a:spLocks noGrp="1"/>
          </p:cNvSpPr>
          <p:nvPr>
            <p:ph type="body" sz="quarter" idx="1"/>
          </p:nvPr>
        </p:nvSpPr>
        <p:spPr>
          <a:xfrm>
            <a:off x="312745" y="2088170"/>
            <a:ext cx="3949863" cy="390526"/>
          </a:xfrm>
          <a:prstGeom prst="rect">
            <a:avLst/>
          </a:prstGeom>
        </p:spPr>
        <p:txBody>
          <a:bodyPr>
            <a:normAutofit/>
          </a:bodyPr>
          <a:lstStyle>
            <a:lvl1pPr>
              <a:defRPr b="1">
                <a:solidFill>
                  <a:schemeClr val="accent2"/>
                </a:solidFill>
                <a:latin typeface="Segoe UI Semibold"/>
                <a:ea typeface="Segoe UI Semibold"/>
                <a:cs typeface="Segoe UI Semibold"/>
                <a:sym typeface="Segoe UI Semibold"/>
              </a:defRPr>
            </a:lvl1pPr>
            <a:lvl2pPr>
              <a:defRPr b="1">
                <a:solidFill>
                  <a:schemeClr val="accent2"/>
                </a:solidFill>
                <a:latin typeface="Segoe UI Semibold"/>
                <a:ea typeface="Segoe UI Semibold"/>
                <a:cs typeface="Segoe UI Semibold"/>
                <a:sym typeface="Segoe UI Semibold"/>
              </a:defRPr>
            </a:lvl2pPr>
            <a:lvl3pPr>
              <a:defRPr b="1">
                <a:solidFill>
                  <a:schemeClr val="accent2"/>
                </a:solidFill>
                <a:latin typeface="Segoe UI Semibold"/>
                <a:ea typeface="Segoe UI Semibold"/>
                <a:cs typeface="Segoe UI Semibold"/>
                <a:sym typeface="Segoe UI Semibold"/>
              </a:defRPr>
            </a:lvl3pPr>
            <a:lvl4pPr>
              <a:defRPr b="1">
                <a:solidFill>
                  <a:schemeClr val="accent2"/>
                </a:solidFill>
                <a:latin typeface="Segoe UI Semibold"/>
                <a:ea typeface="Segoe UI Semibold"/>
                <a:cs typeface="Segoe UI Semibold"/>
                <a:sym typeface="Segoe UI Semibold"/>
              </a:defRPr>
            </a:lvl4pPr>
            <a:lvl5pPr>
              <a:defRPr b="1">
                <a:solidFill>
                  <a:schemeClr val="accent2"/>
                </a:solidFill>
                <a:latin typeface="Segoe UI Semibold"/>
                <a:ea typeface="Segoe UI Semibold"/>
                <a:cs typeface="Segoe UI Semibold"/>
                <a:sym typeface="Segoe UI Semibold"/>
              </a:defRPr>
            </a:lvl5pPr>
          </a:lstStyle>
          <a:p>
            <a:r>
              <a:t>Body Level One</a:t>
            </a:r>
          </a:p>
          <a:p>
            <a:pPr lvl="1"/>
            <a:r>
              <a:t>Body Level Two</a:t>
            </a:r>
          </a:p>
          <a:p>
            <a:pPr lvl="2"/>
            <a:r>
              <a:t>Body Level Three</a:t>
            </a:r>
          </a:p>
          <a:p>
            <a:pPr lvl="3"/>
            <a:r>
              <a:t>Body Level Four</a:t>
            </a:r>
          </a:p>
          <a:p>
            <a:pPr lvl="4"/>
            <a:r>
              <a:t>Body Level Five</a:t>
            </a:r>
          </a:p>
        </p:txBody>
      </p:sp>
      <p:sp>
        <p:nvSpPr>
          <p:cNvPr id="195" name="Text Placeholder 30"/>
          <p:cNvSpPr>
            <a:spLocks noGrp="1"/>
          </p:cNvSpPr>
          <p:nvPr>
            <p:ph type="body" sz="quarter" idx="13"/>
          </p:nvPr>
        </p:nvSpPr>
        <p:spPr>
          <a:xfrm>
            <a:off x="4708362" y="2088263"/>
            <a:ext cx="3949863" cy="390526"/>
          </a:xfrm>
          <a:prstGeom prst="rect">
            <a:avLst/>
          </a:prstGeom>
        </p:spPr>
        <p:txBody>
          <a:bodyPr>
            <a:normAutofit/>
          </a:bodyPr>
          <a:lstStyle/>
          <a:p>
            <a:pPr>
              <a:defRPr b="1">
                <a:solidFill>
                  <a:schemeClr val="accent2"/>
                </a:solidFill>
                <a:latin typeface="Segoe UI Semibold"/>
                <a:ea typeface="Segoe UI Semibold"/>
                <a:cs typeface="Segoe UI Semibold"/>
                <a:sym typeface="Segoe UI Semibold"/>
              </a:defRPr>
            </a:pPr>
            <a:endParaRPr/>
          </a:p>
        </p:txBody>
      </p:sp>
      <p:sp>
        <p:nvSpPr>
          <p:cNvPr id="196" name="Title Text"/>
          <p:cNvSpPr txBox="1">
            <a:spLocks noGrp="1"/>
          </p:cNvSpPr>
          <p:nvPr>
            <p:ph type="title"/>
          </p:nvPr>
        </p:nvSpPr>
        <p:spPr>
          <a:xfrm>
            <a:off x="312745" y="437936"/>
            <a:ext cx="8345480" cy="614030"/>
          </a:xfrm>
          <a:prstGeom prst="rect">
            <a:avLst/>
          </a:prstGeom>
        </p:spPr>
        <p:txBody>
          <a:bodyPr anchor="t">
            <a:normAutofit/>
          </a:bodyPr>
          <a:lstStyle>
            <a:lvl1pPr>
              <a:defRPr b="1">
                <a:latin typeface="Segoe UI Semibold"/>
                <a:ea typeface="Segoe UI Semibold"/>
                <a:cs typeface="Segoe UI Semibold"/>
                <a:sym typeface="Segoe UI Semibold"/>
              </a:defRPr>
            </a:lvl1pPr>
          </a:lstStyle>
          <a:p>
            <a:r>
              <a:t>Title Text</a:t>
            </a:r>
          </a:p>
        </p:txBody>
      </p:sp>
      <p:sp>
        <p:nvSpPr>
          <p:cNvPr id="197" name="Text Placeholder 6"/>
          <p:cNvSpPr>
            <a:spLocks noGrp="1"/>
          </p:cNvSpPr>
          <p:nvPr>
            <p:ph type="body" sz="quarter" idx="14"/>
          </p:nvPr>
        </p:nvSpPr>
        <p:spPr>
          <a:xfrm>
            <a:off x="312745" y="2577107"/>
            <a:ext cx="3949863" cy="2038692"/>
          </a:xfrm>
          <a:prstGeom prst="rect">
            <a:avLst/>
          </a:prstGeom>
        </p:spPr>
        <p:txBody>
          <a:bodyPr>
            <a:normAutofit/>
          </a:bodyPr>
          <a:lstStyle/>
          <a:p>
            <a:pPr>
              <a:defRPr>
                <a:latin typeface="Segoe UI"/>
                <a:ea typeface="Segoe UI"/>
                <a:cs typeface="Segoe UI"/>
                <a:sym typeface="Segoe UI"/>
              </a:defRPr>
            </a:pPr>
            <a:endParaRPr/>
          </a:p>
        </p:txBody>
      </p:sp>
      <p:sp>
        <p:nvSpPr>
          <p:cNvPr id="198" name="Text Placeholder 6"/>
          <p:cNvSpPr>
            <a:spLocks noGrp="1"/>
          </p:cNvSpPr>
          <p:nvPr>
            <p:ph type="body" sz="quarter" idx="15"/>
          </p:nvPr>
        </p:nvSpPr>
        <p:spPr>
          <a:xfrm>
            <a:off x="4708362" y="2577200"/>
            <a:ext cx="3949863" cy="2038692"/>
          </a:xfrm>
          <a:prstGeom prst="rect">
            <a:avLst/>
          </a:prstGeom>
        </p:spPr>
        <p:txBody>
          <a:bodyPr>
            <a:normAutofit/>
          </a:bodyPr>
          <a:lstStyle/>
          <a:p>
            <a:pPr>
              <a:defRPr>
                <a:latin typeface="Segoe UI"/>
                <a:ea typeface="Segoe UI"/>
                <a:cs typeface="Segoe UI"/>
                <a:sym typeface="Segoe UI"/>
              </a:defRPr>
            </a:pPr>
            <a:endParaRPr/>
          </a:p>
        </p:txBody>
      </p:sp>
      <p:sp>
        <p:nvSpPr>
          <p:cNvPr id="1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4684742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5800" y="2180035"/>
            <a:ext cx="7772400" cy="1125140"/>
          </a:xfrm>
          <a:noFill/>
          <a:ln w="9525">
            <a:noFill/>
            <a:miter lim="800000"/>
            <a:headEnd/>
            <a:tailEnd/>
          </a:ln>
        </p:spPr>
        <p:txBody>
          <a:bodyPr vert="horz" wrap="square" lIns="91440" tIns="45720" rIns="91440" bIns="45720" numCol="1" anchor="b" anchorCtr="0" compatLnSpc="1">
            <a:prstTxWarp prst="textNoShape">
              <a:avLst/>
            </a:prstTxWarp>
          </a:bodyPr>
          <a:lstStyle>
            <a:lvl1pPr>
              <a:defRPr lang="en-US" sz="3200" i="0" dirty="0">
                <a:solidFill>
                  <a:schemeClr val="accent2"/>
                </a:solidFill>
              </a:defRPr>
            </a:lvl1pPr>
          </a:lstStyle>
          <a:p>
            <a:pPr marL="0" lvl="0" indent="0">
              <a:buNone/>
            </a:pPr>
            <a:r>
              <a:rPr lang="en-US" dirty="0"/>
              <a:t>Click to edit Master text styles</a:t>
            </a:r>
          </a:p>
        </p:txBody>
      </p:sp>
      <p:sp>
        <p:nvSpPr>
          <p:cNvPr id="4" name="Title 3"/>
          <p:cNvSpPr>
            <a:spLocks noGrp="1"/>
          </p:cNvSpPr>
          <p:nvPr>
            <p:ph type="title"/>
          </p:nvPr>
        </p:nvSpPr>
        <p:spPr>
          <a:xfrm>
            <a:off x="685800" y="3371850"/>
            <a:ext cx="7772400" cy="571500"/>
          </a:xfrm>
          <a:noFill/>
          <a:ln w="9525">
            <a:noFill/>
            <a:miter lim="800000"/>
            <a:headEnd/>
            <a:tailEnd/>
          </a:ln>
        </p:spPr>
        <p:txBody>
          <a:bodyPr vert="horz" wrap="square" lIns="91440" tIns="45720" rIns="91440" bIns="45720" numCol="1" anchor="ctr" anchorCtr="0" compatLnSpc="1">
            <a:prstTxWarp prst="textNoShape">
              <a:avLst/>
            </a:prstTxWarp>
          </a:bodyPr>
          <a:lstStyle>
            <a:lvl1pPr>
              <a:defRPr lang="en-US" sz="1800" i="1" dirty="0">
                <a:solidFill>
                  <a:schemeClr val="tx1"/>
                </a:solidFill>
              </a:defRPr>
            </a:lvl1pPr>
          </a:lstStyle>
          <a:p>
            <a:pPr lvl="0" algn="l"/>
            <a:r>
              <a:rPr lang="en-US" dirty="0"/>
              <a:t>Click to edit Master title style</a:t>
            </a:r>
          </a:p>
        </p:txBody>
      </p:sp>
      <p:sp>
        <p:nvSpPr>
          <p:cNvPr id="6" name="TextBox 5">
            <a:extLst>
              <a:ext uri="{FF2B5EF4-FFF2-40B4-BE49-F238E27FC236}">
                <a16:creationId xmlns:a16="http://schemas.microsoft.com/office/drawing/2014/main" id="{E1EEB1C8-496F-8747-B3EF-96EF97238C60}"/>
              </a:ext>
            </a:extLst>
          </p:cNvPr>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8" name="Picture 7">
            <a:extLst>
              <a:ext uri="{FF2B5EF4-FFF2-40B4-BE49-F238E27FC236}">
                <a16:creationId xmlns:a16="http://schemas.microsoft.com/office/drawing/2014/main" id="{AC14E2DE-98B5-C340-9E86-3F2105A2612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231069386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2900" b="1" dirty="0">
                <a:solidFill>
                  <a:schemeClr val="accent2"/>
                </a:solidFill>
                <a:latin typeface="Calibri"/>
                <a:ea typeface="+mj-ea"/>
                <a:cs typeface="Segoe UI" pitchFamily="34" charset="0"/>
              </a:defRPr>
            </a:lvl1pPr>
          </a:lstStyle>
          <a:p>
            <a:r>
              <a:rPr lang="en-US" dirty="0"/>
              <a:t>Click to edit Master title style</a:t>
            </a:r>
          </a:p>
        </p:txBody>
      </p:sp>
      <p:sp>
        <p:nvSpPr>
          <p:cNvPr id="3" name="Text Placeholder 2"/>
          <p:cNvSpPr>
            <a:spLocks noGrp="1"/>
          </p:cNvSpPr>
          <p:nvPr>
            <p:ph type="body" idx="1"/>
          </p:nvPr>
        </p:nvSpPr>
        <p:spPr>
          <a:xfrm>
            <a:off x="457200" y="1028700"/>
            <a:ext cx="8229600" cy="3200400"/>
          </a:xfrm>
        </p:spPr>
        <p:txBody>
          <a:bodyPr rtlCol="0"/>
          <a:lstStyle>
            <a:lvl1pPr>
              <a:buClrTx/>
              <a:buFont typeface="Wingdings" pitchFamily="2" charset="2"/>
              <a:buChar char="§"/>
              <a:defRPr sz="2100" b="1">
                <a:latin typeface="Calibri" pitchFamily="34" charset="0"/>
              </a:defRPr>
            </a:lvl1pPr>
            <a:lvl2pPr>
              <a:buClrTx/>
              <a:buFont typeface="Wingdings" pitchFamily="2" charset="2"/>
              <a:buChar char="o"/>
              <a:defRPr sz="1900" b="0">
                <a:latin typeface="Calibri Light" pitchFamily="34" charset="0"/>
              </a:defRPr>
            </a:lvl2pPr>
            <a:lvl3pPr>
              <a:buClrTx/>
              <a:buFont typeface="Wingdings" pitchFamily="2" charset="2"/>
              <a:buChar char="o"/>
              <a:defRPr sz="1700" b="0">
                <a:latin typeface="Calibri Light" pitchFamily="34" charset="0"/>
              </a:defRPr>
            </a:lvl3pPr>
            <a:lvl4pPr>
              <a:buClrTx/>
              <a:buFont typeface="Wingdings" pitchFamily="2" charset="2"/>
              <a:buChar char="o"/>
              <a:defRPr sz="1500" b="0">
                <a:latin typeface="Calibri Light" pitchFamily="34" charset="0"/>
              </a:defRPr>
            </a:lvl4pPr>
            <a:lvl5pPr>
              <a:buClrTx/>
              <a:buFont typeface="Wingdings" pitchFamily="2" charset="2"/>
              <a:buChar char="o"/>
              <a:defRPr sz="1300" b="0">
                <a:latin typeface="Calibri Light"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432646173"/>
      </p:ext>
    </p:extLst>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2"/>
                </a:solidFill>
              </a:defRPr>
            </a:lvl1pPr>
          </a:lstStyle>
          <a:p>
            <a:r>
              <a:rPr lang="en-US" dirty="0"/>
              <a:t>Click to edit Master title style</a:t>
            </a:r>
          </a:p>
        </p:txBody>
      </p:sp>
      <p:sp>
        <p:nvSpPr>
          <p:cNvPr id="5" name="TextBox 4">
            <a:extLst>
              <a:ext uri="{FF2B5EF4-FFF2-40B4-BE49-F238E27FC236}">
                <a16:creationId xmlns:a16="http://schemas.microsoft.com/office/drawing/2014/main" id="{DD83F1DF-16BF-2745-9601-4DA0C4646330}"/>
              </a:ext>
            </a:extLst>
          </p:cNvPr>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6" name="Picture 5">
            <a:extLst>
              <a:ext uri="{FF2B5EF4-FFF2-40B4-BE49-F238E27FC236}">
                <a16:creationId xmlns:a16="http://schemas.microsoft.com/office/drawing/2014/main" id="{3D8C8BFD-4691-714E-B57B-A1D2B886166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195043669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DC0C5E-75CB-174E-AF2C-D89BAAFA0F6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704907" y="-32606"/>
            <a:ext cx="6615268" cy="5284228"/>
          </a:xfrm>
          <a:prstGeom prst="rect">
            <a:avLst/>
          </a:prstGeom>
        </p:spPr>
      </p:pic>
      <p:sp>
        <p:nvSpPr>
          <p:cNvPr id="4" name="Text Placeholder 3">
            <a:extLst>
              <a:ext uri="{FF2B5EF4-FFF2-40B4-BE49-F238E27FC236}">
                <a16:creationId xmlns:a16="http://schemas.microsoft.com/office/drawing/2014/main" id="{59A1C6CE-E44D-9A48-84DC-F09A86B6D40A}"/>
              </a:ext>
            </a:extLst>
          </p:cNvPr>
          <p:cNvSpPr>
            <a:spLocks noGrp="1"/>
          </p:cNvSpPr>
          <p:nvPr>
            <p:ph type="body" sz="quarter" idx="10" hasCustomPrompt="1"/>
          </p:nvPr>
        </p:nvSpPr>
        <p:spPr>
          <a:xfrm>
            <a:off x="97971" y="1817998"/>
            <a:ext cx="2362200" cy="584775"/>
          </a:xfrm>
        </p:spPr>
        <p:txBody>
          <a:bodyPr wrap="square">
            <a:spAutoFit/>
          </a:bodyPr>
          <a:lstStyle>
            <a:lvl1pPr>
              <a:defRPr kumimoji="0" lang="en-US" sz="3200" i="0" u="none" strike="noStrike" cap="none" spc="0" normalizeH="0" baseline="0" dirty="0">
                <a:ln>
                  <a:noFill/>
                </a:ln>
                <a:effectLst/>
                <a:uFillTx/>
                <a:latin typeface="Segoe UI"/>
                <a:ea typeface="Segoe UI"/>
                <a:cs typeface="Segoe UI"/>
                <a:sym typeface="Segoe UI"/>
              </a:defRPr>
            </a:lvl1pPr>
          </a:lstStyle>
          <a:p>
            <a:pPr marL="0" marR="0" lvl="0" indent="0" defTabSz="914400" fontAlgn="auto" latinLnBrk="0" hangingPunct="0">
              <a:lnSpc>
                <a:spcPct val="100000"/>
              </a:lnSpc>
              <a:spcBef>
                <a:spcPts val="0"/>
              </a:spcBef>
              <a:spcAft>
                <a:spcPts val="0"/>
              </a:spcAft>
              <a:buClrTx/>
              <a:buSzTx/>
              <a:buFontTx/>
              <a:buNone/>
              <a:tabLst/>
            </a:pPr>
            <a:r>
              <a:rPr lang="en-US" dirty="0"/>
              <a:t>Demo topic</a:t>
            </a:r>
          </a:p>
        </p:txBody>
      </p:sp>
      <p:sp>
        <p:nvSpPr>
          <p:cNvPr id="10" name="TextBox 9">
            <a:extLst>
              <a:ext uri="{FF2B5EF4-FFF2-40B4-BE49-F238E27FC236}">
                <a16:creationId xmlns:a16="http://schemas.microsoft.com/office/drawing/2014/main" id="{41AE65D3-15DD-9741-887B-6337D306EDA5}"/>
              </a:ext>
            </a:extLst>
          </p:cNvPr>
          <p:cNvSpPr txBox="1"/>
          <p:nvPr userDrawn="1"/>
        </p:nvSpPr>
        <p:spPr bwMode="auto">
          <a:xfrm>
            <a:off x="97971" y="1022789"/>
            <a:ext cx="2503714" cy="707886"/>
          </a:xfrm>
          <a:prstGeom prst="rect">
            <a:avLst/>
          </a:prstGeom>
          <a:noFill/>
          <a:ln w="9525">
            <a:noFill/>
            <a:miter lim="800000"/>
            <a:headEnd/>
            <a:tailEnd/>
          </a:ln>
        </p:spPr>
        <p:txBody>
          <a:bodyPr wrap="square" rtlCol="0">
            <a:spAutoFit/>
          </a:bodyPr>
          <a:lstStyle/>
          <a:p>
            <a:r>
              <a:rPr lang="en-US" sz="4000" b="1" dirty="0">
                <a:solidFill>
                  <a:schemeClr val="accent2"/>
                </a:solidFill>
              </a:rPr>
              <a:t>Demo</a:t>
            </a:r>
            <a:endParaRPr lang="en-US" sz="4000" b="1" dirty="0">
              <a:solidFill>
                <a:schemeClr val="accent2"/>
              </a:solidFill>
              <a:latin typeface="Tekton Pro" pitchFamily="34" charset="0"/>
            </a:endParaRPr>
          </a:p>
        </p:txBody>
      </p:sp>
    </p:spTree>
    <p:extLst>
      <p:ext uri="{BB962C8B-B14F-4D97-AF65-F5344CB8AC3E}">
        <p14:creationId xmlns:p14="http://schemas.microsoft.com/office/powerpoint/2010/main" val="739531501"/>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ferences">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p:spPr>
        <p:txBody>
          <a:bodyPr rtlCol="0"/>
          <a:lstStyle>
            <a:lvl1pPr marL="0" indent="0" algn="ctr" defTabSz="-13873163" rtl="0" eaLnBrk="1" fontAlgn="base" hangingPunct="1">
              <a:spcBef>
                <a:spcPct val="0"/>
              </a:spcBef>
              <a:spcAft>
                <a:spcPct val="0"/>
              </a:spcAft>
              <a:defRPr lang="en-US" sz="2900" b="1" dirty="0">
                <a:solidFill>
                  <a:schemeClr val="accent2"/>
                </a:solidFill>
                <a:latin typeface="+mj-lt"/>
                <a:ea typeface="+mj-ea"/>
                <a:cs typeface="Segoe UI" pitchFamily="34" charset="0"/>
              </a:defRPr>
            </a:lvl1pPr>
          </a:lstStyle>
          <a:p>
            <a:r>
              <a:rPr lang="en-US" dirty="0"/>
              <a:t>References</a:t>
            </a:r>
          </a:p>
        </p:txBody>
      </p:sp>
      <p:sp>
        <p:nvSpPr>
          <p:cNvPr id="8" name="Text Placeholder 2"/>
          <p:cNvSpPr>
            <a:spLocks noGrp="1"/>
          </p:cNvSpPr>
          <p:nvPr>
            <p:ph type="body" idx="1" hasCustomPrompt="1"/>
          </p:nvPr>
        </p:nvSpPr>
        <p:spPr>
          <a:xfrm>
            <a:off x="457200" y="1028700"/>
            <a:ext cx="8229600" cy="3200400"/>
          </a:xfrm>
          <a:noFill/>
          <a:ln w="9525">
            <a:noFill/>
            <a:miter lim="800000"/>
            <a:headEnd/>
            <a:tailEnd/>
          </a:ln>
        </p:spPr>
        <p:txBody>
          <a:bodyPr vert="horz" wrap="square" lIns="91440" tIns="45720" rIns="91440" bIns="45720" numCol="1" anchor="t" anchorCtr="0" compatLnSpc="1">
            <a:prstTxWarp prst="textNoShape">
              <a:avLst/>
            </a:prstTxWarp>
          </a:bodyPr>
          <a:lstStyle>
            <a:lvl1pPr>
              <a:defRPr lang="en-US" dirty="0"/>
            </a:lvl1pPr>
            <a:lvl2pPr>
              <a:defRPr lang="en-US" dirty="0"/>
            </a:lvl2pPr>
            <a:lvl3pPr>
              <a:defRPr lang="en-US" dirty="0"/>
            </a:lvl3pPr>
            <a:lvl4pPr>
              <a:defRPr lang="en-US" dirty="0"/>
            </a:lvl4pPr>
            <a:lvl5pPr>
              <a:defRPr lang="en-US" dirty="0"/>
            </a:lvl5pPr>
          </a:lstStyle>
          <a:p>
            <a:r>
              <a:rPr lang="en-US" dirty="0">
                <a:hlinkClick r:id="rId2"/>
              </a:rPr>
              <a:t>Video </a:t>
            </a:r>
            <a:r>
              <a:rPr lang="en-US" dirty="0">
                <a:hlinkClick r:id="rId3"/>
              </a:rPr>
              <a:t>–</a:t>
            </a:r>
            <a:endParaRPr lang="en-US" dirty="0"/>
          </a:p>
          <a:p>
            <a:r>
              <a:rPr lang="en-US" dirty="0">
                <a:hlinkClick r:id="rId2"/>
              </a:rPr>
              <a:t>dustinvannoy.com </a:t>
            </a:r>
            <a:endParaRPr lang="en-US" dirty="0"/>
          </a:p>
          <a:p>
            <a:endParaRPr lang="en-US" dirty="0">
              <a:hlinkClick r:id="rId4"/>
            </a:endParaRPr>
          </a:p>
        </p:txBody>
      </p:sp>
      <p:sp>
        <p:nvSpPr>
          <p:cNvPr id="6" name="TextBox 5">
            <a:extLst>
              <a:ext uri="{FF2B5EF4-FFF2-40B4-BE49-F238E27FC236}">
                <a16:creationId xmlns:a16="http://schemas.microsoft.com/office/drawing/2014/main" id="{01AE55C6-4FA9-4C42-A81B-1D3CE54AB348}"/>
              </a:ext>
            </a:extLst>
          </p:cNvPr>
          <p:cNvSpPr txBox="1"/>
          <p:nvPr userDrawn="1"/>
        </p:nvSpPr>
        <p:spPr bwMode="auto">
          <a:xfrm>
            <a:off x="2933700" y="4895031"/>
            <a:ext cx="3276600" cy="230832"/>
          </a:xfrm>
          <a:prstGeom prst="rect">
            <a:avLst/>
          </a:prstGeom>
          <a:noFill/>
          <a:ln w="9525">
            <a:noFill/>
            <a:miter lim="800000"/>
            <a:headEnd/>
            <a:tailEnd/>
          </a:ln>
        </p:spPr>
        <p:txBody>
          <a:bodyPr wrap="square" rtlCol="0">
            <a:spAutoFit/>
          </a:bodyPr>
          <a:lstStyle/>
          <a:p>
            <a:pPr algn="r"/>
            <a:r>
              <a:rPr lang="en-US" sz="900" b="0" u="none" dirty="0">
                <a:solidFill>
                  <a:srgbClr val="000000"/>
                </a:solidFill>
                <a:latin typeface="Calibri"/>
                <a:cs typeface="Mangal" pitchFamily="18" charset="0"/>
              </a:rPr>
              <a:t>© Microsoft Azure + AI Conference </a:t>
            </a:r>
            <a:r>
              <a:rPr lang="en-US" sz="900" b="0" u="none" baseline="0" dirty="0">
                <a:solidFill>
                  <a:srgbClr val="000000"/>
                </a:solidFill>
                <a:latin typeface="Calibri"/>
                <a:cs typeface="Mangal" pitchFamily="18" charset="0"/>
              </a:rPr>
              <a:t> </a:t>
            </a:r>
            <a:r>
              <a:rPr lang="en-US" sz="900" b="0" u="none" dirty="0">
                <a:solidFill>
                  <a:srgbClr val="000000"/>
                </a:solidFill>
                <a:latin typeface="Calibri"/>
                <a:cs typeface="Mangal" pitchFamily="18" charset="0"/>
              </a:rPr>
              <a:t>All rights reserved.</a:t>
            </a:r>
          </a:p>
        </p:txBody>
      </p:sp>
      <p:pic>
        <p:nvPicPr>
          <p:cNvPr id="7" name="Picture 6">
            <a:extLst>
              <a:ext uri="{FF2B5EF4-FFF2-40B4-BE49-F238E27FC236}">
                <a16:creationId xmlns:a16="http://schemas.microsoft.com/office/drawing/2014/main" id="{9E76D215-413D-744E-8F89-6F68D55EEA23}"/>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7391400" y="4323572"/>
            <a:ext cx="1598429" cy="686875"/>
          </a:xfrm>
          <a:prstGeom prst="rect">
            <a:avLst/>
          </a:prstGeom>
        </p:spPr>
      </p:pic>
    </p:spTree>
    <p:extLst>
      <p:ext uri="{BB962C8B-B14F-4D97-AF65-F5344CB8AC3E}">
        <p14:creationId xmlns:p14="http://schemas.microsoft.com/office/powerpoint/2010/main" val="219568164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Slide 1">
    <p:spTree>
      <p:nvGrpSpPr>
        <p:cNvPr id="1" name=""/>
        <p:cNvGrpSpPr/>
        <p:nvPr/>
      </p:nvGrpSpPr>
      <p:grpSpPr>
        <a:xfrm>
          <a:off x="0" y="0"/>
          <a:ext cx="0" cy="0"/>
          <a:chOff x="0" y="0"/>
          <a:chExt cx="0" cy="0"/>
        </a:xfrm>
      </p:grpSpPr>
      <p:sp>
        <p:nvSpPr>
          <p:cNvPr id="27" name="Body Level One…"/>
          <p:cNvSpPr txBox="1">
            <a:spLocks noGrp="1"/>
          </p:cNvSpPr>
          <p:nvPr>
            <p:ph type="body" sz="quarter" idx="1"/>
          </p:nvPr>
        </p:nvSpPr>
        <p:spPr>
          <a:xfrm>
            <a:off x="404611" y="3051763"/>
            <a:ext cx="5597115" cy="390526"/>
          </a:xfrm>
          <a:prstGeom prst="rect">
            <a:avLst/>
          </a:prstGeom>
        </p:spPr>
        <p:txBody>
          <a:bodyPr anchor="b">
            <a:normAutofit/>
          </a:bodyPr>
          <a:lstStyle>
            <a:lvl1pPr>
              <a:defRPr>
                <a:latin typeface="Segoe UI"/>
                <a:ea typeface="Segoe UI"/>
                <a:cs typeface="Segoe UI"/>
                <a:sym typeface="Segoe UI"/>
              </a:defRPr>
            </a:lvl1pPr>
            <a:lvl2pPr>
              <a:defRPr>
                <a:latin typeface="Segoe UI"/>
                <a:ea typeface="Segoe UI"/>
                <a:cs typeface="Segoe UI"/>
                <a:sym typeface="Segoe UI"/>
              </a:defRPr>
            </a:lvl2pPr>
            <a:lvl3pPr>
              <a:defRPr>
                <a:latin typeface="Segoe UI"/>
                <a:ea typeface="Segoe UI"/>
                <a:cs typeface="Segoe UI"/>
                <a:sym typeface="Segoe UI"/>
              </a:defRPr>
            </a:lvl3pPr>
            <a:lvl4pPr>
              <a:defRPr>
                <a:latin typeface="Segoe UI"/>
                <a:ea typeface="Segoe UI"/>
                <a:cs typeface="Segoe UI"/>
                <a:sym typeface="Segoe UI"/>
              </a:defRPr>
            </a:lvl4pPr>
            <a:lvl5pPr>
              <a:defRPr>
                <a:latin typeface="Segoe UI"/>
                <a:ea typeface="Segoe UI"/>
                <a:cs typeface="Segoe UI"/>
                <a:sym typeface="Segoe UI"/>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28" name="Title Text"/>
          <p:cNvSpPr txBox="1">
            <a:spLocks noGrp="1"/>
          </p:cNvSpPr>
          <p:nvPr>
            <p:ph type="title"/>
          </p:nvPr>
        </p:nvSpPr>
        <p:spPr>
          <a:xfrm>
            <a:off x="404611" y="2324322"/>
            <a:ext cx="5597115" cy="614030"/>
          </a:xfrm>
          <a:prstGeom prst="rect">
            <a:avLst/>
          </a:prstGeom>
        </p:spPr>
        <p:txBody>
          <a:bodyPr anchor="b">
            <a:normAutofit/>
          </a:bodyPr>
          <a:lstStyle>
            <a:lvl1pPr>
              <a:lnSpc>
                <a:spcPct val="90000"/>
              </a:lnSpc>
              <a:defRPr sz="4000" b="1">
                <a:latin typeface="Segoe UI Semibold"/>
                <a:ea typeface="Segoe UI Semibold"/>
                <a:cs typeface="Segoe UI Semibold"/>
                <a:sym typeface="Segoe UI Semibold"/>
              </a:defRPr>
            </a:lvl1pPr>
          </a:lstStyle>
          <a:p>
            <a:r>
              <a:rPr dirty="0"/>
              <a:t>Title Text</a:t>
            </a:r>
          </a:p>
        </p:txBody>
      </p:sp>
      <p:sp>
        <p:nvSpPr>
          <p:cNvPr id="29" name="Text Placeholder 30"/>
          <p:cNvSpPr>
            <a:spLocks noGrp="1"/>
          </p:cNvSpPr>
          <p:nvPr>
            <p:ph type="body" sz="quarter" idx="13"/>
          </p:nvPr>
        </p:nvSpPr>
        <p:spPr>
          <a:xfrm>
            <a:off x="404610" y="4108958"/>
            <a:ext cx="5361153" cy="390526"/>
          </a:xfrm>
          <a:prstGeom prst="rect">
            <a:avLst/>
          </a:prstGeom>
        </p:spPr>
        <p:txBody>
          <a:bodyPr anchor="b">
            <a:normAutofit/>
          </a:bodyPr>
          <a:lstStyle/>
          <a:p>
            <a:pPr>
              <a:defRPr>
                <a:solidFill>
                  <a:schemeClr val="accent2"/>
                </a:solidFill>
                <a:latin typeface="Segoe UI"/>
                <a:ea typeface="Segoe UI"/>
                <a:cs typeface="Segoe UI"/>
                <a:sym typeface="Segoe UI"/>
              </a:defRPr>
            </a:pPr>
            <a:endParaRP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99862031"/>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hree Up">
    <p:spTree>
      <p:nvGrpSpPr>
        <p:cNvPr id="1" name=""/>
        <p:cNvGrpSpPr/>
        <p:nvPr/>
      </p:nvGrpSpPr>
      <p:grpSpPr>
        <a:xfrm>
          <a:off x="0" y="0"/>
          <a:ext cx="0" cy="0"/>
          <a:chOff x="0" y="0"/>
          <a:chExt cx="0" cy="0"/>
        </a:xfrm>
      </p:grpSpPr>
      <p:sp>
        <p:nvSpPr>
          <p:cNvPr id="207" name="Title Text"/>
          <p:cNvSpPr txBox="1">
            <a:spLocks noGrp="1"/>
          </p:cNvSpPr>
          <p:nvPr>
            <p:ph type="title"/>
          </p:nvPr>
        </p:nvSpPr>
        <p:spPr>
          <a:xfrm>
            <a:off x="312745" y="437936"/>
            <a:ext cx="8416919" cy="614030"/>
          </a:xfrm>
          <a:prstGeom prst="rect">
            <a:avLst/>
          </a:prstGeom>
        </p:spPr>
        <p:txBody>
          <a:bodyPr anchor="t">
            <a:normAutofit/>
          </a:bodyPr>
          <a:lstStyle>
            <a:lvl1pPr>
              <a:defRPr b="1">
                <a:latin typeface="Segoe UI Semibold"/>
                <a:ea typeface="Segoe UI Semibold"/>
                <a:cs typeface="Segoe UI Semibold"/>
                <a:sym typeface="Segoe UI Semibold"/>
              </a:defRPr>
            </a:lvl1pPr>
          </a:lstStyle>
          <a:p>
            <a:r>
              <a:t>Title Text</a:t>
            </a:r>
          </a:p>
        </p:txBody>
      </p:sp>
      <p:sp>
        <p:nvSpPr>
          <p:cNvPr id="208" name="Body Level One…"/>
          <p:cNvSpPr txBox="1">
            <a:spLocks noGrp="1"/>
          </p:cNvSpPr>
          <p:nvPr>
            <p:ph type="body" sz="quarter" idx="1"/>
          </p:nvPr>
        </p:nvSpPr>
        <p:spPr>
          <a:xfrm>
            <a:off x="312745" y="2088170"/>
            <a:ext cx="2657226" cy="390526"/>
          </a:xfrm>
          <a:prstGeom prst="rect">
            <a:avLst/>
          </a:prstGeom>
        </p:spPr>
        <p:txBody>
          <a:bodyPr>
            <a:normAutofit/>
          </a:bodyPr>
          <a:lstStyle>
            <a:lvl1pPr>
              <a:defRPr b="1">
                <a:solidFill>
                  <a:schemeClr val="accent2"/>
                </a:solidFill>
                <a:latin typeface="Segoe UI Semibold"/>
                <a:ea typeface="Segoe UI Semibold"/>
                <a:cs typeface="Segoe UI Semibold"/>
                <a:sym typeface="Segoe UI Semibold"/>
              </a:defRPr>
            </a:lvl1pPr>
            <a:lvl2pPr>
              <a:defRPr b="1">
                <a:solidFill>
                  <a:schemeClr val="accent2"/>
                </a:solidFill>
                <a:latin typeface="Segoe UI Semibold"/>
                <a:ea typeface="Segoe UI Semibold"/>
                <a:cs typeface="Segoe UI Semibold"/>
                <a:sym typeface="Segoe UI Semibold"/>
              </a:defRPr>
            </a:lvl2pPr>
            <a:lvl3pPr>
              <a:defRPr b="1">
                <a:solidFill>
                  <a:schemeClr val="accent2"/>
                </a:solidFill>
                <a:latin typeface="Segoe UI Semibold"/>
                <a:ea typeface="Segoe UI Semibold"/>
                <a:cs typeface="Segoe UI Semibold"/>
                <a:sym typeface="Segoe UI Semibold"/>
              </a:defRPr>
            </a:lvl3pPr>
            <a:lvl4pPr>
              <a:defRPr b="1">
                <a:solidFill>
                  <a:schemeClr val="accent2"/>
                </a:solidFill>
                <a:latin typeface="Segoe UI Semibold"/>
                <a:ea typeface="Segoe UI Semibold"/>
                <a:cs typeface="Segoe UI Semibold"/>
                <a:sym typeface="Segoe UI Semibold"/>
              </a:defRPr>
            </a:lvl4pPr>
            <a:lvl5pPr>
              <a:defRPr b="1">
                <a:solidFill>
                  <a:schemeClr val="accent2"/>
                </a:solidFill>
                <a:latin typeface="Segoe UI Semibold"/>
                <a:ea typeface="Segoe UI Semibold"/>
                <a:cs typeface="Segoe UI Semibold"/>
                <a:sym typeface="Segoe UI Semibold"/>
              </a:defRPr>
            </a:lvl5pPr>
          </a:lstStyle>
          <a:p>
            <a:r>
              <a:t>Body Level One</a:t>
            </a:r>
          </a:p>
          <a:p>
            <a:pPr lvl="1"/>
            <a:r>
              <a:t>Body Level Two</a:t>
            </a:r>
          </a:p>
          <a:p>
            <a:pPr lvl="2"/>
            <a:r>
              <a:t>Body Level Three</a:t>
            </a:r>
          </a:p>
          <a:p>
            <a:pPr lvl="3"/>
            <a:r>
              <a:t>Body Level Four</a:t>
            </a:r>
          </a:p>
          <a:p>
            <a:pPr lvl="4"/>
            <a:r>
              <a:t>Body Level Five</a:t>
            </a:r>
          </a:p>
        </p:txBody>
      </p:sp>
      <p:sp>
        <p:nvSpPr>
          <p:cNvPr id="209" name="Text Placeholder 6"/>
          <p:cNvSpPr>
            <a:spLocks noGrp="1"/>
          </p:cNvSpPr>
          <p:nvPr>
            <p:ph type="body" sz="quarter" idx="13"/>
          </p:nvPr>
        </p:nvSpPr>
        <p:spPr>
          <a:xfrm>
            <a:off x="312745" y="2577107"/>
            <a:ext cx="2657226" cy="2009524"/>
          </a:xfrm>
          <a:prstGeom prst="rect">
            <a:avLst/>
          </a:prstGeom>
        </p:spPr>
        <p:txBody>
          <a:bodyPr>
            <a:normAutofit/>
          </a:bodyPr>
          <a:lstStyle/>
          <a:p>
            <a:pPr>
              <a:defRPr>
                <a:latin typeface="Segoe UI"/>
                <a:ea typeface="Segoe UI"/>
                <a:cs typeface="Segoe UI"/>
                <a:sym typeface="Segoe UI"/>
              </a:defRPr>
            </a:pPr>
            <a:endParaRPr/>
          </a:p>
        </p:txBody>
      </p:sp>
      <p:sp>
        <p:nvSpPr>
          <p:cNvPr id="210" name="Text Placeholder 30"/>
          <p:cNvSpPr>
            <a:spLocks noGrp="1"/>
          </p:cNvSpPr>
          <p:nvPr>
            <p:ph type="body" sz="quarter" idx="14"/>
          </p:nvPr>
        </p:nvSpPr>
        <p:spPr>
          <a:xfrm>
            <a:off x="3192590" y="2088170"/>
            <a:ext cx="2657227" cy="390526"/>
          </a:xfrm>
          <a:prstGeom prst="rect">
            <a:avLst/>
          </a:prstGeom>
        </p:spPr>
        <p:txBody>
          <a:bodyPr>
            <a:normAutofit/>
          </a:bodyPr>
          <a:lstStyle/>
          <a:p>
            <a:pPr>
              <a:defRPr b="1">
                <a:solidFill>
                  <a:schemeClr val="accent2"/>
                </a:solidFill>
                <a:latin typeface="Segoe UI Semibold"/>
                <a:ea typeface="Segoe UI Semibold"/>
                <a:cs typeface="Segoe UI Semibold"/>
                <a:sym typeface="Segoe UI Semibold"/>
              </a:defRPr>
            </a:pPr>
            <a:endParaRPr/>
          </a:p>
        </p:txBody>
      </p:sp>
      <p:sp>
        <p:nvSpPr>
          <p:cNvPr id="211" name="Text Placeholder 6"/>
          <p:cNvSpPr>
            <a:spLocks noGrp="1"/>
          </p:cNvSpPr>
          <p:nvPr>
            <p:ph type="body" sz="quarter" idx="15"/>
          </p:nvPr>
        </p:nvSpPr>
        <p:spPr>
          <a:xfrm>
            <a:off x="3192590" y="2577107"/>
            <a:ext cx="2657227" cy="2009524"/>
          </a:xfrm>
          <a:prstGeom prst="rect">
            <a:avLst/>
          </a:prstGeom>
        </p:spPr>
        <p:txBody>
          <a:bodyPr>
            <a:normAutofit/>
          </a:bodyPr>
          <a:lstStyle/>
          <a:p>
            <a:pPr>
              <a:defRPr>
                <a:latin typeface="Segoe UI"/>
                <a:ea typeface="Segoe UI"/>
                <a:cs typeface="Segoe UI"/>
                <a:sym typeface="Segoe UI"/>
              </a:defRPr>
            </a:pPr>
            <a:endParaRPr/>
          </a:p>
        </p:txBody>
      </p:sp>
      <p:sp>
        <p:nvSpPr>
          <p:cNvPr id="212" name="Text Placeholder 30"/>
          <p:cNvSpPr>
            <a:spLocks noGrp="1"/>
          </p:cNvSpPr>
          <p:nvPr>
            <p:ph type="body" sz="quarter" idx="16"/>
          </p:nvPr>
        </p:nvSpPr>
        <p:spPr>
          <a:xfrm>
            <a:off x="6072437" y="2088170"/>
            <a:ext cx="2657227" cy="390526"/>
          </a:xfrm>
          <a:prstGeom prst="rect">
            <a:avLst/>
          </a:prstGeom>
        </p:spPr>
        <p:txBody>
          <a:bodyPr>
            <a:normAutofit/>
          </a:bodyPr>
          <a:lstStyle/>
          <a:p>
            <a:pPr>
              <a:defRPr b="1">
                <a:solidFill>
                  <a:schemeClr val="accent2"/>
                </a:solidFill>
                <a:latin typeface="Segoe UI Semibold"/>
                <a:ea typeface="Segoe UI Semibold"/>
                <a:cs typeface="Segoe UI Semibold"/>
                <a:sym typeface="Segoe UI Semibold"/>
              </a:defRPr>
            </a:pPr>
            <a:endParaRPr/>
          </a:p>
        </p:txBody>
      </p:sp>
      <p:sp>
        <p:nvSpPr>
          <p:cNvPr id="213" name="Text Placeholder 6"/>
          <p:cNvSpPr>
            <a:spLocks noGrp="1"/>
          </p:cNvSpPr>
          <p:nvPr>
            <p:ph type="body" sz="quarter" idx="17"/>
          </p:nvPr>
        </p:nvSpPr>
        <p:spPr>
          <a:xfrm>
            <a:off x="6072437" y="2577107"/>
            <a:ext cx="2657227" cy="2009524"/>
          </a:xfrm>
          <a:prstGeom prst="rect">
            <a:avLst/>
          </a:prstGeom>
        </p:spPr>
        <p:txBody>
          <a:bodyPr>
            <a:normAutofit/>
          </a:bodyPr>
          <a:lstStyle/>
          <a:p>
            <a:pPr>
              <a:defRPr>
                <a:latin typeface="Segoe UI"/>
                <a:ea typeface="Segoe UI"/>
                <a:cs typeface="Segoe UI"/>
                <a:sym typeface="Segoe UI"/>
              </a:defRPr>
            </a:pPr>
            <a:endParaRPr/>
          </a:p>
        </p:txBody>
      </p:sp>
      <p:sp>
        <p:nvSpPr>
          <p:cNvPr id="2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98726592"/>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Section slide">
    <p:spTree>
      <p:nvGrpSpPr>
        <p:cNvPr id="1" name=""/>
        <p:cNvGrpSpPr/>
        <p:nvPr/>
      </p:nvGrpSpPr>
      <p:grpSpPr>
        <a:xfrm>
          <a:off x="0" y="0"/>
          <a:ext cx="0" cy="0"/>
          <a:chOff x="0" y="0"/>
          <a:chExt cx="0" cy="0"/>
        </a:xfrm>
      </p:grpSpPr>
      <p:sp>
        <p:nvSpPr>
          <p:cNvPr id="165" name="Title Text"/>
          <p:cNvSpPr txBox="1">
            <a:spLocks noGrp="1"/>
          </p:cNvSpPr>
          <p:nvPr>
            <p:ph type="title"/>
          </p:nvPr>
        </p:nvSpPr>
        <p:spPr>
          <a:xfrm>
            <a:off x="291768" y="2579514"/>
            <a:ext cx="4046987" cy="1567657"/>
          </a:xfrm>
          <a:prstGeom prst="rect">
            <a:avLst/>
          </a:prstGeom>
        </p:spPr>
        <p:txBody>
          <a:bodyPr anchor="t">
            <a:normAutofit/>
          </a:bodyPr>
          <a:lstStyle>
            <a:lvl1pPr>
              <a:lnSpc>
                <a:spcPct val="100000"/>
              </a:lnSpc>
              <a:defRPr sz="4000" b="1">
                <a:latin typeface="Segoe UI Semibold"/>
                <a:ea typeface="Segoe UI Semibold"/>
                <a:cs typeface="Segoe UI Semibold"/>
                <a:sym typeface="Segoe UI Semibold"/>
              </a:defRPr>
            </a:lvl1pPr>
          </a:lstStyle>
          <a:p>
            <a:r>
              <a:t>Title Text</a:t>
            </a:r>
          </a:p>
        </p:txBody>
      </p:sp>
      <p:sp>
        <p:nvSpPr>
          <p:cNvPr id="16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563724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1025"/>
          <p:cNvSpPr>
            <a:spLocks noGrp="1" noChangeArrowheads="1"/>
          </p:cNvSpPr>
          <p:nvPr>
            <p:ph type="body" idx="1"/>
          </p:nvPr>
        </p:nvSpPr>
        <p:spPr bwMode="auto">
          <a:xfrm>
            <a:off x="457200" y="1028700"/>
            <a:ext cx="8229600" cy="3371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1026"/>
          <p:cNvSpPr>
            <a:spLocks noGrp="1" noChangeArrowheads="1"/>
          </p:cNvSpPr>
          <p:nvPr>
            <p:ph type="title"/>
          </p:nvPr>
        </p:nvSpPr>
        <p:spPr bwMode="auto">
          <a:xfrm>
            <a:off x="457200" y="228600"/>
            <a:ext cx="8229600"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Tree>
    <p:extLst>
      <p:ext uri="{BB962C8B-B14F-4D97-AF65-F5344CB8AC3E}">
        <p14:creationId xmlns:p14="http://schemas.microsoft.com/office/powerpoint/2010/main" val="1748745908"/>
      </p:ext>
    </p:extLst>
  </p:cSld>
  <p:clrMap bg1="lt1" tx1="dk1" bg2="lt2" tx2="dk2" accent1="accent1" accent2="accent2" accent3="accent3" accent4="accent4" accent5="accent5" accent6="accent6" hlink="hlink" folHlink="folHlink"/>
  <p:sldLayoutIdLst>
    <p:sldLayoutId id="2147483669" r:id="rId1"/>
    <p:sldLayoutId id="2147483672" r:id="rId2"/>
    <p:sldLayoutId id="2147483670" r:id="rId3"/>
    <p:sldLayoutId id="2147483671" r:id="rId4"/>
    <p:sldLayoutId id="2147483673" r:id="rId5"/>
    <p:sldLayoutId id="2147483674" r:id="rId6"/>
    <p:sldLayoutId id="2147483675" r:id="rId7"/>
    <p:sldLayoutId id="2147483680" r:id="rId8"/>
    <p:sldLayoutId id="2147483679" r:id="rId9"/>
    <p:sldLayoutId id="2147483681" r:id="rId10"/>
  </p:sldLayoutIdLst>
  <p:transition>
    <p:fade/>
  </p:transition>
  <p:hf hdr="0" ftr="0" dt="0"/>
  <p:txStyles>
    <p:titleStyle>
      <a:lvl1pPr marL="0" indent="0" algn="ctr" defTabSz="-13873163" rtl="0" eaLnBrk="1" fontAlgn="base" hangingPunct="1">
        <a:spcBef>
          <a:spcPct val="0"/>
        </a:spcBef>
        <a:spcAft>
          <a:spcPct val="0"/>
        </a:spcAft>
        <a:defRPr lang="en-US" sz="2900" b="1" dirty="0" smtClean="0">
          <a:solidFill>
            <a:schemeClr val="accent2"/>
          </a:solidFill>
          <a:latin typeface="Calibri"/>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5.sv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22.pn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7.svg"/><Relationship Id="rId4" Type="http://schemas.openxmlformats.org/officeDocument/2006/relationships/image" Target="../media/image23.svg"/><Relationship Id="rId9" Type="http://schemas.openxmlformats.org/officeDocument/2006/relationships/image" Target="../media/image2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hyperlink" Target="https://azure.microsoft.com/en-us/pricing/details/storage/" TargetMode="External"/><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4.sv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6.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8.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hyperlink" Target="http://aka.ms/SQLDB_Hyperscale"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7.sv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41.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04610" y="2844053"/>
            <a:ext cx="6400800" cy="971550"/>
          </a:xfrm>
        </p:spPr>
        <p:txBody>
          <a:bodyPr/>
          <a:lstStyle/>
          <a:p>
            <a:pPr>
              <a:lnSpc>
                <a:spcPct val="150000"/>
              </a:lnSpc>
              <a:spcBef>
                <a:spcPts val="0"/>
              </a:spcBef>
              <a:spcAft>
                <a:spcPts val="1200"/>
              </a:spcAft>
            </a:pPr>
            <a:r>
              <a:rPr lang="en-US" sz="2800" b="1" dirty="0"/>
              <a:t>Dustin Vannoy</a:t>
            </a:r>
            <a:endParaRPr lang="en-US" sz="1400" b="1" dirty="0"/>
          </a:p>
          <a:p>
            <a:r>
              <a:rPr lang="en-US" sz="1800" dirty="0"/>
              <a:t>Data Engineer</a:t>
            </a:r>
          </a:p>
          <a:p>
            <a:r>
              <a:rPr lang="en-US" sz="1800" dirty="0"/>
              <a:t>Cloud + Streaming</a:t>
            </a:r>
          </a:p>
        </p:txBody>
      </p:sp>
      <p:sp>
        <p:nvSpPr>
          <p:cNvPr id="5" name="TextBox 4">
            <a:extLst>
              <a:ext uri="{FF2B5EF4-FFF2-40B4-BE49-F238E27FC236}">
                <a16:creationId xmlns:a16="http://schemas.microsoft.com/office/drawing/2014/main" id="{B0ABF7F4-60BC-D347-88FD-C0EEFC1444D6}"/>
              </a:ext>
            </a:extLst>
          </p:cNvPr>
          <p:cNvSpPr txBox="1"/>
          <p:nvPr/>
        </p:nvSpPr>
        <p:spPr bwMode="auto">
          <a:xfrm>
            <a:off x="2008094" y="4087906"/>
            <a:ext cx="184731" cy="369332"/>
          </a:xfrm>
          <a:prstGeom prst="rect">
            <a:avLst/>
          </a:prstGeom>
          <a:noFill/>
          <a:ln w="9525">
            <a:noFill/>
            <a:miter lim="800000"/>
            <a:headEnd/>
            <a:tailEnd/>
          </a:ln>
        </p:spPr>
        <p:txBody>
          <a:bodyPr wrap="none" rtlCol="0">
            <a:spAutoFit/>
          </a:bodyPr>
          <a:lstStyle/>
          <a:p>
            <a:endParaRPr lang="en-US" sz="1800" dirty="0">
              <a:solidFill>
                <a:srgbClr val="002060"/>
              </a:solidFill>
              <a:latin typeface="Tekton Pro" pitchFamily="34" charset="0"/>
            </a:endParaRPr>
          </a:p>
        </p:txBody>
      </p:sp>
      <p:sp>
        <p:nvSpPr>
          <p:cNvPr id="12" name="Title 3">
            <a:extLst>
              <a:ext uri="{FF2B5EF4-FFF2-40B4-BE49-F238E27FC236}">
                <a16:creationId xmlns:a16="http://schemas.microsoft.com/office/drawing/2014/main" id="{169F4ACB-A3D2-4E4E-984D-6E0DCD386B3B}"/>
              </a:ext>
            </a:extLst>
          </p:cNvPr>
          <p:cNvSpPr txBox="1">
            <a:spLocks/>
          </p:cNvSpPr>
          <p:nvPr/>
        </p:nvSpPr>
        <p:spPr bwMode="auto">
          <a:xfrm>
            <a:off x="404610" y="1169477"/>
            <a:ext cx="4624589" cy="1402273"/>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lvl1pPr marL="0" indent="0" algn="l" defTabSz="288036" rtl="0" eaLnBrk="1" fontAlgn="base" hangingPunct="1">
              <a:spcBef>
                <a:spcPct val="0"/>
              </a:spcBef>
              <a:spcAft>
                <a:spcPct val="0"/>
              </a:spcAft>
              <a:defRPr lang="en-US" sz="2520" b="1">
                <a:solidFill>
                  <a:schemeClr val="accent2"/>
                </a:solidFill>
                <a:latin typeface="Calibri Light"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a:lstStyle>
          <a:p>
            <a:r>
              <a:rPr lang="en-US" sz="4000" kern="0" dirty="0"/>
              <a:t>Azure Storage Options for Analytics</a:t>
            </a:r>
          </a:p>
        </p:txBody>
      </p:sp>
    </p:spTree>
    <p:extLst>
      <p:ext uri="{BB962C8B-B14F-4D97-AF65-F5344CB8AC3E}">
        <p14:creationId xmlns:p14="http://schemas.microsoft.com/office/powerpoint/2010/main" val="3345874048"/>
      </p:ext>
    </p:extLst>
  </p:cSld>
  <p:clrMapOvr>
    <a:masterClrMapping/>
  </p:clrMapOvr>
  <mc:AlternateContent xmlns:mc="http://schemas.openxmlformats.org/markup-compatibility/2006" xmlns:p14="http://schemas.microsoft.com/office/powerpoint/2010/main">
    <mc:Choice Requires="p14">
      <p:transition p14:dur="0"/>
    </mc:Choice>
    <mc:Fallback xmlns="" xmlns:mv="urn:schemas-microsoft-com:mac:vml">
      <mp:transition xmlns:mp="http://schemas.microsoft.com/office/mac/powerpoint/2008/mai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Text Placeholder 2"/>
          <p:cNvSpPr txBox="1">
            <a:spLocks noGrp="1"/>
          </p:cNvSpPr>
          <p:nvPr>
            <p:ph type="body" sz="quarter" idx="1"/>
          </p:nvPr>
        </p:nvSpPr>
        <p:spPr>
          <a:xfrm>
            <a:off x="312745" y="1624961"/>
            <a:ext cx="4309706" cy="2009432"/>
          </a:xfrm>
          <a:prstGeom prst="rect">
            <a:avLst/>
          </a:prstGeom>
        </p:spPr>
        <p:txBody>
          <a:bodyPr/>
          <a:lstStyle/>
          <a:p>
            <a:pPr marL="0" indent="0" defTabSz="896111">
              <a:buClr>
                <a:schemeClr val="accent3"/>
              </a:buClr>
              <a:buSzPct val="100000"/>
              <a:buNone/>
              <a:defRPr sz="2352"/>
            </a:pPr>
            <a:r>
              <a:rPr dirty="0"/>
              <a:t>Metadata portal</a:t>
            </a:r>
          </a:p>
          <a:p>
            <a:pPr marL="0" indent="0" defTabSz="896111">
              <a:buClr>
                <a:schemeClr val="accent3"/>
              </a:buClr>
              <a:buSzPct val="100000"/>
              <a:buNone/>
              <a:defRPr sz="2352"/>
            </a:pPr>
            <a:r>
              <a:rPr dirty="0"/>
              <a:t>Not just raw data</a:t>
            </a:r>
          </a:p>
          <a:p>
            <a:pPr marL="0" indent="0" defTabSz="896111">
              <a:buClr>
                <a:schemeClr val="accent3"/>
              </a:buClr>
              <a:buSzPct val="100000"/>
              <a:buNone/>
              <a:defRPr sz="2352"/>
            </a:pPr>
            <a:r>
              <a:rPr dirty="0"/>
              <a:t>Dataset certification</a:t>
            </a:r>
          </a:p>
          <a:p>
            <a:pPr marL="0" indent="0" defTabSz="896111">
              <a:buClr>
                <a:schemeClr val="accent3"/>
              </a:buClr>
              <a:buSzPct val="100000"/>
              <a:buNone/>
              <a:defRPr sz="2352"/>
            </a:pPr>
            <a:r>
              <a:rPr dirty="0"/>
              <a:t>Not too much governance</a:t>
            </a:r>
          </a:p>
        </p:txBody>
      </p:sp>
      <p:pic>
        <p:nvPicPr>
          <p:cNvPr id="4" name="Picture 3">
            <a:extLst>
              <a:ext uri="{FF2B5EF4-FFF2-40B4-BE49-F238E27FC236}">
                <a16:creationId xmlns:a16="http://schemas.microsoft.com/office/drawing/2014/main" id="{73A96DE1-8EB0-9143-89B0-4BC60DDE82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50731" y="1432076"/>
            <a:ext cx="4680524" cy="3122787"/>
          </a:xfrm>
          <a:prstGeom prst="rect">
            <a:avLst/>
          </a:prstGeom>
        </p:spPr>
      </p:pic>
      <p:sp>
        <p:nvSpPr>
          <p:cNvPr id="5" name="Title 2">
            <a:extLst>
              <a:ext uri="{FF2B5EF4-FFF2-40B4-BE49-F238E27FC236}">
                <a16:creationId xmlns:a16="http://schemas.microsoft.com/office/drawing/2014/main" id="{6D34DA9E-6BC3-C941-9E3C-2BA48F698037}"/>
              </a:ext>
            </a:extLst>
          </p:cNvPr>
          <p:cNvSpPr txBox="1">
            <a:spLocks/>
          </p:cNvSpPr>
          <p:nvPr/>
        </p:nvSpPr>
        <p:spPr bwMode="auto">
          <a:xfrm>
            <a:off x="347670" y="526053"/>
            <a:ext cx="8345480" cy="614030"/>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rmAutofit lnSpcReduction="10000"/>
          </a:bodyPr>
          <a:lstStyle>
            <a:lvl1pPr marL="0" indent="0" algn="ctr" defTabSz="-13873163" rtl="0" eaLnBrk="1" fontAlgn="base" hangingPunct="1">
              <a:lnSpc>
                <a:spcPct val="90000"/>
              </a:lnSpc>
              <a:spcBef>
                <a:spcPct val="0"/>
              </a:spcBef>
              <a:spcAft>
                <a:spcPct val="0"/>
              </a:spcAft>
              <a:defRPr lang="en-US" sz="4000" b="1">
                <a:solidFill>
                  <a:schemeClr val="accent2"/>
                </a:solidFill>
                <a:latin typeface="Segoe UI Semibold"/>
                <a:ea typeface="Segoe UI Semibold"/>
                <a:cs typeface="Segoe UI Semibold"/>
                <a:sym typeface="Segoe UI Semibold"/>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a:lstStyle>
          <a:p>
            <a:pPr algn="l"/>
            <a:r>
              <a:rPr lang="en-US" dirty="0"/>
              <a:t>Data Lake Best Practices</a:t>
            </a:r>
          </a:p>
        </p:txBody>
      </p:sp>
    </p:spTree>
    <p:extLst>
      <p:ext uri="{BB962C8B-B14F-4D97-AF65-F5344CB8AC3E}">
        <p14:creationId xmlns:p14="http://schemas.microsoft.com/office/powerpoint/2010/main" val="172513990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Text Placeholder 2"/>
          <p:cNvSpPr txBox="1">
            <a:spLocks noGrp="1"/>
          </p:cNvSpPr>
          <p:nvPr>
            <p:ph type="body" sz="quarter" idx="1"/>
          </p:nvPr>
        </p:nvSpPr>
        <p:spPr>
          <a:xfrm>
            <a:off x="312744" y="1465006"/>
            <a:ext cx="4653571" cy="2027341"/>
          </a:xfrm>
          <a:prstGeom prst="rect">
            <a:avLst/>
          </a:prstGeom>
        </p:spPr>
        <p:txBody>
          <a:bodyPr anchor="t"/>
          <a:lstStyle/>
          <a:p>
            <a:pPr>
              <a:buClr>
                <a:schemeClr val="tx1"/>
              </a:buClr>
              <a:buSzPct val="100000"/>
            </a:pPr>
            <a:r>
              <a:rPr dirty="0"/>
              <a:t>Storage for pretty much anything</a:t>
            </a:r>
          </a:p>
          <a:p>
            <a:pPr>
              <a:buClr>
                <a:schemeClr val="tx1"/>
              </a:buClr>
              <a:buSzPct val="100000"/>
            </a:pPr>
            <a:r>
              <a:rPr dirty="0"/>
              <a:t>Can choose from Block blob, Append blob, or Page blob</a:t>
            </a:r>
          </a:p>
          <a:p>
            <a:pPr>
              <a:buClr>
                <a:schemeClr val="tx1"/>
              </a:buClr>
              <a:buSzPct val="100000"/>
            </a:pPr>
            <a:r>
              <a:rPr dirty="0"/>
              <a:t>Low cost: $</a:t>
            </a:r>
          </a:p>
        </p:txBody>
      </p:sp>
      <p:sp>
        <p:nvSpPr>
          <p:cNvPr id="369" name="Title 1"/>
          <p:cNvSpPr txBox="1">
            <a:spLocks noGrp="1"/>
          </p:cNvSpPr>
          <p:nvPr>
            <p:ph type="title"/>
          </p:nvPr>
        </p:nvSpPr>
        <p:spPr>
          <a:xfrm>
            <a:off x="1773443" y="142982"/>
            <a:ext cx="5597115" cy="614030"/>
          </a:xfrm>
          <a:prstGeom prst="rect">
            <a:avLst/>
          </a:prstGeom>
        </p:spPr>
        <p:txBody>
          <a:bodyPr>
            <a:normAutofit fontScale="90000"/>
          </a:bodyPr>
          <a:lstStyle/>
          <a:p>
            <a:r>
              <a:rPr dirty="0"/>
              <a:t>Azure Blob Storage</a:t>
            </a:r>
          </a:p>
        </p:txBody>
      </p:sp>
      <p:pic>
        <p:nvPicPr>
          <p:cNvPr id="5" name="Graphic 4">
            <a:extLst>
              <a:ext uri="{FF2B5EF4-FFF2-40B4-BE49-F238E27FC236}">
                <a16:creationId xmlns:a16="http://schemas.microsoft.com/office/drawing/2014/main" id="{7301E80C-F464-1A4A-A9AC-05BDE81CD402}"/>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477591" y="1051966"/>
            <a:ext cx="2791337" cy="2791337"/>
          </a:xfrm>
          <a:prstGeom prst="rect">
            <a:avLst/>
          </a:prstGeom>
        </p:spPr>
      </p:pic>
    </p:spTree>
    <p:extLst>
      <p:ext uri="{BB962C8B-B14F-4D97-AF65-F5344CB8AC3E}">
        <p14:creationId xmlns:p14="http://schemas.microsoft.com/office/powerpoint/2010/main" val="52148720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4" name="Title 1"/>
          <p:cNvSpPr txBox="1">
            <a:spLocks noGrp="1"/>
          </p:cNvSpPr>
          <p:nvPr>
            <p:ph type="title"/>
          </p:nvPr>
        </p:nvSpPr>
        <p:spPr>
          <a:prstGeom prst="rect">
            <a:avLst/>
          </a:prstGeom>
        </p:spPr>
        <p:txBody>
          <a:bodyPr>
            <a:normAutofit/>
          </a:bodyPr>
          <a:lstStyle/>
          <a:p>
            <a:r>
              <a:rPr dirty="0"/>
              <a:t>Azure Blob Storage</a:t>
            </a:r>
          </a:p>
        </p:txBody>
      </p:sp>
      <p:grpSp>
        <p:nvGrpSpPr>
          <p:cNvPr id="378" name="Rounded Rectangle 4"/>
          <p:cNvGrpSpPr/>
          <p:nvPr/>
        </p:nvGrpSpPr>
        <p:grpSpPr>
          <a:xfrm>
            <a:off x="525517" y="1471447"/>
            <a:ext cx="7714593" cy="3300250"/>
            <a:chOff x="0" y="0"/>
            <a:chExt cx="7714592" cy="3300248"/>
          </a:xfrm>
        </p:grpSpPr>
        <p:sp>
          <p:nvSpPr>
            <p:cNvPr id="376" name="Rounded Rectangle"/>
            <p:cNvSpPr/>
            <p:nvPr/>
          </p:nvSpPr>
          <p:spPr>
            <a:xfrm>
              <a:off x="0" y="0"/>
              <a:ext cx="7714593" cy="3300249"/>
            </a:xfrm>
            <a:prstGeom prst="roundRect">
              <a:avLst>
                <a:gd name="adj" fmla="val 16667"/>
              </a:avLst>
            </a:prstGeom>
            <a:gradFill flip="none" rotWithShape="1">
              <a:gsLst>
                <a:gs pos="0">
                  <a:srgbClr val="1B1666"/>
                </a:gs>
                <a:gs pos="80000">
                  <a:srgbClr val="241C86"/>
                </a:gs>
                <a:gs pos="100000">
                  <a:srgbClr val="221B89"/>
                </a:gs>
              </a:gsLst>
              <a:lin ang="16200000" scaled="0"/>
            </a:gradFill>
            <a:ln w="9525" cap="flat">
              <a:solidFill>
                <a:srgbClr val="2D277D"/>
              </a:solidFill>
              <a:prstDash val="solid"/>
              <a:round/>
            </a:ln>
            <a:effectLst>
              <a:outerShdw blurRad="38100" dist="23000" dir="5400000" rotWithShape="0">
                <a:srgbClr val="000000">
                  <a:alpha val="35000"/>
                </a:srgbClr>
              </a:outerShdw>
            </a:effectLst>
          </p:spPr>
          <p:txBody>
            <a:bodyPr wrap="square" lIns="45719" tIns="45719" rIns="45719" bIns="45719" numCol="1" anchor="t">
              <a:noAutofit/>
            </a:bodyPr>
            <a:lstStyle/>
            <a:p>
              <a:pPr algn="ctr">
                <a:defRPr>
                  <a:solidFill>
                    <a:srgbClr val="AFAFAF"/>
                  </a:solidFill>
                </a:defRPr>
              </a:pPr>
              <a:endParaRPr/>
            </a:p>
          </p:txBody>
        </p:sp>
        <p:sp>
          <p:nvSpPr>
            <p:cNvPr id="377" name="Storage Account"/>
            <p:cNvSpPr txBox="1"/>
            <p:nvPr/>
          </p:nvSpPr>
          <p:spPr>
            <a:xfrm>
              <a:off x="161104" y="161105"/>
              <a:ext cx="7392384" cy="3708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ctr">
                <a:defRPr>
                  <a:solidFill>
                    <a:srgbClr val="AFAFAF"/>
                  </a:solidFill>
                </a:defRPr>
              </a:lvl1pPr>
            </a:lstStyle>
            <a:p>
              <a:r>
                <a:t>Storage Account</a:t>
              </a:r>
            </a:p>
          </p:txBody>
        </p:sp>
      </p:grpSp>
      <p:grpSp>
        <p:nvGrpSpPr>
          <p:cNvPr id="381" name="Rounded Rectangle 5"/>
          <p:cNvGrpSpPr/>
          <p:nvPr/>
        </p:nvGrpSpPr>
        <p:grpSpPr>
          <a:xfrm>
            <a:off x="987971" y="2070537"/>
            <a:ext cx="6842237" cy="2249216"/>
            <a:chOff x="0" y="0"/>
            <a:chExt cx="6842235" cy="2249214"/>
          </a:xfrm>
        </p:grpSpPr>
        <p:sp>
          <p:nvSpPr>
            <p:cNvPr id="379" name="Rounded Rectangle"/>
            <p:cNvSpPr/>
            <p:nvPr/>
          </p:nvSpPr>
          <p:spPr>
            <a:xfrm>
              <a:off x="0" y="0"/>
              <a:ext cx="6842236" cy="2249215"/>
            </a:xfrm>
            <a:prstGeom prst="roundRect">
              <a:avLst>
                <a:gd name="adj" fmla="val 16667"/>
              </a:avLst>
            </a:prstGeom>
            <a:solidFill>
              <a:srgbClr val="AFAFAF"/>
            </a:solidFill>
            <a:ln w="25400" cap="flat">
              <a:solidFill>
                <a:schemeClr val="accent6"/>
              </a:solidFill>
              <a:prstDash val="solid"/>
              <a:round/>
            </a:ln>
            <a:effectLst/>
          </p:spPr>
          <p:txBody>
            <a:bodyPr wrap="square" lIns="45719" tIns="45719" rIns="45719" bIns="45719" numCol="1" anchor="t">
              <a:noAutofit/>
            </a:bodyPr>
            <a:lstStyle/>
            <a:p>
              <a:pPr algn="ctr"/>
              <a:endParaRPr/>
            </a:p>
          </p:txBody>
        </p:sp>
        <p:sp>
          <p:nvSpPr>
            <p:cNvPr id="380" name="Containers"/>
            <p:cNvSpPr txBox="1"/>
            <p:nvPr/>
          </p:nvSpPr>
          <p:spPr>
            <a:xfrm>
              <a:off x="109797" y="109798"/>
              <a:ext cx="6622641" cy="3708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ctr"/>
            </a:lstStyle>
            <a:p>
              <a:r>
                <a:t>Containers</a:t>
              </a:r>
            </a:p>
          </p:txBody>
        </p:sp>
      </p:grpSp>
      <p:grpSp>
        <p:nvGrpSpPr>
          <p:cNvPr id="384" name="Rounded Rectangle 6"/>
          <p:cNvGrpSpPr/>
          <p:nvPr/>
        </p:nvGrpSpPr>
        <p:grpSpPr>
          <a:xfrm>
            <a:off x="1618591" y="2606567"/>
            <a:ext cx="5644057" cy="1198179"/>
            <a:chOff x="0" y="0"/>
            <a:chExt cx="5644055" cy="1198178"/>
          </a:xfrm>
        </p:grpSpPr>
        <p:sp>
          <p:nvSpPr>
            <p:cNvPr id="382" name="Rounded Rectangle"/>
            <p:cNvSpPr/>
            <p:nvPr/>
          </p:nvSpPr>
          <p:spPr>
            <a:xfrm>
              <a:off x="0" y="0"/>
              <a:ext cx="5644056" cy="1198179"/>
            </a:xfrm>
            <a:prstGeom prst="roundRect">
              <a:avLst>
                <a:gd name="adj" fmla="val 16667"/>
              </a:avLst>
            </a:prstGeom>
            <a:gradFill flip="none" rotWithShape="1">
              <a:gsLst>
                <a:gs pos="0">
                  <a:schemeClr val="accent6">
                    <a:hueOff val="-164899"/>
                    <a:satOff val="35432"/>
                    <a:lumOff val="30603"/>
                  </a:schemeClr>
                </a:gs>
                <a:gs pos="35000">
                  <a:srgbClr val="CBC5F2"/>
                </a:gs>
                <a:gs pos="100000">
                  <a:schemeClr val="accent6">
                    <a:hueOff val="-186281"/>
                    <a:satOff val="39113"/>
                    <a:lumOff val="44854"/>
                  </a:schemeClr>
                </a:gs>
              </a:gsLst>
              <a:lin ang="16200000" scaled="0"/>
            </a:gradFill>
            <a:ln w="9525" cap="flat">
              <a:solidFill>
                <a:srgbClr val="6254A4"/>
              </a:solidFill>
              <a:prstDash val="solid"/>
              <a:round/>
            </a:ln>
            <a:effectLst>
              <a:outerShdw blurRad="38100" dist="20000" dir="5400000" rotWithShape="0">
                <a:srgbClr val="000000">
                  <a:alpha val="38000"/>
                </a:srgbClr>
              </a:outerShdw>
            </a:effectLst>
          </p:spPr>
          <p:txBody>
            <a:bodyPr wrap="square" lIns="45719" tIns="45719" rIns="45719" bIns="45719" numCol="1" anchor="ctr">
              <a:noAutofit/>
            </a:bodyPr>
            <a:lstStyle/>
            <a:p>
              <a:pPr algn="ctr"/>
              <a:endParaRPr/>
            </a:p>
          </p:txBody>
        </p:sp>
        <p:sp>
          <p:nvSpPr>
            <p:cNvPr id="383" name="Blobs"/>
            <p:cNvSpPr txBox="1"/>
            <p:nvPr/>
          </p:nvSpPr>
          <p:spPr>
            <a:xfrm>
              <a:off x="58489" y="413669"/>
              <a:ext cx="5527077" cy="3708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Blobs</a:t>
              </a:r>
            </a:p>
          </p:txBody>
        </p:sp>
      </p:gr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Text Placeholder 1"/>
          <p:cNvSpPr txBox="1">
            <a:spLocks noGrp="1"/>
          </p:cNvSpPr>
          <p:nvPr>
            <p:ph type="body" sz="quarter" idx="1"/>
          </p:nvPr>
        </p:nvSpPr>
        <p:spPr>
          <a:xfrm>
            <a:off x="312745" y="2501125"/>
            <a:ext cx="3949863" cy="390526"/>
          </a:xfrm>
          <a:prstGeom prst="rect">
            <a:avLst/>
          </a:prstGeom>
        </p:spPr>
        <p:txBody>
          <a:bodyPr>
            <a:normAutofit lnSpcReduction="10000"/>
          </a:bodyPr>
          <a:lstStyle>
            <a:lvl1pPr defTabSz="758951">
              <a:spcBef>
                <a:spcPts val="400"/>
              </a:spcBef>
              <a:defRPr sz="1992"/>
            </a:lvl1pPr>
          </a:lstStyle>
          <a:p>
            <a:pPr marL="0" indent="0">
              <a:buNone/>
            </a:pPr>
            <a:r>
              <a:rPr lang="en-US" dirty="0"/>
              <a:t>ADLS </a:t>
            </a:r>
            <a:r>
              <a:rPr dirty="0"/>
              <a:t>Gen 1</a:t>
            </a:r>
          </a:p>
        </p:txBody>
      </p:sp>
      <p:sp>
        <p:nvSpPr>
          <p:cNvPr id="389" name="Text Placeholder 2"/>
          <p:cNvSpPr>
            <a:spLocks noGrp="1"/>
          </p:cNvSpPr>
          <p:nvPr>
            <p:ph type="body" sz="quarter" idx="13"/>
          </p:nvPr>
        </p:nvSpPr>
        <p:spPr>
          <a:xfrm>
            <a:off x="4708362" y="2501218"/>
            <a:ext cx="3949863" cy="39052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lnSpcReduction="10000"/>
          </a:bodyPr>
          <a:lstStyle>
            <a:lvl1pPr defTabSz="758951">
              <a:spcBef>
                <a:spcPts val="400"/>
              </a:spcBef>
              <a:defRPr sz="1992" b="1">
                <a:solidFill>
                  <a:schemeClr val="accent2"/>
                </a:solidFill>
                <a:latin typeface="Segoe UI Semibold"/>
                <a:ea typeface="Segoe UI Semibold"/>
                <a:cs typeface="Segoe UI Semibold"/>
                <a:sym typeface="Segoe UI Semibold"/>
              </a:defRPr>
            </a:lvl1pPr>
          </a:lstStyle>
          <a:p>
            <a:pPr marL="0" indent="0">
              <a:buNone/>
            </a:pPr>
            <a:r>
              <a:rPr lang="en-US" dirty="0"/>
              <a:t>ADLS </a:t>
            </a:r>
            <a:r>
              <a:rPr dirty="0"/>
              <a:t>Gen 2</a:t>
            </a:r>
          </a:p>
        </p:txBody>
      </p:sp>
      <p:sp>
        <p:nvSpPr>
          <p:cNvPr id="390" name="Title 3"/>
          <p:cNvSpPr txBox="1">
            <a:spLocks noGrp="1"/>
          </p:cNvSpPr>
          <p:nvPr>
            <p:ph type="title"/>
          </p:nvPr>
        </p:nvSpPr>
        <p:spPr>
          <a:prstGeom prst="rect">
            <a:avLst/>
          </a:prstGeom>
        </p:spPr>
        <p:txBody>
          <a:bodyPr/>
          <a:lstStyle/>
          <a:p>
            <a:r>
              <a:t>Azure Data Lake Storage</a:t>
            </a:r>
          </a:p>
        </p:txBody>
      </p:sp>
      <p:sp>
        <p:nvSpPr>
          <p:cNvPr id="391" name="Text Placeholder 4"/>
          <p:cNvSpPr>
            <a:spLocks noGrp="1"/>
          </p:cNvSpPr>
          <p:nvPr>
            <p:ph type="body" sz="quarter" idx="14"/>
          </p:nvPr>
        </p:nvSpPr>
        <p:spPr>
          <a:xfrm>
            <a:off x="312745" y="2990062"/>
            <a:ext cx="3949863" cy="203869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a:defRPr>
                <a:latin typeface="Segoe UI"/>
                <a:ea typeface="Segoe UI"/>
                <a:cs typeface="Segoe UI"/>
                <a:sym typeface="Segoe UI"/>
              </a:defRPr>
            </a:pPr>
            <a:r>
              <a:rPr dirty="0"/>
              <a:t>File system semantics</a:t>
            </a:r>
          </a:p>
          <a:p>
            <a:pPr>
              <a:defRPr>
                <a:latin typeface="Segoe UI"/>
                <a:ea typeface="Segoe UI"/>
                <a:cs typeface="Segoe UI"/>
                <a:sym typeface="Segoe UI"/>
              </a:defRPr>
            </a:pPr>
            <a:r>
              <a:rPr dirty="0"/>
              <a:t>Granular security</a:t>
            </a:r>
          </a:p>
          <a:p>
            <a:pPr>
              <a:defRPr>
                <a:latin typeface="Segoe UI"/>
                <a:ea typeface="Segoe UI"/>
                <a:cs typeface="Segoe UI"/>
                <a:sym typeface="Segoe UI"/>
              </a:defRPr>
            </a:pPr>
            <a:r>
              <a:rPr dirty="0"/>
              <a:t>Scale</a:t>
            </a:r>
          </a:p>
        </p:txBody>
      </p:sp>
      <p:sp>
        <p:nvSpPr>
          <p:cNvPr id="392" name="Text Placeholder 5"/>
          <p:cNvSpPr>
            <a:spLocks noGrp="1"/>
          </p:cNvSpPr>
          <p:nvPr>
            <p:ph type="body" sz="quarter" idx="15"/>
          </p:nvPr>
        </p:nvSpPr>
        <p:spPr>
          <a:xfrm>
            <a:off x="4708362" y="2990155"/>
            <a:ext cx="3949863" cy="203869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a:defRPr>
                <a:latin typeface="Segoe UI"/>
                <a:ea typeface="Segoe UI"/>
                <a:cs typeface="Segoe UI"/>
                <a:sym typeface="Segoe UI"/>
              </a:defRPr>
            </a:pPr>
            <a:r>
              <a:rPr dirty="0"/>
              <a:t>Benefits from Gen 1</a:t>
            </a:r>
          </a:p>
          <a:p>
            <a:pPr>
              <a:defRPr>
                <a:latin typeface="Segoe UI"/>
                <a:ea typeface="Segoe UI"/>
                <a:cs typeface="Segoe UI"/>
                <a:sym typeface="Segoe UI"/>
              </a:defRPr>
            </a:pPr>
            <a:r>
              <a:rPr dirty="0"/>
              <a:t>+ Low cost</a:t>
            </a:r>
          </a:p>
          <a:p>
            <a:pPr>
              <a:defRPr>
                <a:latin typeface="Segoe UI"/>
                <a:ea typeface="Segoe UI"/>
                <a:cs typeface="Segoe UI"/>
                <a:sym typeface="Segoe UI"/>
              </a:defRPr>
            </a:pPr>
            <a:r>
              <a:rPr dirty="0"/>
              <a:t>+ Hierarchical namespace</a:t>
            </a:r>
          </a:p>
        </p:txBody>
      </p:sp>
      <p:pic>
        <p:nvPicPr>
          <p:cNvPr id="4" name="Graphic 3">
            <a:extLst>
              <a:ext uri="{FF2B5EF4-FFF2-40B4-BE49-F238E27FC236}">
                <a16:creationId xmlns:a16="http://schemas.microsoft.com/office/drawing/2014/main" id="{E0782F96-1A9E-D446-B4D1-40D71865823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64498" y="1051966"/>
            <a:ext cx="1517109" cy="1517109"/>
          </a:xfrm>
          <a:prstGeom prst="rect">
            <a:avLst/>
          </a:prstGeom>
        </p:spPr>
      </p:pic>
      <p:pic>
        <p:nvPicPr>
          <p:cNvPr id="13" name="Graphic 12">
            <a:extLst>
              <a:ext uri="{FF2B5EF4-FFF2-40B4-BE49-F238E27FC236}">
                <a16:creationId xmlns:a16="http://schemas.microsoft.com/office/drawing/2014/main" id="{3C4C1719-25B4-BC4F-9C06-34BA7BDAE42C}"/>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466945" y="984016"/>
            <a:ext cx="1418791" cy="1418791"/>
          </a:xfrm>
          <a:prstGeom prst="rect">
            <a:avLst/>
          </a:prstGeom>
        </p:spPr>
      </p:pic>
    </p:spTree>
    <p:extLst>
      <p:ext uri="{BB962C8B-B14F-4D97-AF65-F5344CB8AC3E}">
        <p14:creationId xmlns:p14="http://schemas.microsoft.com/office/powerpoint/2010/main" val="335269775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6" name="Title 1"/>
          <p:cNvSpPr txBox="1">
            <a:spLocks noGrp="1"/>
          </p:cNvSpPr>
          <p:nvPr>
            <p:ph type="title"/>
          </p:nvPr>
        </p:nvSpPr>
        <p:spPr>
          <a:xfrm>
            <a:off x="457200" y="228600"/>
            <a:ext cx="8229600" cy="571500"/>
          </a:xfrm>
          <a:prstGeom prst="rect">
            <a:avLst/>
          </a:prstGeom>
        </p:spPr>
        <p:txBody>
          <a:bodyPr>
            <a:normAutofit/>
          </a:bodyPr>
          <a:lstStyle/>
          <a:p>
            <a:r>
              <a:t>Data Lake Storage, Gen 2</a:t>
            </a:r>
          </a:p>
        </p:txBody>
      </p:sp>
      <p:sp>
        <p:nvSpPr>
          <p:cNvPr id="397" name="Text Placeholder 2"/>
          <p:cNvSpPr txBox="1">
            <a:spLocks noGrp="1"/>
          </p:cNvSpPr>
          <p:nvPr>
            <p:ph type="body" idx="1"/>
          </p:nvPr>
        </p:nvSpPr>
        <p:spPr>
          <a:prstGeom prst="rect">
            <a:avLst/>
          </a:prstGeom>
        </p:spPr>
        <p:txBody>
          <a:bodyPr/>
          <a:lstStyle/>
          <a:p>
            <a:pPr>
              <a:buClr>
                <a:schemeClr val="tx1"/>
              </a:buClr>
              <a:buSzPct val="100000"/>
            </a:pPr>
            <a:r>
              <a:rPr dirty="0"/>
              <a:t>Built on Azure Blob Storage</a:t>
            </a:r>
          </a:p>
          <a:p>
            <a:pPr>
              <a:buClr>
                <a:schemeClr val="tx1"/>
              </a:buClr>
              <a:buSzPct val="100000"/>
            </a:pPr>
            <a:r>
              <a:rPr dirty="0"/>
              <a:t>Hadoop compatible access</a:t>
            </a:r>
            <a:endParaRPr lang="en-US" dirty="0"/>
          </a:p>
          <a:p>
            <a:pPr>
              <a:buClr>
                <a:schemeClr val="tx1"/>
              </a:buClr>
              <a:buSzPct val="100000"/>
            </a:pPr>
            <a:r>
              <a:rPr lang="en-US" dirty="0"/>
              <a:t>Optimized for cloud analytics</a:t>
            </a:r>
            <a:endParaRPr dirty="0"/>
          </a:p>
          <a:p>
            <a:pPr>
              <a:buClr>
                <a:schemeClr val="tx1"/>
              </a:buClr>
              <a:buSzPct val="100000"/>
            </a:pPr>
            <a:r>
              <a:rPr dirty="0"/>
              <a:t>Low cost: $$</a:t>
            </a:r>
          </a:p>
        </p:txBody>
      </p:sp>
      <p:pic>
        <p:nvPicPr>
          <p:cNvPr id="3" name="Graphic 2">
            <a:extLst>
              <a:ext uri="{FF2B5EF4-FFF2-40B4-BE49-F238E27FC236}">
                <a16:creationId xmlns:a16="http://schemas.microsoft.com/office/drawing/2014/main" id="{141D90BE-0214-DA4D-82F5-306AA1B40724}"/>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309816" y="980951"/>
            <a:ext cx="2910056" cy="2910056"/>
          </a:xfrm>
          <a:prstGeom prst="rect">
            <a:avLst/>
          </a:prstGeom>
        </p:spPr>
      </p:pic>
    </p:spTree>
    <p:extLst>
      <p:ext uri="{BB962C8B-B14F-4D97-AF65-F5344CB8AC3E}">
        <p14:creationId xmlns:p14="http://schemas.microsoft.com/office/powerpoint/2010/main" val="340436814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1" name="Title 1"/>
          <p:cNvSpPr txBox="1">
            <a:spLocks noGrp="1"/>
          </p:cNvSpPr>
          <p:nvPr>
            <p:ph type="title"/>
          </p:nvPr>
        </p:nvSpPr>
        <p:spPr>
          <a:prstGeom prst="rect">
            <a:avLst/>
          </a:prstGeom>
        </p:spPr>
        <p:txBody>
          <a:bodyPr>
            <a:normAutofit/>
          </a:bodyPr>
          <a:lstStyle/>
          <a:p>
            <a:r>
              <a:rPr lang="en-US" dirty="0"/>
              <a:t>Data Lake Storage, Gen 2</a:t>
            </a:r>
            <a:endParaRPr dirty="0"/>
          </a:p>
        </p:txBody>
      </p:sp>
      <p:grpSp>
        <p:nvGrpSpPr>
          <p:cNvPr id="405" name="Rounded Rectangle 4"/>
          <p:cNvGrpSpPr/>
          <p:nvPr/>
        </p:nvGrpSpPr>
        <p:grpSpPr>
          <a:xfrm>
            <a:off x="525517" y="1471447"/>
            <a:ext cx="7714593" cy="3300250"/>
            <a:chOff x="0" y="0"/>
            <a:chExt cx="7714592" cy="3300248"/>
          </a:xfrm>
        </p:grpSpPr>
        <p:sp>
          <p:nvSpPr>
            <p:cNvPr id="403" name="Rounded Rectangle"/>
            <p:cNvSpPr/>
            <p:nvPr/>
          </p:nvSpPr>
          <p:spPr>
            <a:xfrm>
              <a:off x="0" y="0"/>
              <a:ext cx="7714593" cy="3300249"/>
            </a:xfrm>
            <a:prstGeom prst="roundRect">
              <a:avLst>
                <a:gd name="adj" fmla="val 16667"/>
              </a:avLst>
            </a:prstGeom>
            <a:gradFill flip="none" rotWithShape="1">
              <a:gsLst>
                <a:gs pos="0">
                  <a:srgbClr val="1B1666"/>
                </a:gs>
                <a:gs pos="80000">
                  <a:srgbClr val="241C86"/>
                </a:gs>
                <a:gs pos="100000">
                  <a:srgbClr val="221B89"/>
                </a:gs>
              </a:gsLst>
              <a:lin ang="16200000" scaled="0"/>
            </a:gradFill>
            <a:ln w="9525" cap="flat">
              <a:solidFill>
                <a:srgbClr val="2D277D"/>
              </a:solidFill>
              <a:prstDash val="solid"/>
              <a:round/>
            </a:ln>
            <a:effectLst>
              <a:outerShdw blurRad="38100" dist="23000" dir="5400000" rotWithShape="0">
                <a:srgbClr val="000000">
                  <a:alpha val="35000"/>
                </a:srgbClr>
              </a:outerShdw>
            </a:effectLst>
          </p:spPr>
          <p:txBody>
            <a:bodyPr wrap="square" lIns="45719" tIns="45719" rIns="45719" bIns="45719" numCol="1" anchor="t">
              <a:noAutofit/>
            </a:bodyPr>
            <a:lstStyle/>
            <a:p>
              <a:pPr algn="ctr">
                <a:defRPr>
                  <a:solidFill>
                    <a:srgbClr val="AFAFAF"/>
                  </a:solidFill>
                </a:defRPr>
              </a:pPr>
              <a:endParaRPr/>
            </a:p>
          </p:txBody>
        </p:sp>
        <p:sp>
          <p:nvSpPr>
            <p:cNvPr id="404" name="Storage Account"/>
            <p:cNvSpPr txBox="1"/>
            <p:nvPr/>
          </p:nvSpPr>
          <p:spPr>
            <a:xfrm>
              <a:off x="161104" y="161105"/>
              <a:ext cx="7392384" cy="3708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ctr">
                <a:defRPr>
                  <a:solidFill>
                    <a:srgbClr val="AFAFAF"/>
                  </a:solidFill>
                </a:defRPr>
              </a:lvl1pPr>
            </a:lstStyle>
            <a:p>
              <a:r>
                <a:t>Storage Account</a:t>
              </a:r>
            </a:p>
          </p:txBody>
        </p:sp>
      </p:grpSp>
      <p:grpSp>
        <p:nvGrpSpPr>
          <p:cNvPr id="408" name="Rounded Rectangle 5"/>
          <p:cNvGrpSpPr/>
          <p:nvPr/>
        </p:nvGrpSpPr>
        <p:grpSpPr>
          <a:xfrm>
            <a:off x="987971" y="2070537"/>
            <a:ext cx="6842237" cy="2249216"/>
            <a:chOff x="0" y="0"/>
            <a:chExt cx="6842235" cy="2249214"/>
          </a:xfrm>
        </p:grpSpPr>
        <p:sp>
          <p:nvSpPr>
            <p:cNvPr id="406" name="Rounded Rectangle"/>
            <p:cNvSpPr/>
            <p:nvPr/>
          </p:nvSpPr>
          <p:spPr>
            <a:xfrm>
              <a:off x="0" y="0"/>
              <a:ext cx="6842236" cy="2249215"/>
            </a:xfrm>
            <a:prstGeom prst="roundRect">
              <a:avLst>
                <a:gd name="adj" fmla="val 16667"/>
              </a:avLst>
            </a:prstGeom>
            <a:solidFill>
              <a:srgbClr val="AFAFAF"/>
            </a:solidFill>
            <a:ln w="25400" cap="flat">
              <a:solidFill>
                <a:schemeClr val="accent6"/>
              </a:solidFill>
              <a:prstDash val="solid"/>
              <a:round/>
            </a:ln>
            <a:effectLst/>
          </p:spPr>
          <p:txBody>
            <a:bodyPr wrap="square" lIns="45719" tIns="45719" rIns="45719" bIns="45719" numCol="1" anchor="t">
              <a:noAutofit/>
            </a:bodyPr>
            <a:lstStyle/>
            <a:p>
              <a:pPr algn="ctr"/>
              <a:endParaRPr/>
            </a:p>
          </p:txBody>
        </p:sp>
        <p:sp>
          <p:nvSpPr>
            <p:cNvPr id="407" name="File System"/>
            <p:cNvSpPr txBox="1"/>
            <p:nvPr/>
          </p:nvSpPr>
          <p:spPr>
            <a:xfrm>
              <a:off x="109797" y="109798"/>
              <a:ext cx="6622641" cy="3708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ctr"/>
            </a:lstStyle>
            <a:p>
              <a:r>
                <a:t>File System</a:t>
              </a:r>
            </a:p>
          </p:txBody>
        </p:sp>
      </p:grpSp>
      <p:grpSp>
        <p:nvGrpSpPr>
          <p:cNvPr id="411" name="Rounded Rectangle 6"/>
          <p:cNvGrpSpPr/>
          <p:nvPr/>
        </p:nvGrpSpPr>
        <p:grpSpPr>
          <a:xfrm>
            <a:off x="1618591" y="2606567"/>
            <a:ext cx="5644057" cy="1198179"/>
            <a:chOff x="0" y="0"/>
            <a:chExt cx="5644055" cy="1198178"/>
          </a:xfrm>
        </p:grpSpPr>
        <p:sp>
          <p:nvSpPr>
            <p:cNvPr id="409" name="Rounded Rectangle"/>
            <p:cNvSpPr/>
            <p:nvPr/>
          </p:nvSpPr>
          <p:spPr>
            <a:xfrm>
              <a:off x="0" y="0"/>
              <a:ext cx="5644056" cy="1198179"/>
            </a:xfrm>
            <a:prstGeom prst="roundRect">
              <a:avLst>
                <a:gd name="adj" fmla="val 16667"/>
              </a:avLst>
            </a:prstGeom>
            <a:gradFill flip="none" rotWithShape="1">
              <a:gsLst>
                <a:gs pos="0">
                  <a:schemeClr val="accent6">
                    <a:hueOff val="-164899"/>
                    <a:satOff val="35432"/>
                    <a:lumOff val="30603"/>
                  </a:schemeClr>
                </a:gs>
                <a:gs pos="35000">
                  <a:srgbClr val="CBC5F2"/>
                </a:gs>
                <a:gs pos="100000">
                  <a:schemeClr val="accent6">
                    <a:hueOff val="-186281"/>
                    <a:satOff val="39113"/>
                    <a:lumOff val="44854"/>
                  </a:schemeClr>
                </a:gs>
              </a:gsLst>
              <a:lin ang="16200000" scaled="0"/>
            </a:gradFill>
            <a:ln w="9525" cap="flat">
              <a:solidFill>
                <a:srgbClr val="6254A4"/>
              </a:solidFill>
              <a:prstDash val="solid"/>
              <a:round/>
            </a:ln>
            <a:effectLst>
              <a:outerShdw blurRad="38100" dist="20000" dir="5400000" rotWithShape="0">
                <a:srgbClr val="000000">
                  <a:alpha val="38000"/>
                </a:srgbClr>
              </a:outerShdw>
            </a:effectLst>
          </p:spPr>
          <p:txBody>
            <a:bodyPr wrap="square" lIns="45719" tIns="45719" rIns="45719" bIns="45719" numCol="1" anchor="ctr">
              <a:noAutofit/>
            </a:bodyPr>
            <a:lstStyle/>
            <a:p>
              <a:pPr algn="ctr"/>
              <a:endParaRPr/>
            </a:p>
          </p:txBody>
        </p:sp>
        <p:sp>
          <p:nvSpPr>
            <p:cNvPr id="410" name="Files"/>
            <p:cNvSpPr txBox="1"/>
            <p:nvPr/>
          </p:nvSpPr>
          <p:spPr>
            <a:xfrm>
              <a:off x="58489" y="413669"/>
              <a:ext cx="5527077" cy="3708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lstStyle>
            <a:p>
              <a:r>
                <a:t>Files</a:t>
              </a:r>
            </a:p>
          </p:txBody>
        </p:sp>
      </p:gr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Text Placeholder 21"/>
          <p:cNvSpPr txBox="1">
            <a:spLocks noGrp="1"/>
          </p:cNvSpPr>
          <p:nvPr>
            <p:ph type="body" sz="quarter" idx="1"/>
          </p:nvPr>
        </p:nvSpPr>
        <p:spPr>
          <a:xfrm>
            <a:off x="312745" y="1134441"/>
            <a:ext cx="3949863" cy="390526"/>
          </a:xfrm>
          <a:prstGeom prst="rect">
            <a:avLst/>
          </a:prstGeom>
        </p:spPr>
        <p:txBody>
          <a:bodyPr>
            <a:normAutofit lnSpcReduction="10000"/>
          </a:bodyPr>
          <a:lstStyle>
            <a:lvl1pPr defTabSz="758951">
              <a:spcBef>
                <a:spcPts val="400"/>
              </a:spcBef>
              <a:defRPr sz="1992"/>
            </a:lvl1pPr>
          </a:lstStyle>
          <a:p>
            <a:pPr marL="0" indent="0">
              <a:buNone/>
            </a:pPr>
            <a:r>
              <a:rPr lang="en-US" dirty="0"/>
              <a:t>Options for Import</a:t>
            </a:r>
            <a:endParaRPr dirty="0"/>
          </a:p>
        </p:txBody>
      </p:sp>
      <p:sp>
        <p:nvSpPr>
          <p:cNvPr id="415" name="Text Placeholder 23"/>
          <p:cNvSpPr>
            <a:spLocks noGrp="1"/>
          </p:cNvSpPr>
          <p:nvPr>
            <p:ph type="body" sz="quarter" idx="13"/>
          </p:nvPr>
        </p:nvSpPr>
        <p:spPr>
          <a:xfrm>
            <a:off x="312745" y="1623378"/>
            <a:ext cx="3949863" cy="203869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905255">
              <a:buClr>
                <a:schemeClr val="tx1"/>
              </a:buClr>
              <a:buSzPct val="100000"/>
              <a:defRPr sz="2376">
                <a:latin typeface="Segoe UI"/>
                <a:ea typeface="Segoe UI"/>
                <a:cs typeface="Segoe UI"/>
                <a:sym typeface="Segoe UI"/>
              </a:defRPr>
            </a:pPr>
            <a:r>
              <a:rPr dirty="0"/>
              <a:t>Azure Databricks</a:t>
            </a:r>
          </a:p>
          <a:p>
            <a:pPr defTabSz="905255">
              <a:buClr>
                <a:schemeClr val="tx1"/>
              </a:buClr>
              <a:buSzPct val="100000"/>
              <a:defRPr sz="2376">
                <a:latin typeface="Segoe UI"/>
                <a:ea typeface="Segoe UI"/>
                <a:cs typeface="Segoe UI"/>
                <a:sym typeface="Segoe UI"/>
              </a:defRPr>
            </a:pPr>
            <a:r>
              <a:rPr dirty="0"/>
              <a:t>Azure Data Factory</a:t>
            </a:r>
          </a:p>
          <a:p>
            <a:pPr defTabSz="905255">
              <a:buClr>
                <a:schemeClr val="tx1"/>
              </a:buClr>
              <a:buSzPct val="100000"/>
              <a:defRPr sz="2376">
                <a:latin typeface="Segoe UI"/>
                <a:ea typeface="Segoe UI"/>
                <a:cs typeface="Segoe UI"/>
                <a:sym typeface="Segoe UI"/>
              </a:defRPr>
            </a:pPr>
            <a:r>
              <a:rPr dirty="0" err="1"/>
              <a:t>AzCopy</a:t>
            </a:r>
            <a:endParaRPr dirty="0"/>
          </a:p>
          <a:p>
            <a:pPr defTabSz="905255">
              <a:buClr>
                <a:schemeClr val="tx1"/>
              </a:buClr>
              <a:buSzPct val="100000"/>
              <a:defRPr sz="2376">
                <a:latin typeface="Segoe UI"/>
                <a:ea typeface="Segoe UI"/>
                <a:cs typeface="Segoe UI"/>
                <a:sym typeface="Segoe UI"/>
              </a:defRPr>
            </a:pPr>
            <a:r>
              <a:rPr dirty="0"/>
              <a:t>Azure Storage Explorer</a:t>
            </a:r>
          </a:p>
        </p:txBody>
      </p:sp>
      <p:sp>
        <p:nvSpPr>
          <p:cNvPr id="414" name="Title 2"/>
          <p:cNvSpPr txBox="1">
            <a:spLocks noGrp="1"/>
          </p:cNvSpPr>
          <p:nvPr>
            <p:ph type="title"/>
          </p:nvPr>
        </p:nvSpPr>
        <p:spPr>
          <a:prstGeom prst="rect">
            <a:avLst/>
          </a:prstGeom>
        </p:spPr>
        <p:txBody>
          <a:bodyPr/>
          <a:lstStyle/>
          <a:p>
            <a:r>
              <a:t>Getting Data into ADLS Gen 2</a:t>
            </a:r>
          </a:p>
        </p:txBody>
      </p:sp>
      <p:pic>
        <p:nvPicPr>
          <p:cNvPr id="3" name="Graphic 2">
            <a:extLst>
              <a:ext uri="{FF2B5EF4-FFF2-40B4-BE49-F238E27FC236}">
                <a16:creationId xmlns:a16="http://schemas.microsoft.com/office/drawing/2014/main" id="{A76A44EF-CE90-1940-8117-35D76DFC31C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397936" y="1151183"/>
            <a:ext cx="1526209" cy="1526209"/>
          </a:xfrm>
          <a:prstGeom prst="rect">
            <a:avLst/>
          </a:prstGeom>
        </p:spPr>
      </p:pic>
      <p:pic>
        <p:nvPicPr>
          <p:cNvPr id="6" name="Graphic 5">
            <a:extLst>
              <a:ext uri="{FF2B5EF4-FFF2-40B4-BE49-F238E27FC236}">
                <a16:creationId xmlns:a16="http://schemas.microsoft.com/office/drawing/2014/main" id="{E23ABE81-D5DE-3A4A-87DB-A467C337A31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603594" y="1134441"/>
            <a:ext cx="1526209" cy="1526209"/>
          </a:xfrm>
          <a:prstGeom prst="rect">
            <a:avLst/>
          </a:prstGeom>
        </p:spPr>
      </p:pic>
      <p:pic>
        <p:nvPicPr>
          <p:cNvPr id="9" name="Graphic 8">
            <a:extLst>
              <a:ext uri="{FF2B5EF4-FFF2-40B4-BE49-F238E27FC236}">
                <a16:creationId xmlns:a16="http://schemas.microsoft.com/office/drawing/2014/main" id="{A17DB5CF-960D-5D44-BF2B-29C2B1B0BAFF}"/>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387635" y="3012989"/>
            <a:ext cx="1526209" cy="1526209"/>
          </a:xfrm>
          <a:prstGeom prst="rect">
            <a:avLst/>
          </a:prstGeom>
        </p:spPr>
      </p:pic>
    </p:spTree>
    <p:extLst>
      <p:ext uri="{BB962C8B-B14F-4D97-AF65-F5344CB8AC3E}">
        <p14:creationId xmlns:p14="http://schemas.microsoft.com/office/powerpoint/2010/main" val="1397017650"/>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Text Placeholder 21"/>
          <p:cNvSpPr txBox="1">
            <a:spLocks noGrp="1"/>
          </p:cNvSpPr>
          <p:nvPr>
            <p:ph type="body" sz="quarter" idx="1"/>
          </p:nvPr>
        </p:nvSpPr>
        <p:spPr>
          <a:xfrm>
            <a:off x="312747" y="1203267"/>
            <a:ext cx="3949863" cy="390526"/>
          </a:xfrm>
          <a:prstGeom prst="rect">
            <a:avLst/>
          </a:prstGeom>
        </p:spPr>
        <p:txBody>
          <a:bodyPr>
            <a:normAutofit lnSpcReduction="10000"/>
          </a:bodyPr>
          <a:lstStyle>
            <a:lvl1pPr defTabSz="758951">
              <a:spcBef>
                <a:spcPts val="400"/>
              </a:spcBef>
              <a:defRPr sz="1992"/>
            </a:lvl1pPr>
          </a:lstStyle>
          <a:p>
            <a:pPr marL="0" indent="0">
              <a:buNone/>
            </a:pPr>
            <a:r>
              <a:rPr dirty="0"/>
              <a:t>Options</a:t>
            </a:r>
            <a:r>
              <a:rPr lang="en-US" dirty="0"/>
              <a:t> for Access</a:t>
            </a:r>
            <a:endParaRPr dirty="0"/>
          </a:p>
        </p:txBody>
      </p:sp>
      <p:sp>
        <p:nvSpPr>
          <p:cNvPr id="419" name="Text Placeholder 23"/>
          <p:cNvSpPr>
            <a:spLocks noGrp="1"/>
          </p:cNvSpPr>
          <p:nvPr>
            <p:ph type="body" sz="quarter" idx="13"/>
          </p:nvPr>
        </p:nvSpPr>
        <p:spPr>
          <a:xfrm>
            <a:off x="312745" y="1692204"/>
            <a:ext cx="4984471" cy="203869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marL="305180" indent="-305180" defTabSz="813816">
              <a:buClr>
                <a:schemeClr val="tx1"/>
              </a:buClr>
              <a:buSzPct val="100000"/>
              <a:buFont typeface="Arial"/>
              <a:buChar char="•"/>
              <a:defRPr sz="2136">
                <a:latin typeface="Segoe UI"/>
                <a:ea typeface="Segoe UI"/>
                <a:cs typeface="Segoe UI"/>
                <a:sym typeface="Segoe UI"/>
              </a:defRPr>
            </a:pPr>
            <a:r>
              <a:rPr dirty="0"/>
              <a:t>Azure Databricks</a:t>
            </a:r>
          </a:p>
          <a:p>
            <a:pPr marL="305180" indent="-305180" defTabSz="813816">
              <a:buClr>
                <a:schemeClr val="tx1"/>
              </a:buClr>
              <a:buSzPct val="100000"/>
              <a:buFont typeface="Arial"/>
              <a:buChar char="•"/>
              <a:defRPr sz="2136">
                <a:latin typeface="Segoe UI"/>
                <a:ea typeface="Segoe UI"/>
                <a:cs typeface="Segoe UI"/>
                <a:sym typeface="Segoe UI"/>
              </a:defRPr>
            </a:pPr>
            <a:r>
              <a:rPr dirty="0"/>
              <a:t>HD Insight</a:t>
            </a:r>
          </a:p>
          <a:p>
            <a:pPr marL="305180" indent="-305180" defTabSz="813816">
              <a:buClr>
                <a:schemeClr val="tx1"/>
              </a:buClr>
              <a:buSzPct val="100000"/>
              <a:buFont typeface="Arial"/>
              <a:buChar char="•"/>
              <a:defRPr sz="2136">
                <a:latin typeface="Segoe UI"/>
                <a:ea typeface="Segoe UI"/>
                <a:cs typeface="Segoe UI"/>
                <a:sym typeface="Segoe UI"/>
              </a:defRPr>
            </a:pPr>
            <a:r>
              <a:rPr dirty="0" err="1"/>
              <a:t>Polybase</a:t>
            </a:r>
            <a:r>
              <a:rPr dirty="0"/>
              <a:t> (SQL DW / SQL Server)</a:t>
            </a:r>
          </a:p>
          <a:p>
            <a:pPr marL="305180" indent="-305180" defTabSz="813816">
              <a:buClr>
                <a:schemeClr val="tx1"/>
              </a:buClr>
              <a:buSzPct val="100000"/>
              <a:buFont typeface="Arial"/>
              <a:buChar char="•"/>
              <a:defRPr sz="2136">
                <a:latin typeface="Segoe UI"/>
                <a:ea typeface="Segoe UI"/>
                <a:cs typeface="Segoe UI"/>
                <a:sym typeface="Segoe UI"/>
              </a:defRPr>
            </a:pPr>
            <a:r>
              <a:rPr dirty="0"/>
              <a:t>Power BI</a:t>
            </a:r>
          </a:p>
        </p:txBody>
      </p:sp>
      <p:sp>
        <p:nvSpPr>
          <p:cNvPr id="418" name="Title 2"/>
          <p:cNvSpPr txBox="1">
            <a:spLocks noGrp="1"/>
          </p:cNvSpPr>
          <p:nvPr>
            <p:ph type="title"/>
          </p:nvPr>
        </p:nvSpPr>
        <p:spPr>
          <a:prstGeom prst="rect">
            <a:avLst/>
          </a:prstGeom>
        </p:spPr>
        <p:txBody>
          <a:bodyPr/>
          <a:lstStyle/>
          <a:p>
            <a:r>
              <a:t>Accessing Data From ADLS Gen 2</a:t>
            </a:r>
          </a:p>
        </p:txBody>
      </p:sp>
      <p:pic>
        <p:nvPicPr>
          <p:cNvPr id="7" name="Graphic 6">
            <a:extLst>
              <a:ext uri="{FF2B5EF4-FFF2-40B4-BE49-F238E27FC236}">
                <a16:creationId xmlns:a16="http://schemas.microsoft.com/office/drawing/2014/main" id="{162E9CAD-F86E-C844-B0AC-648F1EF6939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810195" y="3202571"/>
            <a:ext cx="1150373" cy="1150373"/>
          </a:xfrm>
          <a:prstGeom prst="rect">
            <a:avLst/>
          </a:prstGeom>
        </p:spPr>
      </p:pic>
      <p:pic>
        <p:nvPicPr>
          <p:cNvPr id="4" name="Graphic 3">
            <a:extLst>
              <a:ext uri="{FF2B5EF4-FFF2-40B4-BE49-F238E27FC236}">
                <a16:creationId xmlns:a16="http://schemas.microsoft.com/office/drawing/2014/main" id="{4413B9DC-5194-1D49-B695-427446976A4A}"/>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639317" y="1381203"/>
            <a:ext cx="1492131" cy="1492131"/>
          </a:xfrm>
          <a:prstGeom prst="rect">
            <a:avLst/>
          </a:prstGeom>
        </p:spPr>
      </p:pic>
      <p:pic>
        <p:nvPicPr>
          <p:cNvPr id="8" name="Graphic 7">
            <a:extLst>
              <a:ext uri="{FF2B5EF4-FFF2-40B4-BE49-F238E27FC236}">
                <a16:creationId xmlns:a16="http://schemas.microsoft.com/office/drawing/2014/main" id="{2F2543A7-67CC-0F48-BD0F-4B3B9D578DD1}"/>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000954" y="1392209"/>
            <a:ext cx="1359440" cy="1359440"/>
          </a:xfrm>
          <a:prstGeom prst="rect">
            <a:avLst/>
          </a:prstGeom>
        </p:spPr>
      </p:pic>
      <p:pic>
        <p:nvPicPr>
          <p:cNvPr id="10" name="Graphic 9">
            <a:extLst>
              <a:ext uri="{FF2B5EF4-FFF2-40B4-BE49-F238E27FC236}">
                <a16:creationId xmlns:a16="http://schemas.microsoft.com/office/drawing/2014/main" id="{E19D9ABF-1928-F84C-9CA9-A64175FA5725}"/>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856457" y="3005090"/>
            <a:ext cx="1648433" cy="1648433"/>
          </a:xfrm>
          <a:prstGeom prst="rect">
            <a:avLst/>
          </a:prstGeom>
        </p:spPr>
      </p:pic>
    </p:spTree>
    <p:extLst>
      <p:ext uri="{BB962C8B-B14F-4D97-AF65-F5344CB8AC3E}">
        <p14:creationId xmlns:p14="http://schemas.microsoft.com/office/powerpoint/2010/main" val="402318635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77B8CE-5695-7B4B-BCD4-2381D9606C88}"/>
              </a:ext>
            </a:extLst>
          </p:cNvPr>
          <p:cNvSpPr>
            <a:spLocks noGrp="1"/>
          </p:cNvSpPr>
          <p:nvPr>
            <p:ph type="body" sz="quarter" idx="10"/>
          </p:nvPr>
        </p:nvSpPr>
        <p:spPr>
          <a:xfrm>
            <a:off x="97971" y="1817998"/>
            <a:ext cx="2362200" cy="1569660"/>
          </a:xfrm>
        </p:spPr>
        <p:txBody>
          <a:bodyPr/>
          <a:lstStyle/>
          <a:p>
            <a:pPr marL="0" indent="0">
              <a:buNone/>
            </a:pPr>
            <a:r>
              <a:rPr lang="en-US" dirty="0"/>
              <a:t>ADLS Gen 2:</a:t>
            </a:r>
            <a:br>
              <a:rPr lang="en-US" dirty="0"/>
            </a:br>
            <a:r>
              <a:rPr lang="en-US" dirty="0"/>
              <a:t>Setup &amp; Upload</a:t>
            </a: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Title 2"/>
          <p:cNvSpPr txBox="1">
            <a:spLocks noGrp="1"/>
          </p:cNvSpPr>
          <p:nvPr>
            <p:ph type="title"/>
          </p:nvPr>
        </p:nvSpPr>
        <p:spPr>
          <a:xfrm>
            <a:off x="203633" y="310040"/>
            <a:ext cx="8554777" cy="571309"/>
          </a:xfrm>
          <a:prstGeom prst="rect">
            <a:avLst/>
          </a:prstGeom>
        </p:spPr>
        <p:txBody>
          <a:bodyPr>
            <a:normAutofit fontScale="90000"/>
          </a:bodyPr>
          <a:lstStyle/>
          <a:p>
            <a:r>
              <a:rPr lang="en-US" dirty="0"/>
              <a:t>Cost Comparison – Hot LRS</a:t>
            </a:r>
            <a:endParaRPr dirty="0"/>
          </a:p>
        </p:txBody>
      </p:sp>
      <p:graphicFrame>
        <p:nvGraphicFramePr>
          <p:cNvPr id="563" name="Table 11"/>
          <p:cNvGraphicFramePr/>
          <p:nvPr>
            <p:extLst>
              <p:ext uri="{D42A27DB-BD31-4B8C-83A1-F6EECF244321}">
                <p14:modId xmlns:p14="http://schemas.microsoft.com/office/powerpoint/2010/main" val="147170264"/>
              </p:ext>
            </p:extLst>
          </p:nvPr>
        </p:nvGraphicFramePr>
        <p:xfrm>
          <a:off x="312744" y="1370857"/>
          <a:ext cx="6899250" cy="1675925"/>
        </p:xfrm>
        <a:graphic>
          <a:graphicData uri="http://schemas.openxmlformats.org/drawingml/2006/table">
            <a:tbl>
              <a:tblPr>
                <a:tableStyleId>{4C3C2611-4C71-4FC5-86AE-919BDF0F9419}</a:tableStyleId>
              </a:tblPr>
              <a:tblGrid>
                <a:gridCol w="2249429">
                  <a:extLst>
                    <a:ext uri="{9D8B030D-6E8A-4147-A177-3AD203B41FA5}">
                      <a16:colId xmlns:a16="http://schemas.microsoft.com/office/drawing/2014/main" val="20000"/>
                    </a:ext>
                  </a:extLst>
                </a:gridCol>
                <a:gridCol w="1596317">
                  <a:extLst>
                    <a:ext uri="{9D8B030D-6E8A-4147-A177-3AD203B41FA5}">
                      <a16:colId xmlns:a16="http://schemas.microsoft.com/office/drawing/2014/main" val="1628463188"/>
                    </a:ext>
                  </a:extLst>
                </a:gridCol>
                <a:gridCol w="1584628">
                  <a:extLst>
                    <a:ext uri="{9D8B030D-6E8A-4147-A177-3AD203B41FA5}">
                      <a16:colId xmlns:a16="http://schemas.microsoft.com/office/drawing/2014/main" val="3470213086"/>
                    </a:ext>
                  </a:extLst>
                </a:gridCol>
                <a:gridCol w="1468876">
                  <a:extLst>
                    <a:ext uri="{9D8B030D-6E8A-4147-A177-3AD203B41FA5}">
                      <a16:colId xmlns:a16="http://schemas.microsoft.com/office/drawing/2014/main" val="20002"/>
                    </a:ext>
                  </a:extLst>
                </a:gridCol>
              </a:tblGrid>
              <a:tr h="745101">
                <a:tc>
                  <a:txBody>
                    <a:bodyPr/>
                    <a:lstStyle/>
                    <a:p>
                      <a:pPr algn="ctr">
                        <a:spcBef>
                          <a:spcPts val="500"/>
                        </a:spcBef>
                        <a:defRPr sz="1800"/>
                      </a:pPr>
                      <a:r>
                        <a:rPr lang="en-US" sz="1800" b="1" dirty="0">
                          <a:solidFill>
                            <a:schemeClr val="accent2"/>
                          </a:solidFill>
                          <a:latin typeface="Segoe UI Semibold"/>
                          <a:ea typeface="Segoe UI Semibold"/>
                          <a:cs typeface="Segoe UI Semibold"/>
                          <a:sym typeface="Segoe UI Semibold"/>
                        </a:rPr>
                        <a:t>Type</a:t>
                      </a:r>
                      <a:endParaRPr sz="1800" b="1" dirty="0">
                        <a:solidFill>
                          <a:schemeClr val="accent2"/>
                        </a:solidFill>
                        <a:latin typeface="Segoe UI Semibold"/>
                        <a:ea typeface="Segoe UI Semibold"/>
                        <a:cs typeface="Segoe UI Semibold"/>
                        <a:sym typeface="Segoe UI Semibold"/>
                      </a:endParaRPr>
                    </a:p>
                  </a:txBody>
                  <a:tcPr marL="45720" marR="45720" anchor="ctr" horzOverflow="overflow">
                    <a:lnB w="12700">
                      <a:solidFill>
                        <a:schemeClr val="accent2"/>
                      </a:solidFill>
                    </a:lnB>
                  </a:tcPr>
                </a:tc>
                <a:tc>
                  <a:txBody>
                    <a:bodyPr/>
                    <a:lstStyle/>
                    <a:p>
                      <a:pPr algn="ctr">
                        <a:spcBef>
                          <a:spcPts val="500"/>
                        </a:spcBef>
                        <a:defRPr sz="1800"/>
                      </a:pPr>
                      <a:r>
                        <a:rPr lang="en-US" sz="1800" b="1" dirty="0">
                          <a:solidFill>
                            <a:schemeClr val="accent2"/>
                          </a:solidFill>
                          <a:latin typeface="Segoe UI Semibold"/>
                          <a:ea typeface="Segoe UI Semibold"/>
                          <a:cs typeface="Segoe UI Semibold"/>
                          <a:sym typeface="Segoe UI Semibold"/>
                        </a:rPr>
                        <a:t>Storage (Dollars/GB)</a:t>
                      </a:r>
                      <a:endParaRPr sz="1800" b="1" dirty="0">
                        <a:solidFill>
                          <a:schemeClr val="accent2"/>
                        </a:solidFill>
                        <a:latin typeface="Segoe UI Semibold"/>
                        <a:ea typeface="Segoe UI Semibold"/>
                        <a:cs typeface="Segoe UI Semibold"/>
                        <a:sym typeface="Segoe UI Semibold"/>
                      </a:endParaRPr>
                    </a:p>
                  </a:txBody>
                  <a:tcPr marL="45720" marR="45720" anchor="ctr" horzOverflow="overflow">
                    <a:lnB w="12700" cap="flat" cmpd="sng" algn="ctr">
                      <a:solidFill>
                        <a:schemeClr val="accent2"/>
                      </a:solidFill>
                      <a:prstDash val="solid"/>
                      <a:round/>
                      <a:headEnd type="none" w="med" len="med"/>
                      <a:tailEnd type="none" w="med" len="med"/>
                    </a:lnB>
                  </a:tcPr>
                </a:tc>
                <a:tc>
                  <a:txBody>
                    <a:bodyPr/>
                    <a:lstStyle/>
                    <a:p>
                      <a:pPr algn="ctr">
                        <a:spcBef>
                          <a:spcPts val="500"/>
                        </a:spcBef>
                        <a:defRPr sz="1800"/>
                      </a:pPr>
                      <a:r>
                        <a:rPr lang="en-US" sz="1800" b="1" dirty="0">
                          <a:solidFill>
                            <a:schemeClr val="accent2"/>
                          </a:solidFill>
                          <a:latin typeface="Segoe UI Semibold"/>
                          <a:ea typeface="Segoe UI Semibold"/>
                          <a:cs typeface="Segoe UI Semibold"/>
                          <a:sym typeface="Segoe UI Semibold"/>
                        </a:rPr>
                        <a:t>Reads</a:t>
                      </a:r>
                    </a:p>
                    <a:p>
                      <a:pPr algn="ctr">
                        <a:spcBef>
                          <a:spcPts val="500"/>
                        </a:spcBef>
                        <a:defRPr sz="1800"/>
                      </a:pPr>
                      <a:r>
                        <a:rPr lang="en-US" sz="1800" b="1" dirty="0">
                          <a:solidFill>
                            <a:schemeClr val="accent2"/>
                          </a:solidFill>
                          <a:latin typeface="Segoe UI Semibold"/>
                          <a:ea typeface="Segoe UI Semibold"/>
                          <a:cs typeface="Segoe UI Semibold"/>
                          <a:sym typeface="Segoe UI Semibold"/>
                        </a:rPr>
                        <a:t>(per 10,000)</a:t>
                      </a:r>
                      <a:endParaRPr sz="1800" b="1" dirty="0">
                        <a:solidFill>
                          <a:schemeClr val="accent2"/>
                        </a:solidFill>
                        <a:latin typeface="Segoe UI Semibold"/>
                        <a:ea typeface="Segoe UI Semibold"/>
                        <a:cs typeface="Segoe UI Semibold"/>
                        <a:sym typeface="Segoe UI Semibold"/>
                      </a:endParaRPr>
                    </a:p>
                  </a:txBody>
                  <a:tcPr marL="45720" marR="45720" anchor="ctr" horzOverflow="overflow">
                    <a:lnB w="12700" cap="flat" cmpd="sng" algn="ctr">
                      <a:solidFill>
                        <a:schemeClr val="accent2"/>
                      </a:solidFill>
                      <a:prstDash val="solid"/>
                      <a:round/>
                      <a:headEnd type="none" w="med" len="med"/>
                      <a:tailEnd type="none" w="med" len="med"/>
                    </a:lnB>
                  </a:tcPr>
                </a:tc>
                <a:tc>
                  <a:txBody>
                    <a:bodyPr/>
                    <a:lstStyle/>
                    <a:p>
                      <a:pPr algn="ctr">
                        <a:spcBef>
                          <a:spcPts val="500"/>
                        </a:spcBef>
                        <a:defRPr sz="1800"/>
                      </a:pPr>
                      <a:r>
                        <a:rPr lang="en-US" sz="1800" b="1" dirty="0">
                          <a:solidFill>
                            <a:schemeClr val="accent2"/>
                          </a:solidFill>
                          <a:latin typeface="Segoe UI Semibold"/>
                          <a:ea typeface="Segoe UI Semibold"/>
                          <a:cs typeface="Segoe UI Semibold"/>
                          <a:sym typeface="Segoe UI Semibold"/>
                        </a:rPr>
                        <a:t>Writes</a:t>
                      </a:r>
                    </a:p>
                    <a:p>
                      <a:pPr algn="ctr">
                        <a:spcBef>
                          <a:spcPts val="500"/>
                        </a:spcBef>
                        <a:defRPr sz="1800"/>
                      </a:pPr>
                      <a:r>
                        <a:rPr lang="en-US" sz="1800" b="1" dirty="0">
                          <a:solidFill>
                            <a:schemeClr val="accent2"/>
                          </a:solidFill>
                          <a:latin typeface="Segoe UI Semibold"/>
                          <a:ea typeface="Segoe UI Semibold"/>
                          <a:cs typeface="Segoe UI Semibold"/>
                          <a:sym typeface="Segoe UI Semibold"/>
                        </a:rPr>
                        <a:t>(per 10,000)</a:t>
                      </a:r>
                      <a:endParaRPr sz="1800" b="1" dirty="0">
                        <a:solidFill>
                          <a:schemeClr val="accent2"/>
                        </a:solidFill>
                        <a:latin typeface="Segoe UI Semibold"/>
                        <a:ea typeface="Segoe UI Semibold"/>
                        <a:cs typeface="Segoe UI Semibold"/>
                        <a:sym typeface="Segoe UI Semibold"/>
                      </a:endParaRPr>
                    </a:p>
                  </a:txBody>
                  <a:tcPr marL="45720" marR="45720" anchor="ctr" horzOverflow="overflow">
                    <a:lnB w="12700">
                      <a:solidFill>
                        <a:schemeClr val="accent2"/>
                      </a:solidFill>
                    </a:lnB>
                  </a:tcPr>
                </a:tc>
                <a:extLst>
                  <a:ext uri="{0D108BD9-81ED-4DB2-BD59-A6C34878D82A}">
                    <a16:rowId xmlns:a16="http://schemas.microsoft.com/office/drawing/2014/main" val="10000"/>
                  </a:ext>
                </a:extLst>
              </a:tr>
              <a:tr h="465412">
                <a:tc>
                  <a:txBody>
                    <a:bodyPr/>
                    <a:lstStyle/>
                    <a:p>
                      <a:pPr algn="l">
                        <a:spcBef>
                          <a:spcPts val="400"/>
                        </a:spcBef>
                        <a:defRPr sz="1800"/>
                      </a:pPr>
                      <a:r>
                        <a:rPr lang="en-US" dirty="0"/>
                        <a:t>Blob Storage (Hot)</a:t>
                      </a:r>
                      <a:endParaRPr dirty="0"/>
                    </a:p>
                  </a:txBody>
                  <a:tcPr marL="45720" marR="45720" anchor="ctr" horzOverflow="overflow">
                    <a:lnT w="12700">
                      <a:solidFill>
                        <a:schemeClr val="accent2"/>
                      </a:solidFill>
                    </a:lnT>
                    <a:lnB w="12700">
                      <a:solidFill>
                        <a:srgbClr val="AFAFAF"/>
                      </a:solidFill>
                      <a:prstDash val="sysDot"/>
                    </a:lnB>
                  </a:tcPr>
                </a:tc>
                <a:tc>
                  <a:txBody>
                    <a:bodyPr/>
                    <a:lstStyle/>
                    <a:p>
                      <a:pPr algn="r">
                        <a:spcBef>
                          <a:spcPts val="400"/>
                        </a:spcBef>
                        <a:defRPr sz="1800"/>
                      </a:pPr>
                      <a:r>
                        <a:rPr lang="en-US" dirty="0"/>
                        <a:t>.021</a:t>
                      </a:r>
                    </a:p>
                  </a:txBody>
                  <a:tcPr marL="45720" marR="45720" anchor="ctr" horzOverflow="overflow">
                    <a:lnT w="12700" cap="flat" cmpd="sng" algn="ctr">
                      <a:solidFill>
                        <a:schemeClr val="accent2"/>
                      </a:solidFill>
                      <a:prstDash val="solid"/>
                      <a:round/>
                      <a:headEnd type="none" w="med" len="med"/>
                      <a:tailEnd type="none" w="med" len="med"/>
                    </a:lnT>
                    <a:lnB w="12700" cap="flat" cmpd="sng" algn="ctr">
                      <a:solidFill>
                        <a:srgbClr val="AFAFAF"/>
                      </a:solidFill>
                      <a:prstDash val="sysDot"/>
                      <a:round/>
                      <a:headEnd type="none" w="med" len="med"/>
                      <a:tailEnd type="none" w="med" len="med"/>
                    </a:lnB>
                  </a:tcPr>
                </a:tc>
                <a:tc>
                  <a:txBody>
                    <a:bodyPr/>
                    <a:lstStyle/>
                    <a:p>
                      <a:pPr algn="r">
                        <a:spcBef>
                          <a:spcPts val="400"/>
                        </a:spcBef>
                        <a:defRPr sz="1800"/>
                      </a:pPr>
                      <a:r>
                        <a:rPr lang="en-US" dirty="0"/>
                        <a:t>.004</a:t>
                      </a:r>
                      <a:endParaRPr dirty="0"/>
                    </a:p>
                  </a:txBody>
                  <a:tcPr marL="45720" marR="45720" anchor="ctr" horzOverflow="overflow">
                    <a:lnT w="12700" cap="flat" cmpd="sng" algn="ctr">
                      <a:solidFill>
                        <a:schemeClr val="accent2"/>
                      </a:solidFill>
                      <a:prstDash val="solid"/>
                      <a:round/>
                      <a:headEnd type="none" w="med" len="med"/>
                      <a:tailEnd type="none" w="med" len="med"/>
                    </a:lnT>
                    <a:lnB w="12700" cap="flat" cmpd="sng" algn="ctr">
                      <a:solidFill>
                        <a:srgbClr val="AFAFAF"/>
                      </a:solidFill>
                      <a:prstDash val="sysDot"/>
                      <a:round/>
                      <a:headEnd type="none" w="med" len="med"/>
                      <a:tailEnd type="none" w="med" len="med"/>
                    </a:lnB>
                  </a:tcPr>
                </a:tc>
                <a:tc>
                  <a:txBody>
                    <a:bodyPr/>
                    <a:lstStyle/>
                    <a:p>
                      <a:pPr algn="r">
                        <a:spcBef>
                          <a:spcPts val="400"/>
                        </a:spcBef>
                        <a:defRPr sz="1800"/>
                      </a:pPr>
                      <a:r>
                        <a:rPr lang="en-US" dirty="0"/>
                        <a:t>.055</a:t>
                      </a:r>
                      <a:endParaRPr dirty="0"/>
                    </a:p>
                  </a:txBody>
                  <a:tcPr marL="45720" marR="45720" anchor="ctr" horzOverflow="overflow">
                    <a:lnT w="12700">
                      <a:solidFill>
                        <a:schemeClr val="accent2"/>
                      </a:solidFill>
                    </a:lnT>
                    <a:lnB w="12700">
                      <a:solidFill>
                        <a:srgbClr val="AFAFAF"/>
                      </a:solidFill>
                      <a:prstDash val="sysDot"/>
                    </a:lnB>
                  </a:tcPr>
                </a:tc>
                <a:extLst>
                  <a:ext uri="{0D108BD9-81ED-4DB2-BD59-A6C34878D82A}">
                    <a16:rowId xmlns:a16="http://schemas.microsoft.com/office/drawing/2014/main" val="10001"/>
                  </a:ext>
                </a:extLst>
              </a:tr>
              <a:tr h="465412">
                <a:tc>
                  <a:txBody>
                    <a:bodyPr/>
                    <a:lstStyle/>
                    <a:p>
                      <a:pPr algn="l">
                        <a:spcBef>
                          <a:spcPts val="400"/>
                        </a:spcBef>
                        <a:defRPr sz="1800"/>
                      </a:pPr>
                      <a:r>
                        <a:rPr lang="en-US" dirty="0"/>
                        <a:t>ADLS Gen 2 (Hot)</a:t>
                      </a:r>
                      <a:endParaRPr dirty="0"/>
                    </a:p>
                  </a:txBody>
                  <a:tcPr marL="45720" marR="45720" anchor="ctr" horzOverflow="overflow">
                    <a:lnT w="12700">
                      <a:solidFill>
                        <a:srgbClr val="AFAFAF"/>
                      </a:solidFill>
                      <a:prstDash val="sysDot"/>
                    </a:lnT>
                    <a:lnB w="12700">
                      <a:solidFill>
                        <a:srgbClr val="AFAFAF"/>
                      </a:solidFill>
                      <a:prstDash val="sysDot"/>
                    </a:lnB>
                  </a:tcPr>
                </a:tc>
                <a:tc>
                  <a:txBody>
                    <a:bodyPr/>
                    <a:lstStyle/>
                    <a:p>
                      <a:pPr algn="r">
                        <a:spcBef>
                          <a:spcPts val="400"/>
                        </a:spcBef>
                        <a:defRPr sz="1800"/>
                      </a:pPr>
                      <a:r>
                        <a:rPr lang="en-US" dirty="0"/>
                        <a:t>.021</a:t>
                      </a:r>
                      <a:endParaRPr dirty="0"/>
                    </a:p>
                  </a:txBody>
                  <a:tcPr marL="45720" marR="45720" anchor="ctr" horzOverflow="overflow">
                    <a:lnT w="12700" cap="flat" cmpd="sng" algn="ctr">
                      <a:solidFill>
                        <a:srgbClr val="AFAFAF"/>
                      </a:solidFill>
                      <a:prstDash val="sysDot"/>
                      <a:round/>
                      <a:headEnd type="none" w="med" len="med"/>
                      <a:tailEnd type="none" w="med" len="med"/>
                    </a:lnT>
                    <a:lnB w="12700" cap="flat" cmpd="sng" algn="ctr">
                      <a:solidFill>
                        <a:srgbClr val="AFAFAF"/>
                      </a:solidFill>
                      <a:prstDash val="sysDot"/>
                      <a:round/>
                      <a:headEnd type="none" w="med" len="med"/>
                      <a:tailEnd type="none" w="med" len="med"/>
                    </a:lnB>
                  </a:tcPr>
                </a:tc>
                <a:tc>
                  <a:txBody>
                    <a:bodyPr/>
                    <a:lstStyle/>
                    <a:p>
                      <a:pPr algn="r">
                        <a:spcBef>
                          <a:spcPts val="400"/>
                        </a:spcBef>
                        <a:defRPr sz="1800"/>
                      </a:pPr>
                      <a:r>
                        <a:rPr lang="en-US" dirty="0"/>
                        <a:t>.006</a:t>
                      </a:r>
                      <a:endParaRPr dirty="0"/>
                    </a:p>
                  </a:txBody>
                  <a:tcPr marL="45720" marR="45720" anchor="ctr" horzOverflow="overflow">
                    <a:lnT w="12700" cap="flat" cmpd="sng" algn="ctr">
                      <a:solidFill>
                        <a:srgbClr val="AFAFAF"/>
                      </a:solidFill>
                      <a:prstDash val="sysDot"/>
                      <a:round/>
                      <a:headEnd type="none" w="med" len="med"/>
                      <a:tailEnd type="none" w="med" len="med"/>
                    </a:lnT>
                    <a:lnB w="12700" cap="flat" cmpd="sng" algn="ctr">
                      <a:solidFill>
                        <a:srgbClr val="AFAFAF"/>
                      </a:solidFill>
                      <a:prstDash val="sysDot"/>
                      <a:round/>
                      <a:headEnd type="none" w="med" len="med"/>
                      <a:tailEnd type="none" w="med" len="med"/>
                    </a:lnB>
                  </a:tcPr>
                </a:tc>
                <a:tc>
                  <a:txBody>
                    <a:bodyPr/>
                    <a:lstStyle/>
                    <a:p>
                      <a:pPr algn="r">
                        <a:spcBef>
                          <a:spcPts val="400"/>
                        </a:spcBef>
                        <a:defRPr sz="1800"/>
                      </a:pPr>
                      <a:r>
                        <a:rPr lang="en-US" dirty="0"/>
                        <a:t>.072</a:t>
                      </a:r>
                      <a:endParaRPr dirty="0"/>
                    </a:p>
                  </a:txBody>
                  <a:tcPr marL="45720" marR="45720" anchor="ctr" horzOverflow="overflow">
                    <a:lnT w="12700">
                      <a:solidFill>
                        <a:srgbClr val="AFAFAF"/>
                      </a:solidFill>
                      <a:prstDash val="sysDot"/>
                    </a:lnT>
                    <a:lnB w="12700">
                      <a:solidFill>
                        <a:srgbClr val="AFAFAF"/>
                      </a:solidFill>
                      <a:prstDash val="sysDot"/>
                    </a:lnB>
                  </a:tcPr>
                </a:tc>
                <a:extLst>
                  <a:ext uri="{0D108BD9-81ED-4DB2-BD59-A6C34878D82A}">
                    <a16:rowId xmlns:a16="http://schemas.microsoft.com/office/drawing/2014/main" val="10002"/>
                  </a:ext>
                </a:extLst>
              </a:tr>
            </a:tbl>
          </a:graphicData>
        </a:graphic>
      </p:graphicFrame>
      <p:sp>
        <p:nvSpPr>
          <p:cNvPr id="2" name="TextBox 1">
            <a:extLst>
              <a:ext uri="{FF2B5EF4-FFF2-40B4-BE49-F238E27FC236}">
                <a16:creationId xmlns:a16="http://schemas.microsoft.com/office/drawing/2014/main" id="{AC41A936-FAE6-8442-AB90-6847E23F53CE}"/>
              </a:ext>
            </a:extLst>
          </p:cNvPr>
          <p:cNvSpPr txBox="1"/>
          <p:nvPr/>
        </p:nvSpPr>
        <p:spPr>
          <a:xfrm>
            <a:off x="312744" y="4713828"/>
            <a:ext cx="7227651"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1400" dirty="0"/>
              <a:t>* for ADLS every 4MB is considered an operation</a:t>
            </a:r>
            <a:endParaRPr kumimoji="0" lang="en-US" sz="1400" b="0" i="0" u="none" strike="noStrike" cap="none" spc="0" normalizeH="0" baseline="0" dirty="0">
              <a:ln>
                <a:noFill/>
              </a:ln>
              <a:solidFill>
                <a:srgbClr val="000000"/>
              </a:solidFill>
              <a:effectLst/>
              <a:uFillTx/>
              <a:latin typeface="Segoe UI"/>
              <a:ea typeface="Segoe UI"/>
              <a:cs typeface="Segoe UI"/>
              <a:sym typeface="Segoe UI"/>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B9A1DA57-2292-554A-A22E-CCBA5DF659A2}"/>
              </a:ext>
            </a:extLst>
          </p:cNvPr>
          <p:cNvSpPr txBox="1">
            <a:spLocks noGrp="1"/>
          </p:cNvSpPr>
          <p:nvPr>
            <p:ph type="title"/>
          </p:nvPr>
        </p:nvSpPr>
        <p:spPr>
          <a:xfrm>
            <a:off x="273839" y="2057885"/>
            <a:ext cx="4077746" cy="571500"/>
          </a:xfrm>
          <a:prstGeom prst="rect">
            <a:avLst/>
          </a:prstGeom>
        </p:spPr>
        <p:txBody>
          <a:bodyPr/>
          <a:lstStyle>
            <a:lvl1pPr defTabSz="356615">
              <a:lnSpc>
                <a:spcPts val="2700"/>
              </a:lnSpc>
              <a:defRPr sz="2807"/>
            </a:lvl1pPr>
          </a:lstStyle>
          <a:p>
            <a:pPr algn="l"/>
            <a:r>
              <a:rPr dirty="0"/>
              <a:t>Dustin Vannoy</a:t>
            </a:r>
          </a:p>
        </p:txBody>
      </p:sp>
      <p:sp>
        <p:nvSpPr>
          <p:cNvPr id="4" name="Text Placeholder 7">
            <a:extLst>
              <a:ext uri="{FF2B5EF4-FFF2-40B4-BE49-F238E27FC236}">
                <a16:creationId xmlns:a16="http://schemas.microsoft.com/office/drawing/2014/main" id="{895078C6-C0E0-544F-9F44-04A4FA0CCA61}"/>
              </a:ext>
            </a:extLst>
          </p:cNvPr>
          <p:cNvSpPr txBox="1">
            <a:spLocks/>
          </p:cNvSpPr>
          <p:nvPr/>
        </p:nvSpPr>
        <p:spPr>
          <a:xfrm>
            <a:off x="273839" y="2670967"/>
            <a:ext cx="4455330" cy="879195"/>
          </a:xfrm>
          <a:prstGeom prst="rect">
            <a:avLst/>
          </a:prstGeom>
        </p:spPr>
        <p:txBody>
          <a:bodyPr>
            <a:normAutofit fontScale="85000" lnSpcReduction="10000"/>
          </a:bodyPr>
          <a:lstStyle>
            <a:lvl1pPr marL="342900" indent="-342900" algn="l" defTabSz="859536" rtl="0" eaLnBrk="1" fontAlgn="base" hangingPunct="1">
              <a:spcBef>
                <a:spcPct val="20000"/>
              </a:spcBef>
              <a:spcAft>
                <a:spcPct val="0"/>
              </a:spcAft>
              <a:buFont typeface="Wingdings" pitchFamily="2" charset="2"/>
              <a:buChar char="§"/>
              <a:defRPr sz="2256"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kern="0" dirty="0"/>
              <a:t>Data Engineering Consultant</a:t>
            </a:r>
          </a:p>
          <a:p>
            <a:pPr marL="0" indent="0">
              <a:buNone/>
            </a:pPr>
            <a:r>
              <a:rPr lang="en-US" kern="0" dirty="0"/>
              <a:t>Co-founder Data Engineering San Diego</a:t>
            </a:r>
          </a:p>
        </p:txBody>
      </p:sp>
      <p:sp>
        <p:nvSpPr>
          <p:cNvPr id="5" name="Text Placeholder 8">
            <a:extLst>
              <a:ext uri="{FF2B5EF4-FFF2-40B4-BE49-F238E27FC236}">
                <a16:creationId xmlns:a16="http://schemas.microsoft.com/office/drawing/2014/main" id="{044497EF-EB9B-6B4D-83F2-1DCE8FF16DE8}"/>
              </a:ext>
            </a:extLst>
          </p:cNvPr>
          <p:cNvSpPr txBox="1">
            <a:spLocks/>
          </p:cNvSpPr>
          <p:nvPr/>
        </p:nvSpPr>
        <p:spPr>
          <a:xfrm>
            <a:off x="700173" y="3694366"/>
            <a:ext cx="3651412" cy="1068959"/>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defTabSz="841247">
              <a:spcBef>
                <a:spcPts val="800"/>
              </a:spcBef>
              <a:buNone/>
              <a:defRPr sz="1656">
                <a:latin typeface="Segoe UI"/>
                <a:ea typeface="Segoe UI"/>
                <a:cs typeface="Segoe UI"/>
                <a:sym typeface="Segoe UI"/>
              </a:defRPr>
            </a:pPr>
            <a:r>
              <a:rPr lang="en-US" sz="1656" kern="0" dirty="0">
                <a:latin typeface="Segoe UI"/>
                <a:ea typeface="Segoe UI"/>
                <a:cs typeface="Segoe UI"/>
                <a:sym typeface="Segoe UI"/>
              </a:rPr>
              <a:t>/in/</a:t>
            </a:r>
            <a:r>
              <a:rPr lang="en-US" sz="1656" kern="0" dirty="0" err="1">
                <a:latin typeface="Segoe UI"/>
                <a:ea typeface="Segoe UI"/>
                <a:cs typeface="Segoe UI"/>
                <a:sym typeface="Segoe UI"/>
              </a:rPr>
              <a:t>dustinvannoy</a:t>
            </a:r>
            <a:endParaRPr lang="en-US" sz="1656" kern="0" dirty="0">
              <a:latin typeface="Segoe UI"/>
              <a:ea typeface="Segoe UI"/>
              <a:cs typeface="Segoe UI"/>
              <a:sym typeface="Segoe UI"/>
            </a:endParaRPr>
          </a:p>
          <a:p>
            <a:pPr marL="0" indent="0" defTabSz="841247">
              <a:spcBef>
                <a:spcPts val="800"/>
              </a:spcBef>
              <a:buNone/>
              <a:defRPr sz="1656">
                <a:latin typeface="Segoe UI"/>
                <a:ea typeface="Segoe UI"/>
                <a:cs typeface="Segoe UI"/>
                <a:sym typeface="Segoe UI"/>
              </a:defRPr>
            </a:pPr>
            <a:r>
              <a:rPr lang="en-US" sz="1656" kern="0" dirty="0">
                <a:latin typeface="Segoe UI"/>
                <a:ea typeface="Segoe UI"/>
                <a:cs typeface="Segoe UI"/>
                <a:sym typeface="Segoe UI"/>
              </a:rPr>
              <a:t>@</a:t>
            </a:r>
            <a:r>
              <a:rPr lang="en-US" sz="1656" kern="0" dirty="0" err="1">
                <a:latin typeface="Segoe UI"/>
                <a:ea typeface="Segoe UI"/>
                <a:cs typeface="Segoe UI"/>
                <a:sym typeface="Segoe UI"/>
              </a:rPr>
              <a:t>dustinvannoy</a:t>
            </a:r>
            <a:endParaRPr lang="en-US" sz="1656" kern="0" dirty="0">
              <a:latin typeface="Segoe UI"/>
              <a:ea typeface="Segoe UI"/>
              <a:cs typeface="Segoe UI"/>
              <a:sym typeface="Segoe UI"/>
            </a:endParaRPr>
          </a:p>
          <a:p>
            <a:pPr marL="0" indent="0" defTabSz="841247">
              <a:spcBef>
                <a:spcPts val="800"/>
              </a:spcBef>
              <a:buNone/>
              <a:defRPr sz="1656">
                <a:latin typeface="Segoe UI"/>
                <a:ea typeface="Segoe UI"/>
                <a:cs typeface="Segoe UI"/>
                <a:sym typeface="Segoe UI"/>
              </a:defRPr>
            </a:pPr>
            <a:r>
              <a:rPr lang="en-US" sz="1656" kern="0" dirty="0" err="1">
                <a:latin typeface="Segoe UI"/>
                <a:ea typeface="Segoe UI"/>
                <a:cs typeface="Segoe UI"/>
                <a:sym typeface="Segoe UI"/>
              </a:rPr>
              <a:t>dustin@dustinvannoy.com</a:t>
            </a:r>
            <a:endParaRPr lang="en-US" sz="1656" kern="0" dirty="0">
              <a:latin typeface="Segoe UI"/>
              <a:ea typeface="Segoe UI"/>
              <a:cs typeface="Segoe UI"/>
              <a:sym typeface="Segoe UI"/>
            </a:endParaRPr>
          </a:p>
        </p:txBody>
      </p:sp>
      <p:sp>
        <p:nvSpPr>
          <p:cNvPr id="6" name="Text Placeholder 86">
            <a:extLst>
              <a:ext uri="{FF2B5EF4-FFF2-40B4-BE49-F238E27FC236}">
                <a16:creationId xmlns:a16="http://schemas.microsoft.com/office/drawing/2014/main" id="{4D7F0413-4E7A-294D-B5FC-891A18726387}"/>
              </a:ext>
            </a:extLst>
          </p:cNvPr>
          <p:cNvSpPr txBox="1">
            <a:spLocks/>
          </p:cNvSpPr>
          <p:nvPr/>
        </p:nvSpPr>
        <p:spPr>
          <a:xfrm>
            <a:off x="5641263" y="2209745"/>
            <a:ext cx="2998927" cy="180685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defTabSz="850391">
              <a:spcBef>
                <a:spcPts val="0"/>
              </a:spcBef>
              <a:buNone/>
              <a:defRPr sz="2232">
                <a:latin typeface="Segoe UI"/>
                <a:ea typeface="Segoe UI"/>
                <a:cs typeface="Segoe UI"/>
                <a:sym typeface="Segoe UI"/>
              </a:defRPr>
            </a:pPr>
            <a:r>
              <a:rPr lang="en-US" sz="2232" kern="0" dirty="0">
                <a:latin typeface="Segoe UI"/>
                <a:ea typeface="Segoe UI"/>
                <a:cs typeface="Segoe UI"/>
                <a:sym typeface="Segoe UI"/>
              </a:rPr>
              <a:t>Technologies</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Azure &amp; AWS</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Spark</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Kafka</a:t>
            </a:r>
            <a:endParaRPr lang="en-US" sz="2232" kern="0" spc="18" dirty="0">
              <a:latin typeface="Segoe UI"/>
              <a:ea typeface="Segoe UI"/>
              <a:cs typeface="Segoe UI"/>
              <a:sym typeface="Segoe UI"/>
            </a:endParaRPr>
          </a:p>
          <a:p>
            <a:pPr marL="318897" indent="-318897" defTabSz="850391">
              <a:spcBef>
                <a:spcPts val="0"/>
              </a:spcBef>
              <a:buClr>
                <a:schemeClr val="accent3"/>
              </a:buClr>
              <a:buSzPct val="100000"/>
              <a:buFont typeface="Arial"/>
              <a:buChar char="•"/>
              <a:defRPr sz="2232">
                <a:latin typeface="Segoe UI"/>
                <a:ea typeface="Segoe UI"/>
                <a:cs typeface="Segoe UI"/>
                <a:sym typeface="Segoe UI"/>
              </a:defRPr>
            </a:pPr>
            <a:r>
              <a:rPr lang="en-US" sz="2232" kern="0" dirty="0">
                <a:latin typeface="Segoe UI"/>
                <a:ea typeface="Segoe UI"/>
                <a:cs typeface="Segoe UI"/>
                <a:sym typeface="Segoe UI"/>
              </a:rPr>
              <a:t>Python</a:t>
            </a:r>
          </a:p>
        </p:txBody>
      </p:sp>
      <p:sp>
        <p:nvSpPr>
          <p:cNvPr id="7" name="Text Placeholder 87">
            <a:extLst>
              <a:ext uri="{FF2B5EF4-FFF2-40B4-BE49-F238E27FC236}">
                <a16:creationId xmlns:a16="http://schemas.microsoft.com/office/drawing/2014/main" id="{B7737A6B-B566-C445-835E-905139B7324A}"/>
              </a:ext>
            </a:extLst>
          </p:cNvPr>
          <p:cNvSpPr txBox="1">
            <a:spLocks/>
          </p:cNvSpPr>
          <p:nvPr/>
        </p:nvSpPr>
        <p:spPr>
          <a:xfrm>
            <a:off x="5629480" y="585656"/>
            <a:ext cx="3514519" cy="180685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spcBef>
                <a:spcPts val="0"/>
              </a:spcBef>
              <a:buNone/>
              <a:defRPr>
                <a:latin typeface="Segoe UI"/>
                <a:ea typeface="Segoe UI"/>
                <a:cs typeface="Segoe UI"/>
                <a:sym typeface="Segoe UI"/>
              </a:defRPr>
            </a:pPr>
            <a:r>
              <a:rPr lang="en-US" kern="0" dirty="0">
                <a:latin typeface="Segoe UI"/>
                <a:ea typeface="Segoe UI"/>
                <a:cs typeface="Segoe UI"/>
                <a:sym typeface="Segoe UI"/>
              </a:rPr>
              <a:t>Modern Data Systems</a:t>
            </a:r>
            <a:endParaRPr lang="en-US" kern="0" spc="20" dirty="0">
              <a:latin typeface="Segoe UI"/>
              <a:ea typeface="Segoe UI"/>
              <a:cs typeface="Segoe UI"/>
              <a:sym typeface="Segoe UI"/>
            </a:endParaRPr>
          </a:p>
          <a:p>
            <a:pPr>
              <a:spcBef>
                <a:spcPts val="0"/>
              </a:spcBef>
              <a:buClr>
                <a:schemeClr val="accent3"/>
              </a:buClr>
              <a:buSzPct val="100000"/>
              <a:buFont typeface="Arial"/>
              <a:buChar char="•"/>
              <a:defRPr>
                <a:latin typeface="Segoe UI"/>
                <a:ea typeface="Segoe UI"/>
                <a:cs typeface="Segoe UI"/>
                <a:sym typeface="Segoe UI"/>
              </a:defRPr>
            </a:pPr>
            <a:r>
              <a:rPr lang="en-US" kern="0" dirty="0">
                <a:latin typeface="Segoe UI"/>
                <a:ea typeface="Segoe UI"/>
                <a:cs typeface="Segoe UI"/>
                <a:sym typeface="Segoe UI"/>
              </a:rPr>
              <a:t>Data Lakes</a:t>
            </a:r>
            <a:endParaRPr lang="en-US" kern="0" spc="20" dirty="0">
              <a:latin typeface="Segoe UI"/>
              <a:ea typeface="Segoe UI"/>
              <a:cs typeface="Segoe UI"/>
              <a:sym typeface="Segoe UI"/>
            </a:endParaRPr>
          </a:p>
          <a:p>
            <a:pPr>
              <a:spcBef>
                <a:spcPts val="0"/>
              </a:spcBef>
              <a:buClr>
                <a:schemeClr val="accent3"/>
              </a:buClr>
              <a:buSzPct val="100000"/>
              <a:buFont typeface="Arial"/>
              <a:buChar char="•"/>
              <a:defRPr>
                <a:latin typeface="Segoe UI"/>
                <a:ea typeface="Segoe UI"/>
                <a:cs typeface="Segoe UI"/>
                <a:sym typeface="Segoe UI"/>
              </a:defRPr>
            </a:pPr>
            <a:r>
              <a:rPr lang="en-US" kern="0" dirty="0">
                <a:latin typeface="Segoe UI"/>
                <a:ea typeface="Segoe UI"/>
                <a:cs typeface="Segoe UI"/>
                <a:sym typeface="Segoe UI"/>
              </a:rPr>
              <a:t>Analytics in Cloud</a:t>
            </a:r>
            <a:endParaRPr lang="en-US" kern="0" spc="20" dirty="0">
              <a:latin typeface="Segoe UI"/>
              <a:ea typeface="Segoe UI"/>
              <a:cs typeface="Segoe UI"/>
              <a:sym typeface="Segoe UI"/>
            </a:endParaRPr>
          </a:p>
          <a:p>
            <a:pPr>
              <a:spcBef>
                <a:spcPts val="0"/>
              </a:spcBef>
              <a:buClr>
                <a:schemeClr val="accent3"/>
              </a:buClr>
              <a:buSzPct val="100000"/>
              <a:buFont typeface="Arial"/>
              <a:buChar char="•"/>
              <a:defRPr>
                <a:latin typeface="Segoe UI"/>
                <a:ea typeface="Segoe UI"/>
                <a:cs typeface="Segoe UI"/>
                <a:sym typeface="Segoe UI"/>
              </a:defRPr>
            </a:pPr>
            <a:r>
              <a:rPr lang="en-US" kern="0" dirty="0">
                <a:latin typeface="Segoe UI"/>
                <a:ea typeface="Segoe UI"/>
                <a:cs typeface="Segoe UI"/>
                <a:sym typeface="Segoe UI"/>
              </a:rPr>
              <a:t>Streaming</a:t>
            </a:r>
          </a:p>
        </p:txBody>
      </p:sp>
      <p:grpSp>
        <p:nvGrpSpPr>
          <p:cNvPr id="8" name="Group 37">
            <a:extLst>
              <a:ext uri="{FF2B5EF4-FFF2-40B4-BE49-F238E27FC236}">
                <a16:creationId xmlns:a16="http://schemas.microsoft.com/office/drawing/2014/main" id="{8443C1C8-3C82-EC44-AE0E-CAD15350A4A7}"/>
              </a:ext>
            </a:extLst>
          </p:cNvPr>
          <p:cNvGrpSpPr/>
          <p:nvPr/>
        </p:nvGrpSpPr>
        <p:grpSpPr>
          <a:xfrm>
            <a:off x="446784" y="4122529"/>
            <a:ext cx="229601" cy="229601"/>
            <a:chOff x="0" y="0"/>
            <a:chExt cx="229600" cy="229600"/>
          </a:xfrm>
        </p:grpSpPr>
        <p:sp>
          <p:nvSpPr>
            <p:cNvPr id="9" name="Rounded Rectangle 38">
              <a:extLst>
                <a:ext uri="{FF2B5EF4-FFF2-40B4-BE49-F238E27FC236}">
                  <a16:creationId xmlns:a16="http://schemas.microsoft.com/office/drawing/2014/main" id="{44DD3561-183D-4641-B1D6-3AB51F7BC9B4}"/>
                </a:ext>
              </a:extLst>
            </p:cNvPr>
            <p:cNvSpPr/>
            <p:nvPr/>
          </p:nvSpPr>
          <p:spPr>
            <a:xfrm>
              <a:off x="0" y="0"/>
              <a:ext cx="229601" cy="229601"/>
            </a:xfrm>
            <a:prstGeom prst="roundRect">
              <a:avLst>
                <a:gd name="adj" fmla="val 16667"/>
              </a:avLst>
            </a:prstGeom>
            <a:solidFill>
              <a:srgbClr val="000000"/>
            </a:solidFill>
            <a:ln w="12700" cap="flat">
              <a:noFill/>
              <a:miter lim="400000"/>
            </a:ln>
            <a:effectLst/>
          </p:spPr>
          <p:txBody>
            <a:bodyPr wrap="square" lIns="45719" tIns="45719" rIns="45719" bIns="45719" numCol="1" anchor="ctr">
              <a:noAutofit/>
            </a:bodyPr>
            <a:lstStyle/>
            <a:p>
              <a:pPr algn="ctr">
                <a:defRPr>
                  <a:solidFill>
                    <a:srgbClr val="AFAFAF"/>
                  </a:solidFill>
                </a:defRPr>
              </a:pPr>
              <a:endParaRPr/>
            </a:p>
          </p:txBody>
        </p:sp>
        <p:sp>
          <p:nvSpPr>
            <p:cNvPr id="10" name="Freeform 383">
              <a:extLst>
                <a:ext uri="{FF2B5EF4-FFF2-40B4-BE49-F238E27FC236}">
                  <a16:creationId xmlns:a16="http://schemas.microsoft.com/office/drawing/2014/main" id="{7136D1D0-F4A4-CA48-8F78-8A891E0C613B}"/>
                </a:ext>
              </a:extLst>
            </p:cNvPr>
            <p:cNvSpPr/>
            <p:nvPr/>
          </p:nvSpPr>
          <p:spPr>
            <a:xfrm>
              <a:off x="67233" y="72116"/>
              <a:ext cx="103393" cy="89504"/>
            </a:xfrm>
            <a:custGeom>
              <a:avLst/>
              <a:gdLst/>
              <a:ahLst/>
              <a:cxnLst>
                <a:cxn ang="0">
                  <a:pos x="wd2" y="hd2"/>
                </a:cxn>
                <a:cxn ang="5400000">
                  <a:pos x="wd2" y="hd2"/>
                </a:cxn>
                <a:cxn ang="10800000">
                  <a:pos x="wd2" y="hd2"/>
                </a:cxn>
                <a:cxn ang="16200000">
                  <a:pos x="wd2" y="hd2"/>
                </a:cxn>
              </a:cxnLst>
              <a:rect l="0" t="0" r="r" b="b"/>
              <a:pathLst>
                <a:path w="21600" h="21600" extrusionOk="0">
                  <a:moveTo>
                    <a:pt x="21600" y="2700"/>
                  </a:moveTo>
                  <a:cubicBezTo>
                    <a:pt x="21262" y="2700"/>
                    <a:pt x="20250" y="3471"/>
                    <a:pt x="19238" y="3471"/>
                  </a:cubicBezTo>
                  <a:cubicBezTo>
                    <a:pt x="19913" y="3086"/>
                    <a:pt x="20588" y="1543"/>
                    <a:pt x="20925" y="386"/>
                  </a:cubicBezTo>
                  <a:cubicBezTo>
                    <a:pt x="20250" y="1157"/>
                    <a:pt x="18900" y="1543"/>
                    <a:pt x="18225" y="1543"/>
                  </a:cubicBezTo>
                  <a:cubicBezTo>
                    <a:pt x="18225" y="1543"/>
                    <a:pt x="18225" y="1543"/>
                    <a:pt x="18225" y="1543"/>
                  </a:cubicBezTo>
                  <a:cubicBezTo>
                    <a:pt x="17550" y="771"/>
                    <a:pt x="16200" y="0"/>
                    <a:pt x="14850" y="0"/>
                  </a:cubicBezTo>
                  <a:cubicBezTo>
                    <a:pt x="12488" y="0"/>
                    <a:pt x="10463" y="2314"/>
                    <a:pt x="10463" y="5400"/>
                  </a:cubicBezTo>
                  <a:cubicBezTo>
                    <a:pt x="10463" y="5786"/>
                    <a:pt x="10463" y="6171"/>
                    <a:pt x="10800" y="6557"/>
                  </a:cubicBezTo>
                  <a:cubicBezTo>
                    <a:pt x="10800" y="6557"/>
                    <a:pt x="10800" y="6557"/>
                    <a:pt x="10800" y="6557"/>
                  </a:cubicBezTo>
                  <a:cubicBezTo>
                    <a:pt x="7425" y="6557"/>
                    <a:pt x="3375" y="4629"/>
                    <a:pt x="1350" y="1157"/>
                  </a:cubicBezTo>
                  <a:cubicBezTo>
                    <a:pt x="0" y="3857"/>
                    <a:pt x="1013" y="6943"/>
                    <a:pt x="2700" y="8100"/>
                  </a:cubicBezTo>
                  <a:cubicBezTo>
                    <a:pt x="2025" y="8486"/>
                    <a:pt x="1013" y="8100"/>
                    <a:pt x="675" y="7714"/>
                  </a:cubicBezTo>
                  <a:cubicBezTo>
                    <a:pt x="675" y="9643"/>
                    <a:pt x="1350" y="11957"/>
                    <a:pt x="4050" y="13114"/>
                  </a:cubicBezTo>
                  <a:cubicBezTo>
                    <a:pt x="3375" y="13500"/>
                    <a:pt x="2700" y="13114"/>
                    <a:pt x="2025" y="13114"/>
                  </a:cubicBezTo>
                  <a:cubicBezTo>
                    <a:pt x="2363" y="14657"/>
                    <a:pt x="4050" y="16971"/>
                    <a:pt x="6075" y="16971"/>
                  </a:cubicBezTo>
                  <a:cubicBezTo>
                    <a:pt x="5400" y="17743"/>
                    <a:pt x="3038" y="19671"/>
                    <a:pt x="0" y="19286"/>
                  </a:cubicBezTo>
                  <a:cubicBezTo>
                    <a:pt x="2025" y="20829"/>
                    <a:pt x="4388" y="21600"/>
                    <a:pt x="7088" y="21600"/>
                  </a:cubicBezTo>
                  <a:cubicBezTo>
                    <a:pt x="14175" y="21600"/>
                    <a:pt x="19575" y="14271"/>
                    <a:pt x="19575" y="5400"/>
                  </a:cubicBezTo>
                  <a:cubicBezTo>
                    <a:pt x="19575" y="5400"/>
                    <a:pt x="19575" y="5400"/>
                    <a:pt x="19575" y="5400"/>
                  </a:cubicBezTo>
                  <a:cubicBezTo>
                    <a:pt x="19575" y="5400"/>
                    <a:pt x="19575" y="5400"/>
                    <a:pt x="19575" y="5400"/>
                  </a:cubicBezTo>
                  <a:cubicBezTo>
                    <a:pt x="19575" y="5400"/>
                    <a:pt x="19575" y="5400"/>
                    <a:pt x="19575" y="5400"/>
                  </a:cubicBezTo>
                  <a:cubicBezTo>
                    <a:pt x="20250" y="5014"/>
                    <a:pt x="20925" y="3857"/>
                    <a:pt x="21600" y="27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11" name="Group 40">
            <a:extLst>
              <a:ext uri="{FF2B5EF4-FFF2-40B4-BE49-F238E27FC236}">
                <a16:creationId xmlns:a16="http://schemas.microsoft.com/office/drawing/2014/main" id="{9104017A-B900-F445-A751-C3BAF22D297B}"/>
              </a:ext>
            </a:extLst>
          </p:cNvPr>
          <p:cNvGrpSpPr/>
          <p:nvPr/>
        </p:nvGrpSpPr>
        <p:grpSpPr>
          <a:xfrm>
            <a:off x="446782" y="3729118"/>
            <a:ext cx="229601" cy="229601"/>
            <a:chOff x="0" y="0"/>
            <a:chExt cx="229600" cy="229600"/>
          </a:xfrm>
        </p:grpSpPr>
        <p:sp>
          <p:nvSpPr>
            <p:cNvPr id="12" name="Rounded Rectangle 41">
              <a:extLst>
                <a:ext uri="{FF2B5EF4-FFF2-40B4-BE49-F238E27FC236}">
                  <a16:creationId xmlns:a16="http://schemas.microsoft.com/office/drawing/2014/main" id="{8A7BC648-86F6-A149-A8C1-647CB49C8210}"/>
                </a:ext>
              </a:extLst>
            </p:cNvPr>
            <p:cNvSpPr/>
            <p:nvPr/>
          </p:nvSpPr>
          <p:spPr>
            <a:xfrm>
              <a:off x="0" y="0"/>
              <a:ext cx="229601" cy="229601"/>
            </a:xfrm>
            <a:prstGeom prst="roundRect">
              <a:avLst>
                <a:gd name="adj" fmla="val 16667"/>
              </a:avLst>
            </a:prstGeom>
            <a:solidFill>
              <a:srgbClr val="000000"/>
            </a:solidFill>
            <a:ln w="12700" cap="flat">
              <a:noFill/>
              <a:miter lim="400000"/>
            </a:ln>
            <a:effectLst/>
          </p:spPr>
          <p:txBody>
            <a:bodyPr wrap="square" lIns="45719" tIns="45719" rIns="45719" bIns="45719" numCol="1" anchor="ctr">
              <a:noAutofit/>
            </a:bodyPr>
            <a:lstStyle/>
            <a:p>
              <a:pPr algn="ctr">
                <a:defRPr>
                  <a:solidFill>
                    <a:srgbClr val="AFAFAF"/>
                  </a:solidFill>
                </a:defRPr>
              </a:pPr>
              <a:endParaRPr/>
            </a:p>
          </p:txBody>
        </p:sp>
        <p:grpSp>
          <p:nvGrpSpPr>
            <p:cNvPr id="13" name="Group 1216">
              <a:extLst>
                <a:ext uri="{FF2B5EF4-FFF2-40B4-BE49-F238E27FC236}">
                  <a16:creationId xmlns:a16="http://schemas.microsoft.com/office/drawing/2014/main" id="{5EF940A4-E787-4D40-8BF0-BA4B86A95BA9}"/>
                </a:ext>
              </a:extLst>
            </p:cNvPr>
            <p:cNvGrpSpPr/>
            <p:nvPr/>
          </p:nvGrpSpPr>
          <p:grpSpPr>
            <a:xfrm>
              <a:off x="67597" y="58488"/>
              <a:ext cx="101583" cy="101581"/>
              <a:chOff x="0" y="0"/>
              <a:chExt cx="101582" cy="101580"/>
            </a:xfrm>
          </p:grpSpPr>
          <p:sp>
            <p:nvSpPr>
              <p:cNvPr id="14" name="Oval 315">
                <a:extLst>
                  <a:ext uri="{FF2B5EF4-FFF2-40B4-BE49-F238E27FC236}">
                    <a16:creationId xmlns:a16="http://schemas.microsoft.com/office/drawing/2014/main" id="{C5F3CCD2-2FD3-7E44-A15B-57E6EC3F79C2}"/>
                  </a:ext>
                </a:extLst>
              </p:cNvPr>
              <p:cNvSpPr/>
              <p:nvPr/>
            </p:nvSpPr>
            <p:spPr>
              <a:xfrm>
                <a:off x="0" y="0"/>
                <a:ext cx="24730" cy="24441"/>
              </a:xfrm>
              <a:prstGeom prst="ellipse">
                <a:avLst/>
              </a:prstGeom>
              <a:solidFill>
                <a:srgbClr val="FFFFFF"/>
              </a:solidFill>
              <a:ln w="12700" cap="flat">
                <a:noFill/>
                <a:miter lim="400000"/>
              </a:ln>
              <a:effectLst/>
            </p:spPr>
            <p:txBody>
              <a:bodyPr wrap="square" lIns="45719" tIns="45719" rIns="45719" bIns="45719" numCol="1" anchor="t">
                <a:noAutofit/>
              </a:bodyPr>
              <a:lstStyle/>
              <a:p>
                <a:pPr>
                  <a:defRPr>
                    <a:latin typeface="Open Sans"/>
                    <a:ea typeface="Open Sans"/>
                    <a:cs typeface="Open Sans"/>
                    <a:sym typeface="Open Sans"/>
                  </a:defRPr>
                </a:pPr>
                <a:endParaRPr/>
              </a:p>
            </p:txBody>
          </p:sp>
          <p:sp>
            <p:nvSpPr>
              <p:cNvPr id="15" name="Rectangle 316">
                <a:extLst>
                  <a:ext uri="{FF2B5EF4-FFF2-40B4-BE49-F238E27FC236}">
                    <a16:creationId xmlns:a16="http://schemas.microsoft.com/office/drawing/2014/main" id="{B94587BB-15CF-3C4C-AC15-074D6CEE9AC3}"/>
                  </a:ext>
                </a:extLst>
              </p:cNvPr>
              <p:cNvSpPr/>
              <p:nvPr/>
            </p:nvSpPr>
            <p:spPr>
              <a:xfrm>
                <a:off x="1902" y="33987"/>
                <a:ext cx="20926" cy="67593"/>
              </a:xfrm>
              <a:prstGeom prst="rect">
                <a:avLst/>
              </a:prstGeom>
              <a:solidFill>
                <a:srgbClr val="FFFFFF"/>
              </a:solidFill>
              <a:ln w="12700" cap="flat">
                <a:noFill/>
                <a:miter lim="400000"/>
              </a:ln>
              <a:effectLst/>
            </p:spPr>
            <p:txBody>
              <a:bodyPr wrap="square" lIns="45719" tIns="45719" rIns="45719" bIns="45719" numCol="1" anchor="t">
                <a:noAutofit/>
              </a:bodyPr>
              <a:lstStyle/>
              <a:p>
                <a:pPr>
                  <a:defRPr>
                    <a:latin typeface="Open Sans"/>
                    <a:ea typeface="Open Sans"/>
                    <a:cs typeface="Open Sans"/>
                    <a:sym typeface="Open Sans"/>
                  </a:defRPr>
                </a:pPr>
                <a:endParaRPr/>
              </a:p>
            </p:txBody>
          </p:sp>
          <p:sp>
            <p:nvSpPr>
              <p:cNvPr id="16" name="Freeform 317">
                <a:extLst>
                  <a:ext uri="{FF2B5EF4-FFF2-40B4-BE49-F238E27FC236}">
                    <a16:creationId xmlns:a16="http://schemas.microsoft.com/office/drawing/2014/main" id="{61F87124-D929-BD40-889A-1C05871833F3}"/>
                  </a:ext>
                </a:extLst>
              </p:cNvPr>
              <p:cNvSpPr/>
              <p:nvPr/>
            </p:nvSpPr>
            <p:spPr>
              <a:xfrm>
                <a:off x="36143" y="32077"/>
                <a:ext cx="65440" cy="69504"/>
              </a:xfrm>
              <a:custGeom>
                <a:avLst/>
                <a:gdLst/>
                <a:ahLst/>
                <a:cxnLst>
                  <a:cxn ang="0">
                    <a:pos x="wd2" y="hd2"/>
                  </a:cxn>
                  <a:cxn ang="5400000">
                    <a:pos x="wd2" y="hd2"/>
                  </a:cxn>
                  <a:cxn ang="10800000">
                    <a:pos x="wd2" y="hd2"/>
                  </a:cxn>
                  <a:cxn ang="16200000">
                    <a:pos x="wd2" y="hd2"/>
                  </a:cxn>
                </a:cxnLst>
                <a:rect l="0" t="0" r="r" b="b"/>
                <a:pathLst>
                  <a:path w="21600" h="21600" extrusionOk="0">
                    <a:moveTo>
                      <a:pt x="13224" y="0"/>
                    </a:moveTo>
                    <a:cubicBezTo>
                      <a:pt x="9918" y="0"/>
                      <a:pt x="7604" y="1670"/>
                      <a:pt x="6722" y="3339"/>
                    </a:cubicBezTo>
                    <a:cubicBezTo>
                      <a:pt x="6612" y="3339"/>
                      <a:pt x="6612" y="3339"/>
                      <a:pt x="6612" y="3339"/>
                    </a:cubicBezTo>
                    <a:cubicBezTo>
                      <a:pt x="6612" y="522"/>
                      <a:pt x="6612" y="522"/>
                      <a:pt x="6612" y="522"/>
                    </a:cubicBezTo>
                    <a:cubicBezTo>
                      <a:pt x="0" y="522"/>
                      <a:pt x="0" y="522"/>
                      <a:pt x="0" y="522"/>
                    </a:cubicBezTo>
                    <a:cubicBezTo>
                      <a:pt x="0" y="21600"/>
                      <a:pt x="0" y="21600"/>
                      <a:pt x="0" y="21600"/>
                    </a:cubicBezTo>
                    <a:cubicBezTo>
                      <a:pt x="6943" y="21600"/>
                      <a:pt x="6943" y="21600"/>
                      <a:pt x="6943" y="21600"/>
                    </a:cubicBezTo>
                    <a:cubicBezTo>
                      <a:pt x="6943" y="11165"/>
                      <a:pt x="6943" y="11165"/>
                      <a:pt x="6943" y="11165"/>
                    </a:cubicBezTo>
                    <a:cubicBezTo>
                      <a:pt x="6943" y="8452"/>
                      <a:pt x="7494" y="5739"/>
                      <a:pt x="11020" y="5739"/>
                    </a:cubicBezTo>
                    <a:cubicBezTo>
                      <a:pt x="14657" y="5739"/>
                      <a:pt x="14657" y="8870"/>
                      <a:pt x="14657" y="11374"/>
                    </a:cubicBezTo>
                    <a:cubicBezTo>
                      <a:pt x="14657" y="21600"/>
                      <a:pt x="14657" y="21600"/>
                      <a:pt x="14657" y="21600"/>
                    </a:cubicBezTo>
                    <a:cubicBezTo>
                      <a:pt x="21600" y="21600"/>
                      <a:pt x="21600" y="21600"/>
                      <a:pt x="21600" y="21600"/>
                    </a:cubicBezTo>
                    <a:cubicBezTo>
                      <a:pt x="21600" y="10017"/>
                      <a:pt x="21600" y="10017"/>
                      <a:pt x="21600" y="10017"/>
                    </a:cubicBezTo>
                    <a:cubicBezTo>
                      <a:pt x="21600" y="4383"/>
                      <a:pt x="20278" y="0"/>
                      <a:pt x="13224" y="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pic>
        <p:nvPicPr>
          <p:cNvPr id="18" name="Picture 17">
            <a:extLst>
              <a:ext uri="{FF2B5EF4-FFF2-40B4-BE49-F238E27FC236}">
                <a16:creationId xmlns:a16="http://schemas.microsoft.com/office/drawing/2014/main" id="{A46E08F9-8716-8240-826D-A179253B347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49377" y="209550"/>
            <a:ext cx="1445592" cy="1789847"/>
          </a:xfrm>
          <a:prstGeom prst="rect">
            <a:avLst/>
          </a:prstGeom>
        </p:spPr>
      </p:pic>
      <p:sp>
        <p:nvSpPr>
          <p:cNvPr id="23" name="Rounded Rectangle 21">
            <a:extLst>
              <a:ext uri="{FF2B5EF4-FFF2-40B4-BE49-F238E27FC236}">
                <a16:creationId xmlns:a16="http://schemas.microsoft.com/office/drawing/2014/main" id="{4227465D-4DD2-B04F-A8C6-BB36A4A5C598}"/>
              </a:ext>
            </a:extLst>
          </p:cNvPr>
          <p:cNvSpPr/>
          <p:nvPr/>
        </p:nvSpPr>
        <p:spPr>
          <a:xfrm>
            <a:off x="470572" y="4515940"/>
            <a:ext cx="229601" cy="229601"/>
          </a:xfrm>
          <a:prstGeom prst="roundRect">
            <a:avLst>
              <a:gd name="adj" fmla="val 16667"/>
            </a:avLst>
          </a:prstGeom>
          <a:solidFill>
            <a:srgbClr val="000000"/>
          </a:solidFill>
          <a:ln w="12700">
            <a:miter lim="400000"/>
          </a:ln>
        </p:spPr>
        <p:txBody>
          <a:bodyPr lIns="45719" rIns="45719" anchor="ctr"/>
          <a:lstStyle/>
          <a:p>
            <a:pPr algn="ctr">
              <a:defRPr>
                <a:solidFill>
                  <a:srgbClr val="AFAFAF"/>
                </a:solidFill>
              </a:defRPr>
            </a:pPr>
            <a:endParaRPr/>
          </a:p>
        </p:txBody>
      </p:sp>
      <p:grpSp>
        <p:nvGrpSpPr>
          <p:cNvPr id="24" name="Group 22">
            <a:extLst>
              <a:ext uri="{FF2B5EF4-FFF2-40B4-BE49-F238E27FC236}">
                <a16:creationId xmlns:a16="http://schemas.microsoft.com/office/drawing/2014/main" id="{42E74686-0610-EE4A-9A74-CBBDDC9874A8}"/>
              </a:ext>
            </a:extLst>
          </p:cNvPr>
          <p:cNvGrpSpPr/>
          <p:nvPr/>
        </p:nvGrpSpPr>
        <p:grpSpPr>
          <a:xfrm>
            <a:off x="531145" y="4587505"/>
            <a:ext cx="116364" cy="86663"/>
            <a:chOff x="0" y="0"/>
            <a:chExt cx="116363" cy="86661"/>
          </a:xfrm>
        </p:grpSpPr>
        <p:sp>
          <p:nvSpPr>
            <p:cNvPr id="25" name="Freeform 23">
              <a:extLst>
                <a:ext uri="{FF2B5EF4-FFF2-40B4-BE49-F238E27FC236}">
                  <a16:creationId xmlns:a16="http://schemas.microsoft.com/office/drawing/2014/main" id="{DF3D97D4-717C-A64B-B210-14C53432DB4A}"/>
                </a:ext>
              </a:extLst>
            </p:cNvPr>
            <p:cNvSpPr/>
            <p:nvPr/>
          </p:nvSpPr>
          <p:spPr>
            <a:xfrm>
              <a:off x="6591" y="0"/>
              <a:ext cx="103036" cy="43235"/>
            </a:xfrm>
            <a:custGeom>
              <a:avLst/>
              <a:gdLst/>
              <a:ahLst/>
              <a:cxnLst>
                <a:cxn ang="0">
                  <a:pos x="wd2" y="hd2"/>
                </a:cxn>
                <a:cxn ang="5400000">
                  <a:pos x="wd2" y="hd2"/>
                </a:cxn>
                <a:cxn ang="10800000">
                  <a:pos x="wd2" y="hd2"/>
                </a:cxn>
                <a:cxn ang="16200000">
                  <a:pos x="wd2" y="hd2"/>
                </a:cxn>
              </a:cxnLst>
              <a:rect l="0" t="0" r="r" b="b"/>
              <a:pathLst>
                <a:path w="21600" h="21600" extrusionOk="0">
                  <a:moveTo>
                    <a:pt x="10759" y="21600"/>
                  </a:moveTo>
                  <a:lnTo>
                    <a:pt x="21600" y="822"/>
                  </a:lnTo>
                  <a:cubicBezTo>
                    <a:pt x="21204" y="314"/>
                    <a:pt x="20757" y="0"/>
                    <a:pt x="20279" y="0"/>
                  </a:cubicBezTo>
                  <a:lnTo>
                    <a:pt x="1331" y="0"/>
                  </a:lnTo>
                  <a:cubicBezTo>
                    <a:pt x="843" y="0"/>
                    <a:pt x="396" y="290"/>
                    <a:pt x="0" y="822"/>
                  </a:cubicBezTo>
                  <a:lnTo>
                    <a:pt x="10759"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26" name="Freeform 24">
              <a:extLst>
                <a:ext uri="{FF2B5EF4-FFF2-40B4-BE49-F238E27FC236}">
                  <a16:creationId xmlns:a16="http://schemas.microsoft.com/office/drawing/2014/main" id="{F925CA11-C89C-8C4D-BA9A-C8C95ACFE8BC}"/>
                </a:ext>
              </a:extLst>
            </p:cNvPr>
            <p:cNvSpPr/>
            <p:nvPr/>
          </p:nvSpPr>
          <p:spPr>
            <a:xfrm>
              <a:off x="0" y="12394"/>
              <a:ext cx="116364" cy="74268"/>
            </a:xfrm>
            <a:custGeom>
              <a:avLst/>
              <a:gdLst/>
              <a:ahLst/>
              <a:cxnLst>
                <a:cxn ang="0">
                  <a:pos x="wd2" y="hd2"/>
                </a:cxn>
                <a:cxn ang="5400000">
                  <a:pos x="wd2" y="hd2"/>
                </a:cxn>
                <a:cxn ang="10800000">
                  <a:pos x="wd2" y="hd2"/>
                </a:cxn>
                <a:cxn ang="16200000">
                  <a:pos x="wd2" y="hd2"/>
                </a:cxn>
              </a:cxnLst>
              <a:rect l="0" t="0" r="r" b="b"/>
              <a:pathLst>
                <a:path w="21600" h="21600" extrusionOk="0">
                  <a:moveTo>
                    <a:pt x="10742" y="13672"/>
                  </a:moveTo>
                  <a:lnTo>
                    <a:pt x="0" y="14"/>
                  </a:lnTo>
                  <a:cubicBezTo>
                    <a:pt x="0" y="56"/>
                    <a:pt x="0" y="99"/>
                    <a:pt x="0" y="155"/>
                  </a:cubicBezTo>
                  <a:lnTo>
                    <a:pt x="0" y="17826"/>
                  </a:lnTo>
                  <a:cubicBezTo>
                    <a:pt x="0" y="19910"/>
                    <a:pt x="1080" y="21600"/>
                    <a:pt x="2411" y="21600"/>
                  </a:cubicBezTo>
                  <a:lnTo>
                    <a:pt x="19189" y="21600"/>
                  </a:lnTo>
                  <a:cubicBezTo>
                    <a:pt x="20520" y="21600"/>
                    <a:pt x="21600" y="19910"/>
                    <a:pt x="21600" y="17826"/>
                  </a:cubicBezTo>
                  <a:lnTo>
                    <a:pt x="21600" y="155"/>
                  </a:lnTo>
                  <a:cubicBezTo>
                    <a:pt x="21600" y="99"/>
                    <a:pt x="21600" y="56"/>
                    <a:pt x="21600" y="0"/>
                  </a:cubicBezTo>
                  <a:lnTo>
                    <a:pt x="10742" y="13672"/>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grpSp>
    </p:spTree>
    <p:extLst>
      <p:ext uri="{BB962C8B-B14F-4D97-AF65-F5344CB8AC3E}">
        <p14:creationId xmlns:p14="http://schemas.microsoft.com/office/powerpoint/2010/main" val="374639898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Title 2"/>
          <p:cNvSpPr txBox="1">
            <a:spLocks noGrp="1"/>
          </p:cNvSpPr>
          <p:nvPr>
            <p:ph type="title"/>
          </p:nvPr>
        </p:nvSpPr>
        <p:spPr>
          <a:xfrm>
            <a:off x="312744" y="121898"/>
            <a:ext cx="8368548" cy="726402"/>
          </a:xfrm>
          <a:prstGeom prst="rect">
            <a:avLst/>
          </a:prstGeom>
        </p:spPr>
        <p:txBody>
          <a:bodyPr/>
          <a:lstStyle/>
          <a:p>
            <a:r>
              <a:rPr lang="en-US" dirty="0"/>
              <a:t>Cost Comparison – Cool LRS</a:t>
            </a:r>
            <a:endParaRPr dirty="0"/>
          </a:p>
        </p:txBody>
      </p:sp>
      <p:graphicFrame>
        <p:nvGraphicFramePr>
          <p:cNvPr id="563" name="Table 11"/>
          <p:cNvGraphicFramePr/>
          <p:nvPr>
            <p:extLst>
              <p:ext uri="{D42A27DB-BD31-4B8C-83A1-F6EECF244321}">
                <p14:modId xmlns:p14="http://schemas.microsoft.com/office/powerpoint/2010/main" val="3455228994"/>
              </p:ext>
            </p:extLst>
          </p:nvPr>
        </p:nvGraphicFramePr>
        <p:xfrm>
          <a:off x="312744" y="1370856"/>
          <a:ext cx="6899250" cy="1675925"/>
        </p:xfrm>
        <a:graphic>
          <a:graphicData uri="http://schemas.openxmlformats.org/drawingml/2006/table">
            <a:tbl>
              <a:tblPr>
                <a:tableStyleId>{4C3C2611-4C71-4FC5-86AE-919BDF0F9419}</a:tableStyleId>
              </a:tblPr>
              <a:tblGrid>
                <a:gridCol w="2249429">
                  <a:extLst>
                    <a:ext uri="{9D8B030D-6E8A-4147-A177-3AD203B41FA5}">
                      <a16:colId xmlns:a16="http://schemas.microsoft.com/office/drawing/2014/main" val="20000"/>
                    </a:ext>
                  </a:extLst>
                </a:gridCol>
                <a:gridCol w="1596317">
                  <a:extLst>
                    <a:ext uri="{9D8B030D-6E8A-4147-A177-3AD203B41FA5}">
                      <a16:colId xmlns:a16="http://schemas.microsoft.com/office/drawing/2014/main" val="1628463188"/>
                    </a:ext>
                  </a:extLst>
                </a:gridCol>
                <a:gridCol w="1584628">
                  <a:extLst>
                    <a:ext uri="{9D8B030D-6E8A-4147-A177-3AD203B41FA5}">
                      <a16:colId xmlns:a16="http://schemas.microsoft.com/office/drawing/2014/main" val="3470213086"/>
                    </a:ext>
                  </a:extLst>
                </a:gridCol>
                <a:gridCol w="1468876">
                  <a:extLst>
                    <a:ext uri="{9D8B030D-6E8A-4147-A177-3AD203B41FA5}">
                      <a16:colId xmlns:a16="http://schemas.microsoft.com/office/drawing/2014/main" val="20002"/>
                    </a:ext>
                  </a:extLst>
                </a:gridCol>
              </a:tblGrid>
              <a:tr h="745101">
                <a:tc>
                  <a:txBody>
                    <a:bodyPr/>
                    <a:lstStyle/>
                    <a:p>
                      <a:pPr algn="ctr">
                        <a:spcBef>
                          <a:spcPts val="500"/>
                        </a:spcBef>
                        <a:defRPr sz="1800"/>
                      </a:pPr>
                      <a:r>
                        <a:rPr lang="en-US" sz="1800" b="1" dirty="0">
                          <a:solidFill>
                            <a:schemeClr val="accent2"/>
                          </a:solidFill>
                          <a:latin typeface="Segoe UI Semibold"/>
                          <a:ea typeface="Segoe UI Semibold"/>
                          <a:cs typeface="Segoe UI Semibold"/>
                          <a:sym typeface="Segoe UI Semibold"/>
                        </a:rPr>
                        <a:t>Type</a:t>
                      </a:r>
                      <a:endParaRPr sz="1800" b="1" dirty="0">
                        <a:solidFill>
                          <a:schemeClr val="accent2"/>
                        </a:solidFill>
                        <a:latin typeface="Segoe UI Semibold"/>
                        <a:ea typeface="Segoe UI Semibold"/>
                        <a:cs typeface="Segoe UI Semibold"/>
                        <a:sym typeface="Segoe UI Semibold"/>
                      </a:endParaRPr>
                    </a:p>
                  </a:txBody>
                  <a:tcPr marL="45720" marR="45720" anchor="ctr" horzOverflow="overflow">
                    <a:lnB w="12700">
                      <a:solidFill>
                        <a:schemeClr val="accent2"/>
                      </a:solidFill>
                    </a:lnB>
                  </a:tcPr>
                </a:tc>
                <a:tc>
                  <a:txBody>
                    <a:bodyPr/>
                    <a:lstStyle/>
                    <a:p>
                      <a:pPr algn="ctr">
                        <a:spcBef>
                          <a:spcPts val="500"/>
                        </a:spcBef>
                        <a:defRPr sz="1800"/>
                      </a:pPr>
                      <a:r>
                        <a:rPr lang="en-US" sz="1800" b="1" dirty="0">
                          <a:solidFill>
                            <a:schemeClr val="accent2"/>
                          </a:solidFill>
                          <a:latin typeface="Segoe UI Semibold"/>
                          <a:ea typeface="Segoe UI Semibold"/>
                          <a:cs typeface="Segoe UI Semibold"/>
                          <a:sym typeface="Segoe UI Semibold"/>
                        </a:rPr>
                        <a:t>Storage (Dollars/GB)</a:t>
                      </a:r>
                      <a:endParaRPr sz="1800" b="1" dirty="0">
                        <a:solidFill>
                          <a:schemeClr val="accent2"/>
                        </a:solidFill>
                        <a:latin typeface="Segoe UI Semibold"/>
                        <a:ea typeface="Segoe UI Semibold"/>
                        <a:cs typeface="Segoe UI Semibold"/>
                        <a:sym typeface="Segoe UI Semibold"/>
                      </a:endParaRPr>
                    </a:p>
                  </a:txBody>
                  <a:tcPr marL="45720" marR="45720" anchor="ctr" horzOverflow="overflow">
                    <a:lnB w="12700" cap="flat" cmpd="sng" algn="ctr">
                      <a:solidFill>
                        <a:schemeClr val="accent2"/>
                      </a:solidFill>
                      <a:prstDash val="solid"/>
                      <a:round/>
                      <a:headEnd type="none" w="med" len="med"/>
                      <a:tailEnd type="none" w="med" len="med"/>
                    </a:lnB>
                  </a:tcPr>
                </a:tc>
                <a:tc>
                  <a:txBody>
                    <a:bodyPr/>
                    <a:lstStyle/>
                    <a:p>
                      <a:pPr algn="ctr">
                        <a:spcBef>
                          <a:spcPts val="500"/>
                        </a:spcBef>
                        <a:defRPr sz="1800"/>
                      </a:pPr>
                      <a:r>
                        <a:rPr lang="en-US" sz="1800" b="1" dirty="0">
                          <a:solidFill>
                            <a:schemeClr val="accent2"/>
                          </a:solidFill>
                          <a:latin typeface="Segoe UI Semibold"/>
                          <a:ea typeface="Segoe UI Semibold"/>
                          <a:cs typeface="Segoe UI Semibold"/>
                          <a:sym typeface="Segoe UI Semibold"/>
                        </a:rPr>
                        <a:t>Reads</a:t>
                      </a:r>
                    </a:p>
                    <a:p>
                      <a:pPr algn="ctr">
                        <a:spcBef>
                          <a:spcPts val="500"/>
                        </a:spcBef>
                        <a:defRPr sz="1800"/>
                      </a:pPr>
                      <a:r>
                        <a:rPr lang="en-US" sz="1800" b="1" dirty="0">
                          <a:solidFill>
                            <a:schemeClr val="accent2"/>
                          </a:solidFill>
                          <a:latin typeface="Segoe UI Semibold"/>
                          <a:ea typeface="Segoe UI Semibold"/>
                          <a:cs typeface="Segoe UI Semibold"/>
                          <a:sym typeface="Segoe UI Semibold"/>
                        </a:rPr>
                        <a:t>(per 10,000)</a:t>
                      </a:r>
                      <a:endParaRPr sz="1800" b="1" dirty="0">
                        <a:solidFill>
                          <a:schemeClr val="accent2"/>
                        </a:solidFill>
                        <a:latin typeface="Segoe UI Semibold"/>
                        <a:ea typeface="Segoe UI Semibold"/>
                        <a:cs typeface="Segoe UI Semibold"/>
                        <a:sym typeface="Segoe UI Semibold"/>
                      </a:endParaRPr>
                    </a:p>
                  </a:txBody>
                  <a:tcPr marL="45720" marR="45720" anchor="ctr" horzOverflow="overflow">
                    <a:lnB w="12700" cap="flat" cmpd="sng" algn="ctr">
                      <a:solidFill>
                        <a:schemeClr val="accent2"/>
                      </a:solidFill>
                      <a:prstDash val="solid"/>
                      <a:round/>
                      <a:headEnd type="none" w="med" len="med"/>
                      <a:tailEnd type="none" w="med" len="med"/>
                    </a:lnB>
                  </a:tcPr>
                </a:tc>
                <a:tc>
                  <a:txBody>
                    <a:bodyPr/>
                    <a:lstStyle/>
                    <a:p>
                      <a:pPr algn="ctr">
                        <a:spcBef>
                          <a:spcPts val="500"/>
                        </a:spcBef>
                        <a:defRPr sz="1800"/>
                      </a:pPr>
                      <a:r>
                        <a:rPr lang="en-US" sz="1800" b="1" dirty="0">
                          <a:solidFill>
                            <a:schemeClr val="accent2"/>
                          </a:solidFill>
                          <a:latin typeface="Segoe UI Semibold"/>
                          <a:ea typeface="Segoe UI Semibold"/>
                          <a:cs typeface="Segoe UI Semibold"/>
                          <a:sym typeface="Segoe UI Semibold"/>
                        </a:rPr>
                        <a:t>Writes</a:t>
                      </a:r>
                    </a:p>
                    <a:p>
                      <a:pPr algn="ctr">
                        <a:spcBef>
                          <a:spcPts val="500"/>
                        </a:spcBef>
                        <a:defRPr sz="1800"/>
                      </a:pPr>
                      <a:r>
                        <a:rPr lang="en-US" sz="1800" b="1" dirty="0">
                          <a:solidFill>
                            <a:schemeClr val="accent2"/>
                          </a:solidFill>
                          <a:latin typeface="Segoe UI Semibold"/>
                          <a:ea typeface="Segoe UI Semibold"/>
                          <a:cs typeface="Segoe UI Semibold"/>
                          <a:sym typeface="Segoe UI Semibold"/>
                        </a:rPr>
                        <a:t>(per 10,000)</a:t>
                      </a:r>
                      <a:endParaRPr sz="1800" b="1" dirty="0">
                        <a:solidFill>
                          <a:schemeClr val="accent2"/>
                        </a:solidFill>
                        <a:latin typeface="Segoe UI Semibold"/>
                        <a:ea typeface="Segoe UI Semibold"/>
                        <a:cs typeface="Segoe UI Semibold"/>
                        <a:sym typeface="Segoe UI Semibold"/>
                      </a:endParaRPr>
                    </a:p>
                  </a:txBody>
                  <a:tcPr marL="45720" marR="45720" anchor="ctr" horzOverflow="overflow">
                    <a:lnB w="12700">
                      <a:solidFill>
                        <a:schemeClr val="accent2"/>
                      </a:solidFill>
                    </a:lnB>
                  </a:tcPr>
                </a:tc>
                <a:extLst>
                  <a:ext uri="{0D108BD9-81ED-4DB2-BD59-A6C34878D82A}">
                    <a16:rowId xmlns:a16="http://schemas.microsoft.com/office/drawing/2014/main" val="10000"/>
                  </a:ext>
                </a:extLst>
              </a:tr>
              <a:tr h="465412">
                <a:tc>
                  <a:txBody>
                    <a:bodyPr/>
                    <a:lstStyle/>
                    <a:p>
                      <a:pPr algn="l">
                        <a:spcBef>
                          <a:spcPts val="400"/>
                        </a:spcBef>
                        <a:defRPr sz="1800"/>
                      </a:pPr>
                      <a:r>
                        <a:rPr lang="en-US" dirty="0"/>
                        <a:t>Blob Storage (Cool)</a:t>
                      </a:r>
                    </a:p>
                  </a:txBody>
                  <a:tcPr marL="45720" marR="45720" anchor="ctr" horzOverflow="overflow">
                    <a:lnT w="12700" cap="flat" cmpd="sng" algn="ctr">
                      <a:solidFill>
                        <a:schemeClr val="accent2"/>
                      </a:solidFill>
                      <a:prstDash val="solid"/>
                      <a:round/>
                      <a:headEnd type="none" w="med" len="med"/>
                      <a:tailEnd type="none" w="med" len="med"/>
                    </a:lnT>
                    <a:lnB w="12700">
                      <a:solidFill>
                        <a:srgbClr val="AFAFAF"/>
                      </a:solidFill>
                      <a:prstDash val="sysDot"/>
                    </a:lnB>
                  </a:tcPr>
                </a:tc>
                <a:tc>
                  <a:txBody>
                    <a:bodyPr/>
                    <a:lstStyle/>
                    <a:p>
                      <a:pPr algn="r">
                        <a:spcBef>
                          <a:spcPts val="400"/>
                        </a:spcBef>
                        <a:defRPr sz="1800"/>
                      </a:pPr>
                      <a:r>
                        <a:rPr lang="en-US" dirty="0"/>
                        <a:t>.015</a:t>
                      </a:r>
                      <a:endParaRPr dirty="0"/>
                    </a:p>
                  </a:txBody>
                  <a:tcPr marL="45720" marR="45720" anchor="ctr" horzOverflow="overflow">
                    <a:lnT w="12700" cap="flat" cmpd="sng" algn="ctr">
                      <a:solidFill>
                        <a:schemeClr val="accent2"/>
                      </a:solidFill>
                      <a:prstDash val="solid"/>
                      <a:round/>
                      <a:headEnd type="none" w="med" len="med"/>
                      <a:tailEnd type="none" w="med" len="med"/>
                    </a:lnT>
                    <a:lnB w="12700" cap="flat" cmpd="sng" algn="ctr">
                      <a:solidFill>
                        <a:srgbClr val="AFAFAF"/>
                      </a:solidFill>
                      <a:prstDash val="sysDot"/>
                      <a:round/>
                      <a:headEnd type="none" w="med" len="med"/>
                      <a:tailEnd type="none" w="med" len="med"/>
                    </a:lnB>
                  </a:tcPr>
                </a:tc>
                <a:tc>
                  <a:txBody>
                    <a:bodyPr/>
                    <a:lstStyle/>
                    <a:p>
                      <a:pPr marL="0" marR="0" lvl="0" indent="0" algn="r" defTabSz="914400" rtl="0" eaLnBrk="1" fontAlgn="auto" latinLnBrk="0" hangingPunct="1">
                        <a:lnSpc>
                          <a:spcPct val="100000"/>
                        </a:lnSpc>
                        <a:spcBef>
                          <a:spcPts val="400"/>
                        </a:spcBef>
                        <a:spcAft>
                          <a:spcPts val="0"/>
                        </a:spcAft>
                        <a:buClrTx/>
                        <a:buSzTx/>
                        <a:buFontTx/>
                        <a:buNone/>
                        <a:tabLst/>
                        <a:defRPr sz="1800"/>
                      </a:pPr>
                      <a:r>
                        <a:rPr lang="en-US" dirty="0"/>
                        <a:t>.010</a:t>
                      </a:r>
                    </a:p>
                  </a:txBody>
                  <a:tcPr marL="45720" marR="45720" anchor="ctr" horzOverflow="overflow">
                    <a:lnT w="12700" cap="flat" cmpd="sng" algn="ctr">
                      <a:solidFill>
                        <a:schemeClr val="accent2"/>
                      </a:solidFill>
                      <a:prstDash val="solid"/>
                      <a:round/>
                      <a:headEnd type="none" w="med" len="med"/>
                      <a:tailEnd type="none" w="med" len="med"/>
                    </a:lnT>
                    <a:lnB w="12700" cap="flat" cmpd="sng" algn="ctr">
                      <a:solidFill>
                        <a:srgbClr val="AFAFAF"/>
                      </a:solidFill>
                      <a:prstDash val="sysDot"/>
                      <a:round/>
                      <a:headEnd type="none" w="med" len="med"/>
                      <a:tailEnd type="none" w="med" len="med"/>
                    </a:lnB>
                  </a:tcPr>
                </a:tc>
                <a:tc>
                  <a:txBody>
                    <a:bodyPr/>
                    <a:lstStyle/>
                    <a:p>
                      <a:pPr algn="r">
                        <a:spcBef>
                          <a:spcPts val="400"/>
                        </a:spcBef>
                        <a:defRPr sz="1800"/>
                      </a:pPr>
                      <a:r>
                        <a:rPr lang="en-US" dirty="0"/>
                        <a:t>.100</a:t>
                      </a:r>
                    </a:p>
                  </a:txBody>
                  <a:tcPr marL="45720" marR="45720" anchor="ctr" horzOverflow="overflow">
                    <a:lnT w="12700" cap="flat" cmpd="sng" algn="ctr">
                      <a:solidFill>
                        <a:schemeClr val="accent2"/>
                      </a:solidFill>
                      <a:prstDash val="solid"/>
                      <a:round/>
                      <a:headEnd type="none" w="med" len="med"/>
                      <a:tailEnd type="none" w="med" len="med"/>
                    </a:lnT>
                    <a:lnB w="12700">
                      <a:solidFill>
                        <a:srgbClr val="AFAFAF"/>
                      </a:solidFill>
                      <a:prstDash val="sysDot"/>
                    </a:lnB>
                  </a:tcPr>
                </a:tc>
                <a:extLst>
                  <a:ext uri="{0D108BD9-81ED-4DB2-BD59-A6C34878D82A}">
                    <a16:rowId xmlns:a16="http://schemas.microsoft.com/office/drawing/2014/main" val="10003"/>
                  </a:ext>
                </a:extLst>
              </a:tr>
              <a:tr h="465412">
                <a:tc>
                  <a:txBody>
                    <a:bodyPr/>
                    <a:lstStyle/>
                    <a:p>
                      <a:pPr algn="l">
                        <a:spcBef>
                          <a:spcPts val="400"/>
                        </a:spcBef>
                        <a:defRPr sz="1800"/>
                      </a:pPr>
                      <a:r>
                        <a:rPr lang="en-US" dirty="0"/>
                        <a:t>ADLS Gen 2 (Cool)</a:t>
                      </a:r>
                      <a:endParaRPr dirty="0"/>
                    </a:p>
                  </a:txBody>
                  <a:tcPr marL="45720" marR="45720" anchor="ctr" horzOverflow="overflow">
                    <a:lnT w="12700">
                      <a:solidFill>
                        <a:srgbClr val="AFAFAF"/>
                      </a:solidFill>
                      <a:prstDash val="sysDot"/>
                    </a:lnT>
                    <a:lnB w="12700">
                      <a:solidFill>
                        <a:srgbClr val="AFAFAF"/>
                      </a:solidFill>
                      <a:prstDash val="sysDot"/>
                    </a:lnB>
                  </a:tcPr>
                </a:tc>
                <a:tc>
                  <a:txBody>
                    <a:bodyPr/>
                    <a:lstStyle/>
                    <a:p>
                      <a:pPr algn="r">
                        <a:spcBef>
                          <a:spcPts val="400"/>
                        </a:spcBef>
                        <a:defRPr sz="1800"/>
                      </a:pPr>
                      <a:r>
                        <a:rPr lang="en-US" dirty="0"/>
                        <a:t>.015</a:t>
                      </a:r>
                      <a:endParaRPr dirty="0"/>
                    </a:p>
                  </a:txBody>
                  <a:tcPr marL="45720" marR="45720" anchor="ctr" horzOverflow="overflow">
                    <a:lnT w="12700" cap="flat" cmpd="sng" algn="ctr">
                      <a:solidFill>
                        <a:srgbClr val="AFAFAF"/>
                      </a:solidFill>
                      <a:prstDash val="sysDot"/>
                      <a:round/>
                      <a:headEnd type="none" w="med" len="med"/>
                      <a:tailEnd type="none" w="med" len="med"/>
                    </a:lnT>
                    <a:lnB w="12700" cap="flat" cmpd="sng" algn="ctr">
                      <a:solidFill>
                        <a:srgbClr val="AFAFAF"/>
                      </a:solidFill>
                      <a:prstDash val="sysDot"/>
                      <a:round/>
                      <a:headEnd type="none" w="med" len="med"/>
                      <a:tailEnd type="none" w="med" len="med"/>
                    </a:lnB>
                  </a:tcPr>
                </a:tc>
                <a:tc>
                  <a:txBody>
                    <a:bodyPr/>
                    <a:lstStyle/>
                    <a:p>
                      <a:pPr algn="r">
                        <a:spcBef>
                          <a:spcPts val="400"/>
                        </a:spcBef>
                        <a:defRPr sz="1800"/>
                      </a:pPr>
                      <a:r>
                        <a:rPr lang="en-US" dirty="0"/>
                        <a:t>.013</a:t>
                      </a:r>
                      <a:endParaRPr dirty="0"/>
                    </a:p>
                  </a:txBody>
                  <a:tcPr marL="45720" marR="45720" anchor="ctr" horzOverflow="overflow">
                    <a:lnT w="12700" cap="flat" cmpd="sng" algn="ctr">
                      <a:solidFill>
                        <a:srgbClr val="AFAFAF"/>
                      </a:solidFill>
                      <a:prstDash val="sysDot"/>
                      <a:round/>
                      <a:headEnd type="none" w="med" len="med"/>
                      <a:tailEnd type="none" w="med" len="med"/>
                    </a:lnT>
                    <a:lnB w="12700" cap="flat" cmpd="sng" algn="ctr">
                      <a:solidFill>
                        <a:srgbClr val="AFAFAF"/>
                      </a:solidFill>
                      <a:prstDash val="sysDot"/>
                      <a:round/>
                      <a:headEnd type="none" w="med" len="med"/>
                      <a:tailEnd type="none" w="med" len="med"/>
                    </a:lnB>
                  </a:tcPr>
                </a:tc>
                <a:tc>
                  <a:txBody>
                    <a:bodyPr/>
                    <a:lstStyle/>
                    <a:p>
                      <a:pPr algn="r">
                        <a:spcBef>
                          <a:spcPts val="400"/>
                        </a:spcBef>
                        <a:defRPr sz="1800"/>
                      </a:pPr>
                      <a:r>
                        <a:rPr lang="en-US" dirty="0"/>
                        <a:t>.130</a:t>
                      </a:r>
                      <a:endParaRPr dirty="0"/>
                    </a:p>
                  </a:txBody>
                  <a:tcPr marL="45720" marR="45720" anchor="ctr" horzOverflow="overflow">
                    <a:lnT w="12700">
                      <a:solidFill>
                        <a:srgbClr val="AFAFAF"/>
                      </a:solidFill>
                      <a:prstDash val="sysDot"/>
                    </a:lnT>
                    <a:lnB w="12700">
                      <a:solidFill>
                        <a:srgbClr val="AFAFAF"/>
                      </a:solidFill>
                      <a:prstDash val="sysDot"/>
                    </a:lnB>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AC41A936-FAE6-8442-AB90-6847E23F53CE}"/>
              </a:ext>
            </a:extLst>
          </p:cNvPr>
          <p:cNvSpPr txBox="1"/>
          <p:nvPr/>
        </p:nvSpPr>
        <p:spPr>
          <a:xfrm>
            <a:off x="312744" y="4713828"/>
            <a:ext cx="7227651"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1400" dirty="0"/>
              <a:t>* for ADLS every 4MB is considered an operation</a:t>
            </a:r>
            <a:endParaRPr kumimoji="0" lang="en-US" sz="1400" b="0" i="0" u="none" strike="noStrike" cap="none" spc="0" normalizeH="0" baseline="0" dirty="0">
              <a:ln>
                <a:noFill/>
              </a:ln>
              <a:solidFill>
                <a:srgbClr val="000000"/>
              </a:solidFill>
              <a:effectLst/>
              <a:uFillTx/>
              <a:latin typeface="Segoe UI"/>
              <a:ea typeface="Segoe UI"/>
              <a:cs typeface="Segoe UI"/>
              <a:sym typeface="Segoe UI"/>
            </a:endParaRPr>
          </a:p>
        </p:txBody>
      </p:sp>
    </p:spTree>
    <p:extLst>
      <p:ext uri="{BB962C8B-B14F-4D97-AF65-F5344CB8AC3E}">
        <p14:creationId xmlns:p14="http://schemas.microsoft.com/office/powerpoint/2010/main" val="408872477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Title 2"/>
          <p:cNvSpPr txBox="1">
            <a:spLocks noGrp="1"/>
          </p:cNvSpPr>
          <p:nvPr>
            <p:ph type="title"/>
          </p:nvPr>
        </p:nvSpPr>
        <p:spPr>
          <a:prstGeom prst="rect">
            <a:avLst/>
          </a:prstGeom>
        </p:spPr>
        <p:txBody>
          <a:bodyPr>
            <a:normAutofit fontScale="90000"/>
          </a:bodyPr>
          <a:lstStyle/>
          <a:p>
            <a:r>
              <a:rPr lang="en-US" dirty="0"/>
              <a:t>Storage Redundancy Options</a:t>
            </a:r>
            <a:endParaRPr dirty="0"/>
          </a:p>
        </p:txBody>
      </p:sp>
      <p:pic>
        <p:nvPicPr>
          <p:cNvPr id="2" name="Picture 1">
            <a:extLst>
              <a:ext uri="{FF2B5EF4-FFF2-40B4-BE49-F238E27FC236}">
                <a16:creationId xmlns:a16="http://schemas.microsoft.com/office/drawing/2014/main" id="{E1EE511A-C08E-6C46-8E85-2BCD2686BB0A}"/>
              </a:ext>
            </a:extLst>
          </p:cNvPr>
          <p:cNvPicPr>
            <a:picLocks noChangeAspect="1"/>
          </p:cNvPicPr>
          <p:nvPr/>
        </p:nvPicPr>
        <p:blipFill>
          <a:blip r:embed="rId2"/>
          <a:stretch>
            <a:fillRect/>
          </a:stretch>
        </p:blipFill>
        <p:spPr>
          <a:xfrm>
            <a:off x="88410" y="1188153"/>
            <a:ext cx="8967180" cy="2887736"/>
          </a:xfrm>
          <a:prstGeom prst="rect">
            <a:avLst/>
          </a:prstGeom>
        </p:spPr>
      </p:pic>
      <p:sp>
        <p:nvSpPr>
          <p:cNvPr id="8" name="TextBox 7">
            <a:extLst>
              <a:ext uri="{FF2B5EF4-FFF2-40B4-BE49-F238E27FC236}">
                <a16:creationId xmlns:a16="http://schemas.microsoft.com/office/drawing/2014/main" id="{14DC7636-92A9-8045-AC05-2B302103EFFC}"/>
              </a:ext>
            </a:extLst>
          </p:cNvPr>
          <p:cNvSpPr txBox="1"/>
          <p:nvPr/>
        </p:nvSpPr>
        <p:spPr>
          <a:xfrm>
            <a:off x="312745" y="4075889"/>
            <a:ext cx="824230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kumimoji="0" lang="en-US" sz="1800" b="0" i="0" u="none" strike="noStrike" cap="none" spc="0" normalizeH="0" baseline="0" dirty="0">
                <a:ln>
                  <a:noFill/>
                </a:ln>
                <a:solidFill>
                  <a:srgbClr val="000000"/>
                </a:solidFill>
                <a:effectLst/>
                <a:uFillTx/>
                <a:latin typeface="Segoe UI"/>
                <a:ea typeface="Segoe UI"/>
                <a:cs typeface="Segoe UI"/>
                <a:sym typeface="Segoe UI"/>
              </a:rPr>
              <a:t>Revi</a:t>
            </a:r>
            <a:r>
              <a:rPr lang="en-US" dirty="0"/>
              <a:t>ew redundancy and cost implications: </a:t>
            </a:r>
            <a:r>
              <a:rPr lang="en-US" sz="1200" dirty="0">
                <a:hlinkClick r:id="rId3"/>
              </a:rPr>
              <a:t>https://azure.microsoft.com/en-us/pricing/details/storage/</a:t>
            </a:r>
            <a:endParaRPr kumimoji="0" lang="en-US" sz="1200" b="0" i="0" u="none" strike="noStrike" cap="none" spc="0" normalizeH="0" baseline="0" dirty="0">
              <a:ln>
                <a:noFill/>
              </a:ln>
              <a:solidFill>
                <a:srgbClr val="000000"/>
              </a:solidFill>
              <a:effectLst/>
              <a:uFillTx/>
              <a:latin typeface="Segoe UI"/>
              <a:ea typeface="Segoe UI"/>
              <a:cs typeface="Segoe UI"/>
              <a:sym typeface="Segoe UI"/>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49A7796-5B6B-8E4E-9BA1-3802199320A7}"/>
              </a:ext>
            </a:extLst>
          </p:cNvPr>
          <p:cNvSpPr>
            <a:spLocks noGrp="1"/>
          </p:cNvSpPr>
          <p:nvPr>
            <p:ph type="body" idx="1"/>
          </p:nvPr>
        </p:nvSpPr>
        <p:spPr/>
        <p:txBody>
          <a:bodyPr/>
          <a:lstStyle/>
          <a:p>
            <a:pPr marL="0" indent="0">
              <a:buNone/>
            </a:pPr>
            <a:r>
              <a:rPr lang="en-US" dirty="0"/>
              <a:t>Data Warehouses in Azure	</a:t>
            </a:r>
          </a:p>
        </p:txBody>
      </p:sp>
      <p:sp>
        <p:nvSpPr>
          <p:cNvPr id="324" name="Title 1"/>
          <p:cNvSpPr txBox="1">
            <a:spLocks noGrp="1"/>
          </p:cNvSpPr>
          <p:nvPr>
            <p:ph type="title"/>
          </p:nvPr>
        </p:nvSpPr>
        <p:spPr>
          <a:prstGeom prst="rect">
            <a:avLst/>
          </a:prstGeom>
        </p:spPr>
        <p:txBody>
          <a:bodyPr/>
          <a:lstStyle/>
          <a:p>
            <a:pPr algn="l"/>
            <a:r>
              <a:rPr lang="en-US" dirty="0"/>
              <a:t>Defining, planning, and building analytic datastores in Azure</a:t>
            </a:r>
            <a:endParaRPr dirty="0"/>
          </a:p>
        </p:txBody>
      </p:sp>
    </p:spTree>
    <p:extLst>
      <p:ext uri="{BB962C8B-B14F-4D97-AF65-F5344CB8AC3E}">
        <p14:creationId xmlns:p14="http://schemas.microsoft.com/office/powerpoint/2010/main" val="41783413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Title 28"/>
          <p:cNvSpPr txBox="1">
            <a:spLocks noGrp="1"/>
          </p:cNvSpPr>
          <p:nvPr>
            <p:ph type="title"/>
          </p:nvPr>
        </p:nvSpPr>
        <p:spPr>
          <a:prstGeom prst="rect">
            <a:avLst/>
          </a:prstGeom>
        </p:spPr>
        <p:txBody>
          <a:bodyPr/>
          <a:lstStyle/>
          <a:p>
            <a:r>
              <a:t>Data Warehouse Defined</a:t>
            </a:r>
          </a:p>
        </p:txBody>
      </p:sp>
      <p:sp>
        <p:nvSpPr>
          <p:cNvPr id="435" name="Text Placeholder 29"/>
          <p:cNvSpPr txBox="1">
            <a:spLocks noGrp="1"/>
          </p:cNvSpPr>
          <p:nvPr>
            <p:ph type="body" sz="quarter" idx="1"/>
          </p:nvPr>
        </p:nvSpPr>
        <p:spPr>
          <a:xfrm>
            <a:off x="312745" y="2711325"/>
            <a:ext cx="2657226" cy="390526"/>
          </a:xfrm>
          <a:prstGeom prst="rect">
            <a:avLst/>
          </a:prstGeom>
        </p:spPr>
        <p:txBody>
          <a:bodyPr>
            <a:normAutofit lnSpcReduction="10000"/>
          </a:bodyPr>
          <a:lstStyle>
            <a:lvl1pPr defTabSz="758951">
              <a:spcBef>
                <a:spcPts val="400"/>
              </a:spcBef>
              <a:defRPr sz="1992"/>
            </a:lvl1pPr>
          </a:lstStyle>
          <a:p>
            <a:pPr marL="0" indent="0">
              <a:buNone/>
            </a:pPr>
            <a:r>
              <a:rPr dirty="0"/>
              <a:t>Structured Data</a:t>
            </a:r>
          </a:p>
        </p:txBody>
      </p:sp>
      <p:sp>
        <p:nvSpPr>
          <p:cNvPr id="436" name="Text Placeholder 30"/>
          <p:cNvSpPr>
            <a:spLocks noGrp="1"/>
          </p:cNvSpPr>
          <p:nvPr>
            <p:ph type="body" sz="quarter" idx="13"/>
          </p:nvPr>
        </p:nvSpPr>
        <p:spPr>
          <a:xfrm>
            <a:off x="312745" y="3123207"/>
            <a:ext cx="2657226" cy="2009524"/>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latin typeface="Segoe UI"/>
                <a:ea typeface="Segoe UI"/>
                <a:cs typeface="Segoe UI"/>
                <a:sym typeface="Segoe UI"/>
              </a:defRPr>
            </a:lvl1pPr>
          </a:lstStyle>
          <a:p>
            <a:pPr marL="0" indent="0">
              <a:buNone/>
            </a:pPr>
            <a:r>
              <a:rPr dirty="0"/>
              <a:t>Processed and modeled for analytics use</a:t>
            </a:r>
          </a:p>
        </p:txBody>
      </p:sp>
      <p:sp>
        <p:nvSpPr>
          <p:cNvPr id="437" name="Text Placeholder 38"/>
          <p:cNvSpPr>
            <a:spLocks noGrp="1"/>
          </p:cNvSpPr>
          <p:nvPr>
            <p:ph type="body" sz="quarter" idx="14"/>
          </p:nvPr>
        </p:nvSpPr>
        <p:spPr>
          <a:xfrm>
            <a:off x="3103690" y="2711325"/>
            <a:ext cx="2657227" cy="39052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lnSpcReduction="10000"/>
          </a:bodyPr>
          <a:lstStyle>
            <a:lvl1pPr defTabSz="758951">
              <a:spcBef>
                <a:spcPts val="400"/>
              </a:spcBef>
              <a:defRPr sz="1992" b="1">
                <a:solidFill>
                  <a:schemeClr val="accent2"/>
                </a:solidFill>
                <a:latin typeface="Segoe UI Semibold"/>
                <a:ea typeface="Segoe UI Semibold"/>
                <a:cs typeface="Segoe UI Semibold"/>
                <a:sym typeface="Segoe UI Semibold"/>
              </a:defRPr>
            </a:lvl1pPr>
          </a:lstStyle>
          <a:p>
            <a:pPr marL="0" indent="0">
              <a:buNone/>
            </a:pPr>
            <a:r>
              <a:rPr dirty="0"/>
              <a:t>Interactive queries</a:t>
            </a:r>
          </a:p>
        </p:txBody>
      </p:sp>
      <p:sp>
        <p:nvSpPr>
          <p:cNvPr id="438" name="Text Placeholder 39"/>
          <p:cNvSpPr>
            <a:spLocks noGrp="1"/>
          </p:cNvSpPr>
          <p:nvPr>
            <p:ph type="body" sz="quarter" idx="15"/>
          </p:nvPr>
        </p:nvSpPr>
        <p:spPr>
          <a:xfrm>
            <a:off x="3103690" y="3123207"/>
            <a:ext cx="2657227" cy="2009524"/>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latin typeface="Segoe UI"/>
                <a:ea typeface="Segoe UI"/>
                <a:cs typeface="Segoe UI"/>
                <a:sym typeface="Segoe UI"/>
              </a:defRPr>
            </a:lvl1pPr>
          </a:lstStyle>
          <a:p>
            <a:pPr marL="0" indent="0">
              <a:buNone/>
            </a:pPr>
            <a:r>
              <a:rPr dirty="0"/>
              <a:t>Analysts can get answers to questions quickly</a:t>
            </a:r>
          </a:p>
        </p:txBody>
      </p:sp>
      <p:sp>
        <p:nvSpPr>
          <p:cNvPr id="439" name="Text Placeholder 40"/>
          <p:cNvSpPr>
            <a:spLocks noGrp="1"/>
          </p:cNvSpPr>
          <p:nvPr>
            <p:ph type="body" sz="quarter" idx="16"/>
          </p:nvPr>
        </p:nvSpPr>
        <p:spPr>
          <a:xfrm>
            <a:off x="6212137" y="2711325"/>
            <a:ext cx="2657227" cy="39052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lnSpcReduction="10000"/>
          </a:bodyPr>
          <a:lstStyle>
            <a:lvl1pPr defTabSz="758951">
              <a:spcBef>
                <a:spcPts val="400"/>
              </a:spcBef>
              <a:defRPr sz="1992" b="1">
                <a:solidFill>
                  <a:schemeClr val="accent2"/>
                </a:solidFill>
                <a:latin typeface="Segoe UI Semibold"/>
                <a:ea typeface="Segoe UI Semibold"/>
                <a:cs typeface="Segoe UI Semibold"/>
                <a:sym typeface="Segoe UI Semibold"/>
              </a:defRPr>
            </a:lvl1pPr>
          </a:lstStyle>
          <a:p>
            <a:pPr marL="0" indent="0">
              <a:buNone/>
            </a:pPr>
            <a:r>
              <a:rPr dirty="0"/>
              <a:t>BI tool support</a:t>
            </a:r>
          </a:p>
        </p:txBody>
      </p:sp>
      <p:sp>
        <p:nvSpPr>
          <p:cNvPr id="440" name="Text Placeholder 41"/>
          <p:cNvSpPr>
            <a:spLocks noGrp="1"/>
          </p:cNvSpPr>
          <p:nvPr>
            <p:ph type="body" sz="quarter" idx="17"/>
          </p:nvPr>
        </p:nvSpPr>
        <p:spPr>
          <a:xfrm>
            <a:off x="6212137" y="3123207"/>
            <a:ext cx="2657227" cy="2009524"/>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latin typeface="Segoe UI"/>
                <a:ea typeface="Segoe UI"/>
                <a:cs typeface="Segoe UI"/>
                <a:sym typeface="Segoe UI"/>
              </a:defRPr>
            </a:lvl1pPr>
          </a:lstStyle>
          <a:p>
            <a:pPr marL="0" indent="0">
              <a:buNone/>
            </a:pPr>
            <a:r>
              <a:rPr dirty="0"/>
              <a:t>Reporting tools can query efficiently</a:t>
            </a:r>
          </a:p>
        </p:txBody>
      </p:sp>
      <p:pic>
        <p:nvPicPr>
          <p:cNvPr id="441" name="Slide 7 Opt 4.jpg" descr="Slide 7 Opt 4.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8725" y="1125962"/>
            <a:ext cx="8826550" cy="1260511"/>
          </a:xfrm>
          <a:prstGeom prst="rect">
            <a:avLst/>
          </a:prstGeom>
          <a:ln w="12700">
            <a:miter lim="400000"/>
          </a:ln>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 name="Slide 24 Opt 3.jpg" descr="Slide 24 Opt 3.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00873" y="1051966"/>
            <a:ext cx="4807987" cy="3209588"/>
          </a:xfrm>
          <a:prstGeom prst="rect">
            <a:avLst/>
          </a:prstGeom>
          <a:ln w="12700">
            <a:miter lim="400000"/>
          </a:ln>
        </p:spPr>
      </p:pic>
      <p:sp>
        <p:nvSpPr>
          <p:cNvPr id="445" name="Text Placeholder 21"/>
          <p:cNvSpPr txBox="1">
            <a:spLocks noGrp="1"/>
          </p:cNvSpPr>
          <p:nvPr>
            <p:ph type="body" sz="quarter" idx="1"/>
          </p:nvPr>
        </p:nvSpPr>
        <p:spPr>
          <a:xfrm>
            <a:off x="312743" y="2095888"/>
            <a:ext cx="3949863" cy="3905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defTabSz="758951">
              <a:spcBef>
                <a:spcPts val="400"/>
              </a:spcBef>
              <a:defRPr sz="1992"/>
            </a:lvl1pPr>
          </a:lstStyle>
          <a:p>
            <a:pPr marL="0" indent="0">
              <a:buNone/>
            </a:pPr>
            <a:r>
              <a:rPr sz="2400" dirty="0"/>
              <a:t>Speed of thought</a:t>
            </a:r>
          </a:p>
        </p:txBody>
      </p:sp>
      <p:sp>
        <p:nvSpPr>
          <p:cNvPr id="446" name="Title 2"/>
          <p:cNvSpPr txBox="1">
            <a:spLocks noGrp="1"/>
          </p:cNvSpPr>
          <p:nvPr>
            <p:ph type="title"/>
          </p:nvPr>
        </p:nvSpPr>
        <p:spPr>
          <a:prstGeom prst="rect">
            <a:avLst/>
          </a:prstGeom>
        </p:spPr>
        <p:txBody>
          <a:bodyPr/>
          <a:lstStyle/>
          <a:p>
            <a:r>
              <a:rPr dirty="0"/>
              <a:t>Why Data Warehouses?</a:t>
            </a:r>
          </a:p>
        </p:txBody>
      </p:sp>
      <p:sp>
        <p:nvSpPr>
          <p:cNvPr id="448" name="Text Placeholder 21"/>
          <p:cNvSpPr txBox="1"/>
          <p:nvPr/>
        </p:nvSpPr>
        <p:spPr>
          <a:xfrm>
            <a:off x="312745" y="1466518"/>
            <a:ext cx="3949863" cy="523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spcBef>
                <a:spcPts val="600"/>
              </a:spcBef>
              <a:defRPr sz="2800" b="1">
                <a:solidFill>
                  <a:schemeClr val="accent2"/>
                </a:solidFill>
                <a:latin typeface="Segoe UI Semibold"/>
                <a:ea typeface="Segoe UI Semibold"/>
                <a:cs typeface="Segoe UI Semibold"/>
                <a:sym typeface="Segoe UI Semibold"/>
              </a:defRPr>
            </a:lvl1pPr>
          </a:lstStyle>
          <a:p>
            <a:r>
              <a:rPr dirty="0"/>
              <a:t>Reason #1</a:t>
            </a:r>
          </a:p>
        </p:txBody>
      </p:sp>
      <p:sp>
        <p:nvSpPr>
          <p:cNvPr id="7" name="Text Placeholder 24">
            <a:extLst>
              <a:ext uri="{FF2B5EF4-FFF2-40B4-BE49-F238E27FC236}">
                <a16:creationId xmlns:a16="http://schemas.microsoft.com/office/drawing/2014/main" id="{DA499859-1441-C14A-9FE1-69F0224F677E}"/>
              </a:ext>
            </a:extLst>
          </p:cNvPr>
          <p:cNvSpPr>
            <a:spLocks noGrp="1"/>
          </p:cNvSpPr>
          <p:nvPr>
            <p:ph type="body" sz="quarter" idx="14"/>
          </p:nvPr>
        </p:nvSpPr>
        <p:spPr>
          <a:xfrm>
            <a:off x="312744" y="2598166"/>
            <a:ext cx="3949863" cy="203869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marL="0" indent="0">
              <a:buClr>
                <a:schemeClr val="accent3"/>
              </a:buClr>
              <a:buSzPct val="100000"/>
              <a:buNone/>
              <a:defRPr>
                <a:latin typeface="Segoe UI"/>
                <a:ea typeface="Segoe UI"/>
                <a:cs typeface="Segoe UI"/>
                <a:sym typeface="Segoe UI"/>
              </a:defRPr>
            </a:pPr>
            <a:r>
              <a:rPr lang="en-US" dirty="0"/>
              <a:t>Fast query response</a:t>
            </a:r>
          </a:p>
          <a:p>
            <a:pPr marL="0" indent="0">
              <a:buClr>
                <a:schemeClr val="accent3"/>
              </a:buClr>
              <a:buSzPct val="100000"/>
              <a:buNone/>
              <a:defRPr>
                <a:latin typeface="Segoe UI"/>
                <a:ea typeface="Segoe UI"/>
                <a:cs typeface="Segoe UI"/>
                <a:sym typeface="Segoe UI"/>
              </a:defRPr>
            </a:pPr>
            <a:r>
              <a:rPr lang="en-US" dirty="0"/>
              <a:t>Indexing or column store</a:t>
            </a:r>
          </a:p>
          <a:p>
            <a:pPr marL="0" indent="0">
              <a:buClr>
                <a:schemeClr val="accent3"/>
              </a:buClr>
              <a:buSzPct val="100000"/>
              <a:buNone/>
              <a:defRPr>
                <a:latin typeface="Segoe UI"/>
                <a:ea typeface="Segoe UI"/>
                <a:cs typeface="Segoe UI"/>
                <a:sym typeface="Segoe UI"/>
              </a:defRPr>
            </a:pPr>
            <a:r>
              <a:rPr lang="en-US" dirty="0"/>
              <a:t>SQL with analytics functions</a:t>
            </a:r>
            <a:endParaRPr dirty="0"/>
          </a:p>
        </p:txBody>
      </p:sp>
    </p:spTree>
    <p:extLst>
      <p:ext uri="{BB962C8B-B14F-4D97-AF65-F5344CB8AC3E}">
        <p14:creationId xmlns:p14="http://schemas.microsoft.com/office/powerpoint/2010/main" val="267649103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5" name="Slide 25 Opt 9 edit.jpg" descr="Slide 25 Opt 9 edit.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4392" y="1186941"/>
            <a:ext cx="3692799" cy="3692799"/>
          </a:xfrm>
          <a:prstGeom prst="rect">
            <a:avLst/>
          </a:prstGeom>
          <a:ln w="12700">
            <a:miter lim="400000"/>
          </a:ln>
        </p:spPr>
      </p:pic>
      <p:sp>
        <p:nvSpPr>
          <p:cNvPr id="451" name="Text Placeholder 21"/>
          <p:cNvSpPr txBox="1">
            <a:spLocks noGrp="1"/>
          </p:cNvSpPr>
          <p:nvPr>
            <p:ph type="body" sz="quarter" idx="1"/>
          </p:nvPr>
        </p:nvSpPr>
        <p:spPr>
          <a:xfrm>
            <a:off x="4708362" y="1507568"/>
            <a:ext cx="3949863" cy="614030"/>
          </a:xfrm>
          <a:prstGeom prst="rect">
            <a:avLst/>
          </a:prstGeom>
        </p:spPr>
        <p:txBody>
          <a:bodyPr/>
          <a:lstStyle>
            <a:lvl1pPr>
              <a:spcBef>
                <a:spcPts val="600"/>
              </a:spcBef>
              <a:defRPr sz="2800"/>
            </a:lvl1pPr>
          </a:lstStyle>
          <a:p>
            <a:pPr marL="0" indent="0">
              <a:buNone/>
            </a:pPr>
            <a:r>
              <a:rPr dirty="0"/>
              <a:t>Reason #2</a:t>
            </a:r>
          </a:p>
        </p:txBody>
      </p:sp>
      <p:sp>
        <p:nvSpPr>
          <p:cNvPr id="452" name="Text Placeholder 22"/>
          <p:cNvSpPr>
            <a:spLocks noGrp="1"/>
          </p:cNvSpPr>
          <p:nvPr>
            <p:ph type="body" sz="quarter" idx="13"/>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Autofit/>
          </a:bodyPr>
          <a:lstStyle>
            <a:lvl1pPr defTabSz="758951">
              <a:spcBef>
                <a:spcPts val="400"/>
              </a:spcBef>
              <a:defRPr sz="1992" b="1">
                <a:solidFill>
                  <a:schemeClr val="accent2"/>
                </a:solidFill>
                <a:latin typeface="Segoe UI Semibold"/>
                <a:ea typeface="Segoe UI Semibold"/>
                <a:cs typeface="Segoe UI Semibold"/>
                <a:sym typeface="Segoe UI Semibold"/>
              </a:defRPr>
            </a:lvl1pPr>
          </a:lstStyle>
          <a:p>
            <a:pPr marL="0" indent="0">
              <a:lnSpc>
                <a:spcPct val="90000"/>
              </a:lnSpc>
              <a:buNone/>
            </a:pPr>
            <a:r>
              <a:rPr sz="2200" dirty="0"/>
              <a:t>Ready to use data</a:t>
            </a:r>
          </a:p>
        </p:txBody>
      </p:sp>
      <p:sp>
        <p:nvSpPr>
          <p:cNvPr id="453" name="Title 2"/>
          <p:cNvSpPr txBox="1">
            <a:spLocks noGrp="1"/>
          </p:cNvSpPr>
          <p:nvPr>
            <p:ph type="title"/>
          </p:nvPr>
        </p:nvSpPr>
        <p:spPr>
          <a:prstGeom prst="rect">
            <a:avLst/>
          </a:prstGeom>
        </p:spPr>
        <p:txBody>
          <a:bodyPr/>
          <a:lstStyle/>
          <a:p>
            <a:r>
              <a:t>Why Data Warehouses?</a:t>
            </a:r>
          </a:p>
        </p:txBody>
      </p:sp>
      <p:sp>
        <p:nvSpPr>
          <p:cNvPr id="454" name="Text Placeholder 24"/>
          <p:cNvSpPr>
            <a:spLocks noGrp="1"/>
          </p:cNvSpPr>
          <p:nvPr>
            <p:ph type="body" sz="quarter" idx="14"/>
          </p:nvPr>
        </p:nvSpPr>
        <p:spPr>
          <a:xfrm>
            <a:off x="4708362" y="2554536"/>
            <a:ext cx="3949863" cy="203869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marL="0" indent="0">
              <a:buClr>
                <a:schemeClr val="accent3"/>
              </a:buClr>
              <a:buSzPct val="100000"/>
              <a:buNone/>
              <a:defRPr>
                <a:latin typeface="Segoe UI"/>
                <a:ea typeface="Segoe UI"/>
                <a:cs typeface="Segoe UI"/>
                <a:sym typeface="Segoe UI"/>
              </a:defRPr>
            </a:pPr>
            <a:r>
              <a:rPr dirty="0"/>
              <a:t>Useful column names</a:t>
            </a:r>
          </a:p>
          <a:p>
            <a:pPr marL="0" indent="0">
              <a:buClr>
                <a:schemeClr val="accent3"/>
              </a:buClr>
              <a:buSzPct val="100000"/>
              <a:buNone/>
              <a:defRPr>
                <a:latin typeface="Segoe UI"/>
                <a:ea typeface="Segoe UI"/>
                <a:cs typeface="Segoe UI"/>
                <a:sym typeface="Segoe UI"/>
              </a:defRPr>
            </a:pPr>
            <a:r>
              <a:rPr dirty="0"/>
              <a:t>Cleaned and standardized</a:t>
            </a:r>
          </a:p>
          <a:p>
            <a:pPr marL="0" indent="0">
              <a:buClr>
                <a:schemeClr val="accent3"/>
              </a:buClr>
              <a:buSzPct val="100000"/>
              <a:buNone/>
              <a:defRPr>
                <a:latin typeface="Segoe UI"/>
                <a:ea typeface="Segoe UI"/>
                <a:cs typeface="Segoe UI"/>
                <a:sym typeface="Segoe UI"/>
              </a:defRPr>
            </a:pPr>
            <a:r>
              <a:rPr dirty="0"/>
              <a:t>Focused</a:t>
            </a:r>
          </a:p>
        </p:txBody>
      </p:sp>
    </p:spTree>
    <p:extLst>
      <p:ext uri="{BB962C8B-B14F-4D97-AF65-F5344CB8AC3E}">
        <p14:creationId xmlns:p14="http://schemas.microsoft.com/office/powerpoint/2010/main" val="74685552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1" name="Slide 26 Opt 2 edit.jpg" descr="Slide 26 Opt 2 edit.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4710" y="1069036"/>
            <a:ext cx="4339878" cy="3471903"/>
          </a:xfrm>
          <a:prstGeom prst="rect">
            <a:avLst/>
          </a:prstGeom>
          <a:ln w="12700">
            <a:miter lim="400000"/>
          </a:ln>
        </p:spPr>
      </p:pic>
      <p:sp>
        <p:nvSpPr>
          <p:cNvPr id="457" name="Text Placeholder 21"/>
          <p:cNvSpPr txBox="1">
            <a:spLocks noGrp="1"/>
          </p:cNvSpPr>
          <p:nvPr>
            <p:ph type="body" sz="quarter" idx="1"/>
          </p:nvPr>
        </p:nvSpPr>
        <p:spPr>
          <a:xfrm>
            <a:off x="312745" y="2075470"/>
            <a:ext cx="3949863" cy="390526"/>
          </a:xfrm>
          <a:prstGeom prst="rect">
            <a:avLst/>
          </a:prstGeom>
        </p:spPr>
        <p:txBody>
          <a:bodyPr>
            <a:normAutofit fontScale="92500" lnSpcReduction="20000"/>
          </a:bodyPr>
          <a:lstStyle>
            <a:lvl1pPr defTabSz="758951">
              <a:spcBef>
                <a:spcPts val="400"/>
              </a:spcBef>
              <a:defRPr sz="1992"/>
            </a:lvl1pPr>
          </a:lstStyle>
          <a:p>
            <a:pPr marL="0" indent="0">
              <a:buNone/>
            </a:pPr>
            <a:r>
              <a:rPr sz="2400" dirty="0"/>
              <a:t>Update/Delete</a:t>
            </a:r>
          </a:p>
        </p:txBody>
      </p:sp>
      <p:sp>
        <p:nvSpPr>
          <p:cNvPr id="458" name="Title 2"/>
          <p:cNvSpPr txBox="1">
            <a:spLocks noGrp="1"/>
          </p:cNvSpPr>
          <p:nvPr>
            <p:ph type="title"/>
          </p:nvPr>
        </p:nvSpPr>
        <p:spPr>
          <a:prstGeom prst="rect">
            <a:avLst/>
          </a:prstGeom>
        </p:spPr>
        <p:txBody>
          <a:bodyPr/>
          <a:lstStyle/>
          <a:p>
            <a:r>
              <a:t>Why Data Warehouses?</a:t>
            </a:r>
          </a:p>
        </p:txBody>
      </p:sp>
      <p:sp>
        <p:nvSpPr>
          <p:cNvPr id="460" name="Text Placeholder 21"/>
          <p:cNvSpPr txBox="1"/>
          <p:nvPr/>
        </p:nvSpPr>
        <p:spPr>
          <a:xfrm>
            <a:off x="249135" y="1441118"/>
            <a:ext cx="3949863" cy="523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spcBef>
                <a:spcPts val="600"/>
              </a:spcBef>
              <a:defRPr sz="2800" b="1">
                <a:solidFill>
                  <a:schemeClr val="accent2"/>
                </a:solidFill>
                <a:latin typeface="Segoe UI Semibold"/>
                <a:ea typeface="Segoe UI Semibold"/>
                <a:cs typeface="Segoe UI Semibold"/>
                <a:sym typeface="Segoe UI Semibold"/>
              </a:defRPr>
            </a:lvl1pPr>
          </a:lstStyle>
          <a:p>
            <a:r>
              <a:rPr dirty="0"/>
              <a:t>Reason #3</a:t>
            </a:r>
          </a:p>
        </p:txBody>
      </p:sp>
      <p:sp>
        <p:nvSpPr>
          <p:cNvPr id="7" name="Text Placeholder 24">
            <a:extLst>
              <a:ext uri="{FF2B5EF4-FFF2-40B4-BE49-F238E27FC236}">
                <a16:creationId xmlns:a16="http://schemas.microsoft.com/office/drawing/2014/main" id="{C0BAEB72-826E-C64E-A9CE-EE4E2CCB34A0}"/>
              </a:ext>
            </a:extLst>
          </p:cNvPr>
          <p:cNvSpPr>
            <a:spLocks noGrp="1"/>
          </p:cNvSpPr>
          <p:nvPr>
            <p:ph type="body" sz="quarter" idx="14"/>
          </p:nvPr>
        </p:nvSpPr>
        <p:spPr>
          <a:xfrm>
            <a:off x="312744" y="2598166"/>
            <a:ext cx="3949863" cy="203869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marL="0" indent="0">
              <a:buClr>
                <a:schemeClr val="accent3"/>
              </a:buClr>
              <a:buSzPct val="100000"/>
              <a:buNone/>
              <a:defRPr>
                <a:latin typeface="Segoe UI"/>
                <a:ea typeface="Segoe UI"/>
                <a:cs typeface="Segoe UI"/>
                <a:sym typeface="Segoe UI"/>
              </a:defRPr>
            </a:pPr>
            <a:r>
              <a:rPr lang="en-US" dirty="0"/>
              <a:t>Support for real-time ingestion</a:t>
            </a:r>
          </a:p>
          <a:p>
            <a:pPr marL="0" indent="0">
              <a:buClr>
                <a:schemeClr val="accent3"/>
              </a:buClr>
              <a:buSzPct val="100000"/>
              <a:buNone/>
              <a:defRPr>
                <a:latin typeface="Segoe UI"/>
                <a:ea typeface="Segoe UI"/>
                <a:cs typeface="Segoe UI"/>
                <a:sym typeface="Segoe UI"/>
              </a:defRPr>
            </a:pPr>
            <a:r>
              <a:rPr lang="en-US" dirty="0"/>
              <a:t>Keep latest view or manage history</a:t>
            </a:r>
            <a:endParaRPr dirty="0"/>
          </a:p>
        </p:txBody>
      </p:sp>
    </p:spTree>
    <p:extLst>
      <p:ext uri="{BB962C8B-B14F-4D97-AF65-F5344CB8AC3E}">
        <p14:creationId xmlns:p14="http://schemas.microsoft.com/office/powerpoint/2010/main" val="108205921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3" name="Title 1"/>
          <p:cNvSpPr txBox="1">
            <a:spLocks noGrp="1"/>
          </p:cNvSpPr>
          <p:nvPr>
            <p:ph type="title"/>
          </p:nvPr>
        </p:nvSpPr>
        <p:spPr>
          <a:prstGeom prst="rect">
            <a:avLst/>
          </a:prstGeom>
        </p:spPr>
        <p:txBody>
          <a:bodyPr>
            <a:normAutofit/>
          </a:bodyPr>
          <a:lstStyle/>
          <a:p>
            <a:r>
              <a:rPr dirty="0"/>
              <a:t>Data Warehouse Best Practices</a:t>
            </a:r>
          </a:p>
        </p:txBody>
      </p:sp>
      <p:sp>
        <p:nvSpPr>
          <p:cNvPr id="464" name="Text Placeholder 2"/>
          <p:cNvSpPr txBox="1">
            <a:spLocks noGrp="1"/>
          </p:cNvSpPr>
          <p:nvPr>
            <p:ph type="body" sz="quarter" idx="4294967295"/>
          </p:nvPr>
        </p:nvSpPr>
        <p:spPr>
          <a:xfrm>
            <a:off x="341523" y="1567656"/>
            <a:ext cx="3760788" cy="2008188"/>
          </a:xfrm>
          <a:prstGeom prst="rect">
            <a:avLst/>
          </a:prstGeom>
        </p:spPr>
        <p:txBody>
          <a:bodyPr/>
          <a:lstStyle/>
          <a:p>
            <a:pPr marL="0" indent="0" defTabSz="896111">
              <a:buClr>
                <a:schemeClr val="accent3"/>
              </a:buClr>
              <a:buSzPct val="100000"/>
              <a:buNone/>
              <a:defRPr sz="2352"/>
            </a:pPr>
            <a:r>
              <a:rPr dirty="0"/>
              <a:t>Staging data off limits</a:t>
            </a:r>
          </a:p>
          <a:p>
            <a:pPr marL="0" indent="0" defTabSz="896111">
              <a:buClr>
                <a:schemeClr val="accent3"/>
              </a:buClr>
              <a:buSzPct val="100000"/>
              <a:buNone/>
              <a:defRPr sz="2352"/>
            </a:pPr>
            <a:r>
              <a:rPr dirty="0"/>
              <a:t>Star schema design</a:t>
            </a:r>
          </a:p>
          <a:p>
            <a:pPr marL="0" indent="0" defTabSz="896111">
              <a:buClr>
                <a:schemeClr val="accent3"/>
              </a:buClr>
              <a:buSzPct val="100000"/>
              <a:buNone/>
              <a:defRPr sz="2352"/>
            </a:pPr>
            <a:r>
              <a:rPr dirty="0"/>
              <a:t>Indexing strategies</a:t>
            </a:r>
          </a:p>
          <a:p>
            <a:pPr marL="0" indent="0" defTabSz="896111">
              <a:buClr>
                <a:schemeClr val="accent3"/>
              </a:buClr>
              <a:buSzPct val="100000"/>
              <a:buNone/>
              <a:defRPr sz="2352"/>
            </a:pPr>
            <a:r>
              <a:rPr dirty="0"/>
              <a:t>Read replicas</a:t>
            </a:r>
          </a:p>
        </p:txBody>
      </p:sp>
      <p:pic>
        <p:nvPicPr>
          <p:cNvPr id="3" name="Picture 2">
            <a:extLst>
              <a:ext uri="{FF2B5EF4-FFF2-40B4-BE49-F238E27FC236}">
                <a16:creationId xmlns:a16="http://schemas.microsoft.com/office/drawing/2014/main" id="{D56728E1-9C44-9843-9C8E-2D045B9D93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63708" y="1302321"/>
            <a:ext cx="4680524" cy="3122787"/>
          </a:xfrm>
          <a:prstGeom prst="rect">
            <a:avLst/>
          </a:prstGeom>
        </p:spPr>
      </p:pic>
    </p:spTree>
    <p:extLst>
      <p:ext uri="{BB962C8B-B14F-4D97-AF65-F5344CB8AC3E}">
        <p14:creationId xmlns:p14="http://schemas.microsoft.com/office/powerpoint/2010/main" val="129247216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Text Placeholder 2"/>
          <p:cNvSpPr txBox="1">
            <a:spLocks noGrp="1"/>
          </p:cNvSpPr>
          <p:nvPr>
            <p:ph type="body" sz="quarter" idx="1"/>
          </p:nvPr>
        </p:nvSpPr>
        <p:spPr>
          <a:xfrm>
            <a:off x="312745" y="1497520"/>
            <a:ext cx="8481212" cy="2009431"/>
          </a:xfrm>
          <a:prstGeom prst="rect">
            <a:avLst/>
          </a:prstGeom>
        </p:spPr>
        <p:txBody>
          <a:bodyPr/>
          <a:lstStyle/>
          <a:p>
            <a:pPr>
              <a:buClr>
                <a:schemeClr val="tx1"/>
              </a:buClr>
              <a:buSzPct val="100000"/>
            </a:pPr>
            <a:r>
              <a:rPr dirty="0"/>
              <a:t>Good ole relational database</a:t>
            </a:r>
          </a:p>
          <a:p>
            <a:pPr>
              <a:buClr>
                <a:schemeClr val="tx1"/>
              </a:buClr>
              <a:buSzPct val="100000"/>
            </a:pPr>
            <a:r>
              <a:rPr dirty="0"/>
              <a:t>Less DBA work required</a:t>
            </a:r>
          </a:p>
          <a:p>
            <a:pPr>
              <a:buClr>
                <a:schemeClr val="tx1"/>
              </a:buClr>
              <a:buSzPct val="100000"/>
            </a:pPr>
            <a:r>
              <a:rPr dirty="0"/>
              <a:t>Scalable on demand</a:t>
            </a:r>
          </a:p>
          <a:p>
            <a:pPr>
              <a:buClr>
                <a:schemeClr val="tx1"/>
              </a:buClr>
              <a:buSzPct val="100000"/>
            </a:pPr>
            <a:r>
              <a:rPr dirty="0"/>
              <a:t>Medium cost: $$ - $$$$</a:t>
            </a:r>
          </a:p>
        </p:txBody>
      </p:sp>
      <p:sp>
        <p:nvSpPr>
          <p:cNvPr id="468" name="Title 1"/>
          <p:cNvSpPr txBox="1">
            <a:spLocks noGrp="1"/>
          </p:cNvSpPr>
          <p:nvPr>
            <p:ph type="title"/>
          </p:nvPr>
        </p:nvSpPr>
        <p:spPr>
          <a:xfrm>
            <a:off x="312745" y="353935"/>
            <a:ext cx="5597115" cy="614030"/>
          </a:xfrm>
          <a:prstGeom prst="rect">
            <a:avLst/>
          </a:prstGeom>
        </p:spPr>
        <p:txBody>
          <a:bodyPr>
            <a:normAutofit fontScale="90000"/>
          </a:bodyPr>
          <a:lstStyle/>
          <a:p>
            <a:pPr algn="l"/>
            <a:r>
              <a:rPr dirty="0"/>
              <a:t>Azure SQL DB</a:t>
            </a:r>
          </a:p>
        </p:txBody>
      </p:sp>
      <p:sp>
        <p:nvSpPr>
          <p:cNvPr id="470" name="Text Placeholder 3"/>
          <p:cNvSpPr>
            <a:spLocks noGrp="1"/>
          </p:cNvSpPr>
          <p:nvPr>
            <p:ph type="body" sz="quarter" idx="13"/>
          </p:nvPr>
        </p:nvSpPr>
        <p:spPr>
          <a:xfrm>
            <a:off x="312745" y="1383941"/>
            <a:ext cx="8481212" cy="39052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lnSpcReduction="10000"/>
          </a:bodyPr>
          <a:lstStyle>
            <a:lvl1pPr defTabSz="758951">
              <a:spcBef>
                <a:spcPts val="400"/>
              </a:spcBef>
              <a:defRPr sz="1992" b="1">
                <a:solidFill>
                  <a:schemeClr val="accent2"/>
                </a:solidFill>
                <a:latin typeface="Segoe UI Semibold"/>
                <a:ea typeface="Segoe UI Semibold"/>
                <a:cs typeface="Segoe UI Semibold"/>
                <a:sym typeface="Segoe UI Semibold"/>
              </a:defRPr>
            </a:lvl1pPr>
          </a:lstStyle>
          <a:p>
            <a:pPr marL="0" indent="0">
              <a:buNone/>
            </a:pPr>
            <a:r>
              <a:rPr dirty="0"/>
              <a:t>Managed SQL Server</a:t>
            </a:r>
          </a:p>
        </p:txBody>
      </p:sp>
      <p:pic>
        <p:nvPicPr>
          <p:cNvPr id="3" name="Graphic 2">
            <a:extLst>
              <a:ext uri="{FF2B5EF4-FFF2-40B4-BE49-F238E27FC236}">
                <a16:creationId xmlns:a16="http://schemas.microsoft.com/office/drawing/2014/main" id="{20704AC8-7949-514F-BA19-D7C640F94E8B}"/>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241722" y="1106994"/>
            <a:ext cx="2929512" cy="2929512"/>
          </a:xfrm>
          <a:prstGeom prst="rect">
            <a:avLst/>
          </a:prstGeom>
        </p:spPr>
      </p:pic>
    </p:spTree>
    <p:extLst>
      <p:ext uri="{BB962C8B-B14F-4D97-AF65-F5344CB8AC3E}">
        <p14:creationId xmlns:p14="http://schemas.microsoft.com/office/powerpoint/2010/main" val="160469130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Text Placeholder 2"/>
          <p:cNvSpPr txBox="1">
            <a:spLocks noGrp="1"/>
          </p:cNvSpPr>
          <p:nvPr>
            <p:ph type="body" sz="quarter" idx="1"/>
          </p:nvPr>
        </p:nvSpPr>
        <p:spPr>
          <a:xfrm>
            <a:off x="312745" y="1540996"/>
            <a:ext cx="8481212" cy="2009431"/>
          </a:xfrm>
          <a:prstGeom prst="rect">
            <a:avLst/>
          </a:prstGeom>
        </p:spPr>
        <p:txBody>
          <a:bodyPr>
            <a:normAutofit/>
          </a:bodyPr>
          <a:lstStyle>
            <a:lvl1pPr marL="342900" indent="-342900">
              <a:buClr>
                <a:schemeClr val="accent3"/>
              </a:buClr>
              <a:buSzPct val="100000"/>
              <a:buFont typeface="Arial"/>
              <a:buChar char="•"/>
            </a:lvl1pPr>
          </a:lstStyle>
          <a:p>
            <a:pPr>
              <a:buClr>
                <a:schemeClr val="tx1"/>
              </a:buClr>
              <a:buFont typeface="Wingdings" pitchFamily="2" charset="2"/>
              <a:buChar char="§"/>
            </a:pPr>
            <a:r>
              <a:rPr lang="en-US" dirty="0"/>
              <a:t>DBs can auto-scale within the pool</a:t>
            </a:r>
          </a:p>
          <a:p>
            <a:pPr>
              <a:buClr>
                <a:schemeClr val="tx1"/>
              </a:buClr>
              <a:buFont typeface="Wingdings" pitchFamily="2" charset="2"/>
              <a:buChar char="§"/>
            </a:pPr>
            <a:r>
              <a:rPr lang="en-US" dirty="0"/>
              <a:t>Can move DB to different pool</a:t>
            </a:r>
          </a:p>
          <a:p>
            <a:pPr>
              <a:buClr>
                <a:schemeClr val="tx1"/>
              </a:buClr>
              <a:buFont typeface="Wingdings" pitchFamily="2" charset="2"/>
              <a:buChar char="§"/>
            </a:pPr>
            <a:r>
              <a:rPr lang="en-US" dirty="0"/>
              <a:t>Want DBs peak usage at different times</a:t>
            </a:r>
          </a:p>
          <a:p>
            <a:pPr>
              <a:buClr>
                <a:schemeClr val="tx1"/>
              </a:buClr>
              <a:buFont typeface="Wingdings" pitchFamily="2" charset="2"/>
              <a:buChar char="§"/>
            </a:pPr>
            <a:r>
              <a:rPr lang="en-US" dirty="0"/>
              <a:t>Important to understand utilization of DBs</a:t>
            </a:r>
          </a:p>
          <a:p>
            <a:pPr>
              <a:buClr>
                <a:schemeClr val="tx1"/>
              </a:buClr>
              <a:buFont typeface="Wingdings" pitchFamily="2" charset="2"/>
              <a:buChar char="§"/>
            </a:pPr>
            <a:endParaRPr dirty="0"/>
          </a:p>
        </p:txBody>
      </p:sp>
      <p:sp>
        <p:nvSpPr>
          <p:cNvPr id="472" name="Title 1"/>
          <p:cNvSpPr txBox="1">
            <a:spLocks noGrp="1"/>
          </p:cNvSpPr>
          <p:nvPr>
            <p:ph type="title"/>
          </p:nvPr>
        </p:nvSpPr>
        <p:spPr>
          <a:xfrm>
            <a:off x="312744" y="339432"/>
            <a:ext cx="5597115" cy="614030"/>
          </a:xfrm>
          <a:prstGeom prst="rect">
            <a:avLst/>
          </a:prstGeom>
        </p:spPr>
        <p:txBody>
          <a:bodyPr>
            <a:normAutofit fontScale="90000"/>
          </a:bodyPr>
          <a:lstStyle/>
          <a:p>
            <a:r>
              <a:rPr dirty="0"/>
              <a:t>Azure SQL DB – Elastic pools</a:t>
            </a:r>
          </a:p>
        </p:txBody>
      </p:sp>
      <p:sp>
        <p:nvSpPr>
          <p:cNvPr id="474" name="Text Placeholder 3"/>
          <p:cNvSpPr>
            <a:spLocks noGrp="1"/>
          </p:cNvSpPr>
          <p:nvPr>
            <p:ph type="body" sz="quarter" idx="13"/>
          </p:nvPr>
        </p:nvSpPr>
        <p:spPr>
          <a:xfrm>
            <a:off x="312744" y="1051966"/>
            <a:ext cx="8481212" cy="390526"/>
          </a:xfrm>
          <a:prstGeom prst="rect">
            <a:avLst/>
          </a:prstGeom>
        </p:spPr>
        <p:txBody>
          <a:bodyPr>
            <a:normAutofit lnSpcReduction="10000"/>
          </a:bodyPr>
          <a:lstStyle/>
          <a:p>
            <a:pPr marL="0" indent="0">
              <a:buNone/>
              <a:defRPr b="1">
                <a:solidFill>
                  <a:schemeClr val="accent2"/>
                </a:solidFill>
                <a:latin typeface="Segoe UI Semibold"/>
                <a:ea typeface="Segoe UI Semibold"/>
                <a:cs typeface="Segoe UI Semibold"/>
                <a:sym typeface="Segoe UI Semibold"/>
              </a:defRPr>
            </a:pPr>
            <a:r>
              <a:rPr lang="en-US" dirty="0"/>
              <a:t>Resources shared among DBs</a:t>
            </a:r>
            <a:endParaRPr dirty="0"/>
          </a:p>
        </p:txBody>
      </p:sp>
      <p:pic>
        <p:nvPicPr>
          <p:cNvPr id="3" name="Graphic 2">
            <a:extLst>
              <a:ext uri="{FF2B5EF4-FFF2-40B4-BE49-F238E27FC236}">
                <a16:creationId xmlns:a16="http://schemas.microsoft.com/office/drawing/2014/main" id="{E52E7830-4FFF-D949-AD8F-9D8908A7638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860479" y="1181189"/>
            <a:ext cx="2729043" cy="2729043"/>
          </a:xfrm>
          <a:prstGeom prst="rect">
            <a:avLst/>
          </a:prstGeom>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Text Placeholder 2"/>
          <p:cNvSpPr>
            <a:spLocks noGrp="1"/>
          </p:cNvSpPr>
          <p:nvPr>
            <p:ph type="body" idx="1"/>
          </p:nvPr>
        </p:nvSpPr>
        <p:spPr/>
        <p:txBody>
          <a:bodyPr/>
          <a:lstStyle/>
          <a:p>
            <a:r>
              <a:rPr lang="en-US" dirty="0"/>
              <a:t>Data Lakes</a:t>
            </a:r>
          </a:p>
          <a:p>
            <a:pPr lvl="1"/>
            <a:r>
              <a:rPr lang="en-US" dirty="0"/>
              <a:t>Concepts</a:t>
            </a:r>
          </a:p>
          <a:p>
            <a:pPr lvl="1"/>
            <a:r>
              <a:rPr lang="en-US" dirty="0"/>
              <a:t>Demo using Azure Databricks</a:t>
            </a:r>
          </a:p>
          <a:p>
            <a:pPr lvl="1"/>
            <a:r>
              <a:rPr lang="en-US" dirty="0"/>
              <a:t>Azure Storage options</a:t>
            </a:r>
          </a:p>
          <a:p>
            <a:r>
              <a:rPr lang="en-US" dirty="0"/>
              <a:t>Data Warehouses</a:t>
            </a:r>
          </a:p>
          <a:p>
            <a:pPr lvl="1"/>
            <a:r>
              <a:rPr lang="en-US" dirty="0"/>
              <a:t>Concepts</a:t>
            </a:r>
          </a:p>
          <a:p>
            <a:pPr lvl="1"/>
            <a:r>
              <a:rPr lang="en-US" dirty="0"/>
              <a:t>Azure SQL DB options</a:t>
            </a:r>
          </a:p>
          <a:p>
            <a:pPr lvl="1"/>
            <a:r>
              <a:rPr lang="en-US" dirty="0"/>
              <a:t>Azure DW</a:t>
            </a:r>
          </a:p>
          <a:p>
            <a:pPr lvl="1"/>
            <a:endParaRPr lang="en-US" dirty="0"/>
          </a:p>
          <a:p>
            <a:pPr lvl="1"/>
            <a:endParaRPr lang="en-US" dirty="0"/>
          </a:p>
        </p:txBody>
      </p:sp>
    </p:spTree>
    <p:extLst>
      <p:ext uri="{BB962C8B-B14F-4D97-AF65-F5344CB8AC3E}">
        <p14:creationId xmlns:p14="http://schemas.microsoft.com/office/powerpoint/2010/main" val="159424989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Text Placeholder 2"/>
          <p:cNvSpPr txBox="1">
            <a:spLocks noGrp="1"/>
          </p:cNvSpPr>
          <p:nvPr>
            <p:ph type="body" sz="quarter" idx="1"/>
          </p:nvPr>
        </p:nvSpPr>
        <p:spPr>
          <a:xfrm>
            <a:off x="312744" y="1936338"/>
            <a:ext cx="8481212" cy="3144139"/>
          </a:xfrm>
          <a:prstGeom prst="rect">
            <a:avLst/>
          </a:prstGeom>
        </p:spPr>
        <p:txBody>
          <a:bodyPr>
            <a:normAutofit/>
          </a:bodyPr>
          <a:lstStyle>
            <a:lvl1pPr marL="342900" indent="-342900">
              <a:buClr>
                <a:schemeClr val="accent3"/>
              </a:buClr>
              <a:buSzPct val="100000"/>
              <a:buFont typeface="Arial"/>
              <a:buChar char="•"/>
            </a:lvl1pPr>
          </a:lstStyle>
          <a:p>
            <a:pPr marL="0" indent="0">
              <a:buNone/>
            </a:pPr>
            <a:r>
              <a:rPr lang="en-US" dirty="0"/>
              <a:t>Most on-premise features supported</a:t>
            </a:r>
          </a:p>
          <a:p>
            <a:pPr lvl="1">
              <a:buClr>
                <a:schemeClr val="bg2"/>
              </a:buClr>
            </a:pPr>
            <a:r>
              <a:rPr lang="en-US" dirty="0"/>
              <a:t>SQL Agent jobs</a:t>
            </a:r>
          </a:p>
          <a:p>
            <a:pPr lvl="1">
              <a:buClr>
                <a:schemeClr val="bg2"/>
              </a:buClr>
            </a:pPr>
            <a:r>
              <a:rPr lang="en-US" dirty="0"/>
              <a:t>Change Data Capture</a:t>
            </a:r>
          </a:p>
          <a:p>
            <a:pPr lvl="1">
              <a:buClr>
                <a:schemeClr val="bg2"/>
              </a:buClr>
            </a:pPr>
            <a:r>
              <a:rPr lang="en-US" dirty="0"/>
              <a:t>Enabled CLR</a:t>
            </a:r>
          </a:p>
          <a:p>
            <a:pPr lvl="1">
              <a:buClr>
                <a:schemeClr val="bg2"/>
              </a:buClr>
            </a:pPr>
            <a:r>
              <a:rPr lang="en-US" dirty="0"/>
              <a:t>Cross database queries</a:t>
            </a:r>
          </a:p>
          <a:p>
            <a:pPr lvl="1">
              <a:buClr>
                <a:schemeClr val="bg2"/>
              </a:buClr>
            </a:pPr>
            <a:r>
              <a:rPr lang="en-US" dirty="0"/>
              <a:t>DB Mail</a:t>
            </a:r>
          </a:p>
          <a:p>
            <a:pPr lvl="1">
              <a:buClr>
                <a:schemeClr val="bg2"/>
              </a:buClr>
            </a:pPr>
            <a:r>
              <a:rPr lang="en-US" dirty="0"/>
              <a:t>Service Broker</a:t>
            </a:r>
          </a:p>
          <a:p>
            <a:pPr lvl="1">
              <a:buClr>
                <a:schemeClr val="bg2"/>
              </a:buClr>
            </a:pPr>
            <a:r>
              <a:rPr lang="en-US" dirty="0"/>
              <a:t>Transactional Replication</a:t>
            </a:r>
          </a:p>
          <a:p>
            <a:pPr lvl="2"/>
            <a:endParaRPr lang="en-US" dirty="0"/>
          </a:p>
          <a:p>
            <a:endParaRPr dirty="0"/>
          </a:p>
        </p:txBody>
      </p:sp>
      <p:sp>
        <p:nvSpPr>
          <p:cNvPr id="476" name="Title 1"/>
          <p:cNvSpPr txBox="1">
            <a:spLocks noGrp="1"/>
          </p:cNvSpPr>
          <p:nvPr>
            <p:ph type="title"/>
          </p:nvPr>
        </p:nvSpPr>
        <p:spPr>
          <a:xfrm>
            <a:off x="350043" y="393145"/>
            <a:ext cx="7130410" cy="614030"/>
          </a:xfrm>
          <a:prstGeom prst="rect">
            <a:avLst/>
          </a:prstGeom>
        </p:spPr>
        <p:txBody>
          <a:bodyPr>
            <a:normAutofit fontScale="90000"/>
          </a:bodyPr>
          <a:lstStyle/>
          <a:p>
            <a:pPr algn="l"/>
            <a:r>
              <a:rPr dirty="0"/>
              <a:t>Azure SQL</a:t>
            </a:r>
            <a:r>
              <a:rPr lang="en-US" dirty="0"/>
              <a:t> </a:t>
            </a:r>
            <a:r>
              <a:rPr dirty="0"/>
              <a:t>Managed Instances</a:t>
            </a:r>
          </a:p>
        </p:txBody>
      </p:sp>
      <p:sp>
        <p:nvSpPr>
          <p:cNvPr id="478" name="Text Placeholder 3"/>
          <p:cNvSpPr>
            <a:spLocks noGrp="1"/>
          </p:cNvSpPr>
          <p:nvPr>
            <p:ph type="body" sz="quarter" idx="13"/>
          </p:nvPr>
        </p:nvSpPr>
        <p:spPr>
          <a:xfrm>
            <a:off x="312744" y="1108627"/>
            <a:ext cx="8481212" cy="390526"/>
          </a:xfrm>
          <a:prstGeom prst="rect">
            <a:avLst/>
          </a:prstGeom>
        </p:spPr>
        <p:txBody>
          <a:bodyPr>
            <a:normAutofit lnSpcReduction="10000"/>
          </a:bodyPr>
          <a:lstStyle/>
          <a:p>
            <a:pPr marL="0" indent="0">
              <a:buNone/>
              <a:defRPr b="1">
                <a:solidFill>
                  <a:schemeClr val="accent2"/>
                </a:solidFill>
                <a:latin typeface="Segoe UI Semibold"/>
                <a:ea typeface="Segoe UI Semibold"/>
                <a:cs typeface="Segoe UI Semibold"/>
                <a:sym typeface="Segoe UI Semibold"/>
              </a:defRPr>
            </a:pPr>
            <a:r>
              <a:rPr lang="en-US" dirty="0"/>
              <a:t>Best for migrations</a:t>
            </a:r>
            <a:endParaRPr dirty="0"/>
          </a:p>
        </p:txBody>
      </p:sp>
      <p:pic>
        <p:nvPicPr>
          <p:cNvPr id="3" name="Graphic 2">
            <a:extLst>
              <a:ext uri="{FF2B5EF4-FFF2-40B4-BE49-F238E27FC236}">
                <a16:creationId xmlns:a16="http://schemas.microsoft.com/office/drawing/2014/main" id="{0E364917-F19C-854F-BC8F-E738C73F86CC}"/>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304626" y="1487282"/>
            <a:ext cx="2338653" cy="3054558"/>
          </a:xfrm>
          <a:prstGeom prst="rect">
            <a:avLst/>
          </a:prstGeom>
        </p:spPr>
      </p:pic>
    </p:spTree>
    <p:extLst>
      <p:ext uri="{BB962C8B-B14F-4D97-AF65-F5344CB8AC3E}">
        <p14:creationId xmlns:p14="http://schemas.microsoft.com/office/powerpoint/2010/main" val="1339717015"/>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6" name="Title 1"/>
          <p:cNvSpPr txBox="1">
            <a:spLocks noGrp="1"/>
          </p:cNvSpPr>
          <p:nvPr>
            <p:ph type="title"/>
          </p:nvPr>
        </p:nvSpPr>
        <p:spPr>
          <a:prstGeom prst="rect">
            <a:avLst/>
          </a:prstGeom>
        </p:spPr>
        <p:txBody>
          <a:bodyPr>
            <a:normAutofit/>
          </a:bodyPr>
          <a:lstStyle/>
          <a:p>
            <a:r>
              <a:rPr dirty="0"/>
              <a:t>Azure SQL DB – </a:t>
            </a:r>
            <a:r>
              <a:rPr lang="en-US" dirty="0"/>
              <a:t>Hyperscale</a:t>
            </a:r>
            <a:endParaRPr dirty="0"/>
          </a:p>
        </p:txBody>
      </p:sp>
      <p:sp>
        <p:nvSpPr>
          <p:cNvPr id="477" name="Text Placeholder 2"/>
          <p:cNvSpPr txBox="1">
            <a:spLocks noGrp="1"/>
          </p:cNvSpPr>
          <p:nvPr>
            <p:ph type="body" idx="1"/>
          </p:nvPr>
        </p:nvSpPr>
        <p:spPr>
          <a:xfrm>
            <a:off x="457200" y="1579543"/>
            <a:ext cx="8229600" cy="3200400"/>
          </a:xfrm>
          <a:prstGeom prst="rect">
            <a:avLst/>
          </a:prstGeom>
        </p:spPr>
        <p:txBody>
          <a:bodyPr>
            <a:normAutofit/>
          </a:bodyPr>
          <a:lstStyle>
            <a:lvl1pPr marL="342900" indent="-342900">
              <a:buClr>
                <a:schemeClr val="accent3"/>
              </a:buClr>
              <a:buSzPct val="100000"/>
              <a:buFont typeface="Arial"/>
              <a:buChar char="•"/>
            </a:lvl1pPr>
          </a:lstStyle>
          <a:p>
            <a:pPr>
              <a:buClr>
                <a:schemeClr val="tx1"/>
              </a:buClr>
              <a:buFont typeface="Wingdings" pitchFamily="2" charset="2"/>
              <a:buChar char="§"/>
            </a:pPr>
            <a:r>
              <a:rPr lang="en-US" dirty="0"/>
              <a:t>Storage, Compute, and Log scale separately</a:t>
            </a:r>
          </a:p>
          <a:p>
            <a:pPr>
              <a:buClr>
                <a:schemeClr val="tx1"/>
              </a:buClr>
              <a:buFont typeface="Wingdings" pitchFamily="2" charset="2"/>
              <a:buChar char="§"/>
            </a:pPr>
            <a:r>
              <a:rPr lang="en-US" dirty="0"/>
              <a:t>Backups, restores and scaling not tied to volume of data</a:t>
            </a:r>
          </a:p>
          <a:p>
            <a:pPr>
              <a:buClr>
                <a:schemeClr val="tx1"/>
              </a:buClr>
              <a:buFont typeface="Wingdings" pitchFamily="2" charset="2"/>
              <a:buChar char="§"/>
            </a:pPr>
            <a:r>
              <a:rPr lang="en-US" dirty="0"/>
              <a:t>Optimized for OLTP, but supports analytical workloads</a:t>
            </a:r>
          </a:p>
          <a:p>
            <a:pPr>
              <a:buClr>
                <a:schemeClr val="tx1"/>
              </a:buClr>
              <a:buFont typeface="Wingdings" pitchFamily="2" charset="2"/>
              <a:buChar char="§"/>
            </a:pPr>
            <a:r>
              <a:rPr lang="en-US" dirty="0"/>
              <a:t>One way migration</a:t>
            </a:r>
          </a:p>
          <a:p>
            <a:pPr>
              <a:buClr>
                <a:schemeClr val="tx1"/>
              </a:buClr>
              <a:buFont typeface="Wingdings" pitchFamily="2" charset="2"/>
              <a:buChar char="§"/>
            </a:pPr>
            <a:endParaRPr dirty="0"/>
          </a:p>
        </p:txBody>
      </p:sp>
      <p:sp>
        <p:nvSpPr>
          <p:cNvPr id="478" name="Text Placeholder 3"/>
          <p:cNvSpPr>
            <a:spLocks noGrp="1"/>
          </p:cNvSpPr>
          <p:nvPr>
            <p:ph type="body" sz="quarter" idx="4294967295"/>
          </p:nvPr>
        </p:nvSpPr>
        <p:spPr>
          <a:xfrm>
            <a:off x="661988" y="1052513"/>
            <a:ext cx="8482012" cy="390525"/>
          </a:xfrm>
          <a:prstGeom prst="rect">
            <a:avLst/>
          </a:prstGeom>
        </p:spPr>
        <p:txBody>
          <a:bodyPr>
            <a:normAutofit lnSpcReduction="10000"/>
          </a:bodyPr>
          <a:lstStyle/>
          <a:p>
            <a:pPr marL="0" indent="0">
              <a:buNone/>
              <a:defRPr b="1">
                <a:solidFill>
                  <a:schemeClr val="accent2"/>
                </a:solidFill>
                <a:latin typeface="Segoe UI Semibold"/>
                <a:ea typeface="Segoe UI Semibold"/>
                <a:cs typeface="Segoe UI Semibold"/>
                <a:sym typeface="Segoe UI Semibold"/>
              </a:defRPr>
            </a:pPr>
            <a:r>
              <a:rPr lang="en-US" dirty="0"/>
              <a:t>Highly scalable storage and compute</a:t>
            </a:r>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 name="Title 1"/>
          <p:cNvSpPr txBox="1">
            <a:spLocks noGrp="1"/>
          </p:cNvSpPr>
          <p:nvPr>
            <p:ph type="title"/>
          </p:nvPr>
        </p:nvSpPr>
        <p:spPr>
          <a:xfrm>
            <a:off x="50580" y="682652"/>
            <a:ext cx="2684987" cy="614030"/>
          </a:xfrm>
          <a:prstGeom prst="rect">
            <a:avLst/>
          </a:prstGeom>
        </p:spPr>
        <p:txBody>
          <a:bodyPr>
            <a:normAutofit fontScale="90000"/>
          </a:bodyPr>
          <a:lstStyle/>
          <a:p>
            <a:r>
              <a:rPr lang="en-US" dirty="0"/>
              <a:t>Hyperscale Architecture</a:t>
            </a:r>
            <a:endParaRPr dirty="0"/>
          </a:p>
        </p:txBody>
      </p:sp>
      <p:pic>
        <p:nvPicPr>
          <p:cNvPr id="7" name="Picture 6">
            <a:extLst>
              <a:ext uri="{FF2B5EF4-FFF2-40B4-BE49-F238E27FC236}">
                <a16:creationId xmlns:a16="http://schemas.microsoft.com/office/drawing/2014/main" id="{423311B9-5A0E-0240-9B42-0B32201BF57E}"/>
              </a:ext>
            </a:extLst>
          </p:cNvPr>
          <p:cNvPicPr>
            <a:picLocks noChangeAspect="1"/>
          </p:cNvPicPr>
          <p:nvPr/>
        </p:nvPicPr>
        <p:blipFill>
          <a:blip r:embed="rId3"/>
          <a:stretch>
            <a:fillRect/>
          </a:stretch>
        </p:blipFill>
        <p:spPr>
          <a:xfrm>
            <a:off x="2735567" y="0"/>
            <a:ext cx="5727700" cy="5105400"/>
          </a:xfrm>
          <a:prstGeom prst="rect">
            <a:avLst/>
          </a:prstGeom>
        </p:spPr>
      </p:pic>
      <p:sp>
        <p:nvSpPr>
          <p:cNvPr id="8" name="TextBox 7">
            <a:extLst>
              <a:ext uri="{FF2B5EF4-FFF2-40B4-BE49-F238E27FC236}">
                <a16:creationId xmlns:a16="http://schemas.microsoft.com/office/drawing/2014/main" id="{7270A6DB-F42C-D247-8FDE-213B337DF61A}"/>
              </a:ext>
            </a:extLst>
          </p:cNvPr>
          <p:cNvSpPr txBox="1"/>
          <p:nvPr/>
        </p:nvSpPr>
        <p:spPr>
          <a:xfrm>
            <a:off x="231504" y="1506093"/>
            <a:ext cx="2062265"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1600" dirty="0">
                <a:hlinkClick r:id="rId4"/>
              </a:rPr>
              <a:t>http://aka.ms/</a:t>
            </a:r>
          </a:p>
          <a:p>
            <a:r>
              <a:rPr lang="en-US" sz="1600" dirty="0">
                <a:hlinkClick r:id="rId4"/>
              </a:rPr>
              <a:t>SQLDB_Hyperscale</a:t>
            </a:r>
            <a:endParaRPr kumimoji="0" lang="en-US" sz="1600" b="0" i="0" u="none" strike="noStrike" cap="none" spc="0" normalizeH="0" baseline="0" dirty="0">
              <a:ln>
                <a:noFill/>
              </a:ln>
              <a:solidFill>
                <a:srgbClr val="000000"/>
              </a:solidFill>
              <a:effectLst/>
              <a:uFillTx/>
              <a:latin typeface="Segoe UI"/>
              <a:ea typeface="Segoe UI"/>
              <a:cs typeface="Segoe UI"/>
              <a:sym typeface="Segoe UI"/>
            </a:endParaRPr>
          </a:p>
        </p:txBody>
      </p:sp>
    </p:spTree>
    <p:extLst>
      <p:ext uri="{BB962C8B-B14F-4D97-AF65-F5344CB8AC3E}">
        <p14:creationId xmlns:p14="http://schemas.microsoft.com/office/powerpoint/2010/main" val="646136393"/>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Title 1"/>
          <p:cNvSpPr txBox="1">
            <a:spLocks noGrp="1"/>
          </p:cNvSpPr>
          <p:nvPr>
            <p:ph type="title"/>
          </p:nvPr>
        </p:nvSpPr>
        <p:spPr>
          <a:prstGeom prst="rect">
            <a:avLst/>
          </a:prstGeom>
        </p:spPr>
        <p:txBody>
          <a:bodyPr>
            <a:normAutofit/>
          </a:bodyPr>
          <a:lstStyle/>
          <a:p>
            <a:r>
              <a:rPr dirty="0"/>
              <a:t>Azure </a:t>
            </a:r>
            <a:r>
              <a:rPr lang="en-US" dirty="0"/>
              <a:t>Synapse Analytics - </a:t>
            </a:r>
            <a:r>
              <a:rPr dirty="0"/>
              <a:t>SQL </a:t>
            </a:r>
            <a:r>
              <a:rPr lang="en-US" dirty="0"/>
              <a:t>DW</a:t>
            </a:r>
            <a:endParaRPr dirty="0"/>
          </a:p>
        </p:txBody>
      </p:sp>
      <p:sp>
        <p:nvSpPr>
          <p:cNvPr id="485" name="Text Placeholder 2"/>
          <p:cNvSpPr txBox="1">
            <a:spLocks noGrp="1"/>
          </p:cNvSpPr>
          <p:nvPr>
            <p:ph type="body" idx="1"/>
          </p:nvPr>
        </p:nvSpPr>
        <p:spPr>
          <a:xfrm>
            <a:off x="457200" y="2093204"/>
            <a:ext cx="8229600" cy="2135895"/>
          </a:xfrm>
          <a:prstGeom prst="rect">
            <a:avLst/>
          </a:prstGeom>
        </p:spPr>
        <p:txBody>
          <a:bodyPr/>
          <a:lstStyle/>
          <a:p>
            <a:pPr>
              <a:buClr>
                <a:schemeClr val="tx1"/>
              </a:buClr>
              <a:buSzPct val="100000"/>
            </a:pPr>
            <a:r>
              <a:rPr lang="en-US" dirty="0"/>
              <a:t>MPP -</a:t>
            </a:r>
            <a:r>
              <a:rPr dirty="0"/>
              <a:t> fast reads, many users</a:t>
            </a:r>
          </a:p>
          <a:p>
            <a:pPr>
              <a:buClr>
                <a:schemeClr val="tx1"/>
              </a:buClr>
              <a:buSzPct val="100000"/>
            </a:pPr>
            <a:r>
              <a:rPr lang="en-US" dirty="0"/>
              <a:t>Supports </a:t>
            </a:r>
            <a:r>
              <a:rPr lang="en-US" dirty="0" err="1"/>
              <a:t>Polybase</a:t>
            </a:r>
            <a:endParaRPr lang="en-US" dirty="0"/>
          </a:p>
          <a:p>
            <a:pPr>
              <a:buClr>
                <a:schemeClr val="tx1"/>
              </a:buClr>
              <a:buSzPct val="100000"/>
            </a:pPr>
            <a:r>
              <a:rPr lang="en-US" dirty="0"/>
              <a:t>Scalable on demand</a:t>
            </a:r>
            <a:endParaRPr dirty="0"/>
          </a:p>
          <a:p>
            <a:pPr>
              <a:buClr>
                <a:schemeClr val="tx1"/>
              </a:buClr>
              <a:buSzPct val="100000"/>
            </a:pPr>
            <a:r>
              <a:rPr dirty="0"/>
              <a:t>High cost: $$$$</a:t>
            </a:r>
          </a:p>
        </p:txBody>
      </p:sp>
      <p:sp>
        <p:nvSpPr>
          <p:cNvPr id="486" name="Text Placeholder 3"/>
          <p:cNvSpPr>
            <a:spLocks noGrp="1"/>
          </p:cNvSpPr>
          <p:nvPr>
            <p:ph type="body" sz="quarter" idx="4294967295"/>
          </p:nvPr>
        </p:nvSpPr>
        <p:spPr>
          <a:xfrm>
            <a:off x="457200" y="1450813"/>
            <a:ext cx="8480425" cy="39052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lnSpcReduction="10000"/>
          </a:bodyPr>
          <a:lstStyle>
            <a:lvl1pPr defTabSz="758951">
              <a:spcBef>
                <a:spcPts val="400"/>
              </a:spcBef>
              <a:defRPr sz="1992" b="1">
                <a:solidFill>
                  <a:schemeClr val="accent2"/>
                </a:solidFill>
                <a:latin typeface="Segoe UI Semibold"/>
                <a:ea typeface="Segoe UI Semibold"/>
                <a:cs typeface="Segoe UI Semibold"/>
                <a:sym typeface="Segoe UI Semibold"/>
              </a:defRPr>
            </a:lvl1pPr>
          </a:lstStyle>
          <a:p>
            <a:pPr marL="0" indent="0">
              <a:buNone/>
            </a:pPr>
            <a:r>
              <a:rPr dirty="0"/>
              <a:t>High performance Analytic DB</a:t>
            </a:r>
          </a:p>
        </p:txBody>
      </p:sp>
      <p:pic>
        <p:nvPicPr>
          <p:cNvPr id="6" name="Graphic 5">
            <a:extLst>
              <a:ext uri="{FF2B5EF4-FFF2-40B4-BE49-F238E27FC236}">
                <a16:creationId xmlns:a16="http://schemas.microsoft.com/office/drawing/2014/main" id="{FDF979BA-7A23-5D46-B25C-59283937CD7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807085" y="1051966"/>
            <a:ext cx="3354421" cy="3354421"/>
          </a:xfrm>
          <a:prstGeom prst="rect">
            <a:avLst/>
          </a:prstGeom>
        </p:spPr>
      </p:pic>
    </p:spTree>
    <p:extLst>
      <p:ext uri="{BB962C8B-B14F-4D97-AF65-F5344CB8AC3E}">
        <p14:creationId xmlns:p14="http://schemas.microsoft.com/office/powerpoint/2010/main" val="347839677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Text Placeholder 2"/>
          <p:cNvSpPr txBox="1">
            <a:spLocks noGrp="1"/>
          </p:cNvSpPr>
          <p:nvPr>
            <p:ph type="body" sz="quarter" idx="1"/>
          </p:nvPr>
        </p:nvSpPr>
        <p:spPr>
          <a:xfrm>
            <a:off x="312745" y="2006929"/>
            <a:ext cx="8481212" cy="2009431"/>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p>
            <a:pPr>
              <a:buClr>
                <a:schemeClr val="tx1"/>
              </a:buClr>
              <a:buSzPct val="100000"/>
            </a:pPr>
            <a:r>
              <a:rPr dirty="0">
                <a:latin typeface="Calibri" pitchFamily="34" charset="0"/>
                <a:ea typeface="+mn-ea"/>
              </a:rPr>
              <a:t>Useful for in-app analytics</a:t>
            </a:r>
          </a:p>
          <a:p>
            <a:pPr>
              <a:buClr>
                <a:schemeClr val="tx1"/>
              </a:buClr>
              <a:buSzPct val="100000"/>
            </a:pPr>
            <a:r>
              <a:rPr dirty="0">
                <a:latin typeface="Calibri" pitchFamily="34" charset="0"/>
                <a:ea typeface="+mn-ea"/>
              </a:rPr>
              <a:t>Best with known search key, e.g. </a:t>
            </a:r>
            <a:r>
              <a:rPr dirty="0" err="1">
                <a:latin typeface="Calibri" pitchFamily="34" charset="0"/>
                <a:ea typeface="+mn-ea"/>
              </a:rPr>
              <a:t>CustomerID</a:t>
            </a:r>
            <a:endParaRPr dirty="0">
              <a:latin typeface="Calibri" pitchFamily="34" charset="0"/>
              <a:ea typeface="+mn-ea"/>
            </a:endParaRPr>
          </a:p>
          <a:p>
            <a:pPr>
              <a:buClr>
                <a:schemeClr val="tx1"/>
              </a:buClr>
              <a:buSzPct val="100000"/>
            </a:pPr>
            <a:r>
              <a:rPr lang="en-US" dirty="0">
                <a:latin typeface="Calibri" pitchFamily="34" charset="0"/>
                <a:ea typeface="+mn-ea"/>
              </a:rPr>
              <a:t>Key-value, Column-family, Document, Graph</a:t>
            </a:r>
          </a:p>
          <a:p>
            <a:pPr>
              <a:buClr>
                <a:schemeClr val="tx1"/>
              </a:buClr>
              <a:buSzPct val="100000"/>
            </a:pPr>
            <a:r>
              <a:rPr lang="en-US" dirty="0">
                <a:latin typeface="Calibri" pitchFamily="34" charset="0"/>
                <a:ea typeface="+mn-ea"/>
              </a:rPr>
              <a:t>SQL, Cassandra, MongoDB, Gremlin, Table, </a:t>
            </a:r>
            <a:r>
              <a:rPr lang="en-US" dirty="0" err="1">
                <a:latin typeface="Calibri" pitchFamily="34" charset="0"/>
                <a:ea typeface="+mn-ea"/>
              </a:rPr>
              <a:t>etcd</a:t>
            </a:r>
            <a:r>
              <a:rPr lang="en-US" dirty="0">
                <a:latin typeface="Calibri" pitchFamily="34" charset="0"/>
                <a:ea typeface="+mn-ea"/>
              </a:rPr>
              <a:t>, Spark</a:t>
            </a:r>
          </a:p>
          <a:p>
            <a:pPr>
              <a:buClr>
                <a:schemeClr val="tx1"/>
              </a:buClr>
              <a:buSzPct val="100000"/>
            </a:pPr>
            <a:r>
              <a:rPr dirty="0">
                <a:latin typeface="Calibri" pitchFamily="34" charset="0"/>
                <a:ea typeface="+mn-ea"/>
              </a:rPr>
              <a:t>Medium cost: $$ - $$$</a:t>
            </a:r>
          </a:p>
        </p:txBody>
      </p:sp>
      <p:sp>
        <p:nvSpPr>
          <p:cNvPr id="492" name="Title 1"/>
          <p:cNvSpPr txBox="1">
            <a:spLocks noGrp="1"/>
          </p:cNvSpPr>
          <p:nvPr>
            <p:ph type="title"/>
          </p:nvPr>
        </p:nvSpPr>
        <p:spPr>
          <a:xfrm>
            <a:off x="398474" y="325544"/>
            <a:ext cx="5597115" cy="614030"/>
          </a:xfrm>
          <a:prstGeom prst="rect">
            <a:avLst/>
          </a:prstGeom>
        </p:spPr>
        <p:txBody>
          <a:bodyPr>
            <a:normAutofit fontScale="90000"/>
          </a:bodyPr>
          <a:lstStyle/>
          <a:p>
            <a:pPr algn="l"/>
            <a:r>
              <a:rPr dirty="0"/>
              <a:t>Cosmos DB</a:t>
            </a:r>
          </a:p>
        </p:txBody>
      </p:sp>
      <p:sp>
        <p:nvSpPr>
          <p:cNvPr id="494" name="Text Placeholder 3"/>
          <p:cNvSpPr>
            <a:spLocks noGrp="1"/>
          </p:cNvSpPr>
          <p:nvPr>
            <p:ph type="body" sz="quarter" idx="13"/>
          </p:nvPr>
        </p:nvSpPr>
        <p:spPr>
          <a:xfrm>
            <a:off x="312744" y="1517899"/>
            <a:ext cx="8481212" cy="39052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lnSpcReduction="10000"/>
          </a:bodyPr>
          <a:lstStyle>
            <a:lvl1pPr defTabSz="758951">
              <a:spcBef>
                <a:spcPts val="400"/>
              </a:spcBef>
              <a:defRPr sz="1992" b="1">
                <a:solidFill>
                  <a:schemeClr val="accent2"/>
                </a:solidFill>
                <a:latin typeface="Segoe UI Semibold"/>
                <a:ea typeface="Segoe UI Semibold"/>
                <a:cs typeface="Segoe UI Semibold"/>
                <a:sym typeface="Segoe UI Semibold"/>
              </a:defRPr>
            </a:lvl1pPr>
          </a:lstStyle>
          <a:p>
            <a:pPr marL="0" indent="0">
              <a:buNone/>
            </a:pPr>
            <a:r>
              <a:rPr dirty="0"/>
              <a:t>Managed NoSQL</a:t>
            </a:r>
          </a:p>
        </p:txBody>
      </p:sp>
      <p:pic>
        <p:nvPicPr>
          <p:cNvPr id="5" name="Graphic 4">
            <a:extLst>
              <a:ext uri="{FF2B5EF4-FFF2-40B4-BE49-F238E27FC236}">
                <a16:creationId xmlns:a16="http://schemas.microsoft.com/office/drawing/2014/main" id="{17BA18E9-4D9E-CD4E-ACC2-A025800B5597}"/>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946969" y="361248"/>
            <a:ext cx="2331269" cy="2072239"/>
          </a:xfrm>
          <a:prstGeom prst="rect">
            <a:avLst/>
          </a:prstGeom>
        </p:spPr>
      </p:pic>
    </p:spTree>
    <p:extLst>
      <p:ext uri="{BB962C8B-B14F-4D97-AF65-F5344CB8AC3E}">
        <p14:creationId xmlns:p14="http://schemas.microsoft.com/office/powerpoint/2010/main" val="4237425650"/>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B46FC2-795C-CD47-A1AB-67EF89F05667}"/>
              </a:ext>
            </a:extLst>
          </p:cNvPr>
          <p:cNvSpPr>
            <a:spLocks noGrp="1"/>
          </p:cNvSpPr>
          <p:nvPr>
            <p:ph type="body" sz="quarter" idx="10"/>
          </p:nvPr>
        </p:nvSpPr>
        <p:spPr>
          <a:xfrm>
            <a:off x="97971" y="1817998"/>
            <a:ext cx="2634212" cy="1077218"/>
          </a:xfrm>
        </p:spPr>
        <p:txBody>
          <a:bodyPr/>
          <a:lstStyle/>
          <a:p>
            <a:pPr marL="0" indent="0">
              <a:buNone/>
            </a:pPr>
            <a:r>
              <a:rPr lang="en-US" dirty="0"/>
              <a:t>Azure SQL DB:</a:t>
            </a:r>
            <a:br>
              <a:rPr lang="en-US" dirty="0"/>
            </a:br>
            <a:r>
              <a:rPr lang="en-US" dirty="0"/>
              <a:t>Setup options</a:t>
            </a: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2DE8366-63F7-5345-83C8-2D474A3B08EA}"/>
              </a:ext>
            </a:extLst>
          </p:cNvPr>
          <p:cNvSpPr>
            <a:spLocks noGrp="1"/>
          </p:cNvSpPr>
          <p:nvPr>
            <p:ph type="body" idx="1"/>
          </p:nvPr>
        </p:nvSpPr>
        <p:spPr/>
        <p:txBody>
          <a:bodyPr/>
          <a:lstStyle/>
          <a:p>
            <a:pPr marL="0" indent="0">
              <a:buNone/>
            </a:pPr>
            <a:r>
              <a:rPr lang="en-US" dirty="0"/>
              <a:t>Final Thoughts</a:t>
            </a:r>
          </a:p>
        </p:txBody>
      </p:sp>
    </p:spTree>
    <p:extLst>
      <p:ext uri="{BB962C8B-B14F-4D97-AF65-F5344CB8AC3E}">
        <p14:creationId xmlns:p14="http://schemas.microsoft.com/office/powerpoint/2010/main" val="78638804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85800" y="1218010"/>
            <a:ext cx="7772400" cy="1125140"/>
          </a:xfrm>
        </p:spPr>
        <p:txBody>
          <a:bodyPr/>
          <a:lstStyle/>
          <a:p>
            <a:pPr marL="0" indent="0">
              <a:buNone/>
            </a:pPr>
            <a:r>
              <a:rPr lang="en-US" sz="2400" i="1" dirty="0">
                <a:solidFill>
                  <a:schemeClr val="accent1"/>
                </a:solidFill>
                <a:latin typeface="+mj-lt"/>
              </a:rPr>
              <a:t>Please use </a:t>
            </a:r>
            <a:r>
              <a:rPr lang="en-US" sz="2400" i="1" dirty="0" err="1">
                <a:solidFill>
                  <a:schemeClr val="accent1"/>
                </a:solidFill>
                <a:latin typeface="+mj-lt"/>
              </a:rPr>
              <a:t>EventsXD</a:t>
            </a:r>
            <a:r>
              <a:rPr lang="en-US" sz="2400" i="1" dirty="0">
                <a:solidFill>
                  <a:schemeClr val="accent1"/>
                </a:solidFill>
                <a:latin typeface="+mj-lt"/>
              </a:rPr>
              <a:t> to fill out a session evaluation.</a:t>
            </a:r>
            <a:br>
              <a:rPr lang="en-US" sz="2400" i="1" dirty="0">
                <a:solidFill>
                  <a:schemeClr val="accent1"/>
                </a:solidFill>
                <a:latin typeface="+mj-lt"/>
              </a:rPr>
            </a:br>
            <a:endParaRPr lang="en-US" sz="2400" dirty="0">
              <a:solidFill>
                <a:schemeClr val="accent1"/>
              </a:solidFill>
              <a:latin typeface="+mj-lt"/>
            </a:endParaRPr>
          </a:p>
        </p:txBody>
      </p:sp>
      <p:sp>
        <p:nvSpPr>
          <p:cNvPr id="8" name="Title 3"/>
          <p:cNvSpPr txBox="1">
            <a:spLocks/>
          </p:cNvSpPr>
          <p:nvPr/>
        </p:nvSpPr>
        <p:spPr bwMode="auto">
          <a:xfrm>
            <a:off x="685800" y="2400300"/>
            <a:ext cx="7772400" cy="571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defTabSz="-13873163" rtl="0" eaLnBrk="1" fontAlgn="base" hangingPunct="1">
              <a:spcBef>
                <a:spcPct val="0"/>
              </a:spcBef>
              <a:spcAft>
                <a:spcPct val="0"/>
              </a:spcAft>
              <a:defRPr sz="2800" b="1">
                <a:solidFill>
                  <a:schemeClr val="tx1"/>
                </a:solidFill>
                <a:latin typeface="Myriad Pro"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a:lstStyle>
          <a:p>
            <a:pPr algn="r"/>
            <a:r>
              <a:rPr lang="en-US" sz="4800" kern="0" dirty="0">
                <a:solidFill>
                  <a:schemeClr val="accent2"/>
                </a:solidFill>
                <a:latin typeface="+mj-lt"/>
                <a:cs typeface="Mangal" pitchFamily="18" charset="0"/>
              </a:rPr>
              <a:t>Thank you!</a:t>
            </a:r>
          </a:p>
        </p:txBody>
      </p:sp>
    </p:spTree>
    <p:extLst>
      <p:ext uri="{BB962C8B-B14F-4D97-AF65-F5344CB8AC3E}">
        <p14:creationId xmlns:p14="http://schemas.microsoft.com/office/powerpoint/2010/main" val="251274752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49A7796-5B6B-8E4E-9BA1-3802199320A7}"/>
              </a:ext>
            </a:extLst>
          </p:cNvPr>
          <p:cNvSpPr>
            <a:spLocks noGrp="1"/>
          </p:cNvSpPr>
          <p:nvPr>
            <p:ph type="body" idx="1"/>
          </p:nvPr>
        </p:nvSpPr>
        <p:spPr/>
        <p:txBody>
          <a:bodyPr/>
          <a:lstStyle/>
          <a:p>
            <a:pPr marL="0" indent="0">
              <a:buNone/>
            </a:pPr>
            <a:r>
              <a:rPr lang="en-US" dirty="0"/>
              <a:t>Data Lakes in Azure	</a:t>
            </a:r>
          </a:p>
        </p:txBody>
      </p:sp>
      <p:sp>
        <p:nvSpPr>
          <p:cNvPr id="324" name="Title 1"/>
          <p:cNvSpPr txBox="1">
            <a:spLocks noGrp="1"/>
          </p:cNvSpPr>
          <p:nvPr>
            <p:ph type="title"/>
          </p:nvPr>
        </p:nvSpPr>
        <p:spPr>
          <a:prstGeom prst="rect">
            <a:avLst/>
          </a:prstGeom>
        </p:spPr>
        <p:txBody>
          <a:bodyPr/>
          <a:lstStyle/>
          <a:p>
            <a:pPr algn="l"/>
            <a:r>
              <a:rPr lang="en-US" dirty="0"/>
              <a:t>Defining, planning, and building data lakes in Azure</a:t>
            </a:r>
            <a:endParaRPr dirty="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Title 28"/>
          <p:cNvSpPr txBox="1">
            <a:spLocks noGrp="1"/>
          </p:cNvSpPr>
          <p:nvPr>
            <p:ph type="title"/>
          </p:nvPr>
        </p:nvSpPr>
        <p:spPr>
          <a:prstGeom prst="rect">
            <a:avLst/>
          </a:prstGeom>
        </p:spPr>
        <p:txBody>
          <a:bodyPr/>
          <a:lstStyle/>
          <a:p>
            <a:r>
              <a:t>Data Lake Defined</a:t>
            </a:r>
          </a:p>
        </p:txBody>
      </p:sp>
      <p:sp>
        <p:nvSpPr>
          <p:cNvPr id="327" name="Text Placeholder 29"/>
          <p:cNvSpPr txBox="1">
            <a:spLocks noGrp="1"/>
          </p:cNvSpPr>
          <p:nvPr>
            <p:ph type="body" sz="quarter" idx="1"/>
          </p:nvPr>
        </p:nvSpPr>
        <p:spPr>
          <a:xfrm>
            <a:off x="294979" y="2571750"/>
            <a:ext cx="2657226" cy="390526"/>
          </a:xfrm>
          <a:prstGeom prst="rect">
            <a:avLst/>
          </a:prstGeom>
        </p:spPr>
        <p:txBody>
          <a:bodyPr>
            <a:normAutofit lnSpcReduction="10000"/>
          </a:bodyPr>
          <a:lstStyle>
            <a:lvl1pPr defTabSz="758951">
              <a:spcBef>
                <a:spcPts val="400"/>
              </a:spcBef>
              <a:defRPr sz="1992"/>
            </a:lvl1pPr>
          </a:lstStyle>
          <a:p>
            <a:pPr marL="0" indent="0">
              <a:buNone/>
            </a:pPr>
            <a:r>
              <a:rPr dirty="0"/>
              <a:t>Varied Data</a:t>
            </a:r>
          </a:p>
        </p:txBody>
      </p:sp>
      <p:sp>
        <p:nvSpPr>
          <p:cNvPr id="328" name="Text Placeholder 30"/>
          <p:cNvSpPr>
            <a:spLocks noGrp="1"/>
          </p:cNvSpPr>
          <p:nvPr>
            <p:ph type="body" sz="quarter" idx="13"/>
          </p:nvPr>
        </p:nvSpPr>
        <p:spPr>
          <a:xfrm>
            <a:off x="294979" y="3060687"/>
            <a:ext cx="2657226" cy="2009524"/>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latin typeface="Segoe UI"/>
                <a:ea typeface="Segoe UI"/>
                <a:cs typeface="Segoe UI"/>
                <a:sym typeface="Segoe UI"/>
              </a:defRPr>
            </a:lvl1pPr>
          </a:lstStyle>
          <a:p>
            <a:pPr marL="0" indent="0">
              <a:buNone/>
            </a:pPr>
            <a:r>
              <a:rPr dirty="0"/>
              <a:t>Raw, intermediate, and fully processed</a:t>
            </a:r>
          </a:p>
        </p:txBody>
      </p:sp>
      <p:sp>
        <p:nvSpPr>
          <p:cNvPr id="329" name="Text Placeholder 38"/>
          <p:cNvSpPr>
            <a:spLocks noGrp="1"/>
          </p:cNvSpPr>
          <p:nvPr>
            <p:ph type="body" sz="quarter" idx="14"/>
          </p:nvPr>
        </p:nvSpPr>
        <p:spPr>
          <a:xfrm>
            <a:off x="3174824" y="2571750"/>
            <a:ext cx="2657227" cy="39052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lnSpcReduction="10000"/>
          </a:bodyPr>
          <a:lstStyle>
            <a:lvl1pPr defTabSz="758951">
              <a:spcBef>
                <a:spcPts val="400"/>
              </a:spcBef>
              <a:defRPr sz="1992" b="1">
                <a:solidFill>
                  <a:schemeClr val="accent2"/>
                </a:solidFill>
                <a:latin typeface="Segoe UI Semibold"/>
                <a:ea typeface="Segoe UI Semibold"/>
                <a:cs typeface="Segoe UI Semibold"/>
                <a:sym typeface="Segoe UI Semibold"/>
              </a:defRPr>
            </a:lvl1pPr>
          </a:lstStyle>
          <a:p>
            <a:pPr marL="0" indent="0">
              <a:buNone/>
            </a:pPr>
            <a:r>
              <a:rPr dirty="0"/>
              <a:t>Ready for Analysts</a:t>
            </a:r>
          </a:p>
        </p:txBody>
      </p:sp>
      <p:sp>
        <p:nvSpPr>
          <p:cNvPr id="330" name="Text Placeholder 39"/>
          <p:cNvSpPr>
            <a:spLocks noGrp="1"/>
          </p:cNvSpPr>
          <p:nvPr>
            <p:ph type="body" sz="quarter" idx="15"/>
          </p:nvPr>
        </p:nvSpPr>
        <p:spPr>
          <a:xfrm>
            <a:off x="3174824" y="3060687"/>
            <a:ext cx="2657227" cy="2009524"/>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a:bodyPr>
          <a:lstStyle/>
          <a:p>
            <a:pPr marL="0" indent="0" defTabSz="795527">
              <a:buNone/>
              <a:defRPr sz="2088">
                <a:latin typeface="Segoe UI"/>
                <a:ea typeface="Segoe UI"/>
                <a:cs typeface="Segoe UI"/>
                <a:sym typeface="Segoe UI"/>
              </a:defRPr>
            </a:pPr>
            <a:r>
              <a:rPr dirty="0"/>
              <a:t>Query layer, other analytic tools access</a:t>
            </a:r>
          </a:p>
        </p:txBody>
      </p:sp>
      <p:sp>
        <p:nvSpPr>
          <p:cNvPr id="331" name="Text Placeholder 40"/>
          <p:cNvSpPr>
            <a:spLocks noGrp="1"/>
          </p:cNvSpPr>
          <p:nvPr>
            <p:ph type="body" sz="quarter" idx="16"/>
          </p:nvPr>
        </p:nvSpPr>
        <p:spPr>
          <a:xfrm>
            <a:off x="6054671" y="2571750"/>
            <a:ext cx="2657227" cy="39052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rmAutofit lnSpcReduction="10000"/>
          </a:bodyPr>
          <a:lstStyle>
            <a:lvl1pPr defTabSz="758951">
              <a:spcBef>
                <a:spcPts val="400"/>
              </a:spcBef>
              <a:defRPr sz="1992" b="1">
                <a:solidFill>
                  <a:schemeClr val="accent2"/>
                </a:solidFill>
                <a:latin typeface="Segoe UI Semibold"/>
                <a:ea typeface="Segoe UI Semibold"/>
                <a:cs typeface="Segoe UI Semibold"/>
                <a:sym typeface="Segoe UI Semibold"/>
              </a:defRPr>
            </a:lvl1pPr>
          </a:lstStyle>
          <a:p>
            <a:pPr marL="0" indent="0">
              <a:buNone/>
            </a:pPr>
            <a:r>
              <a:rPr dirty="0"/>
              <a:t>Big Data Capable</a:t>
            </a:r>
          </a:p>
        </p:txBody>
      </p:sp>
      <p:sp>
        <p:nvSpPr>
          <p:cNvPr id="332" name="Text Placeholder 41"/>
          <p:cNvSpPr>
            <a:spLocks noGrp="1"/>
          </p:cNvSpPr>
          <p:nvPr>
            <p:ph type="body" sz="quarter" idx="17"/>
          </p:nvPr>
        </p:nvSpPr>
        <p:spPr>
          <a:xfrm>
            <a:off x="6054671" y="3060687"/>
            <a:ext cx="2657227" cy="2009524"/>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latin typeface="Segoe UI"/>
                <a:ea typeface="Segoe UI"/>
                <a:cs typeface="Segoe UI"/>
                <a:sym typeface="Segoe UI"/>
              </a:defRPr>
            </a:lvl1pPr>
          </a:lstStyle>
          <a:p>
            <a:pPr marL="0" indent="0">
              <a:buNone/>
            </a:pPr>
            <a:r>
              <a:rPr dirty="0"/>
              <a:t>Store first, evaluate and model later</a:t>
            </a:r>
          </a:p>
        </p:txBody>
      </p:sp>
      <p:pic>
        <p:nvPicPr>
          <p:cNvPr id="333" name="Slide 7 Opt 3.jpg" descr="Slide 7 Opt 3.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7590" y="1221933"/>
            <a:ext cx="8805130" cy="1100643"/>
          </a:xfrm>
          <a:prstGeom prst="rect">
            <a:avLst/>
          </a:prstGeom>
          <a:ln w="12700">
            <a:miter lim="400000"/>
          </a:ln>
        </p:spPr>
      </p:pic>
      <p:sp>
        <p:nvSpPr>
          <p:cNvPr id="2" name="TextBox 1">
            <a:extLst>
              <a:ext uri="{FF2B5EF4-FFF2-40B4-BE49-F238E27FC236}">
                <a16:creationId xmlns:a16="http://schemas.microsoft.com/office/drawing/2014/main" id="{52F4F1A5-8937-A949-963A-2AB5602092F4}"/>
              </a:ext>
            </a:extLst>
          </p:cNvPr>
          <p:cNvSpPr txBox="1"/>
          <p:nvPr/>
        </p:nvSpPr>
        <p:spPr>
          <a:xfrm>
            <a:off x="2459736" y="4586631"/>
            <a:ext cx="3390081"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a:r>
              <a:rPr lang="en-US" dirty="0"/>
              <a:t>* Not just a file system</a:t>
            </a:r>
          </a:p>
        </p:txBody>
      </p:sp>
    </p:spTree>
    <p:extLst>
      <p:ext uri="{BB962C8B-B14F-4D97-AF65-F5344CB8AC3E}">
        <p14:creationId xmlns:p14="http://schemas.microsoft.com/office/powerpoint/2010/main" val="289983367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1" name="Slide 8 Opt 1a.jpg" descr="Slide 8 Opt 1a.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1387" y="596818"/>
            <a:ext cx="3949863" cy="3949864"/>
          </a:xfrm>
          <a:prstGeom prst="rect">
            <a:avLst/>
          </a:prstGeom>
          <a:ln w="12700">
            <a:miter lim="400000"/>
          </a:ln>
        </p:spPr>
      </p:pic>
      <p:sp>
        <p:nvSpPr>
          <p:cNvPr id="337" name="Text Placeholder 21"/>
          <p:cNvSpPr txBox="1">
            <a:spLocks noGrp="1"/>
          </p:cNvSpPr>
          <p:nvPr>
            <p:ph type="body" sz="quarter" idx="1"/>
          </p:nvPr>
        </p:nvSpPr>
        <p:spPr>
          <a:xfrm>
            <a:off x="312745" y="2113570"/>
            <a:ext cx="3949863" cy="390526"/>
          </a:xfrm>
          <a:prstGeom prst="rect">
            <a:avLst/>
          </a:prstGeom>
        </p:spPr>
        <p:txBody>
          <a:bodyPr>
            <a:noAutofit/>
          </a:bodyPr>
          <a:lstStyle>
            <a:lvl1pPr defTabSz="758951">
              <a:spcBef>
                <a:spcPts val="400"/>
              </a:spcBef>
              <a:defRPr sz="1992"/>
            </a:lvl1pPr>
          </a:lstStyle>
          <a:p>
            <a:pPr marL="0" indent="0">
              <a:buNone/>
            </a:pPr>
            <a:r>
              <a:rPr sz="2400" dirty="0"/>
              <a:t>Store Everything</a:t>
            </a:r>
          </a:p>
        </p:txBody>
      </p:sp>
      <p:sp>
        <p:nvSpPr>
          <p:cNvPr id="338" name="Title 2"/>
          <p:cNvSpPr txBox="1">
            <a:spLocks noGrp="1"/>
          </p:cNvSpPr>
          <p:nvPr>
            <p:ph type="title"/>
          </p:nvPr>
        </p:nvSpPr>
        <p:spPr>
          <a:xfrm>
            <a:off x="287345" y="603036"/>
            <a:ext cx="8345480" cy="614030"/>
          </a:xfrm>
          <a:prstGeom prst="rect">
            <a:avLst/>
          </a:prstGeom>
        </p:spPr>
        <p:txBody>
          <a:bodyPr/>
          <a:lstStyle/>
          <a:p>
            <a:pPr algn="l"/>
            <a:r>
              <a:rPr dirty="0"/>
              <a:t>Why Data Lakes?</a:t>
            </a:r>
          </a:p>
        </p:txBody>
      </p:sp>
      <p:sp>
        <p:nvSpPr>
          <p:cNvPr id="340" name="Text Placeholder 21"/>
          <p:cNvSpPr txBox="1"/>
          <p:nvPr/>
        </p:nvSpPr>
        <p:spPr>
          <a:xfrm>
            <a:off x="312745" y="1356587"/>
            <a:ext cx="2224797" cy="523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spcBef>
                <a:spcPts val="600"/>
              </a:spcBef>
              <a:defRPr sz="2800" b="1">
                <a:solidFill>
                  <a:schemeClr val="accent2"/>
                </a:solidFill>
                <a:latin typeface="Segoe UI Semibold"/>
                <a:ea typeface="Segoe UI Semibold"/>
                <a:cs typeface="Segoe UI Semibold"/>
                <a:sym typeface="Segoe UI Semibold"/>
              </a:defRPr>
            </a:lvl1pPr>
          </a:lstStyle>
          <a:p>
            <a:r>
              <a:rPr dirty="0"/>
              <a:t>Reason #1</a:t>
            </a:r>
          </a:p>
        </p:txBody>
      </p:sp>
      <p:sp>
        <p:nvSpPr>
          <p:cNvPr id="9" name="Text Placeholder 23">
            <a:extLst>
              <a:ext uri="{FF2B5EF4-FFF2-40B4-BE49-F238E27FC236}">
                <a16:creationId xmlns:a16="http://schemas.microsoft.com/office/drawing/2014/main" id="{1CC18CD9-A9FD-B34A-8593-15046438F012}"/>
              </a:ext>
            </a:extLst>
          </p:cNvPr>
          <p:cNvSpPr txBox="1">
            <a:spLocks/>
          </p:cNvSpPr>
          <p:nvPr/>
        </p:nvSpPr>
        <p:spPr bwMode="auto">
          <a:xfrm>
            <a:off x="287345" y="2639405"/>
            <a:ext cx="3949863" cy="2038692"/>
          </a:xfrm>
          <a:prstGeom prst="rect">
            <a:avLst/>
          </a:prstGeom>
          <a:noFill/>
          <a:ln w="9525">
            <a:noFill/>
            <a:miter lim="800000"/>
            <a:headEnd/>
            <a:tailEnd/>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vert="horz" wrap="square" lIns="91440" tIns="45720" rIns="91440" bIns="45720" numCol="1" anchor="t" anchorCtr="0" compatLnSpc="1">
            <a:prstTxWarp prst="textNoShape">
              <a:avLst/>
            </a:prstTxWarp>
            <a:normAutofit/>
          </a:bodyPr>
          <a:lstStyle>
            <a:lvl1pPr marL="342900" indent="-342900" algn="l" defTabSz="-13873163" rtl="0" eaLnBrk="1" fontAlgn="base" hangingPunct="1">
              <a:spcBef>
                <a:spcPct val="20000"/>
              </a:spcBef>
              <a:spcAft>
                <a:spcPct val="0"/>
              </a:spcAft>
              <a:buFont typeface="Wingdings" pitchFamily="2" charset="2"/>
              <a:buChar char="§"/>
              <a:defRPr sz="21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19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7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5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3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Clr>
                <a:schemeClr val="accent3"/>
              </a:buClr>
              <a:buSzPct val="100000"/>
              <a:buNone/>
              <a:defRPr>
                <a:latin typeface="Segoe UI"/>
                <a:ea typeface="Segoe UI"/>
                <a:cs typeface="Segoe UI"/>
                <a:sym typeface="Segoe UI"/>
              </a:defRPr>
            </a:pPr>
            <a:r>
              <a:rPr lang="en-US" dirty="0"/>
              <a:t>CSV, JSON, Logs, Text</a:t>
            </a:r>
          </a:p>
          <a:p>
            <a:pPr marL="0" indent="0">
              <a:buClr>
                <a:schemeClr val="accent3"/>
              </a:buClr>
              <a:buSzPct val="100000"/>
              <a:buNone/>
              <a:defRPr>
                <a:latin typeface="Segoe UI"/>
                <a:ea typeface="Segoe UI"/>
                <a:cs typeface="Segoe UI"/>
                <a:sym typeface="Segoe UI"/>
              </a:defRPr>
            </a:pPr>
            <a:r>
              <a:rPr lang="en-US" dirty="0"/>
              <a:t>No schema on write</a:t>
            </a:r>
          </a:p>
          <a:p>
            <a:pPr marL="0" indent="0">
              <a:buClr>
                <a:schemeClr val="accent3"/>
              </a:buClr>
              <a:buSzPct val="100000"/>
              <a:buNone/>
              <a:defRPr>
                <a:latin typeface="Segoe UI"/>
                <a:ea typeface="Segoe UI"/>
                <a:cs typeface="Segoe UI"/>
                <a:sym typeface="Segoe UI"/>
              </a:defRPr>
            </a:pPr>
            <a:r>
              <a:rPr lang="en-US" dirty="0"/>
              <a:t>Cheaper storage</a:t>
            </a:r>
          </a:p>
        </p:txBody>
      </p:sp>
    </p:spTree>
    <p:extLst>
      <p:ext uri="{BB962C8B-B14F-4D97-AF65-F5344CB8AC3E}">
        <p14:creationId xmlns:p14="http://schemas.microsoft.com/office/powerpoint/2010/main" val="210377868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Text Placeholder 21"/>
          <p:cNvSpPr txBox="1">
            <a:spLocks noGrp="1"/>
          </p:cNvSpPr>
          <p:nvPr>
            <p:ph type="body" sz="quarter" idx="1"/>
          </p:nvPr>
        </p:nvSpPr>
        <p:spPr>
          <a:xfrm>
            <a:off x="4518917" y="1981463"/>
            <a:ext cx="3949863" cy="390526"/>
          </a:xfrm>
          <a:prstGeom prst="rect">
            <a:avLst/>
          </a:prstGeom>
        </p:spPr>
        <p:txBody>
          <a:bodyPr>
            <a:noAutofit/>
          </a:bodyPr>
          <a:lstStyle>
            <a:lvl1pPr defTabSz="758951">
              <a:spcBef>
                <a:spcPts val="400"/>
              </a:spcBef>
              <a:defRPr sz="1992"/>
            </a:lvl1pPr>
          </a:lstStyle>
          <a:p>
            <a:pPr marL="0" indent="0">
              <a:buNone/>
            </a:pPr>
            <a:r>
              <a:rPr sz="2400" dirty="0"/>
              <a:t>Massive Scale (Big Data)</a:t>
            </a:r>
          </a:p>
        </p:txBody>
      </p:sp>
      <p:sp>
        <p:nvSpPr>
          <p:cNvPr id="356" name="Text Placeholder 23"/>
          <p:cNvSpPr>
            <a:spLocks noGrp="1"/>
          </p:cNvSpPr>
          <p:nvPr>
            <p:ph type="body" sz="quarter" idx="13"/>
          </p:nvPr>
        </p:nvSpPr>
        <p:spPr>
          <a:xfrm>
            <a:off x="4518917" y="2470400"/>
            <a:ext cx="3949863" cy="203869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marL="0" indent="0">
              <a:buClr>
                <a:schemeClr val="accent3"/>
              </a:buClr>
              <a:buSzPct val="100000"/>
              <a:buNone/>
              <a:defRPr>
                <a:latin typeface="Segoe UI"/>
                <a:ea typeface="Segoe UI"/>
                <a:cs typeface="Segoe UI"/>
                <a:sym typeface="Segoe UI"/>
              </a:defRPr>
            </a:pPr>
            <a:r>
              <a:rPr dirty="0"/>
              <a:t>Serverless Hadoop</a:t>
            </a:r>
          </a:p>
          <a:p>
            <a:pPr marL="0" indent="0">
              <a:buClr>
                <a:schemeClr val="accent3"/>
              </a:buClr>
              <a:buSzPct val="100000"/>
              <a:buNone/>
              <a:defRPr>
                <a:latin typeface="Segoe UI"/>
                <a:ea typeface="Segoe UI"/>
                <a:cs typeface="Segoe UI"/>
                <a:sym typeface="Segoe UI"/>
              </a:defRPr>
            </a:pPr>
            <a:r>
              <a:rPr dirty="0"/>
              <a:t>Span hot and cold storage</a:t>
            </a:r>
          </a:p>
          <a:p>
            <a:pPr marL="0" indent="0">
              <a:buClr>
                <a:schemeClr val="accent3"/>
              </a:buClr>
              <a:buSzPct val="100000"/>
              <a:buNone/>
              <a:defRPr>
                <a:latin typeface="Segoe UI"/>
                <a:ea typeface="Segoe UI"/>
                <a:cs typeface="Segoe UI"/>
                <a:sym typeface="Segoe UI"/>
              </a:defRPr>
            </a:pPr>
            <a:r>
              <a:rPr lang="en-US" dirty="0"/>
              <a:t>Pay for what you use</a:t>
            </a:r>
            <a:endParaRPr dirty="0"/>
          </a:p>
        </p:txBody>
      </p:sp>
      <p:sp>
        <p:nvSpPr>
          <p:cNvPr id="355" name="Title 2"/>
          <p:cNvSpPr txBox="1">
            <a:spLocks noGrp="1"/>
          </p:cNvSpPr>
          <p:nvPr>
            <p:ph type="title"/>
          </p:nvPr>
        </p:nvSpPr>
        <p:spPr>
          <a:xfrm>
            <a:off x="300045" y="526836"/>
            <a:ext cx="8345480" cy="614030"/>
          </a:xfrm>
          <a:prstGeom prst="rect">
            <a:avLst/>
          </a:prstGeom>
        </p:spPr>
        <p:txBody>
          <a:bodyPr/>
          <a:lstStyle/>
          <a:p>
            <a:pPr algn="l"/>
            <a:r>
              <a:rPr dirty="0"/>
              <a:t>Why Data Lakes?</a:t>
            </a:r>
          </a:p>
        </p:txBody>
      </p:sp>
      <p:sp>
        <p:nvSpPr>
          <p:cNvPr id="357" name="Text Placeholder 21"/>
          <p:cNvSpPr txBox="1"/>
          <p:nvPr/>
        </p:nvSpPr>
        <p:spPr>
          <a:xfrm>
            <a:off x="4506217" y="1246190"/>
            <a:ext cx="3949863" cy="523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spcBef>
                <a:spcPts val="600"/>
              </a:spcBef>
              <a:defRPr sz="2800" b="1">
                <a:solidFill>
                  <a:schemeClr val="accent2"/>
                </a:solidFill>
                <a:latin typeface="Segoe UI Semibold"/>
                <a:ea typeface="Segoe UI Semibold"/>
                <a:cs typeface="Segoe UI Semibold"/>
                <a:sym typeface="Segoe UI Semibold"/>
              </a:defRPr>
            </a:lvl1pPr>
          </a:lstStyle>
          <a:p>
            <a:r>
              <a:rPr dirty="0"/>
              <a:t>Reason #</a:t>
            </a:r>
            <a:r>
              <a:rPr lang="en-US" dirty="0"/>
              <a:t>2</a:t>
            </a:r>
            <a:endParaRPr dirty="0"/>
          </a:p>
        </p:txBody>
      </p:sp>
      <p:pic>
        <p:nvPicPr>
          <p:cNvPr id="358" name="Slide 10 Opt 3 edit .jpg" descr="Slide 10 Opt 3 edit .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8475" y="1140866"/>
            <a:ext cx="3568786" cy="3568787"/>
          </a:xfrm>
          <a:prstGeom prst="rect">
            <a:avLst/>
          </a:prstGeom>
          <a:ln w="12700">
            <a:miter lim="400000"/>
          </a:ln>
        </p:spPr>
      </p:pic>
    </p:spTree>
    <p:extLst>
      <p:ext uri="{BB962C8B-B14F-4D97-AF65-F5344CB8AC3E}">
        <p14:creationId xmlns:p14="http://schemas.microsoft.com/office/powerpoint/2010/main" val="13518421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Text Placeholder 21"/>
          <p:cNvSpPr txBox="1">
            <a:spLocks noGrp="1"/>
          </p:cNvSpPr>
          <p:nvPr>
            <p:ph type="body" sz="quarter" idx="1"/>
          </p:nvPr>
        </p:nvSpPr>
        <p:spPr>
          <a:xfrm>
            <a:off x="453072" y="1325212"/>
            <a:ext cx="3949863" cy="614030"/>
          </a:xfrm>
          <a:prstGeom prst="rect">
            <a:avLst/>
          </a:prstGeom>
        </p:spPr>
        <p:txBody>
          <a:bodyPr/>
          <a:lstStyle>
            <a:lvl1pPr>
              <a:spcBef>
                <a:spcPts val="600"/>
              </a:spcBef>
              <a:defRPr sz="2800"/>
            </a:lvl1pPr>
          </a:lstStyle>
          <a:p>
            <a:pPr marL="0" indent="0">
              <a:buNone/>
            </a:pPr>
            <a:r>
              <a:rPr dirty="0"/>
              <a:t>Reason #</a:t>
            </a:r>
            <a:r>
              <a:rPr lang="en-US" dirty="0"/>
              <a:t>3</a:t>
            </a:r>
            <a:endParaRPr dirty="0"/>
          </a:p>
        </p:txBody>
      </p:sp>
      <p:sp>
        <p:nvSpPr>
          <p:cNvPr id="346" name="Text Placeholder 22"/>
          <p:cNvSpPr>
            <a:spLocks noGrp="1"/>
          </p:cNvSpPr>
          <p:nvPr>
            <p:ph type="body" sz="quarter" idx="13"/>
          </p:nvPr>
        </p:nvSpPr>
        <p:spPr>
          <a:xfrm>
            <a:off x="453072" y="2124372"/>
            <a:ext cx="3949863" cy="39052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noAutofit/>
          </a:bodyPr>
          <a:lstStyle>
            <a:lvl1pPr defTabSz="758951">
              <a:spcBef>
                <a:spcPts val="400"/>
              </a:spcBef>
              <a:defRPr sz="1992" b="1">
                <a:solidFill>
                  <a:schemeClr val="accent2"/>
                </a:solidFill>
                <a:latin typeface="Segoe UI Semibold"/>
                <a:ea typeface="Segoe UI Semibold"/>
                <a:cs typeface="Segoe UI Semibold"/>
                <a:sym typeface="Segoe UI Semibold"/>
              </a:defRPr>
            </a:lvl1pPr>
          </a:lstStyle>
          <a:p>
            <a:pPr marL="0" indent="0">
              <a:buNone/>
            </a:pPr>
            <a:r>
              <a:rPr sz="2400" dirty="0"/>
              <a:t>Storage + Compute Separate</a:t>
            </a:r>
          </a:p>
        </p:txBody>
      </p:sp>
      <p:sp>
        <p:nvSpPr>
          <p:cNvPr id="347" name="Title 2"/>
          <p:cNvSpPr txBox="1">
            <a:spLocks noGrp="1"/>
          </p:cNvSpPr>
          <p:nvPr>
            <p:ph type="title"/>
          </p:nvPr>
        </p:nvSpPr>
        <p:spPr>
          <a:xfrm>
            <a:off x="347670" y="526053"/>
            <a:ext cx="8345480" cy="614030"/>
          </a:xfrm>
          <a:prstGeom prst="rect">
            <a:avLst/>
          </a:prstGeom>
        </p:spPr>
        <p:txBody>
          <a:bodyPr/>
          <a:lstStyle/>
          <a:p>
            <a:pPr algn="l"/>
            <a:r>
              <a:rPr dirty="0"/>
              <a:t>Why Data Lakes?</a:t>
            </a:r>
          </a:p>
        </p:txBody>
      </p:sp>
      <p:sp>
        <p:nvSpPr>
          <p:cNvPr id="348" name="Text Placeholder 24"/>
          <p:cNvSpPr>
            <a:spLocks noGrp="1"/>
          </p:cNvSpPr>
          <p:nvPr>
            <p:ph type="body" sz="quarter" idx="14"/>
          </p:nvPr>
        </p:nvSpPr>
        <p:spPr>
          <a:xfrm>
            <a:off x="453072" y="2660216"/>
            <a:ext cx="3949863" cy="2038692"/>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marL="0" indent="0">
              <a:buClr>
                <a:schemeClr val="accent3"/>
              </a:buClr>
              <a:buSzPct val="100000"/>
              <a:buNone/>
              <a:defRPr>
                <a:latin typeface="Segoe UI"/>
                <a:ea typeface="Segoe UI"/>
                <a:cs typeface="Segoe UI"/>
                <a:sym typeface="Segoe UI"/>
              </a:defRPr>
            </a:pPr>
            <a:r>
              <a:rPr dirty="0"/>
              <a:t>Cost savings</a:t>
            </a:r>
          </a:p>
          <a:p>
            <a:pPr marL="0" indent="0">
              <a:buClr>
                <a:schemeClr val="accent3"/>
              </a:buClr>
              <a:buSzPct val="100000"/>
              <a:buNone/>
              <a:defRPr>
                <a:latin typeface="Segoe UI"/>
                <a:ea typeface="Segoe UI"/>
                <a:cs typeface="Segoe UI"/>
                <a:sym typeface="Segoe UI"/>
              </a:defRPr>
            </a:pPr>
            <a:r>
              <a:rPr dirty="0"/>
              <a:t>Multiple analytics tools / same data</a:t>
            </a:r>
          </a:p>
        </p:txBody>
      </p:sp>
      <p:pic>
        <p:nvPicPr>
          <p:cNvPr id="349" name="Slide 9 Opt 2 edit.jpg" descr="Slide 9 Opt 2 edit.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02935" y="1215087"/>
            <a:ext cx="2359364" cy="2359364"/>
          </a:xfrm>
          <a:prstGeom prst="rect">
            <a:avLst/>
          </a:prstGeom>
          <a:ln w="12700">
            <a:miter lim="400000"/>
          </a:ln>
        </p:spPr>
      </p:pic>
      <p:pic>
        <p:nvPicPr>
          <p:cNvPr id="350" name="Slide 9 Opt 2 edit.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54178" y="348613"/>
            <a:ext cx="1336750" cy="1224950"/>
          </a:xfrm>
          <a:prstGeom prst="rect">
            <a:avLst/>
          </a:prstGeom>
          <a:ln w="12700">
            <a:miter lim="400000"/>
          </a:ln>
        </p:spPr>
      </p:pic>
      <p:pic>
        <p:nvPicPr>
          <p:cNvPr id="10" name="Slide 9 Opt 2 edit.jpg">
            <a:extLst>
              <a:ext uri="{FF2B5EF4-FFF2-40B4-BE49-F238E27FC236}">
                <a16:creationId xmlns:a16="http://schemas.microsoft.com/office/drawing/2014/main" id="{8F840F6E-9BBE-2F4A-8C49-8798A1A66CC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54178" y="1782294"/>
            <a:ext cx="1336750" cy="1224950"/>
          </a:xfrm>
          <a:prstGeom prst="rect">
            <a:avLst/>
          </a:prstGeom>
          <a:ln w="12700">
            <a:miter lim="400000"/>
          </a:ln>
        </p:spPr>
      </p:pic>
      <p:pic>
        <p:nvPicPr>
          <p:cNvPr id="11" name="Slide 9 Opt 2 edit.jpg">
            <a:extLst>
              <a:ext uri="{FF2B5EF4-FFF2-40B4-BE49-F238E27FC236}">
                <a16:creationId xmlns:a16="http://schemas.microsoft.com/office/drawing/2014/main" id="{ECD59B84-7379-224A-928B-8F05BF10B0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54178" y="3215516"/>
            <a:ext cx="1336750" cy="1224950"/>
          </a:xfrm>
          <a:prstGeom prst="rect">
            <a:avLst/>
          </a:prstGeom>
          <a:ln w="12700">
            <a:miter lim="400000"/>
          </a:ln>
        </p:spPr>
      </p:pic>
      <p:cxnSp>
        <p:nvCxnSpPr>
          <p:cNvPr id="3" name="Elbow Connector 2">
            <a:extLst>
              <a:ext uri="{FF2B5EF4-FFF2-40B4-BE49-F238E27FC236}">
                <a16:creationId xmlns:a16="http://schemas.microsoft.com/office/drawing/2014/main" id="{DE8A6AEE-A0EF-8649-99B9-4C6AAC2979A1}"/>
              </a:ext>
            </a:extLst>
          </p:cNvPr>
          <p:cNvCxnSpPr>
            <a:stCxn id="349" idx="3"/>
            <a:endCxn id="350" idx="1"/>
          </p:cNvCxnSpPr>
          <p:nvPr/>
        </p:nvCxnSpPr>
        <p:spPr>
          <a:xfrm flipV="1">
            <a:off x="6762299" y="961088"/>
            <a:ext cx="591879" cy="1433681"/>
          </a:xfrm>
          <a:prstGeom prst="bentConnector3">
            <a:avLst/>
          </a:prstGeom>
          <a:noFill/>
          <a:ln w="25400" cap="flat">
            <a:solidFill>
              <a:schemeClr val="accent1"/>
            </a:solidFill>
            <a:prstDash val="solid"/>
            <a:round/>
          </a:ln>
          <a:effectLst/>
          <a:sp3d/>
        </p:spPr>
        <p:style>
          <a:lnRef idx="0">
            <a:scrgbClr r="0" g="0" b="0"/>
          </a:lnRef>
          <a:fillRef idx="0">
            <a:scrgbClr r="0" g="0" b="0"/>
          </a:fillRef>
          <a:effectRef idx="0">
            <a:scrgbClr r="0" g="0" b="0"/>
          </a:effectRef>
          <a:fontRef idx="none"/>
        </p:style>
      </p:cxnSp>
      <p:cxnSp>
        <p:nvCxnSpPr>
          <p:cNvPr id="12" name="Elbow Connector 11">
            <a:extLst>
              <a:ext uri="{FF2B5EF4-FFF2-40B4-BE49-F238E27FC236}">
                <a16:creationId xmlns:a16="http://schemas.microsoft.com/office/drawing/2014/main" id="{6D7A3A54-C975-7D48-BE66-59230BE1FA56}"/>
              </a:ext>
            </a:extLst>
          </p:cNvPr>
          <p:cNvCxnSpPr>
            <a:cxnSpLocks/>
            <a:stCxn id="349" idx="3"/>
            <a:endCxn id="11" idx="1"/>
          </p:cNvCxnSpPr>
          <p:nvPr/>
        </p:nvCxnSpPr>
        <p:spPr>
          <a:xfrm>
            <a:off x="6762299" y="2394769"/>
            <a:ext cx="591879" cy="1433222"/>
          </a:xfrm>
          <a:prstGeom prst="bentConnector3">
            <a:avLst>
              <a:gd name="adj1" fmla="val 50000"/>
            </a:avLst>
          </a:prstGeom>
          <a:noFill/>
          <a:ln w="25400" cap="flat">
            <a:solidFill>
              <a:schemeClr val="accent1"/>
            </a:solidFill>
            <a:prstDash val="solid"/>
            <a:round/>
          </a:ln>
          <a:effectLst/>
          <a:sp3d/>
        </p:spPr>
        <p:style>
          <a:lnRef idx="0">
            <a:scrgbClr r="0" g="0" b="0"/>
          </a:lnRef>
          <a:fillRef idx="0">
            <a:scrgbClr r="0" g="0" b="0"/>
          </a:fillRef>
          <a:effectRef idx="0">
            <a:scrgbClr r="0" g="0" b="0"/>
          </a:effectRef>
          <a:fontRef idx="none"/>
        </p:style>
      </p:cxnSp>
      <p:cxnSp>
        <p:nvCxnSpPr>
          <p:cNvPr id="9" name="Straight Connector 8">
            <a:extLst>
              <a:ext uri="{FF2B5EF4-FFF2-40B4-BE49-F238E27FC236}">
                <a16:creationId xmlns:a16="http://schemas.microsoft.com/office/drawing/2014/main" id="{E66513D0-6D4A-F547-AF78-B8187C4AFB40}"/>
              </a:ext>
            </a:extLst>
          </p:cNvPr>
          <p:cNvCxnSpPr>
            <a:stCxn id="349" idx="3"/>
            <a:endCxn id="10" idx="1"/>
          </p:cNvCxnSpPr>
          <p:nvPr/>
        </p:nvCxnSpPr>
        <p:spPr>
          <a:xfrm>
            <a:off x="6762299" y="2394769"/>
            <a:ext cx="591879" cy="0"/>
          </a:xfrm>
          <a:prstGeom prst="line">
            <a:avLst/>
          </a:prstGeom>
          <a:noFill/>
          <a:ln w="25400" cap="flat">
            <a:solidFill>
              <a:schemeClr val="accent1"/>
            </a:solidFill>
            <a:prstDash val="solid"/>
            <a:round/>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68260188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C7D0656C-4BFC-3646-9F37-8CFBC042F062}"/>
              </a:ext>
            </a:extLst>
          </p:cNvPr>
          <p:cNvSpPr>
            <a:spLocks noGrp="1"/>
          </p:cNvSpPr>
          <p:nvPr>
            <p:ph type="body" sz="quarter" idx="10"/>
          </p:nvPr>
        </p:nvSpPr>
        <p:spPr/>
        <p:txBody>
          <a:bodyPr/>
          <a:lstStyle/>
          <a:p>
            <a:pPr marL="0" indent="0">
              <a:buNone/>
            </a:pPr>
            <a:r>
              <a:rPr lang="en-US" dirty="0"/>
              <a:t>Data Lake Querying</a:t>
            </a:r>
          </a:p>
        </p:txBody>
      </p:sp>
    </p:spTree>
    <p:extLst>
      <p:ext uri="{BB962C8B-B14F-4D97-AF65-F5344CB8AC3E}">
        <p14:creationId xmlns:p14="http://schemas.microsoft.com/office/powerpoint/2010/main" val="3142922716"/>
      </p:ext>
    </p:extLst>
  </p:cSld>
  <p:clrMapOvr>
    <a:masterClrMapping/>
  </p:clrMapOvr>
  <p:transition>
    <p:fade/>
  </p:transition>
</p:sld>
</file>

<file path=ppt/theme/theme1.xml><?xml version="1.0" encoding="utf-8"?>
<a:theme xmlns:a="http://schemas.openxmlformats.org/drawingml/2006/main" name="SQLintersection">
  <a:themeElements>
    <a:clrScheme name="Azure + AI Conf">
      <a:dk1>
        <a:srgbClr val="000000"/>
      </a:dk1>
      <a:lt1>
        <a:srgbClr val="FFFFFF"/>
      </a:lt1>
      <a:dk2>
        <a:srgbClr val="335B74"/>
      </a:dk2>
      <a:lt2>
        <a:srgbClr val="DFE3E5"/>
      </a:lt2>
      <a:accent1>
        <a:srgbClr val="273573"/>
      </a:accent1>
      <a:accent2>
        <a:srgbClr val="2683C6"/>
      </a:accent2>
      <a:accent3>
        <a:srgbClr val="5586B0"/>
      </a:accent3>
      <a:accent4>
        <a:srgbClr val="77B342"/>
      </a:accent4>
      <a:accent5>
        <a:srgbClr val="3E8853"/>
      </a:accent5>
      <a:accent6>
        <a:srgbClr val="62A39F"/>
      </a:accent6>
      <a:hlink>
        <a:srgbClr val="6EAC1C"/>
      </a:hlink>
      <a:folHlink>
        <a:srgbClr val="B26B02"/>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ASS 2013_SpeakerTemplate_16x9">
  <a:themeElements>
    <a:clrScheme name="PASS 2013_SpeakerTemplate_16x9">
      <a:dk1>
        <a:srgbClr val="000000"/>
      </a:dk1>
      <a:lt1>
        <a:srgbClr val="FFFFFF"/>
      </a:lt1>
      <a:dk2>
        <a:srgbClr val="A7A7A7"/>
      </a:dk2>
      <a:lt2>
        <a:srgbClr val="535353"/>
      </a:lt2>
      <a:accent1>
        <a:srgbClr val="F0493E"/>
      </a:accent1>
      <a:accent2>
        <a:srgbClr val="B8232F"/>
      </a:accent2>
      <a:accent3>
        <a:srgbClr val="33C0CD"/>
      </a:accent3>
      <a:accent4>
        <a:srgbClr val="007579"/>
      </a:accent4>
      <a:accent5>
        <a:srgbClr val="302A7E"/>
      </a:accent5>
      <a:accent6>
        <a:srgbClr val="6658A6"/>
      </a:accent6>
      <a:hlink>
        <a:srgbClr val="0000FF"/>
      </a:hlink>
      <a:folHlink>
        <a:srgbClr val="FF00FF"/>
      </a:folHlink>
    </a:clrScheme>
    <a:fontScheme name="PASS 2013_SpeakerTemplate_16x9">
      <a:majorFont>
        <a:latin typeface="Helvetica"/>
        <a:ea typeface="Helvetica"/>
        <a:cs typeface="Helvetica"/>
      </a:majorFont>
      <a:minorFont>
        <a:latin typeface="Calibri"/>
        <a:ea typeface="Calibri"/>
        <a:cs typeface="Calibri"/>
      </a:minorFont>
    </a:fontScheme>
    <a:fmtScheme name="PASS 2013_SpeakerTemplate_16x9">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AFAFA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Segoe UI"/>
            <a:ea typeface="Segoe UI"/>
            <a:cs typeface="Segoe UI"/>
            <a:sym typeface="Segoe U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Segoe UI"/>
            <a:ea typeface="Segoe UI"/>
            <a:cs typeface="Segoe UI"/>
            <a:sym typeface="Segoe U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11530</TotalTime>
  <Words>2417</Words>
  <Application>Microsoft Macintosh PowerPoint</Application>
  <PresentationFormat>On-screen Show (16:9)</PresentationFormat>
  <Paragraphs>319</Paragraphs>
  <Slides>37</Slides>
  <Notes>23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37</vt:i4>
      </vt:variant>
    </vt:vector>
  </HeadingPairs>
  <TitlesOfParts>
    <vt:vector size="48" baseType="lpstr">
      <vt:lpstr>Arial</vt:lpstr>
      <vt:lpstr>Calibri</vt:lpstr>
      <vt:lpstr>Calibri Light</vt:lpstr>
      <vt:lpstr>Myriad Pro</vt:lpstr>
      <vt:lpstr>Open Sans</vt:lpstr>
      <vt:lpstr>Segoe UI</vt:lpstr>
      <vt:lpstr>Segoe UI Semibold</vt:lpstr>
      <vt:lpstr>Tekton Pro</vt:lpstr>
      <vt:lpstr>Verdana</vt:lpstr>
      <vt:lpstr>Wingdings</vt:lpstr>
      <vt:lpstr>SQLintersection</vt:lpstr>
      <vt:lpstr>PowerPoint Presentation</vt:lpstr>
      <vt:lpstr>Dustin Vannoy</vt:lpstr>
      <vt:lpstr>Agenda</vt:lpstr>
      <vt:lpstr>Defining, planning, and building data lakes in Azure</vt:lpstr>
      <vt:lpstr>Data Lake Defined</vt:lpstr>
      <vt:lpstr>Why Data Lakes?</vt:lpstr>
      <vt:lpstr>Why Data Lakes?</vt:lpstr>
      <vt:lpstr>Why Data Lakes?</vt:lpstr>
      <vt:lpstr>PowerPoint Presentation</vt:lpstr>
      <vt:lpstr>PowerPoint Presentation</vt:lpstr>
      <vt:lpstr>Azure Blob Storage</vt:lpstr>
      <vt:lpstr>Azure Blob Storage</vt:lpstr>
      <vt:lpstr>Azure Data Lake Storage</vt:lpstr>
      <vt:lpstr>Data Lake Storage, Gen 2</vt:lpstr>
      <vt:lpstr>Data Lake Storage, Gen 2</vt:lpstr>
      <vt:lpstr>Getting Data into ADLS Gen 2</vt:lpstr>
      <vt:lpstr>Accessing Data From ADLS Gen 2</vt:lpstr>
      <vt:lpstr>PowerPoint Presentation</vt:lpstr>
      <vt:lpstr>Cost Comparison – Hot LRS</vt:lpstr>
      <vt:lpstr>Cost Comparison – Cool LRS</vt:lpstr>
      <vt:lpstr>Storage Redundancy Options</vt:lpstr>
      <vt:lpstr>Defining, planning, and building analytic datastores in Azure</vt:lpstr>
      <vt:lpstr>Data Warehouse Defined</vt:lpstr>
      <vt:lpstr>Why Data Warehouses?</vt:lpstr>
      <vt:lpstr>Why Data Warehouses?</vt:lpstr>
      <vt:lpstr>Why Data Warehouses?</vt:lpstr>
      <vt:lpstr>Data Warehouse Best Practices</vt:lpstr>
      <vt:lpstr>Azure SQL DB</vt:lpstr>
      <vt:lpstr>Azure SQL DB – Elastic pools</vt:lpstr>
      <vt:lpstr>Azure SQL Managed Instances</vt:lpstr>
      <vt:lpstr>Azure SQL DB – Hyperscale</vt:lpstr>
      <vt:lpstr>Hyperscale Architecture</vt:lpstr>
      <vt:lpstr>Azure Synapse Analytics - SQL DW</vt:lpstr>
      <vt:lpstr>Cosmos DB</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Azure Storage Options for Analytics</dc:title>
  <cp:lastModifiedBy>Dustin Vannoy</cp:lastModifiedBy>
  <cp:revision>20</cp:revision>
  <dcterms:modified xsi:type="dcterms:W3CDTF">2019-11-20T02:24:50Z</dcterms:modified>
</cp:coreProperties>
</file>