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3"/>
  </p:notesMasterIdLst>
  <p:handoutMasterIdLst>
    <p:handoutMasterId r:id="rId34"/>
  </p:handoutMasterIdLst>
  <p:sldIdLst>
    <p:sldId id="463" r:id="rId5"/>
    <p:sldId id="550" r:id="rId6"/>
    <p:sldId id="357" r:id="rId7"/>
    <p:sldId id="554" r:id="rId8"/>
    <p:sldId id="257" r:id="rId9"/>
    <p:sldId id="258" r:id="rId10"/>
    <p:sldId id="259" r:id="rId11"/>
    <p:sldId id="262" r:id="rId12"/>
    <p:sldId id="260" r:id="rId13"/>
    <p:sldId id="574" r:id="rId14"/>
    <p:sldId id="555" r:id="rId15"/>
    <p:sldId id="561" r:id="rId16"/>
    <p:sldId id="562" r:id="rId17"/>
    <p:sldId id="563" r:id="rId18"/>
    <p:sldId id="564" r:id="rId19"/>
    <p:sldId id="565" r:id="rId20"/>
    <p:sldId id="553" r:id="rId21"/>
    <p:sldId id="560" r:id="rId22"/>
    <p:sldId id="566" r:id="rId23"/>
    <p:sldId id="556" r:id="rId24"/>
    <p:sldId id="575" r:id="rId25"/>
    <p:sldId id="557" r:id="rId26"/>
    <p:sldId id="573" r:id="rId27"/>
    <p:sldId id="576" r:id="rId28"/>
    <p:sldId id="572" r:id="rId29"/>
    <p:sldId id="571" r:id="rId30"/>
    <p:sldId id="544" r:id="rId31"/>
    <p:sldId id="546" r:id="rId32"/>
  </p:sldIdLst>
  <p:sldSz cx="9144000" cy="5143500" type="screen16x9"/>
  <p:notesSz cx="7315200" cy="96012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521415D9-36F7-43E2-AB2F-B90AF26B5E84}">
      <p14:sectionLst xmlns:p14="http://schemas.microsoft.com/office/powerpoint/2010/main">
        <p14:section name="Default Section" id="{7FF1CEDE-8733-465F-987F-CD4C7D145846}">
          <p14:sldIdLst>
            <p14:sldId id="463"/>
            <p14:sldId id="550"/>
            <p14:sldId id="357"/>
            <p14:sldId id="554"/>
            <p14:sldId id="257"/>
            <p14:sldId id="258"/>
            <p14:sldId id="259"/>
            <p14:sldId id="262"/>
            <p14:sldId id="260"/>
            <p14:sldId id="574"/>
            <p14:sldId id="555"/>
            <p14:sldId id="561"/>
            <p14:sldId id="562"/>
            <p14:sldId id="563"/>
            <p14:sldId id="564"/>
            <p14:sldId id="565"/>
            <p14:sldId id="553"/>
            <p14:sldId id="560"/>
            <p14:sldId id="566"/>
            <p14:sldId id="556"/>
            <p14:sldId id="575"/>
            <p14:sldId id="557"/>
            <p14:sldId id="573"/>
            <p14:sldId id="576"/>
            <p14:sldId id="572"/>
            <p14:sldId id="571"/>
            <p14:sldId id="544"/>
            <p14:sldId id="546"/>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3F32"/>
    <a:srgbClr val="418F89"/>
    <a:srgbClr val="133D80"/>
    <a:srgbClr val="882483"/>
    <a:srgbClr val="8935C8"/>
    <a:srgbClr val="22AFE7"/>
    <a:srgbClr val="005087"/>
    <a:srgbClr val="336699"/>
    <a:srgbClr val="FFFFCC"/>
    <a:srgbClr val="EF8B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EADA73-083E-3047-8FEC-297D05959A58}" v="85" dt="2019-11-14T21:06:58.5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47" autoAdjust="0"/>
    <p:restoredTop sz="84014" autoAdjust="0"/>
  </p:normalViewPr>
  <p:slideViewPr>
    <p:cSldViewPr>
      <p:cViewPr varScale="1">
        <p:scale>
          <a:sx n="163" d="100"/>
          <a:sy n="163" d="100"/>
        </p:scale>
        <p:origin x="872"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p:scale>
          <a:sx n="100" d="100"/>
          <a:sy n="100" d="100"/>
        </p:scale>
        <p:origin x="-3408" y="-7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2" y="9120190"/>
            <a:ext cx="7313613" cy="479425"/>
          </a:xfrm>
          <a:prstGeom prst="rect">
            <a:avLst/>
          </a:prstGeom>
        </p:spPr>
        <p:txBody>
          <a:bodyPr vert="horz" lIns="91417" tIns="45708" rIns="91417" bIns="45708" rtlCol="0" anchor="b"/>
          <a:lstStyle>
            <a:lvl1pPr algn="r">
              <a:defRPr sz="1200"/>
            </a:lvl1pPr>
          </a:lstStyle>
          <a:p>
            <a:pPr algn="ctr"/>
            <a:fld id="{F403B382-5E20-4D88-A964-1D6629C87BBB}" type="slidenum">
              <a:rPr lang="en-US" smtClean="0">
                <a:latin typeface="Calibri Light" pitchFamily="34" charset="0"/>
              </a:rPr>
              <a:pPr algn="ctr"/>
              <a:t>‹#›</a:t>
            </a:fld>
            <a:endParaRPr lang="en-US" dirty="0">
              <a:latin typeface="Calibri Light" pitchFamily="34" charset="0"/>
            </a:endParaRPr>
          </a:p>
        </p:txBody>
      </p:sp>
      <p:cxnSp>
        <p:nvCxnSpPr>
          <p:cNvPr id="8" name="Straight Connector 7"/>
          <p:cNvCxnSpPr/>
          <p:nvPr/>
        </p:nvCxnSpPr>
        <p:spPr>
          <a:xfrm>
            <a:off x="1" y="9134475"/>
            <a:ext cx="2971801" cy="0"/>
          </a:xfrm>
          <a:prstGeom prst="line">
            <a:avLst/>
          </a:prstGeom>
          <a:ln w="317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48000" y="8915400"/>
            <a:ext cx="1219200" cy="516610"/>
          </a:xfrm>
          <a:prstGeom prst="rect">
            <a:avLst/>
          </a:prstGeom>
        </p:spPr>
      </p:pic>
      <p:cxnSp>
        <p:nvCxnSpPr>
          <p:cNvPr id="10" name="Straight Connector 9"/>
          <p:cNvCxnSpPr/>
          <p:nvPr/>
        </p:nvCxnSpPr>
        <p:spPr>
          <a:xfrm>
            <a:off x="4343401" y="9134475"/>
            <a:ext cx="2971801" cy="0"/>
          </a:xfrm>
          <a:prstGeom prst="line">
            <a:avLst/>
          </a:prstGeom>
          <a:ln w="317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Header Placeholder 1"/>
          <p:cNvSpPr>
            <a:spLocks noGrp="1"/>
          </p:cNvSpPr>
          <p:nvPr>
            <p:ph type="hdr" sz="quarter"/>
          </p:nvPr>
        </p:nvSpPr>
        <p:spPr>
          <a:xfrm>
            <a:off x="2072482" y="152402"/>
            <a:ext cx="3170238" cy="479425"/>
          </a:xfrm>
          <a:prstGeom prst="rect">
            <a:avLst/>
          </a:prstGeom>
        </p:spPr>
        <p:txBody>
          <a:bodyPr vert="horz" lIns="91417" tIns="45708" rIns="91417" bIns="45708" rtlCol="0"/>
          <a:lstStyle>
            <a:lvl1pPr algn="l">
              <a:defRPr sz="1200"/>
            </a:lvl1pPr>
          </a:lstStyle>
          <a:p>
            <a:pPr algn="ctr"/>
            <a:endParaRPr lang="en-US" sz="1400" dirty="0">
              <a:latin typeface="Calibri Light" pitchFamily="34" charset="0"/>
            </a:endParaRPr>
          </a:p>
        </p:txBody>
      </p:sp>
    </p:spTree>
    <p:extLst>
      <p:ext uri="{BB962C8B-B14F-4D97-AF65-F5344CB8AC3E}">
        <p14:creationId xmlns:p14="http://schemas.microsoft.com/office/powerpoint/2010/main" val="493841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1" y="3"/>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defTabSz="966537" eaLnBrk="1" hangingPunct="1">
              <a:defRPr sz="1200">
                <a:latin typeface="Calibri Light" pitchFamily="34" charset="0"/>
              </a:defRPr>
            </a:lvl1pPr>
          </a:lstStyle>
          <a:p>
            <a:pPr>
              <a:defRPr/>
            </a:pPr>
            <a:endParaRPr lang="en-US" dirty="0"/>
          </a:p>
        </p:txBody>
      </p:sp>
      <p:sp>
        <p:nvSpPr>
          <p:cNvPr id="35843" name="Rectangle 3"/>
          <p:cNvSpPr>
            <a:spLocks noGrp="1" noChangeArrowheads="1"/>
          </p:cNvSpPr>
          <p:nvPr>
            <p:ph type="dt" idx="1"/>
          </p:nvPr>
        </p:nvSpPr>
        <p:spPr bwMode="auto">
          <a:xfrm>
            <a:off x="4143375" y="3"/>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6537" eaLnBrk="1" hangingPunct="1">
              <a:defRPr sz="1200">
                <a:latin typeface="Calibri Light" pitchFamily="34" charset="0"/>
              </a:defRPr>
            </a:lvl1pPr>
          </a:lstStyle>
          <a:p>
            <a:pPr>
              <a:defRPr/>
            </a:pPr>
            <a:endParaRPr lang="en-US" dirty="0"/>
          </a:p>
        </p:txBody>
      </p:sp>
      <p:sp>
        <p:nvSpPr>
          <p:cNvPr id="34820" name="Rectangle 4"/>
          <p:cNvSpPr>
            <a:spLocks noGrp="1" noRot="1" noChangeAspect="1" noChangeArrowheads="1" noTextEdit="1"/>
          </p:cNvSpPr>
          <p:nvPr>
            <p:ph type="sldImg" idx="2"/>
          </p:nvPr>
        </p:nvSpPr>
        <p:spPr bwMode="auto">
          <a:xfrm>
            <a:off x="458788" y="720725"/>
            <a:ext cx="6397625" cy="3598863"/>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731840" y="4560890"/>
            <a:ext cx="5851525" cy="431958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5846" name="Rectangle 6"/>
          <p:cNvSpPr>
            <a:spLocks noGrp="1" noChangeArrowheads="1"/>
          </p:cNvSpPr>
          <p:nvPr>
            <p:ph type="ftr" sz="quarter" idx="4"/>
          </p:nvPr>
        </p:nvSpPr>
        <p:spPr bwMode="auto">
          <a:xfrm>
            <a:off x="1" y="9120190"/>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defTabSz="966537" eaLnBrk="1" hangingPunct="1">
              <a:defRPr sz="1200">
                <a:latin typeface="Calibri Light" pitchFamily="34" charset="0"/>
              </a:defRPr>
            </a:lvl1pPr>
          </a:lstStyle>
          <a:p>
            <a:pPr>
              <a:defRPr/>
            </a:pPr>
            <a:endParaRPr lang="en-US" dirty="0"/>
          </a:p>
        </p:txBody>
      </p:sp>
      <p:sp>
        <p:nvSpPr>
          <p:cNvPr id="35847" name="Rectangle 7"/>
          <p:cNvSpPr>
            <a:spLocks noGrp="1" noChangeArrowheads="1"/>
          </p:cNvSpPr>
          <p:nvPr>
            <p:ph type="sldNum" sz="quarter" idx="5"/>
          </p:nvPr>
        </p:nvSpPr>
        <p:spPr bwMode="auto">
          <a:xfrm>
            <a:off x="4143375" y="9120190"/>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6537" eaLnBrk="1" hangingPunct="1">
              <a:defRPr sz="1200">
                <a:latin typeface="Calibri Light" pitchFamily="34" charset="0"/>
              </a:defRPr>
            </a:lvl1pPr>
          </a:lstStyle>
          <a:p>
            <a:pPr>
              <a:defRPr/>
            </a:pPr>
            <a:fld id="{47C584BF-6945-4E60-B2A7-1638FF8EA8EE}" type="slidenum">
              <a:rPr lang="en-US" smtClean="0"/>
              <a:pPr>
                <a:defRPr/>
              </a:pPr>
              <a:t>‹#›</a:t>
            </a:fld>
            <a:endParaRPr lang="en-US" dirty="0"/>
          </a:p>
        </p:txBody>
      </p:sp>
    </p:spTree>
    <p:extLst>
      <p:ext uri="{BB962C8B-B14F-4D97-AF65-F5344CB8AC3E}">
        <p14:creationId xmlns:p14="http://schemas.microsoft.com/office/powerpoint/2010/main" val="33460990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Light"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Light"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Light"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Light"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Light"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atabricks.com/blog/author/burak-yavuz"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databricks.com/blog/2019/08/21/diving-into-delta-lake-unpacking-the-transaction-log.html" TargetMode="External"/><Relationship Id="rId5" Type="http://schemas.openxmlformats.org/officeDocument/2006/relationships/hyperlink" Target="https://databricks.com/blog/author/brenner-heintz" TargetMode="External"/><Relationship Id="rId4" Type="http://schemas.openxmlformats.org/officeDocument/2006/relationships/hyperlink" Target="https://databricks.com/blog/author/michae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alibri Light" pitchFamily="34" charset="0"/>
                <a:ea typeface="+mn-ea"/>
                <a:cs typeface="+mn-cs"/>
              </a:rPr>
              <a:t>With the shift to data lakes that use distributed file storage as the foundation, we have been missing the reliability that relational databases provides. Databricks Delta is a data management system focused on bringing more reliability and performance into our data lakes. It sits on top of existing storage and the API is very similar to reading and writing to files from Spark already. This session will present the overview of Delta Lake, why it may be a better option than standard data lake storage, and how you can use it from Azure Databricks. We will work through demos that showcase the key benefits of delta lake:</a:t>
            </a:r>
            <a:br>
              <a:rPr lang="en-US" dirty="0"/>
            </a:br>
            <a:r>
              <a:rPr lang="en-US" sz="1200" b="0" i="0" kern="1200" dirty="0">
                <a:solidFill>
                  <a:schemeClr val="tx1"/>
                </a:solidFill>
                <a:effectLst/>
                <a:latin typeface="Calibri Light" pitchFamily="34" charset="0"/>
                <a:ea typeface="+mn-ea"/>
                <a:cs typeface="+mn-cs"/>
              </a:rPr>
              <a:t>1. ACID transactions</a:t>
            </a:r>
            <a:br>
              <a:rPr lang="en-US" dirty="0"/>
            </a:br>
            <a:r>
              <a:rPr lang="en-US" sz="1200" b="0" i="0" kern="1200" dirty="0">
                <a:solidFill>
                  <a:schemeClr val="tx1"/>
                </a:solidFill>
                <a:effectLst/>
                <a:latin typeface="Calibri Light" pitchFamily="34" charset="0"/>
                <a:ea typeface="+mn-ea"/>
                <a:cs typeface="+mn-cs"/>
              </a:rPr>
              <a:t>2. Schema enforcement and evolution</a:t>
            </a:r>
            <a:br>
              <a:rPr lang="en-US" dirty="0"/>
            </a:br>
            <a:r>
              <a:rPr lang="en-US" sz="1200" b="0" i="0" kern="1200" dirty="0">
                <a:solidFill>
                  <a:schemeClr val="tx1"/>
                </a:solidFill>
                <a:effectLst/>
                <a:latin typeface="Calibri Light" pitchFamily="34" charset="0"/>
                <a:ea typeface="+mn-ea"/>
                <a:cs typeface="+mn-cs"/>
              </a:rPr>
              <a:t>3. Time travel (data versioning)</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Atomicity – typical Spark save does not use locking and is not atomic so it could leave incomplete changes behind and corrupt data.  Overwrite will remove data before loading new data, so typically not an issue.  With append mode the default </a:t>
            </a:r>
            <a:r>
              <a:rPr lang="en-US" dirty="0" err="1"/>
              <a:t>commiter</a:t>
            </a:r>
            <a:r>
              <a:rPr lang="en-US" dirty="0"/>
              <a:t> should have atomicity but some of the faster </a:t>
            </a:r>
            <a:r>
              <a:rPr lang="en-US" dirty="0" err="1"/>
              <a:t>commiters</a:t>
            </a:r>
            <a:r>
              <a:rPr lang="en-US" dirty="0"/>
              <a:t> don’t </a:t>
            </a:r>
            <a:r>
              <a:rPr lang="en-US" dirty="0" err="1"/>
              <a:t>gurantee</a:t>
            </a:r>
            <a:r>
              <a:rPr lang="en-US" dirty="0"/>
              <a:t> atomicity.  - Learning Journal, Delta Lake for Apache Spark video on YouTube</a:t>
            </a:r>
          </a:p>
          <a:p>
            <a:endParaRPr lang="en-US" dirty="0"/>
          </a:p>
          <a:p>
            <a:r>
              <a:rPr lang="en-US" dirty="0"/>
              <a:t>Consistency – with typical Spark overwrite there is a time where no files exist and if failure happens at that point you are left in invalid state.  </a:t>
            </a:r>
          </a:p>
          <a:p>
            <a:endParaRPr lang="en-US" dirty="0"/>
          </a:p>
          <a:p>
            <a:r>
              <a:rPr lang="en-US" dirty="0"/>
              <a:t>Isolation – an operation that is in progress (not </a:t>
            </a:r>
            <a:r>
              <a:rPr lang="en-US" dirty="0" err="1"/>
              <a:t>commited</a:t>
            </a:r>
            <a:r>
              <a:rPr lang="en-US" dirty="0"/>
              <a:t>) should not impact the results of other reads or writes...do not want dirty reads. Typical database offers different levels of isolation but Spark doesn’t have specific option of commit such as read/</a:t>
            </a:r>
            <a:r>
              <a:rPr lang="en-US" dirty="0" err="1"/>
              <a:t>commited</a:t>
            </a:r>
            <a:r>
              <a:rPr lang="en-US" dirty="0"/>
              <a:t> and serializable. Task level and job level commits exist but lack of atomicity in write leaves this not fully working.</a:t>
            </a:r>
          </a:p>
          <a:p>
            <a:endParaRPr lang="en-US" dirty="0"/>
          </a:p>
          <a:p>
            <a:r>
              <a:rPr lang="en-US" dirty="0"/>
              <a:t>Durability – typically not an issue, though lack of commit can lead to issues here as well</a:t>
            </a:r>
          </a:p>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14</a:t>
            </a:fld>
            <a:endParaRPr lang="en-US" dirty="0"/>
          </a:p>
        </p:txBody>
      </p:sp>
    </p:spTree>
    <p:extLst>
      <p:ext uri="{BB962C8B-B14F-4D97-AF65-F5344CB8AC3E}">
        <p14:creationId xmlns:p14="http://schemas.microsoft.com/office/powerpoint/2010/main" val="944680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Atomicity – typical Spark save does not use locking and is not atomic so it could leave incomplete changes behind and corrupt data.  Overwrite will remove data before loading new data, so typically not an issue.  With append mode the default </a:t>
            </a:r>
            <a:r>
              <a:rPr lang="en-US" dirty="0" err="1"/>
              <a:t>commiter</a:t>
            </a:r>
            <a:r>
              <a:rPr lang="en-US" dirty="0"/>
              <a:t> should have atomicity but some of the faster </a:t>
            </a:r>
            <a:r>
              <a:rPr lang="en-US" dirty="0" err="1"/>
              <a:t>commiters</a:t>
            </a:r>
            <a:r>
              <a:rPr lang="en-US" dirty="0"/>
              <a:t> don’t </a:t>
            </a:r>
            <a:r>
              <a:rPr lang="en-US" dirty="0" err="1"/>
              <a:t>gurantee</a:t>
            </a:r>
            <a:r>
              <a:rPr lang="en-US" dirty="0"/>
              <a:t> atomicity.  - Learning Journal, Delta Lake for Apache Spark video on YouTube</a:t>
            </a:r>
          </a:p>
          <a:p>
            <a:endParaRPr lang="en-US" dirty="0"/>
          </a:p>
          <a:p>
            <a:r>
              <a:rPr lang="en-US" dirty="0"/>
              <a:t>Consistency – with typical Spark overwrite there is a time where no files exist and if failure happens at that point you are left in invalid state.  </a:t>
            </a:r>
          </a:p>
          <a:p>
            <a:endParaRPr lang="en-US" dirty="0"/>
          </a:p>
          <a:p>
            <a:r>
              <a:rPr lang="en-US" dirty="0"/>
              <a:t>Isolation – an operation that is in progress (not </a:t>
            </a:r>
            <a:r>
              <a:rPr lang="en-US" dirty="0" err="1"/>
              <a:t>commited</a:t>
            </a:r>
            <a:r>
              <a:rPr lang="en-US" dirty="0"/>
              <a:t>) should not impact the results of other reads or writes...do not want dirty reads. Typical database offers different levels of isolation but Spark doesn’t have specific option of commit such as read/</a:t>
            </a:r>
            <a:r>
              <a:rPr lang="en-US" dirty="0" err="1"/>
              <a:t>commited</a:t>
            </a:r>
            <a:r>
              <a:rPr lang="en-US" dirty="0"/>
              <a:t> and serializable. Task level and job level commits exist but lack of atomicity in write leaves this not fully working.</a:t>
            </a:r>
          </a:p>
          <a:p>
            <a:endParaRPr lang="en-US" dirty="0"/>
          </a:p>
          <a:p>
            <a:r>
              <a:rPr lang="en-US" dirty="0"/>
              <a:t>Durability – typically not an issue, though lack of commit can lead to issues here as well</a:t>
            </a:r>
          </a:p>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18</a:t>
            </a:fld>
            <a:endParaRPr lang="en-US" dirty="0"/>
          </a:p>
        </p:txBody>
      </p:sp>
    </p:spTree>
    <p:extLst>
      <p:ext uri="{BB962C8B-B14F-4D97-AF65-F5344CB8AC3E}">
        <p14:creationId xmlns:p14="http://schemas.microsoft.com/office/powerpoint/2010/main" val="2944530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Quote and image from Databricks blog post </a:t>
            </a:r>
            <a:r>
              <a:rPr lang="en-US" sz="1200" b="0" i="0" kern="1200" dirty="0">
                <a:solidFill>
                  <a:schemeClr val="tx1"/>
                </a:solidFill>
                <a:effectLst/>
                <a:latin typeface="Calibri Light" pitchFamily="34" charset="0"/>
                <a:ea typeface="+mn-ea"/>
                <a:cs typeface="+mn-cs"/>
              </a:rPr>
              <a:t>by </a:t>
            </a:r>
            <a:r>
              <a:rPr lang="en-US" sz="1200" b="0" i="0" u="none" strike="noStrike" kern="1200" dirty="0">
                <a:solidFill>
                  <a:schemeClr val="tx1"/>
                </a:solidFill>
                <a:effectLst/>
                <a:latin typeface="Calibri Light" pitchFamily="34" charset="0"/>
                <a:ea typeface="+mn-ea"/>
                <a:cs typeface="+mn-cs"/>
                <a:hlinkClick r:id="rId3" tooltip="Posts by Burak Yavuz"/>
              </a:rPr>
              <a:t>Burak Yavuz</a:t>
            </a:r>
            <a:r>
              <a:rPr lang="en-US" sz="1200" b="0" i="0" kern="1200" dirty="0">
                <a:solidFill>
                  <a:schemeClr val="tx1"/>
                </a:solidFill>
                <a:effectLst/>
                <a:latin typeface="Calibri Light" pitchFamily="34" charset="0"/>
                <a:ea typeface="+mn-ea"/>
                <a:cs typeface="+mn-cs"/>
              </a:rPr>
              <a:t>, </a:t>
            </a:r>
            <a:r>
              <a:rPr lang="en-US" sz="1200" b="0" i="0" u="none" strike="noStrike" kern="1200" dirty="0">
                <a:solidFill>
                  <a:schemeClr val="tx1"/>
                </a:solidFill>
                <a:effectLst/>
                <a:latin typeface="Calibri Light" pitchFamily="34" charset="0"/>
                <a:ea typeface="+mn-ea"/>
                <a:cs typeface="+mn-cs"/>
                <a:hlinkClick r:id="rId4" tooltip="Posts by Michael Armbrust"/>
              </a:rPr>
              <a:t>Michael Armbrust</a:t>
            </a:r>
            <a:r>
              <a:rPr lang="en-US" sz="1200" b="0" i="0" kern="1200" dirty="0">
                <a:solidFill>
                  <a:schemeClr val="tx1"/>
                </a:solidFill>
                <a:effectLst/>
                <a:latin typeface="Calibri Light" pitchFamily="34" charset="0"/>
                <a:ea typeface="+mn-ea"/>
                <a:cs typeface="+mn-cs"/>
              </a:rPr>
              <a:t> and </a:t>
            </a:r>
            <a:r>
              <a:rPr lang="en-US" sz="1200" b="0" i="0" u="none" strike="noStrike" kern="1200" dirty="0">
                <a:solidFill>
                  <a:schemeClr val="tx1"/>
                </a:solidFill>
                <a:effectLst/>
                <a:latin typeface="Calibri Light" pitchFamily="34" charset="0"/>
                <a:ea typeface="+mn-ea"/>
                <a:cs typeface="+mn-cs"/>
                <a:hlinkClick r:id="rId5" tooltip="Posts by Brenner Heintz"/>
              </a:rPr>
              <a:t>Brenner Heintz</a:t>
            </a:r>
            <a:r>
              <a:rPr lang="en-US" sz="1200" b="0" i="0" u="none" strike="noStrike" kern="1200" dirty="0">
                <a:solidFill>
                  <a:schemeClr val="tx1"/>
                </a:solidFill>
                <a:effectLst/>
                <a:latin typeface="Calibri Light" pitchFamily="34" charset="0"/>
                <a:ea typeface="+mn-ea"/>
                <a:cs typeface="+mn-cs"/>
              </a:rPr>
              <a:t> -&gt; </a:t>
            </a:r>
            <a:r>
              <a:rPr lang="en-US" dirty="0">
                <a:hlinkClick r:id="rId6"/>
              </a:rPr>
              <a:t>https://databricks.com/blog/2019/08/21/diving-into-delta-lake-unpacking-the-transaction-log.html</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23</a:t>
            </a:fld>
            <a:endParaRPr lang="en-US" dirty="0"/>
          </a:p>
        </p:txBody>
      </p:sp>
    </p:spTree>
    <p:extLst>
      <p:ext uri="{BB962C8B-B14F-4D97-AF65-F5344CB8AC3E}">
        <p14:creationId xmlns:p14="http://schemas.microsoft.com/office/powerpoint/2010/main" val="3294213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solidFill>
                  <a:srgbClr val="002060"/>
                </a:solidFill>
                <a:latin typeface="Tekton Pro" pitchFamily="34" charset="0"/>
              </a:rPr>
              <a:t>Demo notebook </a:t>
            </a:r>
            <a:r>
              <a:rPr lang="en-US" sz="1200" i="1" dirty="0" err="1">
                <a:solidFill>
                  <a:srgbClr val="002060"/>
                </a:solidFill>
                <a:latin typeface="Tekton Pro" pitchFamily="34" charset="0"/>
              </a:rPr>
              <a:t>create_delta_tables</a:t>
            </a:r>
            <a:endParaRPr lang="en-US" sz="1200" i="1" dirty="0">
              <a:solidFill>
                <a:srgbClr val="002060"/>
              </a:solidFill>
              <a:latin typeface="Tekton Pro" pitchFamily="34" charset="0"/>
            </a:endParaRPr>
          </a:p>
          <a:p>
            <a:pPr marL="285750" indent="-285750">
              <a:buFont typeface="Arial" panose="020B0604020202020204" pitchFamily="34" charset="0"/>
              <a:buChar char="•"/>
            </a:pPr>
            <a:r>
              <a:rPr lang="en-US" sz="1200" dirty="0">
                <a:solidFill>
                  <a:srgbClr val="002060"/>
                </a:solidFill>
                <a:latin typeface="Tekton Pro" pitchFamily="34" charset="0"/>
              </a:rPr>
              <a:t>Show </a:t>
            </a:r>
            <a:r>
              <a:rPr lang="en-US" dirty="0">
                <a:solidFill>
                  <a:srgbClr val="002060"/>
                </a:solidFill>
                <a:latin typeface="Tekton Pro" pitchFamily="34" charset="0"/>
              </a:rPr>
              <a:t>bad data when r</a:t>
            </a:r>
            <a:r>
              <a:rPr lang="en-US" sz="1200" dirty="0">
                <a:solidFill>
                  <a:srgbClr val="002060"/>
                </a:solidFill>
                <a:latin typeface="Tekton Pro" pitchFamily="34" charset="0"/>
              </a:rPr>
              <a:t>unning one set of writes from one source, then run from second source</a:t>
            </a:r>
          </a:p>
          <a:p>
            <a:pPr marL="285750" indent="-285750">
              <a:buFont typeface="Arial" panose="020B0604020202020204" pitchFamily="34" charset="0"/>
              <a:buChar char="•"/>
            </a:pPr>
            <a:r>
              <a:rPr lang="en-US" dirty="0">
                <a:solidFill>
                  <a:srgbClr val="002060"/>
                </a:solidFill>
                <a:latin typeface="Tekton Pro" pitchFamily="34" charset="0"/>
              </a:rPr>
              <a:t>Same example with delta destination to show failure</a:t>
            </a:r>
          </a:p>
          <a:p>
            <a:pPr marL="285750" indent="-285750">
              <a:buFont typeface="Arial" panose="020B0604020202020204" pitchFamily="34" charset="0"/>
              <a:buChar char="•"/>
            </a:pPr>
            <a:r>
              <a:rPr lang="en-US" sz="1200" dirty="0">
                <a:solidFill>
                  <a:srgbClr val="002060"/>
                </a:solidFill>
                <a:latin typeface="Tekton Pro" pitchFamily="34" charset="0"/>
              </a:rPr>
              <a:t>Same example but tweaked to allow schema merge</a:t>
            </a:r>
          </a:p>
          <a:p>
            <a:pPr marL="171450" indent="-171450">
              <a:buFont typeface="Arial" panose="020B0604020202020204" pitchFamily="34" charset="0"/>
              <a:buChar char="•"/>
            </a:pPr>
            <a:r>
              <a:rPr lang="en-US" dirty="0"/>
              <a:t>Show transaction log files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Demo of file where data was streamed in, show by timestamp and version</a:t>
            </a:r>
          </a:p>
          <a:p>
            <a:pPr marL="171450" indent="-171450">
              <a:buFont typeface="Arial" panose="020B0604020202020204" pitchFamily="34" charset="0"/>
              <a:buChar char="•"/>
            </a:pPr>
            <a:endParaRPr lang="en-US" dirty="0"/>
          </a:p>
          <a:p>
            <a:pPr marL="285750" indent="-285750">
              <a:buFont typeface="Arial" panose="020B0604020202020204" pitchFamily="34" charset="0"/>
              <a:buChar char="•"/>
            </a:pPr>
            <a:endParaRPr lang="en-US" sz="1200" dirty="0">
              <a:solidFill>
                <a:srgbClr val="002060"/>
              </a:solidFill>
              <a:latin typeface="Tekton Pro"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24</a:t>
            </a:fld>
            <a:endParaRPr lang="en-US" dirty="0"/>
          </a:p>
        </p:txBody>
      </p:sp>
    </p:spTree>
    <p:extLst>
      <p:ext uri="{BB962C8B-B14F-4D97-AF65-F5344CB8AC3E}">
        <p14:creationId xmlns:p14="http://schemas.microsoft.com/office/powerpoint/2010/main" val="122797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26</a:t>
            </a:fld>
            <a:endParaRPr lang="en-US" dirty="0"/>
          </a:p>
        </p:txBody>
      </p:sp>
    </p:spTree>
    <p:extLst>
      <p:ext uri="{BB962C8B-B14F-4D97-AF65-F5344CB8AC3E}">
        <p14:creationId xmlns:p14="http://schemas.microsoft.com/office/powerpoint/2010/main" val="2177743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361c901cf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4361c901cf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98349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e572b35b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e572b35b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Let’s think about the benefit of parallel processing, often referred to as distributed systems.  The idea is actually very easy to understand.  If we had a task such as counting all the people at a concert, you could have one person who is really good at counting do it and if the venue is small enough they will do just fine.  But the job will be completed faster if you have many people counting and combining the results at the end.  Sure there is a little more organization needed, but if you need to count the attendees at a </a:t>
            </a:r>
            <a:r>
              <a:rPr lang="en-US" dirty="0" err="1"/>
              <a:t>Beyonce</a:t>
            </a:r>
            <a:r>
              <a:rPr lang="en-US" dirty="0"/>
              <a:t> concert you could just hire a lot of people to do the job.  And if one of them gets distracted by the music, you can send whoever finishes first in to take over counting that section.  We call this capability “Horizontal Scaling” because if our data processing system is not powerful enough to do the work, we add more computers to help out rather than replacing the single server with a more powerful server.  Distributed computing and parallel processing are not new concepts, few things in computing are, but what if you had an easy way to tell all the workers what to do without having to micro-manage to avoid two people counting the same section?  That is where new programming models and frameworks have stepped in over the last 10 years and gave us the beloved buzz word ”Big Data”.  Spark is not the only option here, but it has a lot of strengths and is often chosen over the traditional single machine processing options.</a:t>
            </a:r>
            <a:endParaRPr dirty="0"/>
          </a:p>
        </p:txBody>
      </p:sp>
    </p:spTree>
    <p:extLst>
      <p:ext uri="{BB962C8B-B14F-4D97-AF65-F5344CB8AC3E}">
        <p14:creationId xmlns:p14="http://schemas.microsoft.com/office/powerpoint/2010/main" val="351487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4361c901cf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4361c901cf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dirty="0"/>
              <a:t>A fast and general engine for large-scale data processing, uses memory to provide benefit</a:t>
            </a:r>
            <a:endParaRPr dirty="0"/>
          </a:p>
          <a:p>
            <a:pPr marL="457200" lvl="0" indent="-298450" algn="l" rtl="0">
              <a:lnSpc>
                <a:spcPct val="115000"/>
              </a:lnSpc>
              <a:spcBef>
                <a:spcPts val="0"/>
              </a:spcBef>
              <a:spcAft>
                <a:spcPts val="0"/>
              </a:spcAft>
              <a:buSzPts val="1100"/>
              <a:buChar char="●"/>
            </a:pPr>
            <a:r>
              <a:rPr lang="en" dirty="0"/>
              <a:t>Often replaces MapReduce as parallel programming </a:t>
            </a:r>
            <a:r>
              <a:rPr lang="en" dirty="0" err="1"/>
              <a:t>api</a:t>
            </a:r>
            <a:r>
              <a:rPr lang="en" dirty="0"/>
              <a:t> on Hadoop, the way it handles data (RDDs) provides one performance benefit and use of memory when possible provides another large performance benefit</a:t>
            </a:r>
            <a:endParaRPr dirty="0"/>
          </a:p>
          <a:p>
            <a:pPr marL="457200" lvl="0" indent="-298450" algn="l" rtl="0">
              <a:lnSpc>
                <a:spcPct val="115000"/>
              </a:lnSpc>
              <a:spcBef>
                <a:spcPts val="0"/>
              </a:spcBef>
              <a:spcAft>
                <a:spcPts val="0"/>
              </a:spcAft>
              <a:buSzPts val="1100"/>
              <a:buChar char="●"/>
            </a:pPr>
            <a:r>
              <a:rPr lang="en" dirty="0"/>
              <a:t>Can run on Hadoop (using Yarn) but also as a separate Spark cluster.  Local is possible as well but reduces the performance benefits…I find its still a useful API though</a:t>
            </a:r>
            <a:endParaRPr dirty="0"/>
          </a:p>
          <a:p>
            <a:pPr marL="457200" lvl="0" indent="-298450" algn="l" rtl="0">
              <a:lnSpc>
                <a:spcPct val="115000"/>
              </a:lnSpc>
              <a:spcBef>
                <a:spcPts val="0"/>
              </a:spcBef>
              <a:spcAft>
                <a:spcPts val="0"/>
              </a:spcAft>
              <a:buSzPts val="1100"/>
              <a:buChar char="●"/>
            </a:pPr>
            <a:r>
              <a:rPr lang="en" dirty="0"/>
              <a:t>Run Java, Scala, Python, or R.  If you don’t already k</a:t>
            </a:r>
            <a:r>
              <a:rPr lang="en-US" dirty="0"/>
              <a:t>no</a:t>
            </a:r>
            <a:r>
              <a:rPr lang="en" dirty="0"/>
              <a:t>w one of those languages really well, I recommend trying it in Python and Scala and pick whichever is easiest for you. </a:t>
            </a:r>
            <a:endParaRPr dirty="0"/>
          </a:p>
          <a:p>
            <a:pPr marL="457200" lvl="0" indent="-298450" algn="l" rtl="0">
              <a:lnSpc>
                <a:spcPct val="115000"/>
              </a:lnSpc>
              <a:spcBef>
                <a:spcPts val="0"/>
              </a:spcBef>
              <a:spcAft>
                <a:spcPts val="0"/>
              </a:spcAft>
              <a:buSzPts val="1100"/>
              <a:buChar char="●"/>
            </a:pPr>
            <a:r>
              <a:rPr lang="en" dirty="0"/>
              <a:t>Several modules for different use cases, similar </a:t>
            </a:r>
            <a:r>
              <a:rPr lang="en" dirty="0" err="1"/>
              <a:t>api</a:t>
            </a:r>
            <a:r>
              <a:rPr lang="en" dirty="0"/>
              <a:t> so you can swap between modes relatively easily.</a:t>
            </a:r>
            <a:endParaRPr dirty="0"/>
          </a:p>
          <a:p>
            <a:pPr marL="914400" lvl="1" indent="-298450" algn="l" rtl="0">
              <a:lnSpc>
                <a:spcPct val="115000"/>
              </a:lnSpc>
              <a:spcBef>
                <a:spcPts val="0"/>
              </a:spcBef>
              <a:spcAft>
                <a:spcPts val="0"/>
              </a:spcAft>
              <a:buSzPts val="1100"/>
              <a:buAutoNum type="alphaLcPeriod"/>
            </a:pPr>
            <a:r>
              <a:rPr lang="en" dirty="0"/>
              <a:t>For example, we have both streaming and batch sources of some data and we reuse the rest of the spark processing transformations.</a:t>
            </a:r>
            <a:endParaRPr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366133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4361c901cf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4361c901cf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the day to day we will talk about writing Spark code and also refer to running the code on the Spark cluster.  There are actually quite a few options for how to do either of these things, but a quick look at Spark code that uses Spark </a:t>
            </a:r>
            <a:r>
              <a:rPr lang="en-US" dirty="0" err="1"/>
              <a:t>DataFrames</a:t>
            </a:r>
            <a:r>
              <a:rPr lang="en-US" dirty="0"/>
              <a:t> in Python.  And then whatever cluster we run it on will have a concept of a master node and worker nodes, as well as some storage that is often a hybrid of local storage on the workers plus a distributed file system like Hadoop’s HDFS, Amazon S3, or Azure Data Lake Storage.  If you don’t follow all those terms, it’s ok.  There is plenty of time to build up to those concepts after you start learning to write spark code and run it in a simple Spark environment.  We will cover that in other videos.</a:t>
            </a:r>
            <a:endParaRPr dirty="0"/>
          </a:p>
        </p:txBody>
      </p:sp>
    </p:spTree>
    <p:extLst>
      <p:ext uri="{BB962C8B-B14F-4D97-AF65-F5344CB8AC3E}">
        <p14:creationId xmlns:p14="http://schemas.microsoft.com/office/powerpoint/2010/main" val="1128188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4361c901cf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4361c901cf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US" dirty="0"/>
              <a:t>So we sort of get what Spark is, we saw a small code sample and discussed how a cluster exists to run the code on.  Let’s go back to a higher level and talk about </a:t>
            </a:r>
            <a:r>
              <a:rPr lang="en-US"/>
              <a:t>Spark’s strengths.</a:t>
            </a:r>
            <a:endParaRPr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4246920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Quick overview of important </a:t>
            </a:r>
            <a:r>
              <a:rPr lang="en-US" dirty="0" err="1"/>
              <a:t>databricks</a:t>
            </a:r>
            <a:r>
              <a:rPr lang="en-US" dirty="0"/>
              <a:t> workspace segments – Clusters, Tables, Notebooks</a:t>
            </a:r>
          </a:p>
          <a:p>
            <a:pPr marL="171450" indent="-171450">
              <a:buFontTx/>
              <a:buChar char="-"/>
            </a:pPr>
            <a:r>
              <a:rPr lang="en-US" dirty="0"/>
              <a:t>Open </a:t>
            </a:r>
            <a:r>
              <a:rPr lang="en-US" i="1" dirty="0" err="1"/>
              <a:t>create_parquet_tables</a:t>
            </a:r>
            <a:r>
              <a:rPr lang="en-US" i="1" dirty="0"/>
              <a:t> </a:t>
            </a:r>
            <a:r>
              <a:rPr lang="en-US" i="0" dirty="0"/>
              <a:t>notebook and run first few commands as examples of working without delta</a:t>
            </a:r>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10</a:t>
            </a:fld>
            <a:endParaRPr lang="en-US" dirty="0"/>
          </a:p>
        </p:txBody>
      </p:sp>
    </p:spTree>
    <p:extLst>
      <p:ext uri="{BB962C8B-B14F-4D97-AF65-F5344CB8AC3E}">
        <p14:creationId xmlns:p14="http://schemas.microsoft.com/office/powerpoint/2010/main" val="1580672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12</a:t>
            </a:fld>
            <a:endParaRPr lang="en-US" dirty="0"/>
          </a:p>
        </p:txBody>
      </p:sp>
    </p:spTree>
    <p:extLst>
      <p:ext uri="{BB962C8B-B14F-4D97-AF65-F5344CB8AC3E}">
        <p14:creationId xmlns:p14="http://schemas.microsoft.com/office/powerpoint/2010/main" val="1093845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Atomicity – typical Spark save does not use locking and is not atomic so it could leave incomplete changes behind and corrupt data.  Overwrite will remove data before loading new data, so typically not an issue.  With append mode the default </a:t>
            </a:r>
            <a:r>
              <a:rPr lang="en-US" dirty="0" err="1"/>
              <a:t>commiter</a:t>
            </a:r>
            <a:r>
              <a:rPr lang="en-US" dirty="0"/>
              <a:t> should have atomicity but some of the faster </a:t>
            </a:r>
            <a:r>
              <a:rPr lang="en-US" dirty="0" err="1"/>
              <a:t>commiters</a:t>
            </a:r>
            <a:r>
              <a:rPr lang="en-US" dirty="0"/>
              <a:t> don’t </a:t>
            </a:r>
            <a:r>
              <a:rPr lang="en-US" dirty="0" err="1"/>
              <a:t>gurantee</a:t>
            </a:r>
            <a:r>
              <a:rPr lang="en-US" dirty="0"/>
              <a:t> atomicity.  - Learning Journal, Delta Lake for Apache Spark video on YouTube</a:t>
            </a:r>
          </a:p>
          <a:p>
            <a:endParaRPr lang="en-US" dirty="0"/>
          </a:p>
          <a:p>
            <a:r>
              <a:rPr lang="en-US" dirty="0"/>
              <a:t>Consistency – with typical Spark overwrite there is a time where no files exist and if failure happens at that point you are left in invalid state.  </a:t>
            </a:r>
          </a:p>
          <a:p>
            <a:endParaRPr lang="en-US" dirty="0"/>
          </a:p>
          <a:p>
            <a:r>
              <a:rPr lang="en-US" dirty="0"/>
              <a:t>Isolation – an operation that is in progress (not </a:t>
            </a:r>
            <a:r>
              <a:rPr lang="en-US" dirty="0" err="1"/>
              <a:t>commited</a:t>
            </a:r>
            <a:r>
              <a:rPr lang="en-US" dirty="0"/>
              <a:t>) should not impact the results of other reads or writes...do not want dirty reads. Typical database offers different levels of isolation but Spark doesn’t have specific option of commit such as read/</a:t>
            </a:r>
            <a:r>
              <a:rPr lang="en-US" dirty="0" err="1"/>
              <a:t>commited</a:t>
            </a:r>
            <a:r>
              <a:rPr lang="en-US" dirty="0"/>
              <a:t> and serializable. Task level and job level commits exist but lack of atomicity in write leaves this not fully working.</a:t>
            </a:r>
          </a:p>
          <a:p>
            <a:endParaRPr lang="en-US" dirty="0"/>
          </a:p>
          <a:p>
            <a:r>
              <a:rPr lang="en-US" dirty="0"/>
              <a:t>Durability – typically not an issue, though lack of commit can lead to issues here as well</a:t>
            </a:r>
          </a:p>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13</a:t>
            </a:fld>
            <a:endParaRPr lang="en-US" dirty="0"/>
          </a:p>
        </p:txBody>
      </p:sp>
    </p:spTree>
    <p:extLst>
      <p:ext uri="{BB962C8B-B14F-4D97-AF65-F5344CB8AC3E}">
        <p14:creationId xmlns:p14="http://schemas.microsoft.com/office/powerpoint/2010/main" val="16419404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426518" y="438150"/>
            <a:ext cx="7620000" cy="1885950"/>
          </a:xfrm>
          <a:noFill/>
        </p:spPr>
        <p:txBody>
          <a:bodyPr anchor="b"/>
          <a:lstStyle>
            <a:lvl1pPr algn="l">
              <a:defRPr sz="3200" b="1">
                <a:solidFill>
                  <a:schemeClr val="accent2"/>
                </a:solidFill>
                <a:latin typeface="Calibri Light" pitchFamily="34" charset="0"/>
                <a:cs typeface="Segoe UI" pitchFamily="34" charset="0"/>
              </a:defRPr>
            </a:lvl1pPr>
          </a:lstStyle>
          <a:p>
            <a:r>
              <a:rPr lang="en-US" dirty="0"/>
              <a:t>Click to edit Master title style</a:t>
            </a:r>
          </a:p>
        </p:txBody>
      </p:sp>
      <p:sp>
        <p:nvSpPr>
          <p:cNvPr id="32781" name="Subtitle 32780"/>
          <p:cNvSpPr>
            <a:spLocks noGrp="1" noChangeArrowheads="1"/>
          </p:cNvSpPr>
          <p:nvPr>
            <p:ph type="subTitle" idx="1"/>
          </p:nvPr>
        </p:nvSpPr>
        <p:spPr>
          <a:xfrm>
            <a:off x="429214" y="2573942"/>
            <a:ext cx="4599985" cy="1750408"/>
          </a:xfrm>
        </p:spPr>
        <p:txBody>
          <a:bodyPr/>
          <a:lstStyle>
            <a:lvl1pPr marL="0" indent="0" algn="l">
              <a:buNone/>
              <a:defRPr b="0">
                <a:latin typeface="Calibri Light" pitchFamily="34" charset="0"/>
                <a:cs typeface="Segoe UI" pitchFamily="34" charset="0"/>
              </a:defRPr>
            </a:lvl1pPr>
          </a:lstStyle>
          <a:p>
            <a:r>
              <a:rPr lang="en-US" dirty="0"/>
              <a:t>Click to edit Master subtitle style</a:t>
            </a: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62600" y="3303742"/>
            <a:ext cx="3162300" cy="1358900"/>
          </a:xfrm>
          <a:prstGeom prst="rect">
            <a:avLst/>
          </a:prstGeom>
        </p:spPr>
      </p:pic>
    </p:spTree>
    <p:extLst>
      <p:ext uri="{BB962C8B-B14F-4D97-AF65-F5344CB8AC3E}">
        <p14:creationId xmlns:p14="http://schemas.microsoft.com/office/powerpoint/2010/main" val="327403780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900" b="1" dirty="0">
                <a:solidFill>
                  <a:schemeClr val="accent2"/>
                </a:solidFill>
                <a:latin typeface="Calibri"/>
                <a:ea typeface="+mj-ea"/>
                <a:cs typeface="Segoe UI" pitchFamily="34" charset="0"/>
              </a:defRPr>
            </a:lvl1pPr>
          </a:lstStyle>
          <a:p>
            <a:r>
              <a:rPr lang="en-US" dirty="0"/>
              <a:t>Click to edit Master title style</a:t>
            </a:r>
          </a:p>
        </p:txBody>
      </p:sp>
      <p:sp>
        <p:nvSpPr>
          <p:cNvPr id="3"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100" b="1">
                <a:latin typeface="Calibri" pitchFamily="34" charset="0"/>
              </a:defRPr>
            </a:lvl1pPr>
            <a:lvl2pPr>
              <a:buClrTx/>
              <a:buFont typeface="Wingdings" pitchFamily="2" charset="2"/>
              <a:buChar char="o"/>
              <a:defRPr sz="1900" b="0">
                <a:latin typeface="Calibri Light" pitchFamily="34" charset="0"/>
              </a:defRPr>
            </a:lvl2pPr>
            <a:lvl3pPr>
              <a:buClrTx/>
              <a:buFont typeface="Wingdings" pitchFamily="2" charset="2"/>
              <a:buChar char="o"/>
              <a:defRPr sz="1700" b="0">
                <a:latin typeface="Calibri Light" pitchFamily="34" charset="0"/>
              </a:defRPr>
            </a:lvl3pPr>
            <a:lvl4pPr>
              <a:buClrTx/>
              <a:buFont typeface="Wingdings" pitchFamily="2" charset="2"/>
              <a:buChar char="o"/>
              <a:defRPr sz="1500" b="0">
                <a:latin typeface="Calibri Light" pitchFamily="34" charset="0"/>
              </a:defRPr>
            </a:lvl4pPr>
            <a:lvl5pPr>
              <a:buClrTx/>
              <a:buFont typeface="Wingdings" pitchFamily="2" charset="2"/>
              <a:buChar char="o"/>
              <a:defRPr sz="1300" b="0">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4174362362"/>
      </p:ext>
    </p:extLst>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a:t>Click to edit Master title style</a:t>
            </a:r>
          </a:p>
        </p:txBody>
      </p:sp>
      <p:sp>
        <p:nvSpPr>
          <p:cNvPr id="5" name="TextBox 4">
            <a:extLst>
              <a:ext uri="{FF2B5EF4-FFF2-40B4-BE49-F238E27FC236}">
                <a16:creationId xmlns:a16="http://schemas.microsoft.com/office/drawing/2014/main" id="{DD83F1DF-16BF-2745-9601-4DA0C4646330}"/>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6" name="Picture 5">
            <a:extLst>
              <a:ext uri="{FF2B5EF4-FFF2-40B4-BE49-F238E27FC236}">
                <a16:creationId xmlns:a16="http://schemas.microsoft.com/office/drawing/2014/main" id="{3D8C8BFD-4691-714E-B57B-A1D2B886166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15227446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180035"/>
            <a:ext cx="7772400" cy="1125140"/>
          </a:xfrm>
        </p:spPr>
        <p:txBody>
          <a:bodyPr anchor="b"/>
          <a:lstStyle>
            <a:lvl1pPr marL="0" indent="0">
              <a:buNone/>
              <a:defRPr sz="3200" i="0">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Title 3"/>
          <p:cNvSpPr>
            <a:spLocks noGrp="1"/>
          </p:cNvSpPr>
          <p:nvPr>
            <p:ph type="title"/>
          </p:nvPr>
        </p:nvSpPr>
        <p:spPr>
          <a:xfrm>
            <a:off x="685800" y="3371850"/>
            <a:ext cx="7772400" cy="571500"/>
          </a:xfrm>
        </p:spPr>
        <p:txBody>
          <a:bodyPr/>
          <a:lstStyle>
            <a:lvl1pPr algn="l">
              <a:defRPr sz="1800" i="1">
                <a:solidFill>
                  <a:schemeClr val="tx1"/>
                </a:solidFill>
              </a:defRPr>
            </a:lvl1pPr>
          </a:lstStyle>
          <a:p>
            <a:r>
              <a:rPr lang="en-US" dirty="0"/>
              <a:t>Click to edit Master title style</a:t>
            </a:r>
          </a:p>
        </p:txBody>
      </p:sp>
      <p:sp>
        <p:nvSpPr>
          <p:cNvPr id="6" name="TextBox 5">
            <a:extLst>
              <a:ext uri="{FF2B5EF4-FFF2-40B4-BE49-F238E27FC236}">
                <a16:creationId xmlns:a16="http://schemas.microsoft.com/office/drawing/2014/main" id="{E1EEB1C8-496F-8747-B3EF-96EF97238C60}"/>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8" name="Picture 7">
            <a:extLst>
              <a:ext uri="{FF2B5EF4-FFF2-40B4-BE49-F238E27FC236}">
                <a16:creationId xmlns:a16="http://schemas.microsoft.com/office/drawing/2014/main" id="{AC14E2DE-98B5-C340-9E86-3F2105A2612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97423829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457200" y="292894"/>
            <a:ext cx="8229600" cy="571500"/>
          </a:xfrm>
        </p:spPr>
        <p:txBody>
          <a:bodyPr/>
          <a:lstStyle>
            <a:lvl1pPr algn="ctr">
              <a:defRPr>
                <a:solidFill>
                  <a:schemeClr val="accent2"/>
                </a:solidFill>
              </a:defRPr>
            </a:lvl1pPr>
          </a:lstStyle>
          <a:p>
            <a:r>
              <a:rPr lang="en-US" dirty="0"/>
              <a:t>Demo</a:t>
            </a:r>
          </a:p>
        </p:txBody>
      </p:sp>
      <p:sp>
        <p:nvSpPr>
          <p:cNvPr id="6" name="TextBox 5">
            <a:extLst>
              <a:ext uri="{FF2B5EF4-FFF2-40B4-BE49-F238E27FC236}">
                <a16:creationId xmlns:a16="http://schemas.microsoft.com/office/drawing/2014/main" id="{33CC46A6-E157-2141-8324-4298B3C0964E}"/>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8" name="Picture 7">
            <a:extLst>
              <a:ext uri="{FF2B5EF4-FFF2-40B4-BE49-F238E27FC236}">
                <a16:creationId xmlns:a16="http://schemas.microsoft.com/office/drawing/2014/main" id="{466F803A-7044-F04D-A7C7-AC9A5B484C9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2221048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DC0C5E-75CB-174E-AF2C-D89BAAFA0F69}"/>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2704907" y="-32606"/>
            <a:ext cx="6615268" cy="5284228"/>
          </a:xfrm>
          <a:prstGeom prst="rect">
            <a:avLst/>
          </a:prstGeom>
        </p:spPr>
      </p:pic>
      <p:sp>
        <p:nvSpPr>
          <p:cNvPr id="4" name="Text Placeholder 3">
            <a:extLst>
              <a:ext uri="{FF2B5EF4-FFF2-40B4-BE49-F238E27FC236}">
                <a16:creationId xmlns:a16="http://schemas.microsoft.com/office/drawing/2014/main" id="{59A1C6CE-E44D-9A48-84DC-F09A86B6D40A}"/>
              </a:ext>
            </a:extLst>
          </p:cNvPr>
          <p:cNvSpPr>
            <a:spLocks noGrp="1"/>
          </p:cNvSpPr>
          <p:nvPr>
            <p:ph type="body" sz="quarter" idx="10" hasCustomPrompt="1"/>
          </p:nvPr>
        </p:nvSpPr>
        <p:spPr>
          <a:xfrm>
            <a:off x="97971" y="1817998"/>
            <a:ext cx="2362200" cy="584775"/>
          </a:xfrm>
        </p:spPr>
        <p:txBody>
          <a:bodyPr wrap="square">
            <a:spAutoFit/>
          </a:bodyPr>
          <a:lstStyle>
            <a:lvl1pPr>
              <a:defRPr kumimoji="0" lang="en-US" sz="3200" i="0" u="none" strike="noStrike" cap="none" spc="0" normalizeH="0" baseline="0" dirty="0">
                <a:ln>
                  <a:noFill/>
                </a:ln>
                <a:effectLst/>
                <a:uFillTx/>
                <a:latin typeface="Segoe UI"/>
                <a:ea typeface="Segoe UI"/>
                <a:cs typeface="Segoe UI"/>
                <a:sym typeface="Segoe UI"/>
              </a:defRPr>
            </a:lvl1pPr>
          </a:lstStyle>
          <a:p>
            <a:pPr marL="0" marR="0" lvl="0" indent="0" defTabSz="914400" fontAlgn="auto" latinLnBrk="0" hangingPunct="0">
              <a:lnSpc>
                <a:spcPct val="100000"/>
              </a:lnSpc>
              <a:spcBef>
                <a:spcPts val="0"/>
              </a:spcBef>
              <a:spcAft>
                <a:spcPts val="0"/>
              </a:spcAft>
              <a:buClrTx/>
              <a:buSzTx/>
              <a:buFontTx/>
              <a:buNone/>
              <a:tabLst/>
            </a:pPr>
            <a:r>
              <a:rPr lang="en-US" dirty="0"/>
              <a:t>Demo topic</a:t>
            </a:r>
          </a:p>
        </p:txBody>
      </p:sp>
      <p:sp>
        <p:nvSpPr>
          <p:cNvPr id="10" name="TextBox 9">
            <a:extLst>
              <a:ext uri="{FF2B5EF4-FFF2-40B4-BE49-F238E27FC236}">
                <a16:creationId xmlns:a16="http://schemas.microsoft.com/office/drawing/2014/main" id="{41AE65D3-15DD-9741-887B-6337D306EDA5}"/>
              </a:ext>
            </a:extLst>
          </p:cNvPr>
          <p:cNvSpPr txBox="1"/>
          <p:nvPr userDrawn="1"/>
        </p:nvSpPr>
        <p:spPr bwMode="auto">
          <a:xfrm>
            <a:off x="97971" y="1022789"/>
            <a:ext cx="2503714" cy="707886"/>
          </a:xfrm>
          <a:prstGeom prst="rect">
            <a:avLst/>
          </a:prstGeom>
          <a:noFill/>
          <a:ln w="9525">
            <a:noFill/>
            <a:miter lim="800000"/>
            <a:headEnd/>
            <a:tailEnd/>
          </a:ln>
        </p:spPr>
        <p:txBody>
          <a:bodyPr wrap="square" rtlCol="0">
            <a:spAutoFit/>
          </a:bodyPr>
          <a:lstStyle/>
          <a:p>
            <a:r>
              <a:rPr lang="en-US" sz="4000" b="1" dirty="0">
                <a:solidFill>
                  <a:schemeClr val="accent2"/>
                </a:solidFill>
              </a:rPr>
              <a:t>Demo</a:t>
            </a:r>
            <a:endParaRPr lang="en-US" sz="4000" b="1" dirty="0">
              <a:solidFill>
                <a:schemeClr val="accent2"/>
              </a:solidFill>
              <a:latin typeface="Tekton Pro" pitchFamily="34" charset="0"/>
            </a:endParaRPr>
          </a:p>
        </p:txBody>
      </p:sp>
    </p:spTree>
    <p:extLst>
      <p:ext uri="{BB962C8B-B14F-4D97-AF65-F5344CB8AC3E}">
        <p14:creationId xmlns:p14="http://schemas.microsoft.com/office/powerpoint/2010/main" val="124512711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marL="0" indent="0" algn="ctr" defTabSz="-13873163" rtl="0" eaLnBrk="1" fontAlgn="base" hangingPunct="1">
              <a:spcBef>
                <a:spcPct val="0"/>
              </a:spcBef>
              <a:spcAft>
                <a:spcPct val="0"/>
              </a:spcAft>
              <a:defRPr lang="en-US" sz="2900" b="1" dirty="0">
                <a:solidFill>
                  <a:schemeClr val="accent2"/>
                </a:solidFill>
                <a:latin typeface="+mj-lt"/>
                <a:ea typeface="+mj-ea"/>
                <a:cs typeface="Segoe UI" pitchFamily="34" charset="0"/>
              </a:defRPr>
            </a:lvl1pPr>
          </a:lstStyle>
          <a:p>
            <a:r>
              <a:rPr lang="en-US" dirty="0"/>
              <a:t>References</a:t>
            </a:r>
          </a:p>
        </p:txBody>
      </p:sp>
      <p:sp>
        <p:nvSpPr>
          <p:cNvPr id="8"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100" b="1">
                <a:latin typeface="Calibri" pitchFamily="34" charset="0"/>
              </a:defRPr>
            </a:lvl1pPr>
            <a:lvl2pPr>
              <a:buClrTx/>
              <a:buFont typeface="Wingdings" pitchFamily="2" charset="2"/>
              <a:buChar char="o"/>
              <a:defRPr sz="1900" b="0">
                <a:latin typeface="Calibri Light" pitchFamily="34" charset="0"/>
              </a:defRPr>
            </a:lvl2pPr>
            <a:lvl3pPr>
              <a:buClrTx/>
              <a:buFont typeface="Wingdings" pitchFamily="2" charset="2"/>
              <a:buChar char="o"/>
              <a:defRPr sz="1700" b="0">
                <a:latin typeface="Calibri Light" pitchFamily="34" charset="0"/>
              </a:defRPr>
            </a:lvl3pPr>
            <a:lvl4pPr>
              <a:buClrTx/>
              <a:buFont typeface="Wingdings" pitchFamily="2" charset="2"/>
              <a:buChar char="o"/>
              <a:defRPr sz="1500" b="0">
                <a:latin typeface="Calibri Light" pitchFamily="34" charset="0"/>
              </a:defRPr>
            </a:lvl4pPr>
            <a:lvl5pPr>
              <a:buClrTx/>
              <a:buFont typeface="Wingdings" pitchFamily="2" charset="2"/>
              <a:buChar char="o"/>
              <a:defRPr sz="1300" b="0">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a:extLst>
              <a:ext uri="{FF2B5EF4-FFF2-40B4-BE49-F238E27FC236}">
                <a16:creationId xmlns:a16="http://schemas.microsoft.com/office/drawing/2014/main" id="{01AE55C6-4FA9-4C42-A81B-1D3CE54AB348}"/>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7" name="Picture 6">
            <a:extLst>
              <a:ext uri="{FF2B5EF4-FFF2-40B4-BE49-F238E27FC236}">
                <a16:creationId xmlns:a16="http://schemas.microsoft.com/office/drawing/2014/main" id="{9E76D215-413D-744E-8F89-6F68D55EEA2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373227158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1" name="Google Shape;41;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2" name="Google Shape;42;p9"/>
          <p:cNvSpPr txBox="1">
            <a:spLocks noGrp="1"/>
          </p:cNvSpPr>
          <p:nvPr>
            <p:ph type="title"/>
          </p:nvPr>
        </p:nvSpPr>
        <p:spPr>
          <a:xfrm>
            <a:off x="265500" y="1081400"/>
            <a:ext cx="4045200" cy="1710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3" name="Google Shape;43;p9"/>
          <p:cNvSpPr txBox="1">
            <a:spLocks noGrp="1"/>
          </p:cNvSpPr>
          <p:nvPr>
            <p:ph type="subTitle" idx="1"/>
          </p:nvPr>
        </p:nvSpPr>
        <p:spPr>
          <a:xfrm>
            <a:off x="265500" y="2845201"/>
            <a:ext cx="4045200" cy="1345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44" name="Google Shape;44;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45" name="Google Shape;45;p9"/>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042034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1" name="Google Shape;31;p6"/>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35927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028700"/>
            <a:ext cx="8229600" cy="3371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1026"/>
          <p:cNvSpPr>
            <a:spLocks noGrp="1" noChangeArrowheads="1"/>
          </p:cNvSpPr>
          <p:nvPr>
            <p:ph type="title"/>
          </p:nvPr>
        </p:nvSpPr>
        <p:spPr bwMode="auto">
          <a:xfrm>
            <a:off x="457200" y="228600"/>
            <a:ext cx="8229600"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2052483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5" r:id="rId4"/>
    <p:sldLayoutId id="2147483657" r:id="rId5"/>
    <p:sldLayoutId id="2147483660" r:id="rId6"/>
    <p:sldLayoutId id="2147483651" r:id="rId7"/>
    <p:sldLayoutId id="2147483658" r:id="rId8"/>
    <p:sldLayoutId id="2147483659" r:id="rId9"/>
  </p:sldLayoutIdLst>
  <p:transition>
    <p:fade/>
  </p:transition>
  <p:hf hdr="0" ftr="0" dt="0"/>
  <p:txStyles>
    <p:titleStyle>
      <a:lvl1pPr marL="0" indent="0" algn="ctr" defTabSz="-13873163" rtl="0" eaLnBrk="1" fontAlgn="base" hangingPunct="1">
        <a:spcBef>
          <a:spcPct val="0"/>
        </a:spcBef>
        <a:spcAft>
          <a:spcPct val="0"/>
        </a:spcAft>
        <a:defRPr lang="en-US" sz="2900" b="1" dirty="0" smtClean="0">
          <a:solidFill>
            <a:schemeClr val="accent2"/>
          </a:solidFill>
          <a:latin typeface="Calibri"/>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delta.io/" TargetMode="External"/><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databricks.com/blog/2019/08/21/diving-into-delta-lake-unpacking-the-transaction-log.html"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databricks.com/blog/2019/08/14/productionizing-machine-learning-with-delta-lake.html" TargetMode="External"/><Relationship Id="rId3" Type="http://schemas.openxmlformats.org/officeDocument/2006/relationships/hyperlink" Target="https://databricks.com/wp-content/uploads/2019/01/Databricks-Delta-Technical-Guide.pdf" TargetMode="External"/><Relationship Id="rId7" Type="http://schemas.openxmlformats.org/officeDocument/2006/relationships/hyperlink" Target="http://www.jamesserra.com/archive/2019/10/databricks-delta-lake/" TargetMode="External"/><Relationship Id="rId2" Type="http://schemas.openxmlformats.org/officeDocument/2006/relationships/hyperlink" Target="https://www.youtube.com/watch?time_continue=6&amp;v=exczhYoB5vc" TargetMode="External"/><Relationship Id="rId1" Type="http://schemas.openxmlformats.org/officeDocument/2006/relationships/slideLayout" Target="../slideLayouts/slideLayout7.xml"/><Relationship Id="rId6" Type="http://schemas.openxmlformats.org/officeDocument/2006/relationships/hyperlink" Target="https://databricks.com/blog/2019/08/21/diving-into-delta-lake-unpacking-the-transaction-log.html" TargetMode="External"/><Relationship Id="rId5" Type="http://schemas.openxmlformats.org/officeDocument/2006/relationships/hyperlink" Target="https://www.youtube.com/watch?v=0GhFAzN4qs4&amp;list=PLkz1SCf5iB4dXiPdFD4hXwheRGRwhmd6K&amp;index=19" TargetMode="External"/><Relationship Id="rId4" Type="http://schemas.openxmlformats.org/officeDocument/2006/relationships/hyperlink" Target="https://www.youtube.com/watch?v=cpA3Ni8ZUPI&amp;t=317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4610" y="2844053"/>
            <a:ext cx="6400800" cy="971550"/>
          </a:xfrm>
        </p:spPr>
        <p:txBody>
          <a:bodyPr/>
          <a:lstStyle/>
          <a:p>
            <a:pPr>
              <a:lnSpc>
                <a:spcPct val="150000"/>
              </a:lnSpc>
              <a:spcBef>
                <a:spcPts val="0"/>
              </a:spcBef>
              <a:spcAft>
                <a:spcPts val="1200"/>
              </a:spcAft>
            </a:pPr>
            <a:r>
              <a:rPr lang="en-US" sz="2800" b="1" dirty="0"/>
              <a:t>Dustin Vannoy</a:t>
            </a:r>
            <a:endParaRPr lang="en-US" sz="1400" b="1" dirty="0"/>
          </a:p>
          <a:p>
            <a:r>
              <a:rPr lang="en-US" sz="1800" dirty="0"/>
              <a:t>Data Engineer</a:t>
            </a:r>
          </a:p>
          <a:p>
            <a:r>
              <a:rPr lang="en-US" sz="1800" dirty="0"/>
              <a:t>Cloud + Streaming</a:t>
            </a:r>
          </a:p>
        </p:txBody>
      </p:sp>
      <p:sp>
        <p:nvSpPr>
          <p:cNvPr id="5" name="TextBox 4">
            <a:extLst>
              <a:ext uri="{FF2B5EF4-FFF2-40B4-BE49-F238E27FC236}">
                <a16:creationId xmlns:a16="http://schemas.microsoft.com/office/drawing/2014/main" id="{B0ABF7F4-60BC-D347-88FD-C0EEFC1444D6}"/>
              </a:ext>
            </a:extLst>
          </p:cNvPr>
          <p:cNvSpPr txBox="1"/>
          <p:nvPr/>
        </p:nvSpPr>
        <p:spPr bwMode="auto">
          <a:xfrm>
            <a:off x="2008094" y="4087906"/>
            <a:ext cx="184731" cy="369332"/>
          </a:xfrm>
          <a:prstGeom prst="rect">
            <a:avLst/>
          </a:prstGeom>
          <a:noFill/>
          <a:ln w="9525">
            <a:noFill/>
            <a:miter lim="800000"/>
            <a:headEnd/>
            <a:tailEnd/>
          </a:ln>
        </p:spPr>
        <p:txBody>
          <a:bodyPr wrap="none" rtlCol="0">
            <a:spAutoFit/>
          </a:bodyPr>
          <a:lstStyle/>
          <a:p>
            <a:endParaRPr lang="en-US" sz="1800" dirty="0">
              <a:solidFill>
                <a:srgbClr val="002060"/>
              </a:solidFill>
              <a:latin typeface="Tekton Pro" pitchFamily="34" charset="0"/>
            </a:endParaRPr>
          </a:p>
        </p:txBody>
      </p:sp>
      <p:sp>
        <p:nvSpPr>
          <p:cNvPr id="12" name="Title 3">
            <a:extLst>
              <a:ext uri="{FF2B5EF4-FFF2-40B4-BE49-F238E27FC236}">
                <a16:creationId xmlns:a16="http://schemas.microsoft.com/office/drawing/2014/main" id="{169F4ACB-A3D2-4E4E-984D-6E0DCD386B3B}"/>
              </a:ext>
            </a:extLst>
          </p:cNvPr>
          <p:cNvSpPr txBox="1">
            <a:spLocks/>
          </p:cNvSpPr>
          <p:nvPr/>
        </p:nvSpPr>
        <p:spPr bwMode="auto">
          <a:xfrm>
            <a:off x="404610" y="1169477"/>
            <a:ext cx="4624589" cy="1402273"/>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lvl1pPr marL="0" indent="0" algn="l" defTabSz="288036" rtl="0" eaLnBrk="1" fontAlgn="base" hangingPunct="1">
              <a:spcBef>
                <a:spcPct val="0"/>
              </a:spcBef>
              <a:spcAft>
                <a:spcPct val="0"/>
              </a:spcAft>
              <a:defRPr lang="en-US" sz="2520" b="1">
                <a:solidFill>
                  <a:schemeClr val="accent2"/>
                </a:solidFill>
                <a:latin typeface="Calibri Light"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r>
              <a:rPr lang="en-US" sz="4000" kern="0" dirty="0"/>
              <a:t>Azure Databricks with Delta Lake</a:t>
            </a:r>
          </a:p>
        </p:txBody>
      </p:sp>
    </p:spTree>
    <p:extLst>
      <p:ext uri="{BB962C8B-B14F-4D97-AF65-F5344CB8AC3E}">
        <p14:creationId xmlns:p14="http://schemas.microsoft.com/office/powerpoint/2010/main" val="202960849"/>
      </p:ext>
    </p:extLst>
  </p:cSld>
  <p:clrMapOvr>
    <a:masterClrMapping/>
  </p:clrMapOvr>
  <mc:AlternateContent xmlns:mc="http://schemas.openxmlformats.org/markup-compatibility/2006" xmlns:p14="http://schemas.microsoft.com/office/powerpoint/2010/main">
    <mc:Choice Requires="p14">
      <p:transition p14:dur="0"/>
    </mc:Choice>
    <mc:Fallback xmlns="" xmlns:mv="urn:schemas-microsoft-com:mac:vml">
      <mp:transition xmlns:mp="http://schemas.microsoft.com/office/mac/powerpoint/2008/mai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189EE4-D67B-9345-9E86-54750A9E866F}"/>
              </a:ext>
            </a:extLst>
          </p:cNvPr>
          <p:cNvSpPr>
            <a:spLocks noGrp="1"/>
          </p:cNvSpPr>
          <p:nvPr>
            <p:ph type="body" sz="quarter" idx="10"/>
          </p:nvPr>
        </p:nvSpPr>
        <p:spPr>
          <a:xfrm>
            <a:off x="97971" y="1817998"/>
            <a:ext cx="2362200" cy="1077218"/>
          </a:xfrm>
        </p:spPr>
        <p:txBody>
          <a:bodyPr/>
          <a:lstStyle/>
          <a:p>
            <a:pPr marL="0" indent="0">
              <a:buNone/>
            </a:pPr>
            <a:r>
              <a:rPr lang="en-US" dirty="0"/>
              <a:t>Databricks Workspace</a:t>
            </a:r>
          </a:p>
        </p:txBody>
      </p:sp>
    </p:spTree>
    <p:extLst>
      <p:ext uri="{BB962C8B-B14F-4D97-AF65-F5344CB8AC3E}">
        <p14:creationId xmlns:p14="http://schemas.microsoft.com/office/powerpoint/2010/main" val="203267535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625C912-5AFF-1B4E-89BE-5BE4BF46C401}"/>
              </a:ext>
            </a:extLst>
          </p:cNvPr>
          <p:cNvSpPr>
            <a:spLocks noGrp="1"/>
          </p:cNvSpPr>
          <p:nvPr>
            <p:ph type="body" idx="1"/>
          </p:nvPr>
        </p:nvSpPr>
        <p:spPr/>
        <p:txBody>
          <a:bodyPr/>
          <a:lstStyle/>
          <a:p>
            <a:r>
              <a:rPr lang="en-US" dirty="0"/>
              <a:t>Delta Lake Overview	</a:t>
            </a:r>
          </a:p>
        </p:txBody>
      </p:sp>
      <p:sp>
        <p:nvSpPr>
          <p:cNvPr id="3" name="Title 2">
            <a:extLst>
              <a:ext uri="{FF2B5EF4-FFF2-40B4-BE49-F238E27FC236}">
                <a16:creationId xmlns:a16="http://schemas.microsoft.com/office/drawing/2014/main" id="{0D42ABD1-C7D4-E84B-805F-CA46DA8262EF}"/>
              </a:ext>
            </a:extLst>
          </p:cNvPr>
          <p:cNvSpPr>
            <a:spLocks noGrp="1"/>
          </p:cNvSpPr>
          <p:nvPr>
            <p:ph type="title"/>
          </p:nvPr>
        </p:nvSpPr>
        <p:spPr/>
        <p:txBody>
          <a:bodyPr/>
          <a:lstStyle/>
          <a:p>
            <a:r>
              <a:rPr lang="en-US" dirty="0"/>
              <a:t>Why use it and how to start</a:t>
            </a:r>
          </a:p>
        </p:txBody>
      </p:sp>
    </p:spTree>
    <p:extLst>
      <p:ext uri="{BB962C8B-B14F-4D97-AF65-F5344CB8AC3E}">
        <p14:creationId xmlns:p14="http://schemas.microsoft.com/office/powerpoint/2010/main" val="420511307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5E05F-5E7F-E94D-BA34-CCBA569CD822}"/>
              </a:ext>
            </a:extLst>
          </p:cNvPr>
          <p:cNvSpPr>
            <a:spLocks noGrp="1"/>
          </p:cNvSpPr>
          <p:nvPr>
            <p:ph type="title"/>
          </p:nvPr>
        </p:nvSpPr>
        <p:spPr/>
        <p:txBody>
          <a:bodyPr/>
          <a:lstStyle/>
          <a:p>
            <a:r>
              <a:rPr lang="en-US" dirty="0"/>
              <a:t>Spark is powerful, but...</a:t>
            </a:r>
          </a:p>
        </p:txBody>
      </p:sp>
      <p:sp>
        <p:nvSpPr>
          <p:cNvPr id="3" name="Text Placeholder 2">
            <a:extLst>
              <a:ext uri="{FF2B5EF4-FFF2-40B4-BE49-F238E27FC236}">
                <a16:creationId xmlns:a16="http://schemas.microsoft.com/office/drawing/2014/main" id="{D6E249EB-5AD3-274E-91BC-B4A66455F852}"/>
              </a:ext>
            </a:extLst>
          </p:cNvPr>
          <p:cNvSpPr>
            <a:spLocks noGrp="1"/>
          </p:cNvSpPr>
          <p:nvPr>
            <p:ph type="body" idx="1"/>
          </p:nvPr>
        </p:nvSpPr>
        <p:spPr/>
        <p:txBody>
          <a:bodyPr/>
          <a:lstStyle/>
          <a:p>
            <a:r>
              <a:rPr lang="en-US" dirty="0"/>
              <a:t>Not ACID compliant – too easy to get corrupted data</a:t>
            </a:r>
          </a:p>
          <a:p>
            <a:r>
              <a:rPr lang="en-US" dirty="0"/>
              <a:t>Schema mismatches – no validation on write</a:t>
            </a:r>
          </a:p>
          <a:p>
            <a:r>
              <a:rPr lang="en-US" dirty="0"/>
              <a:t>Small files written, not efficient for reading</a:t>
            </a:r>
          </a:p>
          <a:p>
            <a:r>
              <a:rPr lang="en-US" dirty="0"/>
              <a:t>Reads too much data (no indexes, only partitions)</a:t>
            </a:r>
          </a:p>
          <a:p>
            <a:endParaRPr lang="en-US" dirty="0"/>
          </a:p>
          <a:p>
            <a:endParaRPr lang="en-US" dirty="0"/>
          </a:p>
          <a:p>
            <a:endParaRPr lang="en-US" dirty="0"/>
          </a:p>
        </p:txBody>
      </p:sp>
    </p:spTree>
    <p:extLst>
      <p:ext uri="{BB962C8B-B14F-4D97-AF65-F5344CB8AC3E}">
        <p14:creationId xmlns:p14="http://schemas.microsoft.com/office/powerpoint/2010/main" val="128737085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82D69-72B9-694E-BC2A-5BD17970AD7E}"/>
              </a:ext>
            </a:extLst>
          </p:cNvPr>
          <p:cNvSpPr>
            <a:spLocks noGrp="1"/>
          </p:cNvSpPr>
          <p:nvPr>
            <p:ph type="title"/>
          </p:nvPr>
        </p:nvSpPr>
        <p:spPr/>
        <p:txBody>
          <a:bodyPr/>
          <a:lstStyle/>
          <a:p>
            <a:r>
              <a:rPr lang="en-US" dirty="0"/>
              <a:t>ACID	</a:t>
            </a:r>
          </a:p>
        </p:txBody>
      </p:sp>
      <p:sp>
        <p:nvSpPr>
          <p:cNvPr id="3" name="Text Placeholder 2">
            <a:extLst>
              <a:ext uri="{FF2B5EF4-FFF2-40B4-BE49-F238E27FC236}">
                <a16:creationId xmlns:a16="http://schemas.microsoft.com/office/drawing/2014/main" id="{8C1D8551-4878-3E49-80DF-A537165D0A23}"/>
              </a:ext>
            </a:extLst>
          </p:cNvPr>
          <p:cNvSpPr>
            <a:spLocks noGrp="1"/>
          </p:cNvSpPr>
          <p:nvPr>
            <p:ph type="body" idx="1"/>
          </p:nvPr>
        </p:nvSpPr>
        <p:spPr/>
        <p:txBody>
          <a:bodyPr/>
          <a:lstStyle/>
          <a:p>
            <a:r>
              <a:rPr lang="en-US" dirty="0"/>
              <a:t>Atomicity – all or nothing</a:t>
            </a:r>
          </a:p>
          <a:p>
            <a:r>
              <a:rPr lang="en-US" dirty="0"/>
              <a:t>Consistency – data always in valid state</a:t>
            </a:r>
          </a:p>
          <a:p>
            <a:r>
              <a:rPr lang="en-US" dirty="0"/>
              <a:t>Isolation – uncommitted operations don’t impact other reads/writes</a:t>
            </a:r>
          </a:p>
          <a:p>
            <a:r>
              <a:rPr lang="en-US" dirty="0"/>
              <a:t>Durability – committed data is never lost</a:t>
            </a:r>
          </a:p>
          <a:p>
            <a:endParaRPr lang="en-US" dirty="0"/>
          </a:p>
          <a:p>
            <a:pPr marL="0" indent="0">
              <a:buNone/>
            </a:pPr>
            <a:r>
              <a:rPr lang="en-US" dirty="0">
                <a:solidFill>
                  <a:schemeClr val="accent2"/>
                </a:solidFill>
              </a:rPr>
              <a:t>ACID compliance would give us ability to update and delete!</a:t>
            </a:r>
          </a:p>
        </p:txBody>
      </p:sp>
    </p:spTree>
    <p:extLst>
      <p:ext uri="{BB962C8B-B14F-4D97-AF65-F5344CB8AC3E}">
        <p14:creationId xmlns:p14="http://schemas.microsoft.com/office/powerpoint/2010/main" val="285676572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82D69-72B9-694E-BC2A-5BD17970AD7E}"/>
              </a:ext>
            </a:extLst>
          </p:cNvPr>
          <p:cNvSpPr>
            <a:spLocks noGrp="1"/>
          </p:cNvSpPr>
          <p:nvPr>
            <p:ph type="title"/>
          </p:nvPr>
        </p:nvSpPr>
        <p:spPr/>
        <p:txBody>
          <a:bodyPr/>
          <a:lstStyle/>
          <a:p>
            <a:r>
              <a:rPr lang="en-US" dirty="0"/>
              <a:t>Small File Problem</a:t>
            </a:r>
          </a:p>
        </p:txBody>
      </p:sp>
      <p:sp>
        <p:nvSpPr>
          <p:cNvPr id="3" name="Text Placeholder 2">
            <a:extLst>
              <a:ext uri="{FF2B5EF4-FFF2-40B4-BE49-F238E27FC236}">
                <a16:creationId xmlns:a16="http://schemas.microsoft.com/office/drawing/2014/main" id="{8C1D8551-4878-3E49-80DF-A537165D0A23}"/>
              </a:ext>
            </a:extLst>
          </p:cNvPr>
          <p:cNvSpPr>
            <a:spLocks noGrp="1"/>
          </p:cNvSpPr>
          <p:nvPr>
            <p:ph type="body" idx="1"/>
          </p:nvPr>
        </p:nvSpPr>
        <p:spPr/>
        <p:txBody>
          <a:bodyPr/>
          <a:lstStyle/>
          <a:p>
            <a:r>
              <a:rPr lang="en-US" dirty="0"/>
              <a:t>Too much metadata</a:t>
            </a:r>
          </a:p>
          <a:p>
            <a:r>
              <a:rPr lang="en-US" dirty="0"/>
              <a:t>Too many file open/close operations</a:t>
            </a:r>
          </a:p>
          <a:p>
            <a:r>
              <a:rPr lang="en-US" dirty="0"/>
              <a:t>Compression not as effective</a:t>
            </a:r>
          </a:p>
          <a:p>
            <a:r>
              <a:rPr lang="en-US" dirty="0"/>
              <a:t>Bad if using Map Reduce to read</a:t>
            </a:r>
          </a:p>
          <a:p>
            <a:endParaRPr lang="en-US" dirty="0"/>
          </a:p>
          <a:p>
            <a:pPr marL="0" indent="0">
              <a:buNone/>
            </a:pPr>
            <a:r>
              <a:rPr lang="en-US" dirty="0">
                <a:solidFill>
                  <a:schemeClr val="accent2"/>
                </a:solidFill>
              </a:rPr>
              <a:t>We fix this with scheduled file compaction jobs, difficulty is avoiding interference with new write operations</a:t>
            </a:r>
          </a:p>
          <a:p>
            <a:endParaRPr lang="en-US" dirty="0"/>
          </a:p>
          <a:p>
            <a:endParaRPr lang="en-US" dirty="0"/>
          </a:p>
        </p:txBody>
      </p:sp>
    </p:spTree>
    <p:extLst>
      <p:ext uri="{BB962C8B-B14F-4D97-AF65-F5344CB8AC3E}">
        <p14:creationId xmlns:p14="http://schemas.microsoft.com/office/powerpoint/2010/main" val="262825886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53204-3A94-6F4B-826F-2F14B68D9A40}"/>
              </a:ext>
            </a:extLst>
          </p:cNvPr>
          <p:cNvSpPr>
            <a:spLocks noGrp="1"/>
          </p:cNvSpPr>
          <p:nvPr>
            <p:ph type="title"/>
          </p:nvPr>
        </p:nvSpPr>
        <p:spPr/>
        <p:txBody>
          <a:bodyPr/>
          <a:lstStyle/>
          <a:p>
            <a:r>
              <a:rPr lang="en-US" dirty="0"/>
              <a:t>Partitions	</a:t>
            </a:r>
          </a:p>
        </p:txBody>
      </p:sp>
      <p:sp>
        <p:nvSpPr>
          <p:cNvPr id="3" name="Text Placeholder 2">
            <a:extLst>
              <a:ext uri="{FF2B5EF4-FFF2-40B4-BE49-F238E27FC236}">
                <a16:creationId xmlns:a16="http://schemas.microsoft.com/office/drawing/2014/main" id="{C0CBEB9B-AE30-D646-A878-2CE71F0C70E7}"/>
              </a:ext>
            </a:extLst>
          </p:cNvPr>
          <p:cNvSpPr>
            <a:spLocks noGrp="1"/>
          </p:cNvSpPr>
          <p:nvPr>
            <p:ph type="body" idx="1"/>
          </p:nvPr>
        </p:nvSpPr>
        <p:spPr/>
        <p:txBody>
          <a:bodyPr/>
          <a:lstStyle/>
          <a:p>
            <a:r>
              <a:rPr lang="en-US" dirty="0"/>
              <a:t>Typically Spark reads all data in a table/directory before applying filters</a:t>
            </a:r>
          </a:p>
          <a:p>
            <a:r>
              <a:rPr lang="en-US" dirty="0"/>
              <a:t>Folder partitioning used to allow some filter push downs</a:t>
            </a:r>
          </a:p>
          <a:p>
            <a:r>
              <a:rPr lang="en-US" dirty="0"/>
              <a:t>Limited to one fixed partition scheme to allow skipping reads</a:t>
            </a:r>
          </a:p>
          <a:p>
            <a:r>
              <a:rPr lang="en-US" dirty="0"/>
              <a:t>Must use low cardinality columns for partitioning</a:t>
            </a:r>
          </a:p>
          <a:p>
            <a:endParaRPr lang="en-US" dirty="0"/>
          </a:p>
          <a:p>
            <a:pPr marL="0" indent="0">
              <a:buNone/>
            </a:pPr>
            <a:r>
              <a:rPr lang="en-US" dirty="0">
                <a:solidFill>
                  <a:schemeClr val="accent2"/>
                </a:solidFill>
              </a:rPr>
              <a:t>We used to just add indexes and </a:t>
            </a:r>
            <a:r>
              <a:rPr lang="en-US">
                <a:solidFill>
                  <a:schemeClr val="accent2"/>
                </a:solidFill>
              </a:rPr>
              <a:t>run statistics to improve seeks</a:t>
            </a:r>
          </a:p>
        </p:txBody>
      </p:sp>
    </p:spTree>
    <p:extLst>
      <p:ext uri="{BB962C8B-B14F-4D97-AF65-F5344CB8AC3E}">
        <p14:creationId xmlns:p14="http://schemas.microsoft.com/office/powerpoint/2010/main" val="174669140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8FB2C-87A7-B243-B02F-3FC19E824D17}"/>
              </a:ext>
            </a:extLst>
          </p:cNvPr>
          <p:cNvSpPr>
            <a:spLocks noGrp="1"/>
          </p:cNvSpPr>
          <p:nvPr>
            <p:ph type="title"/>
          </p:nvPr>
        </p:nvSpPr>
        <p:spPr/>
        <p:txBody>
          <a:bodyPr/>
          <a:lstStyle/>
          <a:p>
            <a:r>
              <a:rPr lang="en-US" dirty="0"/>
              <a:t>Delta Lake Concepts</a:t>
            </a:r>
          </a:p>
        </p:txBody>
      </p:sp>
      <p:pic>
        <p:nvPicPr>
          <p:cNvPr id="3" name="Picture 2">
            <a:extLst>
              <a:ext uri="{FF2B5EF4-FFF2-40B4-BE49-F238E27FC236}">
                <a16:creationId xmlns:a16="http://schemas.microsoft.com/office/drawing/2014/main" id="{3AAF1230-807D-BD4B-B63D-691ED2868891}"/>
              </a:ext>
            </a:extLst>
          </p:cNvPr>
          <p:cNvPicPr>
            <a:picLocks noChangeAspect="1"/>
          </p:cNvPicPr>
          <p:nvPr/>
        </p:nvPicPr>
        <p:blipFill>
          <a:blip r:embed="rId2"/>
          <a:stretch>
            <a:fillRect/>
          </a:stretch>
        </p:blipFill>
        <p:spPr>
          <a:xfrm>
            <a:off x="121078" y="819150"/>
            <a:ext cx="8901844" cy="3972138"/>
          </a:xfrm>
          <a:prstGeom prst="rect">
            <a:avLst/>
          </a:prstGeom>
        </p:spPr>
      </p:pic>
      <p:sp>
        <p:nvSpPr>
          <p:cNvPr id="4" name="TextBox 3">
            <a:extLst>
              <a:ext uri="{FF2B5EF4-FFF2-40B4-BE49-F238E27FC236}">
                <a16:creationId xmlns:a16="http://schemas.microsoft.com/office/drawing/2014/main" id="{F92F15DD-1948-CA44-86AD-1DF61F9E2304}"/>
              </a:ext>
            </a:extLst>
          </p:cNvPr>
          <p:cNvSpPr txBox="1"/>
          <p:nvPr/>
        </p:nvSpPr>
        <p:spPr bwMode="auto">
          <a:xfrm>
            <a:off x="2476500" y="4665940"/>
            <a:ext cx="4191000" cy="369332"/>
          </a:xfrm>
          <a:prstGeom prst="rect">
            <a:avLst/>
          </a:prstGeom>
          <a:noFill/>
          <a:ln w="9525">
            <a:noFill/>
            <a:miter lim="800000"/>
            <a:headEnd/>
            <a:tailEnd/>
          </a:ln>
        </p:spPr>
        <p:txBody>
          <a:bodyPr wrap="square" rtlCol="0">
            <a:spAutoFit/>
          </a:bodyPr>
          <a:lstStyle/>
          <a:p>
            <a:pPr algn="ctr"/>
            <a:r>
              <a:rPr lang="en-US" sz="1800" dirty="0">
                <a:solidFill>
                  <a:srgbClr val="002060"/>
                </a:solidFill>
                <a:latin typeface="Tekton Pro" pitchFamily="34" charset="0"/>
              </a:rPr>
              <a:t>Reference: </a:t>
            </a:r>
            <a:r>
              <a:rPr lang="en-US" dirty="0">
                <a:hlinkClick r:id="rId3"/>
              </a:rPr>
              <a:t>delta.io</a:t>
            </a:r>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317406179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499E47-530A-274D-9545-91F7F0489A88}"/>
              </a:ext>
            </a:extLst>
          </p:cNvPr>
          <p:cNvSpPr>
            <a:spLocks noGrp="1"/>
          </p:cNvSpPr>
          <p:nvPr>
            <p:ph type="body" idx="1"/>
          </p:nvPr>
        </p:nvSpPr>
        <p:spPr/>
        <p:txBody>
          <a:bodyPr/>
          <a:lstStyle/>
          <a:p>
            <a:r>
              <a:rPr lang="en-US" dirty="0"/>
              <a:t>ACID Transactions</a:t>
            </a:r>
          </a:p>
        </p:txBody>
      </p:sp>
      <p:sp>
        <p:nvSpPr>
          <p:cNvPr id="3" name="Title 2">
            <a:extLst>
              <a:ext uri="{FF2B5EF4-FFF2-40B4-BE49-F238E27FC236}">
                <a16:creationId xmlns:a16="http://schemas.microsoft.com/office/drawing/2014/main" id="{4C52236B-5D87-2D40-B94B-3CDDD63CDB19}"/>
              </a:ext>
            </a:extLst>
          </p:cNvPr>
          <p:cNvSpPr>
            <a:spLocks noGrp="1"/>
          </p:cNvSpPr>
          <p:nvPr>
            <p:ph type="title"/>
          </p:nvPr>
        </p:nvSpPr>
        <p:spPr/>
        <p:txBody>
          <a:bodyPr/>
          <a:lstStyle/>
          <a:p>
            <a:r>
              <a:rPr lang="en-US" dirty="0"/>
              <a:t>Atomicity, Consistency, and Isolation all improved</a:t>
            </a:r>
          </a:p>
        </p:txBody>
      </p:sp>
    </p:spTree>
    <p:extLst>
      <p:ext uri="{BB962C8B-B14F-4D97-AF65-F5344CB8AC3E}">
        <p14:creationId xmlns:p14="http://schemas.microsoft.com/office/powerpoint/2010/main" val="17484070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82D69-72B9-694E-BC2A-5BD17970AD7E}"/>
              </a:ext>
            </a:extLst>
          </p:cNvPr>
          <p:cNvSpPr>
            <a:spLocks noGrp="1"/>
          </p:cNvSpPr>
          <p:nvPr>
            <p:ph type="title"/>
          </p:nvPr>
        </p:nvSpPr>
        <p:spPr/>
        <p:txBody>
          <a:bodyPr/>
          <a:lstStyle/>
          <a:p>
            <a:r>
              <a:rPr lang="en-US" dirty="0"/>
              <a:t>Reminder: ACID	</a:t>
            </a:r>
          </a:p>
        </p:txBody>
      </p:sp>
      <p:sp>
        <p:nvSpPr>
          <p:cNvPr id="3" name="Text Placeholder 2">
            <a:extLst>
              <a:ext uri="{FF2B5EF4-FFF2-40B4-BE49-F238E27FC236}">
                <a16:creationId xmlns:a16="http://schemas.microsoft.com/office/drawing/2014/main" id="{8C1D8551-4878-3E49-80DF-A537165D0A23}"/>
              </a:ext>
            </a:extLst>
          </p:cNvPr>
          <p:cNvSpPr>
            <a:spLocks noGrp="1"/>
          </p:cNvSpPr>
          <p:nvPr>
            <p:ph type="body" idx="1"/>
          </p:nvPr>
        </p:nvSpPr>
        <p:spPr/>
        <p:txBody>
          <a:bodyPr/>
          <a:lstStyle/>
          <a:p>
            <a:r>
              <a:rPr lang="en-US" dirty="0"/>
              <a:t>Atomicity – all or nothing</a:t>
            </a:r>
          </a:p>
          <a:p>
            <a:r>
              <a:rPr lang="en-US" dirty="0"/>
              <a:t>Consistency – data always in valid state</a:t>
            </a:r>
          </a:p>
          <a:p>
            <a:r>
              <a:rPr lang="en-US" dirty="0"/>
              <a:t>Isolation – uncommitted operations don’t impact other reads/writes</a:t>
            </a:r>
          </a:p>
          <a:p>
            <a:r>
              <a:rPr lang="en-US" dirty="0"/>
              <a:t>Durability – committed data is never lost</a:t>
            </a:r>
          </a:p>
          <a:p>
            <a:endParaRPr lang="en-US" dirty="0"/>
          </a:p>
        </p:txBody>
      </p:sp>
    </p:spTree>
    <p:extLst>
      <p:ext uri="{BB962C8B-B14F-4D97-AF65-F5344CB8AC3E}">
        <p14:creationId xmlns:p14="http://schemas.microsoft.com/office/powerpoint/2010/main" val="343968913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6ACD7-49C6-2F4F-93BB-18AC977AB1BF}"/>
              </a:ext>
            </a:extLst>
          </p:cNvPr>
          <p:cNvSpPr>
            <a:spLocks noGrp="1"/>
          </p:cNvSpPr>
          <p:nvPr>
            <p:ph type="title"/>
          </p:nvPr>
        </p:nvSpPr>
        <p:spPr/>
        <p:txBody>
          <a:bodyPr/>
          <a:lstStyle/>
          <a:p>
            <a:r>
              <a:rPr lang="en-US" dirty="0"/>
              <a:t>ACID Transaction Support</a:t>
            </a:r>
          </a:p>
        </p:txBody>
      </p:sp>
      <p:sp>
        <p:nvSpPr>
          <p:cNvPr id="3" name="TextBox 2">
            <a:extLst>
              <a:ext uri="{FF2B5EF4-FFF2-40B4-BE49-F238E27FC236}">
                <a16:creationId xmlns:a16="http://schemas.microsoft.com/office/drawing/2014/main" id="{6229D65C-B12B-5944-BB85-CACE7745EE67}"/>
              </a:ext>
            </a:extLst>
          </p:cNvPr>
          <p:cNvSpPr txBox="1"/>
          <p:nvPr/>
        </p:nvSpPr>
        <p:spPr bwMode="auto">
          <a:xfrm>
            <a:off x="571500" y="1428750"/>
            <a:ext cx="5981700" cy="2000548"/>
          </a:xfrm>
          <a:prstGeom prst="rect">
            <a:avLst/>
          </a:prstGeom>
          <a:noFill/>
          <a:ln w="9525">
            <a:noFill/>
            <a:miter lim="800000"/>
            <a:headEnd/>
            <a:tailEnd/>
          </a:ln>
        </p:spPr>
        <p:txBody>
          <a:bodyPr wrap="square" rtlCol="0">
            <a:spAutoFit/>
          </a:bodyPr>
          <a:lstStyle/>
          <a:p>
            <a:r>
              <a:rPr lang="en-US" sz="3600" i="1" dirty="0">
                <a:solidFill>
                  <a:schemeClr val="accent2"/>
                </a:solidFill>
                <a:latin typeface="Tekton Pro" pitchFamily="34" charset="0"/>
              </a:rPr>
              <a:t>“</a:t>
            </a:r>
            <a:r>
              <a:rPr lang="en-US" sz="3600" i="1" dirty="0">
                <a:solidFill>
                  <a:schemeClr val="accent2"/>
                </a:solidFill>
              </a:rPr>
              <a:t>Serializable isolation levels ensure that readers never see inconsistent data”</a:t>
            </a:r>
          </a:p>
          <a:p>
            <a:r>
              <a:rPr lang="en-US" sz="1600" dirty="0">
                <a:latin typeface="+mj-lt"/>
              </a:rPr>
              <a:t>- Delta Lake Documentation</a:t>
            </a:r>
          </a:p>
        </p:txBody>
      </p:sp>
    </p:spTree>
    <p:extLst>
      <p:ext uri="{BB962C8B-B14F-4D97-AF65-F5344CB8AC3E}">
        <p14:creationId xmlns:p14="http://schemas.microsoft.com/office/powerpoint/2010/main" val="61935991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B9A1DA57-2292-554A-A22E-CCBA5DF659A2}"/>
              </a:ext>
            </a:extLst>
          </p:cNvPr>
          <p:cNvSpPr txBox="1">
            <a:spLocks noGrp="1"/>
          </p:cNvSpPr>
          <p:nvPr>
            <p:ph type="title"/>
          </p:nvPr>
        </p:nvSpPr>
        <p:spPr>
          <a:xfrm>
            <a:off x="273839" y="2101659"/>
            <a:ext cx="4083892" cy="447417"/>
          </a:xfrm>
          <a:prstGeom prst="rect">
            <a:avLst/>
          </a:prstGeom>
        </p:spPr>
        <p:txBody>
          <a:bodyPr/>
          <a:lstStyle>
            <a:lvl1pPr defTabSz="356615">
              <a:lnSpc>
                <a:spcPts val="2700"/>
              </a:lnSpc>
              <a:defRPr sz="2807"/>
            </a:lvl1pPr>
          </a:lstStyle>
          <a:p>
            <a:pPr algn="l"/>
            <a:r>
              <a:rPr dirty="0"/>
              <a:t>Dustin Vannoy</a:t>
            </a:r>
          </a:p>
        </p:txBody>
      </p:sp>
      <p:sp>
        <p:nvSpPr>
          <p:cNvPr id="4" name="Text Placeholder 7">
            <a:extLst>
              <a:ext uri="{FF2B5EF4-FFF2-40B4-BE49-F238E27FC236}">
                <a16:creationId xmlns:a16="http://schemas.microsoft.com/office/drawing/2014/main" id="{895078C6-C0E0-544F-9F44-04A4FA0CCA61}"/>
              </a:ext>
            </a:extLst>
          </p:cNvPr>
          <p:cNvSpPr txBox="1">
            <a:spLocks/>
          </p:cNvSpPr>
          <p:nvPr/>
        </p:nvSpPr>
        <p:spPr>
          <a:xfrm>
            <a:off x="273839" y="2670967"/>
            <a:ext cx="4455330" cy="879195"/>
          </a:xfrm>
          <a:prstGeom prst="rect">
            <a:avLst/>
          </a:prstGeom>
        </p:spPr>
        <p:txBody>
          <a:bodyPr>
            <a:normAutofit fontScale="85000" lnSpcReduction="10000"/>
          </a:bodyPr>
          <a:lstStyle>
            <a:lvl1pPr marL="342900" indent="-342900" algn="l" defTabSz="859536" rtl="0" eaLnBrk="1" fontAlgn="base" hangingPunct="1">
              <a:spcBef>
                <a:spcPct val="20000"/>
              </a:spcBef>
              <a:spcAft>
                <a:spcPct val="0"/>
              </a:spcAft>
              <a:buFont typeface="Wingdings" pitchFamily="2" charset="2"/>
              <a:buChar char="§"/>
              <a:defRPr sz="2256"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kern="0" dirty="0"/>
              <a:t>Data Engineering Consultant</a:t>
            </a:r>
          </a:p>
          <a:p>
            <a:pPr marL="0" indent="0">
              <a:buNone/>
            </a:pPr>
            <a:r>
              <a:rPr lang="en-US" kern="0" dirty="0"/>
              <a:t>Co-founder Data Engineering San Diego</a:t>
            </a:r>
          </a:p>
        </p:txBody>
      </p:sp>
      <p:sp>
        <p:nvSpPr>
          <p:cNvPr id="5" name="Text Placeholder 8">
            <a:extLst>
              <a:ext uri="{FF2B5EF4-FFF2-40B4-BE49-F238E27FC236}">
                <a16:creationId xmlns:a16="http://schemas.microsoft.com/office/drawing/2014/main" id="{044497EF-EB9B-6B4D-83F2-1DCE8FF16DE8}"/>
              </a:ext>
            </a:extLst>
          </p:cNvPr>
          <p:cNvSpPr txBox="1">
            <a:spLocks/>
          </p:cNvSpPr>
          <p:nvPr/>
        </p:nvSpPr>
        <p:spPr>
          <a:xfrm>
            <a:off x="700173" y="3694366"/>
            <a:ext cx="3651412" cy="1068959"/>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defTabSz="841247">
              <a:spcBef>
                <a:spcPts val="800"/>
              </a:spcBef>
              <a:buNone/>
              <a:defRPr sz="1656">
                <a:latin typeface="Segoe UI"/>
                <a:ea typeface="Segoe UI"/>
                <a:cs typeface="Segoe UI"/>
                <a:sym typeface="Segoe UI"/>
              </a:defRPr>
            </a:pPr>
            <a:r>
              <a:rPr lang="en-US" sz="1656" kern="0" dirty="0">
                <a:latin typeface="Segoe UI"/>
                <a:ea typeface="Segoe UI"/>
                <a:cs typeface="Segoe UI"/>
                <a:sym typeface="Segoe UI"/>
              </a:rPr>
              <a:t>/in/</a:t>
            </a:r>
            <a:r>
              <a:rPr lang="en-US" sz="1656" kern="0" dirty="0" err="1">
                <a:latin typeface="Segoe UI"/>
                <a:ea typeface="Segoe UI"/>
                <a:cs typeface="Segoe UI"/>
                <a:sym typeface="Segoe UI"/>
              </a:rPr>
              <a:t>dustinvannoy</a:t>
            </a:r>
            <a:endParaRPr lang="en-US" sz="1656" kern="0" dirty="0">
              <a:latin typeface="Segoe UI"/>
              <a:ea typeface="Segoe UI"/>
              <a:cs typeface="Segoe UI"/>
              <a:sym typeface="Segoe UI"/>
            </a:endParaRPr>
          </a:p>
          <a:p>
            <a:pPr marL="0" indent="0" defTabSz="841247">
              <a:spcBef>
                <a:spcPts val="800"/>
              </a:spcBef>
              <a:buNone/>
              <a:defRPr sz="1656">
                <a:latin typeface="Segoe UI"/>
                <a:ea typeface="Segoe UI"/>
                <a:cs typeface="Segoe UI"/>
                <a:sym typeface="Segoe UI"/>
              </a:defRPr>
            </a:pPr>
            <a:r>
              <a:rPr lang="en-US" sz="1656" kern="0" dirty="0">
                <a:latin typeface="Segoe UI"/>
                <a:ea typeface="Segoe UI"/>
                <a:cs typeface="Segoe UI"/>
                <a:sym typeface="Segoe UI"/>
              </a:rPr>
              <a:t>@</a:t>
            </a:r>
            <a:r>
              <a:rPr lang="en-US" sz="1656" kern="0" dirty="0" err="1">
                <a:latin typeface="Segoe UI"/>
                <a:ea typeface="Segoe UI"/>
                <a:cs typeface="Segoe UI"/>
                <a:sym typeface="Segoe UI"/>
              </a:rPr>
              <a:t>dustinvannoy</a:t>
            </a:r>
            <a:endParaRPr lang="en-US" sz="1656" kern="0" dirty="0">
              <a:latin typeface="Segoe UI"/>
              <a:ea typeface="Segoe UI"/>
              <a:cs typeface="Segoe UI"/>
              <a:sym typeface="Segoe UI"/>
            </a:endParaRPr>
          </a:p>
          <a:p>
            <a:pPr marL="0" indent="0" defTabSz="841247">
              <a:spcBef>
                <a:spcPts val="800"/>
              </a:spcBef>
              <a:buNone/>
              <a:defRPr sz="1656">
                <a:latin typeface="Segoe UI"/>
                <a:ea typeface="Segoe UI"/>
                <a:cs typeface="Segoe UI"/>
                <a:sym typeface="Segoe UI"/>
              </a:defRPr>
            </a:pPr>
            <a:r>
              <a:rPr lang="en-US" sz="1656" kern="0" dirty="0" err="1">
                <a:latin typeface="Segoe UI"/>
                <a:ea typeface="Segoe UI"/>
                <a:cs typeface="Segoe UI"/>
                <a:sym typeface="Segoe UI"/>
              </a:rPr>
              <a:t>dustin@dustinvannoy.com</a:t>
            </a:r>
            <a:endParaRPr lang="en-US" sz="1656" kern="0" dirty="0">
              <a:latin typeface="Segoe UI"/>
              <a:ea typeface="Segoe UI"/>
              <a:cs typeface="Segoe UI"/>
              <a:sym typeface="Segoe UI"/>
            </a:endParaRPr>
          </a:p>
        </p:txBody>
      </p:sp>
      <p:sp>
        <p:nvSpPr>
          <p:cNvPr id="6" name="Text Placeholder 86">
            <a:extLst>
              <a:ext uri="{FF2B5EF4-FFF2-40B4-BE49-F238E27FC236}">
                <a16:creationId xmlns:a16="http://schemas.microsoft.com/office/drawing/2014/main" id="{4D7F0413-4E7A-294D-B5FC-891A18726387}"/>
              </a:ext>
            </a:extLst>
          </p:cNvPr>
          <p:cNvSpPr txBox="1">
            <a:spLocks/>
          </p:cNvSpPr>
          <p:nvPr/>
        </p:nvSpPr>
        <p:spPr>
          <a:xfrm>
            <a:off x="5641263" y="2209745"/>
            <a:ext cx="2998927" cy="18068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defTabSz="850391">
              <a:spcBef>
                <a:spcPts val="0"/>
              </a:spcBef>
              <a:buNone/>
              <a:defRPr sz="2232">
                <a:latin typeface="Segoe UI"/>
                <a:ea typeface="Segoe UI"/>
                <a:cs typeface="Segoe UI"/>
                <a:sym typeface="Segoe UI"/>
              </a:defRPr>
            </a:pPr>
            <a:r>
              <a:rPr lang="en-US" sz="2232" kern="0" dirty="0">
                <a:latin typeface="Segoe UI"/>
                <a:ea typeface="Segoe UI"/>
                <a:cs typeface="Segoe UI"/>
                <a:sym typeface="Segoe UI"/>
              </a:rPr>
              <a:t>Technologies</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Azure &amp; AWS</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Spark</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Kafka</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Python</a:t>
            </a:r>
          </a:p>
        </p:txBody>
      </p:sp>
      <p:sp>
        <p:nvSpPr>
          <p:cNvPr id="7" name="Text Placeholder 87">
            <a:extLst>
              <a:ext uri="{FF2B5EF4-FFF2-40B4-BE49-F238E27FC236}">
                <a16:creationId xmlns:a16="http://schemas.microsoft.com/office/drawing/2014/main" id="{B7737A6B-B566-C445-835E-905139B7324A}"/>
              </a:ext>
            </a:extLst>
          </p:cNvPr>
          <p:cNvSpPr txBox="1">
            <a:spLocks/>
          </p:cNvSpPr>
          <p:nvPr/>
        </p:nvSpPr>
        <p:spPr>
          <a:xfrm>
            <a:off x="5629480" y="585656"/>
            <a:ext cx="3514519" cy="18068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spcBef>
                <a:spcPts val="0"/>
              </a:spcBef>
              <a:buNone/>
              <a:defRPr>
                <a:latin typeface="Segoe UI"/>
                <a:ea typeface="Segoe UI"/>
                <a:cs typeface="Segoe UI"/>
                <a:sym typeface="Segoe UI"/>
              </a:defRPr>
            </a:pPr>
            <a:r>
              <a:rPr lang="en-US" kern="0" dirty="0">
                <a:latin typeface="Segoe UI"/>
                <a:ea typeface="Segoe UI"/>
                <a:cs typeface="Segoe UI"/>
                <a:sym typeface="Segoe UI"/>
              </a:rPr>
              <a:t>Modern Data Systems</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Data Lakes</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Analytics in Cloud</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Streaming</a:t>
            </a:r>
          </a:p>
        </p:txBody>
      </p:sp>
      <p:grpSp>
        <p:nvGrpSpPr>
          <p:cNvPr id="8" name="Group 37">
            <a:extLst>
              <a:ext uri="{FF2B5EF4-FFF2-40B4-BE49-F238E27FC236}">
                <a16:creationId xmlns:a16="http://schemas.microsoft.com/office/drawing/2014/main" id="{8443C1C8-3C82-EC44-AE0E-CAD15350A4A7}"/>
              </a:ext>
            </a:extLst>
          </p:cNvPr>
          <p:cNvGrpSpPr/>
          <p:nvPr/>
        </p:nvGrpSpPr>
        <p:grpSpPr>
          <a:xfrm>
            <a:off x="446784" y="4122529"/>
            <a:ext cx="229601" cy="229601"/>
            <a:chOff x="0" y="0"/>
            <a:chExt cx="229600" cy="229600"/>
          </a:xfrm>
        </p:grpSpPr>
        <p:sp>
          <p:nvSpPr>
            <p:cNvPr id="9" name="Rounded Rectangle 38">
              <a:extLst>
                <a:ext uri="{FF2B5EF4-FFF2-40B4-BE49-F238E27FC236}">
                  <a16:creationId xmlns:a16="http://schemas.microsoft.com/office/drawing/2014/main" id="{44DD3561-183D-4641-B1D6-3AB51F7BC9B4}"/>
                </a:ext>
              </a:extLst>
            </p:cNvPr>
            <p:cNvSpPr/>
            <p:nvPr/>
          </p:nvSpPr>
          <p:spPr>
            <a:xfrm>
              <a:off x="0" y="0"/>
              <a:ext cx="229601" cy="229601"/>
            </a:xfrm>
            <a:prstGeom prst="roundRect">
              <a:avLst>
                <a:gd name="adj" fmla="val 16667"/>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AFAFAF"/>
                  </a:solidFill>
                </a:defRPr>
              </a:pPr>
              <a:endParaRPr/>
            </a:p>
          </p:txBody>
        </p:sp>
        <p:sp>
          <p:nvSpPr>
            <p:cNvPr id="10" name="Freeform 383">
              <a:extLst>
                <a:ext uri="{FF2B5EF4-FFF2-40B4-BE49-F238E27FC236}">
                  <a16:creationId xmlns:a16="http://schemas.microsoft.com/office/drawing/2014/main" id="{7136D1D0-F4A4-CA48-8F78-8A891E0C613B}"/>
                </a:ext>
              </a:extLst>
            </p:cNvPr>
            <p:cNvSpPr/>
            <p:nvPr/>
          </p:nvSpPr>
          <p:spPr>
            <a:xfrm>
              <a:off x="67233" y="72116"/>
              <a:ext cx="103393" cy="89504"/>
            </a:xfrm>
            <a:custGeom>
              <a:avLst/>
              <a:gdLst/>
              <a:ahLst/>
              <a:cxnLst>
                <a:cxn ang="0">
                  <a:pos x="wd2" y="hd2"/>
                </a:cxn>
                <a:cxn ang="5400000">
                  <a:pos x="wd2" y="hd2"/>
                </a:cxn>
                <a:cxn ang="10800000">
                  <a:pos x="wd2" y="hd2"/>
                </a:cxn>
                <a:cxn ang="16200000">
                  <a:pos x="wd2" y="hd2"/>
                </a:cxn>
              </a:cxnLst>
              <a:rect l="0" t="0" r="r" b="b"/>
              <a:pathLst>
                <a:path w="21600" h="21600" extrusionOk="0">
                  <a:moveTo>
                    <a:pt x="21600" y="2700"/>
                  </a:moveTo>
                  <a:cubicBezTo>
                    <a:pt x="21262" y="2700"/>
                    <a:pt x="20250" y="3471"/>
                    <a:pt x="19238" y="3471"/>
                  </a:cubicBezTo>
                  <a:cubicBezTo>
                    <a:pt x="19913" y="3086"/>
                    <a:pt x="20588" y="1543"/>
                    <a:pt x="20925" y="386"/>
                  </a:cubicBezTo>
                  <a:cubicBezTo>
                    <a:pt x="20250" y="1157"/>
                    <a:pt x="18900" y="1543"/>
                    <a:pt x="18225" y="1543"/>
                  </a:cubicBezTo>
                  <a:cubicBezTo>
                    <a:pt x="18225" y="1543"/>
                    <a:pt x="18225" y="1543"/>
                    <a:pt x="18225" y="1543"/>
                  </a:cubicBezTo>
                  <a:cubicBezTo>
                    <a:pt x="17550" y="771"/>
                    <a:pt x="16200" y="0"/>
                    <a:pt x="14850" y="0"/>
                  </a:cubicBezTo>
                  <a:cubicBezTo>
                    <a:pt x="12488" y="0"/>
                    <a:pt x="10463" y="2314"/>
                    <a:pt x="10463" y="5400"/>
                  </a:cubicBezTo>
                  <a:cubicBezTo>
                    <a:pt x="10463" y="5786"/>
                    <a:pt x="10463" y="6171"/>
                    <a:pt x="10800" y="6557"/>
                  </a:cubicBezTo>
                  <a:cubicBezTo>
                    <a:pt x="10800" y="6557"/>
                    <a:pt x="10800" y="6557"/>
                    <a:pt x="10800" y="6557"/>
                  </a:cubicBezTo>
                  <a:cubicBezTo>
                    <a:pt x="7425" y="6557"/>
                    <a:pt x="3375" y="4629"/>
                    <a:pt x="1350" y="1157"/>
                  </a:cubicBezTo>
                  <a:cubicBezTo>
                    <a:pt x="0" y="3857"/>
                    <a:pt x="1013" y="6943"/>
                    <a:pt x="2700" y="8100"/>
                  </a:cubicBezTo>
                  <a:cubicBezTo>
                    <a:pt x="2025" y="8486"/>
                    <a:pt x="1013" y="8100"/>
                    <a:pt x="675" y="7714"/>
                  </a:cubicBezTo>
                  <a:cubicBezTo>
                    <a:pt x="675" y="9643"/>
                    <a:pt x="1350" y="11957"/>
                    <a:pt x="4050" y="13114"/>
                  </a:cubicBezTo>
                  <a:cubicBezTo>
                    <a:pt x="3375" y="13500"/>
                    <a:pt x="2700" y="13114"/>
                    <a:pt x="2025" y="13114"/>
                  </a:cubicBezTo>
                  <a:cubicBezTo>
                    <a:pt x="2363" y="14657"/>
                    <a:pt x="4050" y="16971"/>
                    <a:pt x="6075" y="16971"/>
                  </a:cubicBezTo>
                  <a:cubicBezTo>
                    <a:pt x="5400" y="17743"/>
                    <a:pt x="3038" y="19671"/>
                    <a:pt x="0" y="19286"/>
                  </a:cubicBezTo>
                  <a:cubicBezTo>
                    <a:pt x="2025" y="20829"/>
                    <a:pt x="4388" y="21600"/>
                    <a:pt x="7088" y="21600"/>
                  </a:cubicBezTo>
                  <a:cubicBezTo>
                    <a:pt x="14175" y="21600"/>
                    <a:pt x="19575" y="14271"/>
                    <a:pt x="19575" y="5400"/>
                  </a:cubicBezTo>
                  <a:cubicBezTo>
                    <a:pt x="19575" y="5400"/>
                    <a:pt x="19575" y="5400"/>
                    <a:pt x="19575" y="5400"/>
                  </a:cubicBezTo>
                  <a:cubicBezTo>
                    <a:pt x="19575" y="5400"/>
                    <a:pt x="19575" y="5400"/>
                    <a:pt x="19575" y="5400"/>
                  </a:cubicBezTo>
                  <a:cubicBezTo>
                    <a:pt x="19575" y="5400"/>
                    <a:pt x="19575" y="5400"/>
                    <a:pt x="19575" y="5400"/>
                  </a:cubicBezTo>
                  <a:cubicBezTo>
                    <a:pt x="20250" y="5014"/>
                    <a:pt x="20925" y="3857"/>
                    <a:pt x="21600" y="27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1" name="Group 40">
            <a:extLst>
              <a:ext uri="{FF2B5EF4-FFF2-40B4-BE49-F238E27FC236}">
                <a16:creationId xmlns:a16="http://schemas.microsoft.com/office/drawing/2014/main" id="{9104017A-B900-F445-A751-C3BAF22D297B}"/>
              </a:ext>
            </a:extLst>
          </p:cNvPr>
          <p:cNvGrpSpPr/>
          <p:nvPr/>
        </p:nvGrpSpPr>
        <p:grpSpPr>
          <a:xfrm>
            <a:off x="446782" y="3729118"/>
            <a:ext cx="229601" cy="229601"/>
            <a:chOff x="0" y="0"/>
            <a:chExt cx="229600" cy="229600"/>
          </a:xfrm>
        </p:grpSpPr>
        <p:sp>
          <p:nvSpPr>
            <p:cNvPr id="12" name="Rounded Rectangle 41">
              <a:extLst>
                <a:ext uri="{FF2B5EF4-FFF2-40B4-BE49-F238E27FC236}">
                  <a16:creationId xmlns:a16="http://schemas.microsoft.com/office/drawing/2014/main" id="{8A7BC648-86F6-A149-A8C1-647CB49C8210}"/>
                </a:ext>
              </a:extLst>
            </p:cNvPr>
            <p:cNvSpPr/>
            <p:nvPr/>
          </p:nvSpPr>
          <p:spPr>
            <a:xfrm>
              <a:off x="0" y="0"/>
              <a:ext cx="229601" cy="229601"/>
            </a:xfrm>
            <a:prstGeom prst="roundRect">
              <a:avLst>
                <a:gd name="adj" fmla="val 16667"/>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AFAFAF"/>
                  </a:solidFill>
                </a:defRPr>
              </a:pPr>
              <a:endParaRPr/>
            </a:p>
          </p:txBody>
        </p:sp>
        <p:grpSp>
          <p:nvGrpSpPr>
            <p:cNvPr id="13" name="Group 1216">
              <a:extLst>
                <a:ext uri="{FF2B5EF4-FFF2-40B4-BE49-F238E27FC236}">
                  <a16:creationId xmlns:a16="http://schemas.microsoft.com/office/drawing/2014/main" id="{5EF940A4-E787-4D40-8BF0-BA4B86A95BA9}"/>
                </a:ext>
              </a:extLst>
            </p:cNvPr>
            <p:cNvGrpSpPr/>
            <p:nvPr/>
          </p:nvGrpSpPr>
          <p:grpSpPr>
            <a:xfrm>
              <a:off x="67597" y="58488"/>
              <a:ext cx="101583" cy="101581"/>
              <a:chOff x="0" y="0"/>
              <a:chExt cx="101582" cy="101580"/>
            </a:xfrm>
          </p:grpSpPr>
          <p:sp>
            <p:nvSpPr>
              <p:cNvPr id="14" name="Oval 315">
                <a:extLst>
                  <a:ext uri="{FF2B5EF4-FFF2-40B4-BE49-F238E27FC236}">
                    <a16:creationId xmlns:a16="http://schemas.microsoft.com/office/drawing/2014/main" id="{C5F3CCD2-2FD3-7E44-A15B-57E6EC3F79C2}"/>
                  </a:ext>
                </a:extLst>
              </p:cNvPr>
              <p:cNvSpPr/>
              <p:nvPr/>
            </p:nvSpPr>
            <p:spPr>
              <a:xfrm>
                <a:off x="0" y="0"/>
                <a:ext cx="24730" cy="24441"/>
              </a:xfrm>
              <a:prstGeom prst="ellipse">
                <a:avLst/>
              </a:prstGeom>
              <a:solidFill>
                <a:srgbClr val="FFFFFF"/>
              </a:solidFill>
              <a:ln w="12700" cap="flat">
                <a:noFill/>
                <a:miter lim="400000"/>
              </a:ln>
              <a:effectLst/>
            </p:spPr>
            <p:txBody>
              <a:bodyPr wrap="square" lIns="45719" tIns="45719" rIns="45719" bIns="45719" numCol="1" anchor="t">
                <a:noAutofit/>
              </a:bodyPr>
              <a:lstStyle/>
              <a:p>
                <a:pPr>
                  <a:defRPr>
                    <a:latin typeface="Open Sans"/>
                    <a:ea typeface="Open Sans"/>
                    <a:cs typeface="Open Sans"/>
                    <a:sym typeface="Open Sans"/>
                  </a:defRPr>
                </a:pPr>
                <a:endParaRPr/>
              </a:p>
            </p:txBody>
          </p:sp>
          <p:sp>
            <p:nvSpPr>
              <p:cNvPr id="15" name="Rectangle 316">
                <a:extLst>
                  <a:ext uri="{FF2B5EF4-FFF2-40B4-BE49-F238E27FC236}">
                    <a16:creationId xmlns:a16="http://schemas.microsoft.com/office/drawing/2014/main" id="{B94587BB-15CF-3C4C-AC15-074D6CEE9AC3}"/>
                  </a:ext>
                </a:extLst>
              </p:cNvPr>
              <p:cNvSpPr/>
              <p:nvPr/>
            </p:nvSpPr>
            <p:spPr>
              <a:xfrm>
                <a:off x="1902" y="33987"/>
                <a:ext cx="20926" cy="67593"/>
              </a:xfrm>
              <a:prstGeom prst="rect">
                <a:avLst/>
              </a:prstGeom>
              <a:solidFill>
                <a:srgbClr val="FFFFFF"/>
              </a:solidFill>
              <a:ln w="12700" cap="flat">
                <a:noFill/>
                <a:miter lim="400000"/>
              </a:ln>
              <a:effectLst/>
            </p:spPr>
            <p:txBody>
              <a:bodyPr wrap="square" lIns="45719" tIns="45719" rIns="45719" bIns="45719" numCol="1" anchor="t">
                <a:noAutofit/>
              </a:bodyPr>
              <a:lstStyle/>
              <a:p>
                <a:pPr>
                  <a:defRPr>
                    <a:latin typeface="Open Sans"/>
                    <a:ea typeface="Open Sans"/>
                    <a:cs typeface="Open Sans"/>
                    <a:sym typeface="Open Sans"/>
                  </a:defRPr>
                </a:pPr>
                <a:endParaRPr/>
              </a:p>
            </p:txBody>
          </p:sp>
          <p:sp>
            <p:nvSpPr>
              <p:cNvPr id="16" name="Freeform 317">
                <a:extLst>
                  <a:ext uri="{FF2B5EF4-FFF2-40B4-BE49-F238E27FC236}">
                    <a16:creationId xmlns:a16="http://schemas.microsoft.com/office/drawing/2014/main" id="{61F87124-D929-BD40-889A-1C05871833F3}"/>
                  </a:ext>
                </a:extLst>
              </p:cNvPr>
              <p:cNvSpPr/>
              <p:nvPr/>
            </p:nvSpPr>
            <p:spPr>
              <a:xfrm>
                <a:off x="36143" y="32077"/>
                <a:ext cx="65440" cy="69504"/>
              </a:xfrm>
              <a:custGeom>
                <a:avLst/>
                <a:gdLst/>
                <a:ahLst/>
                <a:cxnLst>
                  <a:cxn ang="0">
                    <a:pos x="wd2" y="hd2"/>
                  </a:cxn>
                  <a:cxn ang="5400000">
                    <a:pos x="wd2" y="hd2"/>
                  </a:cxn>
                  <a:cxn ang="10800000">
                    <a:pos x="wd2" y="hd2"/>
                  </a:cxn>
                  <a:cxn ang="16200000">
                    <a:pos x="wd2" y="hd2"/>
                  </a:cxn>
                </a:cxnLst>
                <a:rect l="0" t="0" r="r" b="b"/>
                <a:pathLst>
                  <a:path w="21600" h="21600" extrusionOk="0">
                    <a:moveTo>
                      <a:pt x="13224" y="0"/>
                    </a:moveTo>
                    <a:cubicBezTo>
                      <a:pt x="9918" y="0"/>
                      <a:pt x="7604" y="1670"/>
                      <a:pt x="6722" y="3339"/>
                    </a:cubicBezTo>
                    <a:cubicBezTo>
                      <a:pt x="6612" y="3339"/>
                      <a:pt x="6612" y="3339"/>
                      <a:pt x="6612" y="3339"/>
                    </a:cubicBezTo>
                    <a:cubicBezTo>
                      <a:pt x="6612" y="522"/>
                      <a:pt x="6612" y="522"/>
                      <a:pt x="6612" y="522"/>
                    </a:cubicBezTo>
                    <a:cubicBezTo>
                      <a:pt x="0" y="522"/>
                      <a:pt x="0" y="522"/>
                      <a:pt x="0" y="522"/>
                    </a:cubicBezTo>
                    <a:cubicBezTo>
                      <a:pt x="0" y="21600"/>
                      <a:pt x="0" y="21600"/>
                      <a:pt x="0" y="21600"/>
                    </a:cubicBezTo>
                    <a:cubicBezTo>
                      <a:pt x="6943" y="21600"/>
                      <a:pt x="6943" y="21600"/>
                      <a:pt x="6943" y="21600"/>
                    </a:cubicBezTo>
                    <a:cubicBezTo>
                      <a:pt x="6943" y="11165"/>
                      <a:pt x="6943" y="11165"/>
                      <a:pt x="6943" y="11165"/>
                    </a:cubicBezTo>
                    <a:cubicBezTo>
                      <a:pt x="6943" y="8452"/>
                      <a:pt x="7494" y="5739"/>
                      <a:pt x="11020" y="5739"/>
                    </a:cubicBezTo>
                    <a:cubicBezTo>
                      <a:pt x="14657" y="5739"/>
                      <a:pt x="14657" y="8870"/>
                      <a:pt x="14657" y="11374"/>
                    </a:cubicBezTo>
                    <a:cubicBezTo>
                      <a:pt x="14657" y="21600"/>
                      <a:pt x="14657" y="21600"/>
                      <a:pt x="14657" y="21600"/>
                    </a:cubicBezTo>
                    <a:cubicBezTo>
                      <a:pt x="21600" y="21600"/>
                      <a:pt x="21600" y="21600"/>
                      <a:pt x="21600" y="21600"/>
                    </a:cubicBezTo>
                    <a:cubicBezTo>
                      <a:pt x="21600" y="10017"/>
                      <a:pt x="21600" y="10017"/>
                      <a:pt x="21600" y="10017"/>
                    </a:cubicBezTo>
                    <a:cubicBezTo>
                      <a:pt x="21600" y="4383"/>
                      <a:pt x="20278" y="0"/>
                      <a:pt x="13224" y="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pic>
        <p:nvPicPr>
          <p:cNvPr id="18" name="Picture 17">
            <a:extLst>
              <a:ext uri="{FF2B5EF4-FFF2-40B4-BE49-F238E27FC236}">
                <a16:creationId xmlns:a16="http://schemas.microsoft.com/office/drawing/2014/main" id="{A46E08F9-8716-8240-826D-A179253B347F}"/>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49377" y="209550"/>
            <a:ext cx="1445592" cy="1789847"/>
          </a:xfrm>
          <a:prstGeom prst="rect">
            <a:avLst/>
          </a:prstGeom>
        </p:spPr>
      </p:pic>
      <p:sp>
        <p:nvSpPr>
          <p:cNvPr id="23" name="Rounded Rectangle 21">
            <a:extLst>
              <a:ext uri="{FF2B5EF4-FFF2-40B4-BE49-F238E27FC236}">
                <a16:creationId xmlns:a16="http://schemas.microsoft.com/office/drawing/2014/main" id="{4227465D-4DD2-B04F-A8C6-BB36A4A5C598}"/>
              </a:ext>
            </a:extLst>
          </p:cNvPr>
          <p:cNvSpPr/>
          <p:nvPr/>
        </p:nvSpPr>
        <p:spPr>
          <a:xfrm>
            <a:off x="470572" y="4515940"/>
            <a:ext cx="229601" cy="229601"/>
          </a:xfrm>
          <a:prstGeom prst="roundRect">
            <a:avLst>
              <a:gd name="adj" fmla="val 16667"/>
            </a:avLst>
          </a:prstGeom>
          <a:solidFill>
            <a:srgbClr val="000000"/>
          </a:solidFill>
          <a:ln w="12700">
            <a:miter lim="400000"/>
          </a:ln>
        </p:spPr>
        <p:txBody>
          <a:bodyPr lIns="45719" rIns="45719" anchor="ctr"/>
          <a:lstStyle/>
          <a:p>
            <a:pPr algn="ctr">
              <a:defRPr>
                <a:solidFill>
                  <a:srgbClr val="AFAFAF"/>
                </a:solidFill>
              </a:defRPr>
            </a:pPr>
            <a:endParaRPr/>
          </a:p>
        </p:txBody>
      </p:sp>
      <p:grpSp>
        <p:nvGrpSpPr>
          <p:cNvPr id="24" name="Group 22">
            <a:extLst>
              <a:ext uri="{FF2B5EF4-FFF2-40B4-BE49-F238E27FC236}">
                <a16:creationId xmlns:a16="http://schemas.microsoft.com/office/drawing/2014/main" id="{42E74686-0610-EE4A-9A74-CBBDDC9874A8}"/>
              </a:ext>
            </a:extLst>
          </p:cNvPr>
          <p:cNvGrpSpPr/>
          <p:nvPr/>
        </p:nvGrpSpPr>
        <p:grpSpPr>
          <a:xfrm>
            <a:off x="531145" y="4587505"/>
            <a:ext cx="116364" cy="86663"/>
            <a:chOff x="0" y="0"/>
            <a:chExt cx="116363" cy="86661"/>
          </a:xfrm>
        </p:grpSpPr>
        <p:sp>
          <p:nvSpPr>
            <p:cNvPr id="25" name="Freeform 23">
              <a:extLst>
                <a:ext uri="{FF2B5EF4-FFF2-40B4-BE49-F238E27FC236}">
                  <a16:creationId xmlns:a16="http://schemas.microsoft.com/office/drawing/2014/main" id="{DF3D97D4-717C-A64B-B210-14C53432DB4A}"/>
                </a:ext>
              </a:extLst>
            </p:cNvPr>
            <p:cNvSpPr/>
            <p:nvPr/>
          </p:nvSpPr>
          <p:spPr>
            <a:xfrm>
              <a:off x="6591" y="0"/>
              <a:ext cx="103036" cy="43235"/>
            </a:xfrm>
            <a:custGeom>
              <a:avLst/>
              <a:gdLst/>
              <a:ahLst/>
              <a:cxnLst>
                <a:cxn ang="0">
                  <a:pos x="wd2" y="hd2"/>
                </a:cxn>
                <a:cxn ang="5400000">
                  <a:pos x="wd2" y="hd2"/>
                </a:cxn>
                <a:cxn ang="10800000">
                  <a:pos x="wd2" y="hd2"/>
                </a:cxn>
                <a:cxn ang="16200000">
                  <a:pos x="wd2" y="hd2"/>
                </a:cxn>
              </a:cxnLst>
              <a:rect l="0" t="0" r="r" b="b"/>
              <a:pathLst>
                <a:path w="21600" h="21600" extrusionOk="0">
                  <a:moveTo>
                    <a:pt x="10759" y="21600"/>
                  </a:moveTo>
                  <a:lnTo>
                    <a:pt x="21600" y="822"/>
                  </a:lnTo>
                  <a:cubicBezTo>
                    <a:pt x="21204" y="314"/>
                    <a:pt x="20757" y="0"/>
                    <a:pt x="20279" y="0"/>
                  </a:cubicBezTo>
                  <a:lnTo>
                    <a:pt x="1331" y="0"/>
                  </a:lnTo>
                  <a:cubicBezTo>
                    <a:pt x="843" y="0"/>
                    <a:pt x="396" y="290"/>
                    <a:pt x="0" y="822"/>
                  </a:cubicBezTo>
                  <a:lnTo>
                    <a:pt x="10759"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26" name="Freeform 24">
              <a:extLst>
                <a:ext uri="{FF2B5EF4-FFF2-40B4-BE49-F238E27FC236}">
                  <a16:creationId xmlns:a16="http://schemas.microsoft.com/office/drawing/2014/main" id="{F925CA11-C89C-8C4D-BA9A-C8C95ACFE8BC}"/>
                </a:ext>
              </a:extLst>
            </p:cNvPr>
            <p:cNvSpPr/>
            <p:nvPr/>
          </p:nvSpPr>
          <p:spPr>
            <a:xfrm>
              <a:off x="0" y="12394"/>
              <a:ext cx="116364" cy="74268"/>
            </a:xfrm>
            <a:custGeom>
              <a:avLst/>
              <a:gdLst/>
              <a:ahLst/>
              <a:cxnLst>
                <a:cxn ang="0">
                  <a:pos x="wd2" y="hd2"/>
                </a:cxn>
                <a:cxn ang="5400000">
                  <a:pos x="wd2" y="hd2"/>
                </a:cxn>
                <a:cxn ang="10800000">
                  <a:pos x="wd2" y="hd2"/>
                </a:cxn>
                <a:cxn ang="16200000">
                  <a:pos x="wd2" y="hd2"/>
                </a:cxn>
              </a:cxnLst>
              <a:rect l="0" t="0" r="r" b="b"/>
              <a:pathLst>
                <a:path w="21600" h="21600" extrusionOk="0">
                  <a:moveTo>
                    <a:pt x="10742" y="13672"/>
                  </a:moveTo>
                  <a:lnTo>
                    <a:pt x="0" y="14"/>
                  </a:lnTo>
                  <a:cubicBezTo>
                    <a:pt x="0" y="56"/>
                    <a:pt x="0" y="99"/>
                    <a:pt x="0" y="155"/>
                  </a:cubicBezTo>
                  <a:lnTo>
                    <a:pt x="0" y="17826"/>
                  </a:lnTo>
                  <a:cubicBezTo>
                    <a:pt x="0" y="19910"/>
                    <a:pt x="1080" y="21600"/>
                    <a:pt x="2411" y="21600"/>
                  </a:cubicBezTo>
                  <a:lnTo>
                    <a:pt x="19189" y="21600"/>
                  </a:lnTo>
                  <a:cubicBezTo>
                    <a:pt x="20520" y="21600"/>
                    <a:pt x="21600" y="19910"/>
                    <a:pt x="21600" y="17826"/>
                  </a:cubicBezTo>
                  <a:lnTo>
                    <a:pt x="21600" y="155"/>
                  </a:lnTo>
                  <a:cubicBezTo>
                    <a:pt x="21600" y="99"/>
                    <a:pt x="21600" y="56"/>
                    <a:pt x="21600" y="0"/>
                  </a:cubicBezTo>
                  <a:lnTo>
                    <a:pt x="10742" y="13672"/>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grpSp>
    </p:spTree>
    <p:extLst>
      <p:ext uri="{BB962C8B-B14F-4D97-AF65-F5344CB8AC3E}">
        <p14:creationId xmlns:p14="http://schemas.microsoft.com/office/powerpoint/2010/main" val="341984772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F55D07-E600-7F4B-8A39-0153535B6F20}"/>
              </a:ext>
            </a:extLst>
          </p:cNvPr>
          <p:cNvSpPr>
            <a:spLocks noGrp="1"/>
          </p:cNvSpPr>
          <p:nvPr>
            <p:ph type="body" idx="1"/>
          </p:nvPr>
        </p:nvSpPr>
        <p:spPr/>
        <p:txBody>
          <a:bodyPr/>
          <a:lstStyle/>
          <a:p>
            <a:r>
              <a:rPr lang="en-US" dirty="0"/>
              <a:t>Schema Enforcement</a:t>
            </a:r>
          </a:p>
        </p:txBody>
      </p:sp>
      <p:sp>
        <p:nvSpPr>
          <p:cNvPr id="3" name="Title 2">
            <a:extLst>
              <a:ext uri="{FF2B5EF4-FFF2-40B4-BE49-F238E27FC236}">
                <a16:creationId xmlns:a16="http://schemas.microsoft.com/office/drawing/2014/main" id="{1E92DF14-FBF7-7145-83C5-60EB13A60A48}"/>
              </a:ext>
            </a:extLst>
          </p:cNvPr>
          <p:cNvSpPr>
            <a:spLocks noGrp="1"/>
          </p:cNvSpPr>
          <p:nvPr>
            <p:ph type="title"/>
          </p:nvPr>
        </p:nvSpPr>
        <p:spPr/>
        <p:txBody>
          <a:bodyPr/>
          <a:lstStyle/>
          <a:p>
            <a:r>
              <a:rPr lang="en-US" dirty="0"/>
              <a:t>How to use schema validation and schema merge</a:t>
            </a:r>
          </a:p>
        </p:txBody>
      </p:sp>
    </p:spTree>
    <p:extLst>
      <p:ext uri="{BB962C8B-B14F-4D97-AF65-F5344CB8AC3E}">
        <p14:creationId xmlns:p14="http://schemas.microsoft.com/office/powerpoint/2010/main" val="373255942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5DEDA-4F65-AF4A-A494-0A35351319B7}"/>
              </a:ext>
            </a:extLst>
          </p:cNvPr>
          <p:cNvSpPr>
            <a:spLocks noGrp="1"/>
          </p:cNvSpPr>
          <p:nvPr>
            <p:ph type="title"/>
          </p:nvPr>
        </p:nvSpPr>
        <p:spPr/>
        <p:txBody>
          <a:bodyPr/>
          <a:lstStyle/>
          <a:p>
            <a:r>
              <a:rPr lang="en-US" dirty="0"/>
              <a:t>Schema validation by default</a:t>
            </a:r>
          </a:p>
        </p:txBody>
      </p:sp>
      <p:sp>
        <p:nvSpPr>
          <p:cNvPr id="3" name="Text Placeholder 2">
            <a:extLst>
              <a:ext uri="{FF2B5EF4-FFF2-40B4-BE49-F238E27FC236}">
                <a16:creationId xmlns:a16="http://schemas.microsoft.com/office/drawing/2014/main" id="{6CA94ECD-EEAF-E14A-B5F4-104B4E02A722}"/>
              </a:ext>
            </a:extLst>
          </p:cNvPr>
          <p:cNvSpPr>
            <a:spLocks noGrp="1"/>
          </p:cNvSpPr>
          <p:nvPr>
            <p:ph type="body" idx="1"/>
          </p:nvPr>
        </p:nvSpPr>
        <p:spPr>
          <a:xfrm>
            <a:off x="2286000" y="834838"/>
            <a:ext cx="4572000" cy="3200400"/>
          </a:xfrm>
        </p:spPr>
        <p:txBody>
          <a:bodyPr/>
          <a:lstStyle/>
          <a:p>
            <a:r>
              <a:rPr lang="en-US" dirty="0"/>
              <a:t>Delta defaults to validating schema</a:t>
            </a:r>
          </a:p>
          <a:p>
            <a:r>
              <a:rPr lang="en-US" dirty="0"/>
              <a:t>Fails on mismatch</a:t>
            </a:r>
          </a:p>
          <a:p>
            <a:r>
              <a:rPr lang="en-US" dirty="0"/>
              <a:t>Or, set schema merge option</a:t>
            </a:r>
          </a:p>
          <a:p>
            <a:endParaRPr lang="en-US" dirty="0"/>
          </a:p>
        </p:txBody>
      </p:sp>
      <p:pic>
        <p:nvPicPr>
          <p:cNvPr id="5" name="Picture 4">
            <a:extLst>
              <a:ext uri="{FF2B5EF4-FFF2-40B4-BE49-F238E27FC236}">
                <a16:creationId xmlns:a16="http://schemas.microsoft.com/office/drawing/2014/main" id="{44C678AE-A34F-1B4F-934B-F914193E52F9}"/>
              </a:ext>
            </a:extLst>
          </p:cNvPr>
          <p:cNvPicPr>
            <a:picLocks noChangeAspect="1"/>
          </p:cNvPicPr>
          <p:nvPr/>
        </p:nvPicPr>
        <p:blipFill>
          <a:blip r:embed="rId2"/>
          <a:stretch>
            <a:fillRect/>
          </a:stretch>
        </p:blipFill>
        <p:spPr>
          <a:xfrm>
            <a:off x="2317376" y="2266950"/>
            <a:ext cx="3733800" cy="1628572"/>
          </a:xfrm>
          <a:prstGeom prst="rect">
            <a:avLst/>
          </a:prstGeom>
        </p:spPr>
      </p:pic>
    </p:spTree>
    <p:extLst>
      <p:ext uri="{BB962C8B-B14F-4D97-AF65-F5344CB8AC3E}">
        <p14:creationId xmlns:p14="http://schemas.microsoft.com/office/powerpoint/2010/main" val="203945290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4C9ADF-53A7-E440-B446-9EC34FAC564F}"/>
              </a:ext>
            </a:extLst>
          </p:cNvPr>
          <p:cNvSpPr>
            <a:spLocks noGrp="1"/>
          </p:cNvSpPr>
          <p:nvPr>
            <p:ph type="body" idx="1"/>
          </p:nvPr>
        </p:nvSpPr>
        <p:spPr/>
        <p:txBody>
          <a:bodyPr/>
          <a:lstStyle/>
          <a:p>
            <a:r>
              <a:rPr lang="en-US" dirty="0"/>
              <a:t>Time Travel	</a:t>
            </a:r>
          </a:p>
        </p:txBody>
      </p:sp>
      <p:sp>
        <p:nvSpPr>
          <p:cNvPr id="3" name="Title 2">
            <a:extLst>
              <a:ext uri="{FF2B5EF4-FFF2-40B4-BE49-F238E27FC236}">
                <a16:creationId xmlns:a16="http://schemas.microsoft.com/office/drawing/2014/main" id="{E4EA1368-2D43-8943-9461-50086ED12299}"/>
              </a:ext>
            </a:extLst>
          </p:cNvPr>
          <p:cNvSpPr>
            <a:spLocks noGrp="1"/>
          </p:cNvSpPr>
          <p:nvPr>
            <p:ph type="title"/>
          </p:nvPr>
        </p:nvSpPr>
        <p:spPr/>
        <p:txBody>
          <a:bodyPr/>
          <a:lstStyle/>
          <a:p>
            <a:r>
              <a:rPr lang="en-US" dirty="0"/>
              <a:t>Data version history in Delta</a:t>
            </a:r>
          </a:p>
        </p:txBody>
      </p:sp>
    </p:spTree>
    <p:extLst>
      <p:ext uri="{BB962C8B-B14F-4D97-AF65-F5344CB8AC3E}">
        <p14:creationId xmlns:p14="http://schemas.microsoft.com/office/powerpoint/2010/main" val="275021710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CE745-41B5-014D-8B40-25BC72EB9210}"/>
              </a:ext>
            </a:extLst>
          </p:cNvPr>
          <p:cNvSpPr>
            <a:spLocks noGrp="1"/>
          </p:cNvSpPr>
          <p:nvPr>
            <p:ph type="title"/>
          </p:nvPr>
        </p:nvSpPr>
        <p:spPr/>
        <p:txBody>
          <a:bodyPr/>
          <a:lstStyle/>
          <a:p>
            <a:r>
              <a:rPr lang="en-US" dirty="0"/>
              <a:t>Delta Log</a:t>
            </a:r>
          </a:p>
        </p:txBody>
      </p:sp>
      <p:sp>
        <p:nvSpPr>
          <p:cNvPr id="3" name="Text Placeholder 2">
            <a:extLst>
              <a:ext uri="{FF2B5EF4-FFF2-40B4-BE49-F238E27FC236}">
                <a16:creationId xmlns:a16="http://schemas.microsoft.com/office/drawing/2014/main" id="{A3E4AF2C-B307-5446-93B4-CA4A3897F2FC}"/>
              </a:ext>
            </a:extLst>
          </p:cNvPr>
          <p:cNvSpPr>
            <a:spLocks noGrp="1"/>
          </p:cNvSpPr>
          <p:nvPr>
            <p:ph type="body" idx="1"/>
          </p:nvPr>
        </p:nvSpPr>
        <p:spPr>
          <a:xfrm>
            <a:off x="766482" y="3638550"/>
            <a:ext cx="6908053" cy="990600"/>
          </a:xfrm>
        </p:spPr>
        <p:txBody>
          <a:bodyPr/>
          <a:lstStyle/>
          <a:p>
            <a:pPr marL="0" indent="0">
              <a:buNone/>
            </a:pPr>
            <a:r>
              <a:rPr lang="en-US" sz="2000" i="1" kern="1200" dirty="0">
                <a:solidFill>
                  <a:schemeClr val="accent2"/>
                </a:solidFill>
                <a:latin typeface="Arial" pitchFamily="34" charset="0"/>
                <a:cs typeface="+mn-cs"/>
              </a:rPr>
              <a:t>“The transaction log is the mechanism through which Delta Lake is able to offer the guarantee of atomicity.”</a:t>
            </a:r>
          </a:p>
        </p:txBody>
      </p:sp>
      <p:pic>
        <p:nvPicPr>
          <p:cNvPr id="5" name="Picture 4">
            <a:extLst>
              <a:ext uri="{FF2B5EF4-FFF2-40B4-BE49-F238E27FC236}">
                <a16:creationId xmlns:a16="http://schemas.microsoft.com/office/drawing/2014/main" id="{4A7A8902-3956-3D48-BE12-931BC48D192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 y="825874"/>
            <a:ext cx="7494494" cy="2603192"/>
          </a:xfrm>
          <a:prstGeom prst="rect">
            <a:avLst/>
          </a:prstGeom>
        </p:spPr>
      </p:pic>
      <p:sp>
        <p:nvSpPr>
          <p:cNvPr id="9" name="TextBox 8">
            <a:extLst>
              <a:ext uri="{FF2B5EF4-FFF2-40B4-BE49-F238E27FC236}">
                <a16:creationId xmlns:a16="http://schemas.microsoft.com/office/drawing/2014/main" id="{F19FBA95-8691-E448-9387-495D1F40FE9E}"/>
              </a:ext>
            </a:extLst>
          </p:cNvPr>
          <p:cNvSpPr txBox="1"/>
          <p:nvPr/>
        </p:nvSpPr>
        <p:spPr bwMode="auto">
          <a:xfrm>
            <a:off x="762000" y="4561635"/>
            <a:ext cx="7141135" cy="276999"/>
          </a:xfrm>
          <a:prstGeom prst="rect">
            <a:avLst/>
          </a:prstGeom>
          <a:noFill/>
          <a:ln w="9525">
            <a:noFill/>
            <a:miter lim="800000"/>
            <a:headEnd/>
            <a:tailEnd/>
          </a:ln>
        </p:spPr>
        <p:txBody>
          <a:bodyPr wrap="square" rtlCol="0">
            <a:spAutoFit/>
          </a:bodyPr>
          <a:lstStyle/>
          <a:p>
            <a:r>
              <a:rPr lang="en-US" sz="1200" dirty="0">
                <a:latin typeface="Tekton Pro" pitchFamily="34" charset="0"/>
              </a:rPr>
              <a:t>Reference: </a:t>
            </a:r>
            <a:r>
              <a:rPr lang="en-US" sz="1200" dirty="0">
                <a:hlinkClick r:id="rId4"/>
              </a:rPr>
              <a:t>Databricks Blog: Unpacking the Transaction Log</a:t>
            </a:r>
            <a:endParaRPr lang="en-US" sz="1200" dirty="0">
              <a:solidFill>
                <a:srgbClr val="002060"/>
              </a:solidFill>
              <a:latin typeface="Tekton Pro" pitchFamily="34" charset="0"/>
            </a:endParaRPr>
          </a:p>
        </p:txBody>
      </p:sp>
    </p:spTree>
    <p:extLst>
      <p:ext uri="{BB962C8B-B14F-4D97-AF65-F5344CB8AC3E}">
        <p14:creationId xmlns:p14="http://schemas.microsoft.com/office/powerpoint/2010/main" val="226925421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5FC2DA-9D93-A14E-9716-57B1AC98C457}"/>
              </a:ext>
            </a:extLst>
          </p:cNvPr>
          <p:cNvSpPr>
            <a:spLocks noGrp="1"/>
          </p:cNvSpPr>
          <p:nvPr>
            <p:ph type="body" sz="quarter" idx="10"/>
          </p:nvPr>
        </p:nvSpPr>
        <p:spPr>
          <a:xfrm>
            <a:off x="97971" y="1817998"/>
            <a:ext cx="2362200" cy="1077218"/>
          </a:xfrm>
        </p:spPr>
        <p:txBody>
          <a:bodyPr/>
          <a:lstStyle/>
          <a:p>
            <a:pPr marL="0" indent="0">
              <a:buNone/>
            </a:pPr>
            <a:r>
              <a:rPr lang="en-US" dirty="0"/>
              <a:t>Delta capabilities</a:t>
            </a:r>
          </a:p>
        </p:txBody>
      </p:sp>
    </p:spTree>
    <p:extLst>
      <p:ext uri="{BB962C8B-B14F-4D97-AF65-F5344CB8AC3E}">
        <p14:creationId xmlns:p14="http://schemas.microsoft.com/office/powerpoint/2010/main" val="125537766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9EF226-460C-2B4A-9514-AC1674DA9BAE}"/>
              </a:ext>
            </a:extLst>
          </p:cNvPr>
          <p:cNvSpPr>
            <a:spLocks noGrp="1"/>
          </p:cNvSpPr>
          <p:nvPr>
            <p:ph type="body" idx="1"/>
          </p:nvPr>
        </p:nvSpPr>
        <p:spPr/>
        <p:txBody>
          <a:bodyPr/>
          <a:lstStyle/>
          <a:p>
            <a:r>
              <a:rPr lang="en-US" dirty="0"/>
              <a:t>Final thoughts</a:t>
            </a:r>
          </a:p>
        </p:txBody>
      </p:sp>
      <p:sp>
        <p:nvSpPr>
          <p:cNvPr id="3" name="Title 2">
            <a:extLst>
              <a:ext uri="{FF2B5EF4-FFF2-40B4-BE49-F238E27FC236}">
                <a16:creationId xmlns:a16="http://schemas.microsoft.com/office/drawing/2014/main" id="{D0367D30-C071-FE4D-ABBB-5B6DE3539BA7}"/>
              </a:ext>
            </a:extLst>
          </p:cNvPr>
          <p:cNvSpPr>
            <a:spLocks noGrp="1"/>
          </p:cNvSpPr>
          <p:nvPr>
            <p:ph type="title"/>
          </p:nvPr>
        </p:nvSpPr>
        <p:spPr/>
        <p:txBody>
          <a:bodyPr/>
          <a:lstStyle/>
          <a:p>
            <a:r>
              <a:rPr lang="en-US" dirty="0"/>
              <a:t>Delta Lake delivers some powerful capabilities</a:t>
            </a:r>
          </a:p>
        </p:txBody>
      </p:sp>
    </p:spTree>
    <p:extLst>
      <p:ext uri="{BB962C8B-B14F-4D97-AF65-F5344CB8AC3E}">
        <p14:creationId xmlns:p14="http://schemas.microsoft.com/office/powerpoint/2010/main" val="252571618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5E05F-5E7F-E94D-BA34-CCBA569CD822}"/>
              </a:ext>
            </a:extLst>
          </p:cNvPr>
          <p:cNvSpPr>
            <a:spLocks noGrp="1"/>
          </p:cNvSpPr>
          <p:nvPr>
            <p:ph type="title"/>
          </p:nvPr>
        </p:nvSpPr>
        <p:spPr/>
        <p:txBody>
          <a:bodyPr/>
          <a:lstStyle/>
          <a:p>
            <a:r>
              <a:rPr lang="en-US" dirty="0"/>
              <a:t>Delta Lake addresses</a:t>
            </a:r>
          </a:p>
        </p:txBody>
      </p:sp>
      <p:sp>
        <p:nvSpPr>
          <p:cNvPr id="3" name="Text Placeholder 2">
            <a:extLst>
              <a:ext uri="{FF2B5EF4-FFF2-40B4-BE49-F238E27FC236}">
                <a16:creationId xmlns:a16="http://schemas.microsoft.com/office/drawing/2014/main" id="{D6E249EB-5AD3-274E-91BC-B4A66455F852}"/>
              </a:ext>
            </a:extLst>
          </p:cNvPr>
          <p:cNvSpPr>
            <a:spLocks noGrp="1"/>
          </p:cNvSpPr>
          <p:nvPr>
            <p:ph type="body" idx="1"/>
          </p:nvPr>
        </p:nvSpPr>
        <p:spPr/>
        <p:txBody>
          <a:bodyPr/>
          <a:lstStyle/>
          <a:p>
            <a:r>
              <a:rPr lang="en-US" dirty="0"/>
              <a:t>ACID compliance</a:t>
            </a:r>
          </a:p>
          <a:p>
            <a:r>
              <a:rPr lang="en-US" dirty="0"/>
              <a:t>Schema enforcement</a:t>
            </a:r>
          </a:p>
          <a:p>
            <a:r>
              <a:rPr lang="en-US" dirty="0"/>
              <a:t>Compacting files</a:t>
            </a:r>
          </a:p>
          <a:p>
            <a:r>
              <a:rPr lang="en-US" dirty="0"/>
              <a:t>Performance optimizations</a:t>
            </a:r>
          </a:p>
          <a:p>
            <a:endParaRPr lang="en-US" dirty="0"/>
          </a:p>
          <a:p>
            <a:endParaRPr lang="en-US" dirty="0"/>
          </a:p>
          <a:p>
            <a:endParaRPr lang="en-US" dirty="0"/>
          </a:p>
        </p:txBody>
      </p:sp>
    </p:spTree>
    <p:extLst>
      <p:ext uri="{BB962C8B-B14F-4D97-AF65-F5344CB8AC3E}">
        <p14:creationId xmlns:p14="http://schemas.microsoft.com/office/powerpoint/2010/main" val="207072280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References</a:t>
            </a:r>
          </a:p>
        </p:txBody>
      </p:sp>
      <p:sp>
        <p:nvSpPr>
          <p:cNvPr id="5" name="Text Placeholder 4"/>
          <p:cNvSpPr>
            <a:spLocks noGrp="1"/>
          </p:cNvSpPr>
          <p:nvPr>
            <p:ph type="body" idx="4294967295"/>
          </p:nvPr>
        </p:nvSpPr>
        <p:spPr>
          <a:xfrm>
            <a:off x="457200" y="1028700"/>
            <a:ext cx="8229600" cy="3257550"/>
          </a:xfrm>
        </p:spPr>
        <p:txBody>
          <a:bodyPr/>
          <a:lstStyle/>
          <a:p>
            <a:r>
              <a:rPr lang="en-US" dirty="0">
                <a:hlinkClick r:id="rId2"/>
              </a:rPr>
              <a:t>Video - Simplify and Scale Data Engineering Pipelines with Delta Lake - Amanda Moran</a:t>
            </a:r>
            <a:endParaRPr lang="en-US" dirty="0">
              <a:hlinkClick r:id="rId3"/>
            </a:endParaRPr>
          </a:p>
          <a:p>
            <a:r>
              <a:rPr lang="en-US" dirty="0">
                <a:hlinkClick r:id="rId4"/>
              </a:rPr>
              <a:t>Video - Building Data Intensive Application on Top of Delta Lakes</a:t>
            </a:r>
            <a:endParaRPr lang="en-US" dirty="0"/>
          </a:p>
          <a:p>
            <a:r>
              <a:rPr lang="en-US" dirty="0">
                <a:hlinkClick r:id="rId5"/>
              </a:rPr>
              <a:t>Video - Why do we need Delta Lake for Spark? - Learning Journal</a:t>
            </a:r>
            <a:endParaRPr lang="en-US" dirty="0"/>
          </a:p>
          <a:p>
            <a:r>
              <a:rPr lang="en-US" dirty="0">
                <a:hlinkClick r:id="rId6"/>
              </a:rPr>
              <a:t>Databricks Blog: Unpacking the Transaction Log</a:t>
            </a:r>
            <a:endParaRPr lang="en-US" dirty="0"/>
          </a:p>
          <a:p>
            <a:r>
              <a:rPr lang="en-US" dirty="0">
                <a:hlinkClick r:id="rId7"/>
              </a:rPr>
              <a:t>Databricks Delta Lake - James Serra</a:t>
            </a:r>
            <a:endParaRPr lang="en-US" dirty="0">
              <a:hlinkClick r:id="rId3"/>
            </a:endParaRPr>
          </a:p>
          <a:p>
            <a:r>
              <a:rPr lang="en-US" dirty="0">
                <a:hlinkClick r:id="rId3"/>
              </a:rPr>
              <a:t>Databricks Delta Technical Guide - Jan 2019</a:t>
            </a:r>
            <a:endParaRPr lang="en-US" dirty="0"/>
          </a:p>
          <a:p>
            <a:r>
              <a:rPr lang="en-US" dirty="0">
                <a:hlinkClick r:id="rId8"/>
              </a:rPr>
              <a:t>Productionizing Machine Learning with Delta Lake</a:t>
            </a:r>
            <a:endParaRPr lang="en-US" dirty="0">
              <a:hlinkClick r:id="rId4"/>
            </a:endParaRPr>
          </a:p>
          <a:p>
            <a:endParaRPr lang="en-US" dirty="0"/>
          </a:p>
          <a:p>
            <a:endParaRPr lang="en-US" dirty="0"/>
          </a:p>
        </p:txBody>
      </p:sp>
    </p:spTree>
    <p:extLst>
      <p:ext uri="{BB962C8B-B14F-4D97-AF65-F5344CB8AC3E}">
        <p14:creationId xmlns:p14="http://schemas.microsoft.com/office/powerpoint/2010/main" val="252816065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85800" y="1218010"/>
            <a:ext cx="7772400" cy="1125140"/>
          </a:xfrm>
        </p:spPr>
        <p:txBody>
          <a:bodyPr/>
          <a:lstStyle/>
          <a:p>
            <a:r>
              <a:rPr lang="en-US" sz="2400" i="1" dirty="0">
                <a:solidFill>
                  <a:schemeClr val="accent1"/>
                </a:solidFill>
                <a:latin typeface="+mj-lt"/>
              </a:rPr>
              <a:t>Please use </a:t>
            </a:r>
            <a:r>
              <a:rPr lang="en-US" sz="2400" i="1" dirty="0" err="1">
                <a:solidFill>
                  <a:schemeClr val="accent1"/>
                </a:solidFill>
                <a:latin typeface="+mj-lt"/>
              </a:rPr>
              <a:t>EventsXD</a:t>
            </a:r>
            <a:r>
              <a:rPr lang="en-US" sz="2400" i="1" dirty="0">
                <a:solidFill>
                  <a:schemeClr val="accent1"/>
                </a:solidFill>
                <a:latin typeface="+mj-lt"/>
              </a:rPr>
              <a:t> to fill out a session evaluation.</a:t>
            </a:r>
            <a:br>
              <a:rPr lang="en-US" sz="2400" i="1" dirty="0">
                <a:solidFill>
                  <a:schemeClr val="accent1"/>
                </a:solidFill>
                <a:latin typeface="+mj-lt"/>
              </a:rPr>
            </a:br>
            <a:endParaRPr lang="en-US" sz="2400" dirty="0">
              <a:solidFill>
                <a:schemeClr val="accent1"/>
              </a:solidFill>
              <a:latin typeface="+mj-lt"/>
            </a:endParaRPr>
          </a:p>
        </p:txBody>
      </p:sp>
      <p:sp>
        <p:nvSpPr>
          <p:cNvPr id="8" name="Title 3"/>
          <p:cNvSpPr txBox="1">
            <a:spLocks/>
          </p:cNvSpPr>
          <p:nvPr/>
        </p:nvSpPr>
        <p:spPr bwMode="auto">
          <a:xfrm>
            <a:off x="685800" y="2400300"/>
            <a:ext cx="7772400"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r"/>
            <a:r>
              <a:rPr lang="en-US" sz="4800" kern="0" dirty="0">
                <a:solidFill>
                  <a:schemeClr val="accent2"/>
                </a:solidFill>
                <a:latin typeface="+mj-lt"/>
                <a:cs typeface="Mangal" pitchFamily="18" charset="0"/>
              </a:rPr>
              <a:t>Thank you!</a:t>
            </a:r>
          </a:p>
        </p:txBody>
      </p:sp>
    </p:spTree>
    <p:extLst>
      <p:ext uri="{BB962C8B-B14F-4D97-AF65-F5344CB8AC3E}">
        <p14:creationId xmlns:p14="http://schemas.microsoft.com/office/powerpoint/2010/main" val="230393154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Text Placeholder 2"/>
          <p:cNvSpPr>
            <a:spLocks noGrp="1"/>
          </p:cNvSpPr>
          <p:nvPr>
            <p:ph type="body" idx="1"/>
          </p:nvPr>
        </p:nvSpPr>
        <p:spPr/>
        <p:txBody>
          <a:bodyPr/>
          <a:lstStyle/>
          <a:p>
            <a:r>
              <a:rPr lang="en-US" dirty="0"/>
              <a:t>Intro to Spark + Azure Databricks</a:t>
            </a:r>
          </a:p>
          <a:p>
            <a:r>
              <a:rPr lang="en-US" dirty="0"/>
              <a:t>Delta Lake Overview</a:t>
            </a:r>
          </a:p>
          <a:p>
            <a:r>
              <a:rPr lang="en-US" dirty="0"/>
              <a:t>Delta Lake in Action</a:t>
            </a:r>
          </a:p>
          <a:p>
            <a:pPr lvl="1"/>
            <a:r>
              <a:rPr lang="en-US" dirty="0"/>
              <a:t>Schema Enforcement</a:t>
            </a:r>
          </a:p>
          <a:p>
            <a:pPr lvl="1"/>
            <a:r>
              <a:rPr lang="en-US" dirty="0"/>
              <a:t>Time Travel</a:t>
            </a:r>
          </a:p>
          <a:p>
            <a:pPr lvl="1"/>
            <a:r>
              <a:rPr lang="en-US" dirty="0"/>
              <a:t>MERGE, DELETE, OPTIMIZE</a:t>
            </a:r>
          </a:p>
          <a:p>
            <a:pPr marL="0" indent="0">
              <a:buNone/>
            </a:pPr>
            <a:endParaRPr lang="en-US" dirty="0"/>
          </a:p>
          <a:p>
            <a:endParaRPr lang="en-US" dirty="0"/>
          </a:p>
        </p:txBody>
      </p:sp>
    </p:spTree>
    <p:extLst>
      <p:ext uri="{BB962C8B-B14F-4D97-AF65-F5344CB8AC3E}">
        <p14:creationId xmlns:p14="http://schemas.microsoft.com/office/powerpoint/2010/main" val="145536566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571D89-7F57-D441-9EC4-F25D53C47B5C}"/>
              </a:ext>
            </a:extLst>
          </p:cNvPr>
          <p:cNvSpPr>
            <a:spLocks noGrp="1"/>
          </p:cNvSpPr>
          <p:nvPr>
            <p:ph type="body" idx="1"/>
          </p:nvPr>
        </p:nvSpPr>
        <p:spPr/>
        <p:txBody>
          <a:bodyPr/>
          <a:lstStyle/>
          <a:p>
            <a:r>
              <a:rPr lang="en-US" dirty="0"/>
              <a:t>Intro to Spark &amp; Azure Databricks</a:t>
            </a:r>
          </a:p>
        </p:txBody>
      </p:sp>
      <p:sp>
        <p:nvSpPr>
          <p:cNvPr id="3" name="Title 2">
            <a:extLst>
              <a:ext uri="{FF2B5EF4-FFF2-40B4-BE49-F238E27FC236}">
                <a16:creationId xmlns:a16="http://schemas.microsoft.com/office/drawing/2014/main" id="{AEC8FEFE-69FE-2541-9CE5-E0B9706A39A7}"/>
              </a:ext>
            </a:extLst>
          </p:cNvPr>
          <p:cNvSpPr>
            <a:spLocks noGrp="1"/>
          </p:cNvSpPr>
          <p:nvPr>
            <p:ph type="title"/>
          </p:nvPr>
        </p:nvSpPr>
        <p:spPr/>
        <p:txBody>
          <a:bodyPr/>
          <a:lstStyle/>
          <a:p>
            <a:r>
              <a:rPr lang="en-US" dirty="0"/>
              <a:t>Overview and Databricks workspace walk through</a:t>
            </a:r>
          </a:p>
        </p:txBody>
      </p:sp>
    </p:spTree>
    <p:extLst>
      <p:ext uri="{BB962C8B-B14F-4D97-AF65-F5344CB8AC3E}">
        <p14:creationId xmlns:p14="http://schemas.microsoft.com/office/powerpoint/2010/main" val="318474813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800"/>
              <a:t>Why Spark?</a:t>
            </a:r>
            <a:endParaRPr sz="4800"/>
          </a:p>
        </p:txBody>
      </p:sp>
      <p:sp>
        <p:nvSpPr>
          <p:cNvPr id="66" name="Google Shape;66;p14"/>
          <p:cNvSpPr txBox="1">
            <a:spLocks noGrp="1"/>
          </p:cNvSpPr>
          <p:nvPr>
            <p:ph type="subTitle" idx="1"/>
          </p:nvPr>
        </p:nvSpPr>
        <p:spPr>
          <a:xfrm>
            <a:off x="177025" y="2294625"/>
            <a:ext cx="4195800" cy="25782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1600"/>
              </a:spcAft>
              <a:buNone/>
            </a:pPr>
            <a:r>
              <a:rPr lang="en" sz="3000">
                <a:solidFill>
                  <a:schemeClr val="accent3"/>
                </a:solidFill>
              </a:rPr>
              <a:t>Big data and the cloud changed our mindset.  We want tools that scale easily as data size grows. </a:t>
            </a:r>
            <a:endParaRPr sz="3000"/>
          </a:p>
        </p:txBody>
      </p:sp>
      <p:sp>
        <p:nvSpPr>
          <p:cNvPr id="67" name="Google Shape;67;p14"/>
          <p:cNvSpPr txBox="1">
            <a:spLocks noGrp="1"/>
          </p:cNvSpPr>
          <p:nvPr>
            <p:ph type="body" idx="2"/>
          </p:nvPr>
        </p:nvSpPr>
        <p:spPr>
          <a:xfrm>
            <a:off x="4961025" y="530450"/>
            <a:ext cx="3837000" cy="3695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000" i="1"/>
              <a:t> </a:t>
            </a:r>
            <a:endParaRPr sz="3000" i="1"/>
          </a:p>
          <a:p>
            <a:pPr marL="0" lvl="0" indent="0" algn="l" rtl="0">
              <a:spcBef>
                <a:spcPts val="1600"/>
              </a:spcBef>
              <a:spcAft>
                <a:spcPts val="1600"/>
              </a:spcAft>
              <a:buNone/>
            </a:pPr>
            <a:r>
              <a:rPr lang="en" sz="3000" i="1"/>
              <a:t>Spark is a leader in data processing that scales across many machines.  It can run on Hadoop but is faster and easier than Map Reduce.</a:t>
            </a:r>
            <a:endParaRPr sz="3000" i="1"/>
          </a:p>
        </p:txBody>
      </p:sp>
    </p:spTree>
    <p:extLst>
      <p:ext uri="{BB962C8B-B14F-4D97-AF65-F5344CB8AC3E}">
        <p14:creationId xmlns:p14="http://schemas.microsoft.com/office/powerpoint/2010/main" val="68520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5"/>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Benefit of horizontal scaling</a:t>
            </a:r>
            <a:endParaRPr dirty="0"/>
          </a:p>
        </p:txBody>
      </p:sp>
      <p:pic>
        <p:nvPicPr>
          <p:cNvPr id="3" name="Graphic 2" descr="Man">
            <a:extLst>
              <a:ext uri="{FF2B5EF4-FFF2-40B4-BE49-F238E27FC236}">
                <a16:creationId xmlns:a16="http://schemas.microsoft.com/office/drawing/2014/main" id="{CE846F8B-E25C-D34A-BA61-24DA0B4FAB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517" y="2191762"/>
            <a:ext cx="1836379" cy="1836379"/>
          </a:xfrm>
          <a:prstGeom prst="rect">
            <a:avLst/>
          </a:prstGeom>
        </p:spPr>
      </p:pic>
      <p:pic>
        <p:nvPicPr>
          <p:cNvPr id="5" name="Graphic 4" descr="Group of people">
            <a:extLst>
              <a:ext uri="{FF2B5EF4-FFF2-40B4-BE49-F238E27FC236}">
                <a16:creationId xmlns:a16="http://schemas.microsoft.com/office/drawing/2014/main" id="{389FC317-D5CA-5F4F-B3D4-8F0EF36EBD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5449" y="1810871"/>
            <a:ext cx="2990104" cy="2990104"/>
          </a:xfrm>
          <a:prstGeom prst="rect">
            <a:avLst/>
          </a:prstGeom>
        </p:spPr>
      </p:pic>
      <p:sp>
        <p:nvSpPr>
          <p:cNvPr id="6" name="TextBox 5">
            <a:extLst>
              <a:ext uri="{FF2B5EF4-FFF2-40B4-BE49-F238E27FC236}">
                <a16:creationId xmlns:a16="http://schemas.microsoft.com/office/drawing/2014/main" id="{F7A5B519-8505-1F44-A88D-8602D729AAA9}"/>
              </a:ext>
            </a:extLst>
          </p:cNvPr>
          <p:cNvSpPr txBox="1"/>
          <p:nvPr/>
        </p:nvSpPr>
        <p:spPr>
          <a:xfrm>
            <a:off x="884517" y="1296966"/>
            <a:ext cx="1751106" cy="369332"/>
          </a:xfrm>
          <a:prstGeom prst="rect">
            <a:avLst/>
          </a:prstGeom>
          <a:noFill/>
        </p:spPr>
        <p:txBody>
          <a:bodyPr wrap="square" rtlCol="0">
            <a:spAutoFit/>
          </a:bodyPr>
          <a:lstStyle/>
          <a:p>
            <a:pPr algn="ctr"/>
            <a:r>
              <a:rPr lang="en-US" sz="1800" dirty="0">
                <a:solidFill>
                  <a:schemeClr val="tx1"/>
                </a:solidFill>
              </a:rPr>
              <a:t>Traditional</a:t>
            </a:r>
          </a:p>
        </p:txBody>
      </p:sp>
      <p:sp>
        <p:nvSpPr>
          <p:cNvPr id="8" name="TextBox 7">
            <a:extLst>
              <a:ext uri="{FF2B5EF4-FFF2-40B4-BE49-F238E27FC236}">
                <a16:creationId xmlns:a16="http://schemas.microsoft.com/office/drawing/2014/main" id="{CDB32130-7047-734C-B715-2C9EF28E3976}"/>
              </a:ext>
            </a:extLst>
          </p:cNvPr>
          <p:cNvSpPr txBox="1"/>
          <p:nvPr/>
        </p:nvSpPr>
        <p:spPr>
          <a:xfrm>
            <a:off x="4572000" y="1296966"/>
            <a:ext cx="2372656" cy="369332"/>
          </a:xfrm>
          <a:prstGeom prst="rect">
            <a:avLst/>
          </a:prstGeom>
          <a:noFill/>
        </p:spPr>
        <p:txBody>
          <a:bodyPr wrap="square" rtlCol="0">
            <a:spAutoFit/>
          </a:bodyPr>
          <a:lstStyle/>
          <a:p>
            <a:pPr algn="ctr"/>
            <a:r>
              <a:rPr lang="en-US" sz="1800" dirty="0">
                <a:solidFill>
                  <a:schemeClr val="tx1"/>
                </a:solidFill>
              </a:rPr>
              <a:t>Distributed (Parallel)</a:t>
            </a:r>
          </a:p>
        </p:txBody>
      </p:sp>
    </p:spTree>
    <p:extLst>
      <p:ext uri="{BB962C8B-B14F-4D97-AF65-F5344CB8AC3E}">
        <p14:creationId xmlns:p14="http://schemas.microsoft.com/office/powerpoint/2010/main" val="3289550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 is Spark?</a:t>
            </a:r>
            <a:endParaRPr/>
          </a:p>
        </p:txBody>
      </p:sp>
      <p:sp>
        <p:nvSpPr>
          <p:cNvPr id="78" name="Google Shape;78;p16"/>
          <p:cNvSpPr txBox="1">
            <a:spLocks noGrp="1"/>
          </p:cNvSpPr>
          <p:nvPr>
            <p:ph type="body" idx="1"/>
          </p:nvPr>
        </p:nvSpPr>
        <p:spPr>
          <a:prstGeom prst="rect">
            <a:avLst/>
          </a:prstGeom>
        </p:spPr>
        <p:txBody>
          <a:bodyPr spcFirstLastPara="1" wrap="square" lIns="91425" tIns="91425" rIns="91425" bIns="91425" anchor="t" anchorCtr="0">
            <a:noAutofit/>
          </a:bodyPr>
          <a:lstStyle/>
          <a:p>
            <a:pPr marL="419100">
              <a:lnSpc>
                <a:spcPct val="200000"/>
              </a:lnSpc>
              <a:spcBef>
                <a:spcPts val="0"/>
              </a:spcBef>
              <a:spcAft>
                <a:spcPts val="0"/>
              </a:spcAft>
              <a:buSzPts val="2400"/>
            </a:pPr>
            <a:r>
              <a:rPr lang="en" sz="2400" dirty="0"/>
              <a:t>Fast, general purpose engine for large-scale data processing</a:t>
            </a:r>
            <a:endParaRPr sz="2400" dirty="0"/>
          </a:p>
          <a:p>
            <a:pPr marL="419100">
              <a:lnSpc>
                <a:spcPct val="200000"/>
              </a:lnSpc>
              <a:spcBef>
                <a:spcPts val="0"/>
              </a:spcBef>
              <a:spcAft>
                <a:spcPts val="0"/>
              </a:spcAft>
              <a:buSzPts val="2400"/>
            </a:pPr>
            <a:r>
              <a:rPr lang="en" sz="2400" dirty="0"/>
              <a:t>Replaces MapReduce as Hadoop parallel programming API</a:t>
            </a:r>
            <a:endParaRPr sz="2400" dirty="0"/>
          </a:p>
          <a:p>
            <a:pPr marL="419100">
              <a:lnSpc>
                <a:spcPct val="150000"/>
              </a:lnSpc>
              <a:spcBef>
                <a:spcPts val="0"/>
              </a:spcBef>
              <a:spcAft>
                <a:spcPts val="0"/>
              </a:spcAft>
              <a:buSzPts val="2400"/>
            </a:pPr>
            <a:r>
              <a:rPr lang="en" sz="2400" dirty="0"/>
              <a:t>Many options:</a:t>
            </a:r>
            <a:endParaRPr sz="2400" dirty="0"/>
          </a:p>
          <a:p>
            <a:pPr marL="857250" lvl="1">
              <a:lnSpc>
                <a:spcPct val="150000"/>
              </a:lnSpc>
              <a:spcBef>
                <a:spcPts val="0"/>
              </a:spcBef>
              <a:spcAft>
                <a:spcPts val="0"/>
              </a:spcAft>
              <a:buSzPts val="1800"/>
            </a:pPr>
            <a:r>
              <a:rPr lang="en" sz="1800" dirty="0"/>
              <a:t>Yarn / Spark Cluster / Local</a:t>
            </a:r>
            <a:endParaRPr sz="1800" dirty="0"/>
          </a:p>
          <a:p>
            <a:pPr marL="857250" lvl="1">
              <a:lnSpc>
                <a:spcPct val="150000"/>
              </a:lnSpc>
              <a:spcBef>
                <a:spcPts val="0"/>
              </a:spcBef>
              <a:spcAft>
                <a:spcPts val="0"/>
              </a:spcAft>
              <a:buSzPts val="1800"/>
            </a:pPr>
            <a:r>
              <a:rPr lang="en" sz="1800" dirty="0"/>
              <a:t>Scala / Python / Java / R</a:t>
            </a:r>
            <a:endParaRPr sz="1800" dirty="0"/>
          </a:p>
          <a:p>
            <a:pPr marL="857250" lvl="1">
              <a:lnSpc>
                <a:spcPct val="150000"/>
              </a:lnSpc>
              <a:spcBef>
                <a:spcPts val="0"/>
              </a:spcBef>
              <a:spcAft>
                <a:spcPts val="0"/>
              </a:spcAft>
              <a:buSzPts val="1800"/>
            </a:pPr>
            <a:r>
              <a:rPr lang="en" sz="1800" dirty="0"/>
              <a:t>Spark Core / SQL / Streaming / ML / Graph</a:t>
            </a:r>
            <a:endParaRPr sz="1800" dirty="0"/>
          </a:p>
        </p:txBody>
      </p:sp>
    </p:spTree>
    <p:extLst>
      <p:ext uri="{BB962C8B-B14F-4D97-AF65-F5344CB8AC3E}">
        <p14:creationId xmlns:p14="http://schemas.microsoft.com/office/powerpoint/2010/main" val="44317876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Simple code, parallel compute</a:t>
            </a:r>
            <a:endParaRPr dirty="0"/>
          </a:p>
        </p:txBody>
      </p:sp>
      <p:sp>
        <p:nvSpPr>
          <p:cNvPr id="78" name="Google Shape;78;p16"/>
          <p:cNvSpPr txBox="1">
            <a:spLocks noGrp="1"/>
          </p:cNvSpPr>
          <p:nvPr>
            <p:ph type="body" idx="1"/>
          </p:nvPr>
        </p:nvSpPr>
        <p:spPr>
          <a:xfrm>
            <a:off x="311700" y="1007644"/>
            <a:ext cx="8520600" cy="562619"/>
          </a:xfrm>
          <a:prstGeom prst="rect">
            <a:avLst/>
          </a:prstGeom>
        </p:spPr>
        <p:txBody>
          <a:bodyPr spcFirstLastPara="1" wrap="square" lIns="91425" tIns="91425" rIns="91425" bIns="91425" anchor="t" anchorCtr="0">
            <a:noAutofit/>
          </a:bodyPr>
          <a:lstStyle/>
          <a:p>
            <a:pPr marL="76200" lvl="0" indent="0" algn="l" rtl="0">
              <a:lnSpc>
                <a:spcPct val="100000"/>
              </a:lnSpc>
              <a:spcBef>
                <a:spcPts val="0"/>
              </a:spcBef>
              <a:spcAft>
                <a:spcPts val="0"/>
              </a:spcAft>
              <a:buSzPts val="2400"/>
              <a:buNone/>
            </a:pPr>
            <a:r>
              <a:rPr lang="en-US" sz="2400" dirty="0"/>
              <a:t>Spark consists of a programming API and execution engine</a:t>
            </a:r>
          </a:p>
          <a:p>
            <a:pPr marL="76200" lvl="0" indent="0" algn="l" rtl="0">
              <a:lnSpc>
                <a:spcPct val="200000"/>
              </a:lnSpc>
              <a:spcBef>
                <a:spcPts val="0"/>
              </a:spcBef>
              <a:spcAft>
                <a:spcPts val="0"/>
              </a:spcAft>
              <a:buSzPts val="2400"/>
              <a:buNone/>
            </a:pPr>
            <a:endParaRPr sz="1800" dirty="0"/>
          </a:p>
        </p:txBody>
      </p:sp>
      <p:sp>
        <p:nvSpPr>
          <p:cNvPr id="2" name="Rectangle 1">
            <a:extLst>
              <a:ext uri="{FF2B5EF4-FFF2-40B4-BE49-F238E27FC236}">
                <a16:creationId xmlns:a16="http://schemas.microsoft.com/office/drawing/2014/main" id="{4388FEE0-4C99-D744-A041-6BCA6D778AFC}"/>
              </a:ext>
            </a:extLst>
          </p:cNvPr>
          <p:cNvSpPr/>
          <p:nvPr/>
        </p:nvSpPr>
        <p:spPr>
          <a:xfrm>
            <a:off x="5164057" y="3098942"/>
            <a:ext cx="703890" cy="562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Worker</a:t>
            </a:r>
          </a:p>
        </p:txBody>
      </p:sp>
      <p:sp>
        <p:nvSpPr>
          <p:cNvPr id="5" name="Rectangle 4">
            <a:extLst>
              <a:ext uri="{FF2B5EF4-FFF2-40B4-BE49-F238E27FC236}">
                <a16:creationId xmlns:a16="http://schemas.microsoft.com/office/drawing/2014/main" id="{98A059B5-81C8-E846-9313-E8D85F8C463C}"/>
              </a:ext>
            </a:extLst>
          </p:cNvPr>
          <p:cNvSpPr/>
          <p:nvPr/>
        </p:nvSpPr>
        <p:spPr>
          <a:xfrm>
            <a:off x="6053240" y="3098941"/>
            <a:ext cx="703890" cy="562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Worker</a:t>
            </a:r>
          </a:p>
        </p:txBody>
      </p:sp>
      <p:sp>
        <p:nvSpPr>
          <p:cNvPr id="6" name="Rectangle 5">
            <a:extLst>
              <a:ext uri="{FF2B5EF4-FFF2-40B4-BE49-F238E27FC236}">
                <a16:creationId xmlns:a16="http://schemas.microsoft.com/office/drawing/2014/main" id="{0E49F3E3-399F-164C-A022-ADC6EE9A309C}"/>
              </a:ext>
            </a:extLst>
          </p:cNvPr>
          <p:cNvSpPr/>
          <p:nvPr/>
        </p:nvSpPr>
        <p:spPr>
          <a:xfrm>
            <a:off x="6942423" y="3080933"/>
            <a:ext cx="703890" cy="562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Worker</a:t>
            </a:r>
          </a:p>
        </p:txBody>
      </p:sp>
      <p:sp>
        <p:nvSpPr>
          <p:cNvPr id="7" name="Rectangle 6">
            <a:extLst>
              <a:ext uri="{FF2B5EF4-FFF2-40B4-BE49-F238E27FC236}">
                <a16:creationId xmlns:a16="http://schemas.microsoft.com/office/drawing/2014/main" id="{3345D4FF-329B-4041-9080-B214BFD50B38}"/>
              </a:ext>
            </a:extLst>
          </p:cNvPr>
          <p:cNvSpPr/>
          <p:nvPr/>
        </p:nvSpPr>
        <p:spPr>
          <a:xfrm>
            <a:off x="7831606" y="3080932"/>
            <a:ext cx="703890" cy="562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Worker</a:t>
            </a:r>
          </a:p>
        </p:txBody>
      </p:sp>
      <p:sp>
        <p:nvSpPr>
          <p:cNvPr id="8" name="Rectangle 7">
            <a:extLst>
              <a:ext uri="{FF2B5EF4-FFF2-40B4-BE49-F238E27FC236}">
                <a16:creationId xmlns:a16="http://schemas.microsoft.com/office/drawing/2014/main" id="{8C27A85A-2CD9-6A46-B88F-E60BFB7D37F2}"/>
              </a:ext>
            </a:extLst>
          </p:cNvPr>
          <p:cNvSpPr/>
          <p:nvPr/>
        </p:nvSpPr>
        <p:spPr>
          <a:xfrm>
            <a:off x="6405185" y="2187638"/>
            <a:ext cx="903436" cy="562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Master</a:t>
            </a:r>
          </a:p>
        </p:txBody>
      </p:sp>
      <p:cxnSp>
        <p:nvCxnSpPr>
          <p:cNvPr id="10" name="Elbow Connector 9">
            <a:extLst>
              <a:ext uri="{FF2B5EF4-FFF2-40B4-BE49-F238E27FC236}">
                <a16:creationId xmlns:a16="http://schemas.microsoft.com/office/drawing/2014/main" id="{EB86D609-7904-B640-BA50-DD30F22B4D92}"/>
              </a:ext>
            </a:extLst>
          </p:cNvPr>
          <p:cNvCxnSpPr>
            <a:cxnSpLocks/>
            <a:stCxn id="8" idx="2"/>
            <a:endCxn id="2" idx="0"/>
          </p:cNvCxnSpPr>
          <p:nvPr/>
        </p:nvCxnSpPr>
        <p:spPr>
          <a:xfrm rot="5400000">
            <a:off x="6012111" y="2254149"/>
            <a:ext cx="348685" cy="134090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4" name="Elbow Connector 13">
            <a:extLst>
              <a:ext uri="{FF2B5EF4-FFF2-40B4-BE49-F238E27FC236}">
                <a16:creationId xmlns:a16="http://schemas.microsoft.com/office/drawing/2014/main" id="{99046789-7840-8C46-AAD3-66C50E0E1940}"/>
              </a:ext>
            </a:extLst>
          </p:cNvPr>
          <p:cNvCxnSpPr>
            <a:cxnSpLocks/>
            <a:stCxn id="8" idx="2"/>
            <a:endCxn id="5" idx="0"/>
          </p:cNvCxnSpPr>
          <p:nvPr/>
        </p:nvCxnSpPr>
        <p:spPr>
          <a:xfrm rot="5400000">
            <a:off x="6456702" y="2698740"/>
            <a:ext cx="348684" cy="45171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7" name="Elbow Connector 16">
            <a:extLst>
              <a:ext uri="{FF2B5EF4-FFF2-40B4-BE49-F238E27FC236}">
                <a16:creationId xmlns:a16="http://schemas.microsoft.com/office/drawing/2014/main" id="{A9E61BB6-47A2-6040-ABC0-8CDDE463DA34}"/>
              </a:ext>
            </a:extLst>
          </p:cNvPr>
          <p:cNvCxnSpPr>
            <a:cxnSpLocks/>
            <a:stCxn id="8" idx="2"/>
            <a:endCxn id="6" idx="0"/>
          </p:cNvCxnSpPr>
          <p:nvPr/>
        </p:nvCxnSpPr>
        <p:spPr>
          <a:xfrm rot="16200000" flipH="1">
            <a:off x="6910297" y="2696862"/>
            <a:ext cx="330676" cy="43746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0" name="Elbow Connector 19">
            <a:extLst>
              <a:ext uri="{FF2B5EF4-FFF2-40B4-BE49-F238E27FC236}">
                <a16:creationId xmlns:a16="http://schemas.microsoft.com/office/drawing/2014/main" id="{AD0ADFB6-FC38-DF43-9964-8E5001ECB8ED}"/>
              </a:ext>
            </a:extLst>
          </p:cNvPr>
          <p:cNvCxnSpPr>
            <a:cxnSpLocks/>
            <a:stCxn id="8" idx="2"/>
            <a:endCxn id="7" idx="0"/>
          </p:cNvCxnSpPr>
          <p:nvPr/>
        </p:nvCxnSpPr>
        <p:spPr>
          <a:xfrm rot="16200000" flipH="1">
            <a:off x="7354890" y="2252270"/>
            <a:ext cx="330675" cy="132664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4AA96C0-6E6F-8F4F-BBBA-8E2232E6451D}"/>
              </a:ext>
            </a:extLst>
          </p:cNvPr>
          <p:cNvSpPr txBox="1"/>
          <p:nvPr/>
        </p:nvSpPr>
        <p:spPr>
          <a:xfrm>
            <a:off x="519695" y="1792580"/>
            <a:ext cx="4292417" cy="3000821"/>
          </a:xfrm>
          <a:prstGeom prst="rect">
            <a:avLst/>
          </a:prstGeom>
          <a:noFill/>
          <a:ln>
            <a:solidFill>
              <a:schemeClr val="tx1"/>
            </a:solidFill>
          </a:ln>
        </p:spPr>
        <p:txBody>
          <a:bodyPr wrap="square" rtlCol="0">
            <a:spAutoFit/>
          </a:bodyPr>
          <a:lstStyle/>
          <a:p>
            <a:r>
              <a:rPr lang="en-US" sz="900" dirty="0">
                <a:solidFill>
                  <a:schemeClr val="tx1"/>
                </a:solidFill>
                <a:latin typeface="Courier New" panose="02070309020205020404" pitchFamily="49" charset="0"/>
                <a:cs typeface="Courier New" panose="02070309020205020404" pitchFamily="49" charset="0"/>
              </a:rPr>
              <a:t>from </a:t>
            </a:r>
            <a:r>
              <a:rPr lang="en-US" sz="900" dirty="0" err="1">
                <a:solidFill>
                  <a:schemeClr val="tx1"/>
                </a:solidFill>
                <a:latin typeface="Courier New" panose="02070309020205020404" pitchFamily="49" charset="0"/>
                <a:cs typeface="Courier New" panose="02070309020205020404" pitchFamily="49" charset="0"/>
              </a:rPr>
              <a:t>pyspark.sql</a:t>
            </a:r>
            <a:r>
              <a:rPr lang="en-US" sz="900" dirty="0">
                <a:solidFill>
                  <a:schemeClr val="tx1"/>
                </a:solidFill>
                <a:latin typeface="Courier New" panose="02070309020205020404" pitchFamily="49" charset="0"/>
                <a:cs typeface="Courier New" panose="02070309020205020404" pitchFamily="49" charset="0"/>
              </a:rPr>
              <a:t> import </a:t>
            </a:r>
            <a:r>
              <a:rPr lang="en-US" sz="900" dirty="0" err="1">
                <a:solidFill>
                  <a:schemeClr val="tx1"/>
                </a:solidFill>
                <a:latin typeface="Courier New" panose="02070309020205020404" pitchFamily="49" charset="0"/>
                <a:cs typeface="Courier New" panose="02070309020205020404" pitchFamily="49" charset="0"/>
              </a:rPr>
              <a:t>SparkSession</a:t>
            </a:r>
            <a:endParaRPr lang="en-US" sz="900" dirty="0">
              <a:solidFill>
                <a:schemeClr val="tx1"/>
              </a:solidFill>
              <a:latin typeface="Courier New" panose="02070309020205020404" pitchFamily="49" charset="0"/>
              <a:cs typeface="Courier New" panose="02070309020205020404" pitchFamily="49" charset="0"/>
            </a:endParaRPr>
          </a:p>
          <a:p>
            <a:r>
              <a:rPr lang="en-US" sz="900" dirty="0">
                <a:solidFill>
                  <a:schemeClr val="tx1"/>
                </a:solidFill>
                <a:latin typeface="Courier New" panose="02070309020205020404" pitchFamily="49" charset="0"/>
                <a:cs typeface="Courier New" panose="02070309020205020404" pitchFamily="49" charset="0"/>
              </a:rPr>
              <a:t>from </a:t>
            </a:r>
            <a:r>
              <a:rPr lang="en-US" sz="900" dirty="0" err="1">
                <a:solidFill>
                  <a:schemeClr val="tx1"/>
                </a:solidFill>
                <a:latin typeface="Courier New" panose="02070309020205020404" pitchFamily="49" charset="0"/>
                <a:cs typeface="Courier New" panose="02070309020205020404" pitchFamily="49" charset="0"/>
              </a:rPr>
              <a:t>pyspark.sql.functions</a:t>
            </a:r>
            <a:r>
              <a:rPr lang="en-US" sz="900" dirty="0">
                <a:solidFill>
                  <a:schemeClr val="tx1"/>
                </a:solidFill>
                <a:latin typeface="Courier New" panose="02070309020205020404" pitchFamily="49" charset="0"/>
                <a:cs typeface="Courier New" panose="02070309020205020404" pitchFamily="49" charset="0"/>
              </a:rPr>
              <a:t> import col</a:t>
            </a:r>
          </a:p>
          <a:p>
            <a:endParaRPr lang="en-US" sz="900" dirty="0">
              <a:solidFill>
                <a:schemeClr val="tx1"/>
              </a:solidFill>
              <a:latin typeface="Courier New" panose="02070309020205020404" pitchFamily="49" charset="0"/>
              <a:cs typeface="Courier New" panose="02070309020205020404" pitchFamily="49" charset="0"/>
            </a:endParaRPr>
          </a:p>
          <a:p>
            <a:r>
              <a:rPr lang="en-US" sz="900" dirty="0">
                <a:solidFill>
                  <a:schemeClr val="tx1"/>
                </a:solidFill>
                <a:latin typeface="Courier New" panose="02070309020205020404" pitchFamily="49" charset="0"/>
                <a:cs typeface="Courier New" panose="02070309020205020404" pitchFamily="49" charset="0"/>
              </a:rPr>
              <a:t>spark = </a:t>
            </a:r>
            <a:r>
              <a:rPr lang="en-US" sz="900" dirty="0" err="1">
                <a:solidFill>
                  <a:schemeClr val="tx1"/>
                </a:solidFill>
                <a:latin typeface="Courier New" panose="02070309020205020404" pitchFamily="49" charset="0"/>
                <a:cs typeface="Courier New" panose="02070309020205020404" pitchFamily="49" charset="0"/>
              </a:rPr>
              <a:t>SparkSession.builder.getOrCreate</a:t>
            </a:r>
            <a:r>
              <a:rPr lang="en-US" sz="900" dirty="0">
                <a:solidFill>
                  <a:schemeClr val="tx1"/>
                </a:solidFill>
                <a:latin typeface="Courier New" panose="02070309020205020404" pitchFamily="49" charset="0"/>
                <a:cs typeface="Courier New" panose="02070309020205020404" pitchFamily="49" charset="0"/>
              </a:rPr>
              <a:t>()</a:t>
            </a:r>
          </a:p>
          <a:p>
            <a:r>
              <a:rPr lang="en-US" sz="900" dirty="0">
                <a:solidFill>
                  <a:schemeClr val="tx1"/>
                </a:solidFill>
                <a:latin typeface="Courier New" panose="02070309020205020404" pitchFamily="49" charset="0"/>
                <a:cs typeface="Courier New" panose="02070309020205020404" pitchFamily="49" charset="0"/>
              </a:rPr>
              <a:t>  </a:t>
            </a:r>
          </a:p>
          <a:p>
            <a:r>
              <a:rPr lang="en-US" sz="900" dirty="0" err="1">
                <a:solidFill>
                  <a:schemeClr val="tx1"/>
                </a:solidFill>
                <a:latin typeface="Courier New" panose="02070309020205020404" pitchFamily="49" charset="0"/>
                <a:cs typeface="Courier New" panose="02070309020205020404" pitchFamily="49" charset="0"/>
              </a:rPr>
              <a:t>song_df</a:t>
            </a:r>
            <a:r>
              <a:rPr lang="en-US" sz="900" dirty="0">
                <a:solidFill>
                  <a:schemeClr val="tx1"/>
                </a:solidFill>
                <a:latin typeface="Courier New" panose="02070309020205020404" pitchFamily="49" charset="0"/>
                <a:cs typeface="Courier New" panose="02070309020205020404" pitchFamily="49" charset="0"/>
              </a:rPr>
              <a:t> = </a:t>
            </a:r>
            <a:r>
              <a:rPr lang="en-US" sz="900" dirty="0" err="1">
                <a:solidFill>
                  <a:schemeClr val="tx1"/>
                </a:solidFill>
                <a:latin typeface="Courier New" panose="02070309020205020404" pitchFamily="49" charset="0"/>
                <a:cs typeface="Courier New" panose="02070309020205020404" pitchFamily="49" charset="0"/>
              </a:rPr>
              <a:t>spark.read</a:t>
            </a:r>
            <a:r>
              <a:rPr lang="en-US" sz="900" dirty="0">
                <a:solidFill>
                  <a:schemeClr val="tx1"/>
                </a:solidFill>
                <a:latin typeface="Courier New" panose="02070309020205020404" pitchFamily="49" charset="0"/>
                <a:cs typeface="Courier New" panose="02070309020205020404" pitchFamily="49" charset="0"/>
              </a:rPr>
              <a:t> \</a:t>
            </a:r>
          </a:p>
          <a:p>
            <a:r>
              <a:rPr lang="en-US" sz="900" dirty="0">
                <a:solidFill>
                  <a:schemeClr val="tx1"/>
                </a:solidFill>
                <a:latin typeface="Courier New" panose="02070309020205020404" pitchFamily="49" charset="0"/>
                <a:cs typeface="Courier New" panose="02070309020205020404" pitchFamily="49" charset="0"/>
              </a:rPr>
              <a:t>    .option('</a:t>
            </a:r>
            <a:r>
              <a:rPr lang="en-US" sz="900" dirty="0" err="1">
                <a:solidFill>
                  <a:schemeClr val="tx1"/>
                </a:solidFill>
                <a:latin typeface="Courier New" panose="02070309020205020404" pitchFamily="49" charset="0"/>
                <a:cs typeface="Courier New" panose="02070309020205020404" pitchFamily="49" charset="0"/>
              </a:rPr>
              <a:t>sep</a:t>
            </a:r>
            <a:r>
              <a:rPr lang="en-US" sz="900" dirty="0">
                <a:solidFill>
                  <a:schemeClr val="tx1"/>
                </a:solidFill>
                <a:latin typeface="Courier New" panose="02070309020205020404" pitchFamily="49" charset="0"/>
                <a:cs typeface="Courier New" panose="02070309020205020404" pitchFamily="49" charset="0"/>
              </a:rPr>
              <a:t>','\t') \</a:t>
            </a:r>
          </a:p>
          <a:p>
            <a:r>
              <a:rPr lang="en-US" sz="900" dirty="0">
                <a:solidFill>
                  <a:schemeClr val="tx1"/>
                </a:solidFill>
                <a:latin typeface="Courier New" panose="02070309020205020404" pitchFamily="49" charset="0"/>
                <a:cs typeface="Courier New" panose="02070309020205020404" pitchFamily="49" charset="0"/>
              </a:rPr>
              <a:t>    .option("</a:t>
            </a:r>
            <a:r>
              <a:rPr lang="en-US" sz="900" dirty="0" err="1">
                <a:solidFill>
                  <a:schemeClr val="tx1"/>
                </a:solidFill>
                <a:latin typeface="Courier New" panose="02070309020205020404" pitchFamily="49" charset="0"/>
                <a:cs typeface="Courier New" panose="02070309020205020404" pitchFamily="49" charset="0"/>
              </a:rPr>
              <a:t>inferSchema</a:t>
            </a:r>
            <a:r>
              <a:rPr lang="en-US" sz="900" dirty="0">
                <a:solidFill>
                  <a:schemeClr val="tx1"/>
                </a:solidFill>
                <a:latin typeface="Courier New" panose="02070309020205020404" pitchFamily="49" charset="0"/>
                <a:cs typeface="Courier New" panose="02070309020205020404" pitchFamily="49" charset="0"/>
              </a:rPr>
              <a:t>","true") \</a:t>
            </a:r>
          </a:p>
          <a:p>
            <a:r>
              <a:rPr lang="en-US" sz="900" dirty="0">
                <a:solidFill>
                  <a:schemeClr val="tx1"/>
                </a:solidFill>
                <a:latin typeface="Courier New" panose="02070309020205020404" pitchFamily="49" charset="0"/>
                <a:cs typeface="Courier New" panose="02070309020205020404" pitchFamily="49" charset="0"/>
              </a:rPr>
              <a:t>    .csv("/</a:t>
            </a:r>
            <a:r>
              <a:rPr lang="en-US" sz="900" dirty="0" err="1">
                <a:solidFill>
                  <a:schemeClr val="tx1"/>
                </a:solidFill>
                <a:latin typeface="Courier New" panose="02070309020205020404" pitchFamily="49" charset="0"/>
                <a:cs typeface="Courier New" panose="02070309020205020404" pitchFamily="49" charset="0"/>
              </a:rPr>
              <a:t>databricks</a:t>
            </a:r>
            <a:r>
              <a:rPr lang="en-US" sz="900" dirty="0">
                <a:solidFill>
                  <a:schemeClr val="tx1"/>
                </a:solidFill>
                <a:latin typeface="Courier New" panose="02070309020205020404" pitchFamily="49" charset="0"/>
                <a:cs typeface="Courier New" panose="02070309020205020404" pitchFamily="49" charset="0"/>
              </a:rPr>
              <a:t>-datasets/songs/data-001/part-0000*")</a:t>
            </a:r>
          </a:p>
          <a:p>
            <a:r>
              <a:rPr lang="en-US" sz="900" dirty="0">
                <a:solidFill>
                  <a:schemeClr val="tx1"/>
                </a:solidFill>
                <a:latin typeface="Courier New" panose="02070309020205020404" pitchFamily="49" charset="0"/>
                <a:cs typeface="Courier New" panose="02070309020205020404" pitchFamily="49" charset="0"/>
              </a:rPr>
              <a:t> </a:t>
            </a:r>
          </a:p>
          <a:p>
            <a:r>
              <a:rPr lang="en-US" sz="900" dirty="0" err="1">
                <a:solidFill>
                  <a:schemeClr val="tx1"/>
                </a:solidFill>
                <a:latin typeface="Courier New" panose="02070309020205020404" pitchFamily="49" charset="0"/>
                <a:cs typeface="Courier New" panose="02070309020205020404" pitchFamily="49" charset="0"/>
              </a:rPr>
              <a:t>tempo_df</a:t>
            </a:r>
            <a:r>
              <a:rPr lang="en-US" sz="900" dirty="0">
                <a:solidFill>
                  <a:schemeClr val="tx1"/>
                </a:solidFill>
                <a:latin typeface="Courier New" panose="02070309020205020404" pitchFamily="49" charset="0"/>
                <a:cs typeface="Courier New" panose="02070309020205020404" pitchFamily="49" charset="0"/>
              </a:rPr>
              <a:t> = </a:t>
            </a:r>
            <a:r>
              <a:rPr lang="en-US" sz="900" dirty="0" err="1">
                <a:solidFill>
                  <a:schemeClr val="tx1"/>
                </a:solidFill>
                <a:latin typeface="Courier New" panose="02070309020205020404" pitchFamily="49" charset="0"/>
                <a:cs typeface="Courier New" panose="02070309020205020404" pitchFamily="49" charset="0"/>
              </a:rPr>
              <a:t>song_df.select</a:t>
            </a:r>
            <a:r>
              <a:rPr lang="en-US" sz="900" dirty="0">
                <a:solidFill>
                  <a:schemeClr val="tx1"/>
                </a:solidFill>
                <a:latin typeface="Courier New" panose="02070309020205020404" pitchFamily="49" charset="0"/>
                <a:cs typeface="Courier New" panose="02070309020205020404" pitchFamily="49" charset="0"/>
              </a:rPr>
              <a:t>(</a:t>
            </a:r>
          </a:p>
          <a:p>
            <a:r>
              <a:rPr lang="en-US" sz="900" dirty="0">
                <a:solidFill>
                  <a:schemeClr val="tx1"/>
                </a:solidFill>
                <a:latin typeface="Courier New" panose="02070309020205020404" pitchFamily="49" charset="0"/>
                <a:cs typeface="Courier New" panose="02070309020205020404" pitchFamily="49" charset="0"/>
              </a:rPr>
              <a:t>                    col('_c4').alias('</a:t>
            </a:r>
            <a:r>
              <a:rPr lang="en-US" sz="900" dirty="0" err="1">
                <a:solidFill>
                  <a:schemeClr val="tx1"/>
                </a:solidFill>
                <a:latin typeface="Courier New" panose="02070309020205020404" pitchFamily="49" charset="0"/>
                <a:cs typeface="Courier New" panose="02070309020205020404" pitchFamily="49" charset="0"/>
              </a:rPr>
              <a:t>artist_name</a:t>
            </a:r>
            <a:r>
              <a:rPr lang="en-US" sz="900" dirty="0">
                <a:solidFill>
                  <a:schemeClr val="tx1"/>
                </a:solidFill>
                <a:latin typeface="Courier New" panose="02070309020205020404" pitchFamily="49" charset="0"/>
                <a:cs typeface="Courier New" panose="02070309020205020404" pitchFamily="49" charset="0"/>
              </a:rPr>
              <a:t>'),</a:t>
            </a:r>
          </a:p>
          <a:p>
            <a:r>
              <a:rPr lang="en-US" sz="900" dirty="0">
                <a:solidFill>
                  <a:schemeClr val="tx1"/>
                </a:solidFill>
                <a:latin typeface="Courier New" panose="02070309020205020404" pitchFamily="49" charset="0"/>
                <a:cs typeface="Courier New" panose="02070309020205020404" pitchFamily="49" charset="0"/>
              </a:rPr>
              <a:t>                    col('_c14').alias('tempo'),</a:t>
            </a:r>
          </a:p>
          <a:p>
            <a:r>
              <a:rPr lang="en-US" sz="900" dirty="0">
                <a:solidFill>
                  <a:schemeClr val="tx1"/>
                </a:solidFill>
                <a:latin typeface="Courier New" panose="02070309020205020404" pitchFamily="49" charset="0"/>
                <a:cs typeface="Courier New" panose="02070309020205020404" pitchFamily="49" charset="0"/>
              </a:rPr>
              <a:t>                   )</a:t>
            </a:r>
          </a:p>
          <a:p>
            <a:r>
              <a:rPr lang="en-US" sz="900" dirty="0">
                <a:solidFill>
                  <a:schemeClr val="tx1"/>
                </a:solidFill>
                <a:latin typeface="Courier New" panose="02070309020205020404" pitchFamily="49" charset="0"/>
                <a:cs typeface="Courier New" panose="02070309020205020404" pitchFamily="49" charset="0"/>
              </a:rPr>
              <a:t> </a:t>
            </a:r>
          </a:p>
          <a:p>
            <a:r>
              <a:rPr lang="en-US" sz="900" dirty="0" err="1">
                <a:solidFill>
                  <a:schemeClr val="tx1"/>
                </a:solidFill>
                <a:latin typeface="Courier New" panose="02070309020205020404" pitchFamily="49" charset="0"/>
                <a:cs typeface="Courier New" panose="02070309020205020404" pitchFamily="49" charset="0"/>
              </a:rPr>
              <a:t>avg_tempo_df</a:t>
            </a:r>
            <a:r>
              <a:rPr lang="en-US" sz="900" dirty="0">
                <a:solidFill>
                  <a:schemeClr val="tx1"/>
                </a:solidFill>
                <a:latin typeface="Courier New" panose="02070309020205020404" pitchFamily="49" charset="0"/>
                <a:cs typeface="Courier New" panose="02070309020205020404" pitchFamily="49" charset="0"/>
              </a:rPr>
              <a:t> = </a:t>
            </a:r>
            <a:r>
              <a:rPr lang="en-US" sz="900" dirty="0" err="1">
                <a:solidFill>
                  <a:schemeClr val="tx1"/>
                </a:solidFill>
                <a:latin typeface="Courier New" panose="02070309020205020404" pitchFamily="49" charset="0"/>
                <a:cs typeface="Courier New" panose="02070309020205020404" pitchFamily="49" charset="0"/>
              </a:rPr>
              <a:t>tempo_df</a:t>
            </a:r>
            <a:r>
              <a:rPr lang="en-US" sz="900" dirty="0">
                <a:solidFill>
                  <a:schemeClr val="tx1"/>
                </a:solidFill>
                <a:latin typeface="Courier New" panose="02070309020205020404" pitchFamily="49" charset="0"/>
                <a:cs typeface="Courier New" panose="02070309020205020404" pitchFamily="49" charset="0"/>
              </a:rPr>
              <a:t> \</a:t>
            </a:r>
          </a:p>
          <a:p>
            <a:r>
              <a:rPr lang="en-US" sz="900" dirty="0">
                <a:solidFill>
                  <a:schemeClr val="tx1"/>
                </a:solidFill>
                <a:latin typeface="Courier New" panose="02070309020205020404" pitchFamily="49" charset="0"/>
                <a:cs typeface="Courier New" panose="02070309020205020404" pitchFamily="49" charset="0"/>
              </a:rPr>
              <a:t>    .</a:t>
            </a:r>
            <a:r>
              <a:rPr lang="en-US" sz="900" dirty="0" err="1">
                <a:solidFill>
                  <a:schemeClr val="tx1"/>
                </a:solidFill>
                <a:latin typeface="Courier New" panose="02070309020205020404" pitchFamily="49" charset="0"/>
                <a:cs typeface="Courier New" panose="02070309020205020404" pitchFamily="49" charset="0"/>
              </a:rPr>
              <a:t>groupBy</a:t>
            </a:r>
            <a:r>
              <a:rPr lang="en-US" sz="900" dirty="0">
                <a:solidFill>
                  <a:schemeClr val="tx1"/>
                </a:solidFill>
                <a:latin typeface="Courier New" panose="02070309020205020404" pitchFamily="49" charset="0"/>
                <a:cs typeface="Courier New" panose="02070309020205020404" pitchFamily="49" charset="0"/>
              </a:rPr>
              <a:t>('</a:t>
            </a:r>
            <a:r>
              <a:rPr lang="en-US" sz="900" dirty="0" err="1">
                <a:solidFill>
                  <a:schemeClr val="tx1"/>
                </a:solidFill>
                <a:latin typeface="Courier New" panose="02070309020205020404" pitchFamily="49" charset="0"/>
                <a:cs typeface="Courier New" panose="02070309020205020404" pitchFamily="49" charset="0"/>
              </a:rPr>
              <a:t>artist_name</a:t>
            </a:r>
            <a:r>
              <a:rPr lang="en-US" sz="900" dirty="0">
                <a:solidFill>
                  <a:schemeClr val="tx1"/>
                </a:solidFill>
                <a:latin typeface="Courier New" panose="02070309020205020404" pitchFamily="49" charset="0"/>
                <a:cs typeface="Courier New" panose="02070309020205020404" pitchFamily="49" charset="0"/>
              </a:rPr>
              <a:t>') \</a:t>
            </a:r>
          </a:p>
          <a:p>
            <a:r>
              <a:rPr lang="en-US" sz="900" dirty="0">
                <a:solidFill>
                  <a:schemeClr val="tx1"/>
                </a:solidFill>
                <a:latin typeface="Courier New" panose="02070309020205020404" pitchFamily="49" charset="0"/>
                <a:cs typeface="Courier New" panose="02070309020205020404" pitchFamily="49" charset="0"/>
              </a:rPr>
              <a:t>    .avg('tempo') \</a:t>
            </a:r>
          </a:p>
          <a:p>
            <a:r>
              <a:rPr lang="en-US" sz="900" dirty="0">
                <a:solidFill>
                  <a:schemeClr val="tx1"/>
                </a:solidFill>
                <a:latin typeface="Courier New" panose="02070309020205020404" pitchFamily="49" charset="0"/>
                <a:cs typeface="Courier New" panose="02070309020205020404" pitchFamily="49" charset="0"/>
              </a:rPr>
              <a:t>    .</a:t>
            </a:r>
            <a:r>
              <a:rPr lang="en-US" sz="900" dirty="0" err="1">
                <a:solidFill>
                  <a:schemeClr val="tx1"/>
                </a:solidFill>
                <a:latin typeface="Courier New" panose="02070309020205020404" pitchFamily="49" charset="0"/>
                <a:cs typeface="Courier New" panose="02070309020205020404" pitchFamily="49" charset="0"/>
              </a:rPr>
              <a:t>orderBy</a:t>
            </a:r>
            <a:r>
              <a:rPr lang="en-US" sz="900" dirty="0">
                <a:solidFill>
                  <a:schemeClr val="tx1"/>
                </a:solidFill>
                <a:latin typeface="Courier New" panose="02070309020205020404" pitchFamily="49" charset="0"/>
                <a:cs typeface="Courier New" panose="02070309020205020404" pitchFamily="49" charset="0"/>
              </a:rPr>
              <a:t>('avg(tempo)',ascending=False)</a:t>
            </a:r>
          </a:p>
          <a:p>
            <a:r>
              <a:rPr lang="en-US" sz="900" dirty="0">
                <a:solidFill>
                  <a:schemeClr val="tx1"/>
                </a:solidFill>
                <a:latin typeface="Courier New" panose="02070309020205020404" pitchFamily="49" charset="0"/>
                <a:cs typeface="Courier New" panose="02070309020205020404" pitchFamily="49" charset="0"/>
              </a:rPr>
              <a:t> </a:t>
            </a:r>
          </a:p>
          <a:p>
            <a:r>
              <a:rPr lang="en-US" sz="900" dirty="0" err="1">
                <a:solidFill>
                  <a:schemeClr val="tx1"/>
                </a:solidFill>
                <a:latin typeface="Courier New" panose="02070309020205020404" pitchFamily="49" charset="0"/>
                <a:cs typeface="Courier New" panose="02070309020205020404" pitchFamily="49" charset="0"/>
              </a:rPr>
              <a:t>avg_tempo_df.show</a:t>
            </a:r>
            <a:r>
              <a:rPr lang="en-US" sz="900" dirty="0">
                <a:solidFill>
                  <a:schemeClr val="tx1"/>
                </a:solidFill>
                <a:latin typeface="Courier New" panose="02070309020205020404" pitchFamily="49" charset="0"/>
                <a:cs typeface="Courier New" panose="02070309020205020404" pitchFamily="49" charset="0"/>
              </a:rPr>
              <a:t>(truncate=False)</a:t>
            </a:r>
          </a:p>
        </p:txBody>
      </p:sp>
    </p:spTree>
    <p:extLst>
      <p:ext uri="{BB962C8B-B14F-4D97-AF65-F5344CB8AC3E}">
        <p14:creationId xmlns:p14="http://schemas.microsoft.com/office/powerpoint/2010/main" val="429488439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Spark’s Strengths</a:t>
            </a:r>
            <a:endParaRPr dirty="0"/>
          </a:p>
        </p:txBody>
      </p:sp>
      <p:sp>
        <p:nvSpPr>
          <p:cNvPr id="84" name="Google Shape;84;p17"/>
          <p:cNvSpPr txBox="1">
            <a:spLocks noGrp="1"/>
          </p:cNvSpPr>
          <p:nvPr>
            <p:ph type="body" idx="1"/>
          </p:nvPr>
        </p:nvSpPr>
        <p:spPr>
          <a:prstGeom prst="rect">
            <a:avLst/>
          </a:prstGeom>
        </p:spPr>
        <p:txBody>
          <a:bodyPr spcFirstLastPara="1" wrap="square" lIns="91425" tIns="91425" rIns="91425" bIns="91425" anchor="t" anchorCtr="0">
            <a:noAutofit/>
          </a:bodyPr>
          <a:lstStyle/>
          <a:p>
            <a:pPr marL="419100">
              <a:spcBef>
                <a:spcPts val="0"/>
              </a:spcBef>
              <a:spcAft>
                <a:spcPts val="0"/>
              </a:spcAft>
              <a:buSzPts val="2400"/>
            </a:pPr>
            <a:r>
              <a:rPr lang="en" sz="2400" dirty="0"/>
              <a:t>Data pipelines and analytics</a:t>
            </a:r>
            <a:endParaRPr sz="2400" dirty="0"/>
          </a:p>
          <a:p>
            <a:pPr marL="857250" lvl="1">
              <a:spcBef>
                <a:spcPts val="2000"/>
              </a:spcBef>
              <a:spcAft>
                <a:spcPts val="0"/>
              </a:spcAft>
              <a:buSzPts val="1800"/>
            </a:pPr>
            <a:r>
              <a:rPr lang="en" sz="1800" dirty="0"/>
              <a:t>Batch or streaming</a:t>
            </a:r>
            <a:endParaRPr sz="1800" dirty="0"/>
          </a:p>
          <a:p>
            <a:pPr marL="857250" lvl="1">
              <a:spcBef>
                <a:spcPts val="2000"/>
              </a:spcBef>
              <a:spcAft>
                <a:spcPts val="0"/>
              </a:spcAft>
              <a:buSzPts val="1800"/>
            </a:pPr>
            <a:r>
              <a:rPr lang="en" sz="1800" dirty="0" err="1"/>
              <a:t>SparkSQL</a:t>
            </a:r>
            <a:endParaRPr sz="1800" dirty="0"/>
          </a:p>
          <a:p>
            <a:pPr marL="419100">
              <a:spcBef>
                <a:spcPts val="2000"/>
              </a:spcBef>
              <a:spcAft>
                <a:spcPts val="0"/>
              </a:spcAft>
              <a:buSzPts val="2400"/>
            </a:pPr>
            <a:r>
              <a:rPr lang="en" sz="2400" dirty="0"/>
              <a:t>Machine learning</a:t>
            </a:r>
            <a:endParaRPr sz="2400" dirty="0"/>
          </a:p>
          <a:p>
            <a:pPr marL="419100">
              <a:spcBef>
                <a:spcPts val="2000"/>
              </a:spcBef>
              <a:spcAft>
                <a:spcPts val="0"/>
              </a:spcAft>
              <a:buSzPts val="2400"/>
            </a:pPr>
            <a:r>
              <a:rPr lang="en" sz="2400" dirty="0"/>
              <a:t>Uses memory to speed up processing</a:t>
            </a:r>
            <a:endParaRPr sz="2400" dirty="0"/>
          </a:p>
          <a:p>
            <a:pPr marL="419100">
              <a:spcBef>
                <a:spcPts val="2000"/>
              </a:spcBef>
              <a:spcAft>
                <a:spcPts val="2000"/>
              </a:spcAft>
              <a:buSzPts val="2400"/>
            </a:pPr>
            <a:r>
              <a:rPr lang="en" sz="2400" dirty="0"/>
              <a:t>Large community, many examples and tutorials</a:t>
            </a:r>
            <a:endParaRPr sz="2400" dirty="0"/>
          </a:p>
        </p:txBody>
      </p:sp>
    </p:spTree>
    <p:extLst>
      <p:ext uri="{BB962C8B-B14F-4D97-AF65-F5344CB8AC3E}">
        <p14:creationId xmlns:p14="http://schemas.microsoft.com/office/powerpoint/2010/main" val="1978716129"/>
      </p:ext>
    </p:extLst>
  </p:cSld>
  <p:clrMapOvr>
    <a:masterClrMapping/>
  </p:clrMapOvr>
  <p:transition>
    <p:fade/>
  </p:transition>
</p:sld>
</file>

<file path=ppt/theme/theme1.xml><?xml version="1.0" encoding="utf-8"?>
<a:theme xmlns:a="http://schemas.openxmlformats.org/drawingml/2006/main" name="SQLintersection">
  <a:themeElements>
    <a:clrScheme name="Azure + AI Conf">
      <a:dk1>
        <a:srgbClr val="000000"/>
      </a:dk1>
      <a:lt1>
        <a:srgbClr val="FFFFFF"/>
      </a:lt1>
      <a:dk2>
        <a:srgbClr val="335B74"/>
      </a:dk2>
      <a:lt2>
        <a:srgbClr val="DFE3E5"/>
      </a:lt2>
      <a:accent1>
        <a:srgbClr val="273573"/>
      </a:accent1>
      <a:accent2>
        <a:srgbClr val="2683C6"/>
      </a:accent2>
      <a:accent3>
        <a:srgbClr val="5586B0"/>
      </a:accent3>
      <a:accent4>
        <a:srgbClr val="77B342"/>
      </a:accent4>
      <a:accent5>
        <a:srgbClr val="3E8853"/>
      </a:accent5>
      <a:accent6>
        <a:srgbClr val="62A39F"/>
      </a:accent6>
      <a:hlink>
        <a:srgbClr val="6EAC1C"/>
      </a:hlink>
      <a:folHlink>
        <a:srgbClr val="B26B02"/>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865B9DCC8F7FB4A82840FBDE1FC983A" ma:contentTypeVersion="0" ma:contentTypeDescription="Create a new document." ma:contentTypeScope="" ma:versionID="ecd0916681f32cda70880b341f4a891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498799-B0FC-4B7A-8396-BFC34D805990}">
  <ds:schemaRefs>
    <ds:schemaRef ds:uri="http://schemas.microsoft.com/office/2006/metadata/properties"/>
  </ds:schemaRefs>
</ds:datastoreItem>
</file>

<file path=customXml/itemProps2.xml><?xml version="1.0" encoding="utf-8"?>
<ds:datastoreItem xmlns:ds="http://schemas.openxmlformats.org/officeDocument/2006/customXml" ds:itemID="{1DEB1AF8-B785-4B22-89EC-168618F34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1685463B-57CE-4CE4-B1CF-FE44EB79BF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7732</TotalTime>
  <Words>2283</Words>
  <Application>Microsoft Macintosh PowerPoint</Application>
  <PresentationFormat>On-screen Show (16:9)</PresentationFormat>
  <Paragraphs>201</Paragraphs>
  <Slides>28</Slides>
  <Notes>14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28</vt:i4>
      </vt:variant>
    </vt:vector>
  </HeadingPairs>
  <TitlesOfParts>
    <vt:vector size="40" baseType="lpstr">
      <vt:lpstr>Arial</vt:lpstr>
      <vt:lpstr>Calibri</vt:lpstr>
      <vt:lpstr>Calibri Light</vt:lpstr>
      <vt:lpstr>Cambria</vt:lpstr>
      <vt:lpstr>Courier New</vt:lpstr>
      <vt:lpstr>Myriad Pro</vt:lpstr>
      <vt:lpstr>Open Sans</vt:lpstr>
      <vt:lpstr>Segoe UI</vt:lpstr>
      <vt:lpstr>Tekton Pro</vt:lpstr>
      <vt:lpstr>Verdana</vt:lpstr>
      <vt:lpstr>Wingdings</vt:lpstr>
      <vt:lpstr>SQLintersection</vt:lpstr>
      <vt:lpstr>PowerPoint Presentation</vt:lpstr>
      <vt:lpstr>Dustin Vannoy</vt:lpstr>
      <vt:lpstr>Agenda</vt:lpstr>
      <vt:lpstr>Overview and Databricks workspace walk through</vt:lpstr>
      <vt:lpstr>Why Spark?</vt:lpstr>
      <vt:lpstr>Benefit of horizontal scaling</vt:lpstr>
      <vt:lpstr>What is Spark?</vt:lpstr>
      <vt:lpstr>Simple code, parallel compute</vt:lpstr>
      <vt:lpstr>Spark’s Strengths</vt:lpstr>
      <vt:lpstr>PowerPoint Presentation</vt:lpstr>
      <vt:lpstr>Why use it and how to start</vt:lpstr>
      <vt:lpstr>Spark is powerful, but...</vt:lpstr>
      <vt:lpstr>ACID </vt:lpstr>
      <vt:lpstr>Small File Problem</vt:lpstr>
      <vt:lpstr>Partitions </vt:lpstr>
      <vt:lpstr>Delta Lake Concepts</vt:lpstr>
      <vt:lpstr>Atomicity, Consistency, and Isolation all improved</vt:lpstr>
      <vt:lpstr>Reminder: ACID </vt:lpstr>
      <vt:lpstr>ACID Transaction Support</vt:lpstr>
      <vt:lpstr>How to use schema validation and schema merge</vt:lpstr>
      <vt:lpstr>Schema validation by default</vt:lpstr>
      <vt:lpstr>Data version history in Delta</vt:lpstr>
      <vt:lpstr>Delta Log</vt:lpstr>
      <vt:lpstr>PowerPoint Presentation</vt:lpstr>
      <vt:lpstr>Delta Lake delivers some powerful capabilities</vt:lpstr>
      <vt:lpstr>Delta Lake addresses</vt:lpstr>
      <vt:lpstr>References</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SQLintersection Session SQL213  Session Name</dc:title>
  <dc:subject>From raw Ajax to ASP.NET</dc:subject>
  <dc:creator>Kimberly L. Tripp</dc:creator>
  <cp:lastModifiedBy>Dustin Vannoy</cp:lastModifiedBy>
  <cp:revision>57</cp:revision>
  <cp:lastPrinted>2012-12-21T20:05:00Z</cp:lastPrinted>
  <dcterms:created xsi:type="dcterms:W3CDTF">2014-10-22T19:18:01Z</dcterms:created>
  <dcterms:modified xsi:type="dcterms:W3CDTF">2019-11-19T22:36:48Z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0x0101003865B9DCC8F7FB4A82840FBDE1FC983A</vt:lpwstr>
  </property>
</Properties>
</file>