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6"/>
  </p:notesMasterIdLst>
  <p:handoutMasterIdLst>
    <p:handoutMasterId r:id="rId37"/>
  </p:handoutMasterIdLst>
  <p:sldIdLst>
    <p:sldId id="463" r:id="rId5"/>
    <p:sldId id="550" r:id="rId6"/>
    <p:sldId id="357" r:id="rId7"/>
    <p:sldId id="552" r:id="rId8"/>
    <p:sldId id="563" r:id="rId9"/>
    <p:sldId id="559" r:id="rId10"/>
    <p:sldId id="562" r:id="rId11"/>
    <p:sldId id="553" r:id="rId12"/>
    <p:sldId id="257" r:id="rId13"/>
    <p:sldId id="259" r:id="rId14"/>
    <p:sldId id="560" r:id="rId15"/>
    <p:sldId id="561" r:id="rId16"/>
    <p:sldId id="570" r:id="rId17"/>
    <p:sldId id="571" r:id="rId18"/>
    <p:sldId id="572" r:id="rId19"/>
    <p:sldId id="573" r:id="rId20"/>
    <p:sldId id="574" r:id="rId21"/>
    <p:sldId id="564" r:id="rId22"/>
    <p:sldId id="565" r:id="rId23"/>
    <p:sldId id="566" r:id="rId24"/>
    <p:sldId id="567" r:id="rId25"/>
    <p:sldId id="575" r:id="rId26"/>
    <p:sldId id="568" r:id="rId27"/>
    <p:sldId id="569" r:id="rId28"/>
    <p:sldId id="555" r:id="rId29"/>
    <p:sldId id="556" r:id="rId30"/>
    <p:sldId id="557" r:id="rId31"/>
    <p:sldId id="558" r:id="rId32"/>
    <p:sldId id="576" r:id="rId33"/>
    <p:sldId id="544" r:id="rId34"/>
    <p:sldId id="546" r:id="rId35"/>
  </p:sldIdLst>
  <p:sldSz cx="9144000" cy="5143500" type="screen16x9"/>
  <p:notesSz cx="7315200" cy="9601200"/>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mn-cs"/>
      </a:defRPr>
    </a:lvl1pPr>
    <a:lvl2pPr marL="457200" algn="l" rtl="0" eaLnBrk="0" fontAlgn="base" hangingPunct="0">
      <a:spcBef>
        <a:spcPct val="0"/>
      </a:spcBef>
      <a:spcAft>
        <a:spcPct val="0"/>
      </a:spcAft>
      <a:defRPr kern="1200">
        <a:solidFill>
          <a:schemeClr val="tx1"/>
        </a:solidFill>
        <a:latin typeface="Arial" pitchFamily="34" charset="0"/>
        <a:ea typeface="+mn-ea"/>
        <a:cs typeface="+mn-cs"/>
      </a:defRPr>
    </a:lvl2pPr>
    <a:lvl3pPr marL="914400" algn="l" rtl="0" eaLnBrk="0" fontAlgn="base" hangingPunct="0">
      <a:spcBef>
        <a:spcPct val="0"/>
      </a:spcBef>
      <a:spcAft>
        <a:spcPct val="0"/>
      </a:spcAft>
      <a:defRPr kern="1200">
        <a:solidFill>
          <a:schemeClr val="tx1"/>
        </a:solidFill>
        <a:latin typeface="Arial"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521415D9-36F7-43E2-AB2F-B90AF26B5E84}">
      <p14:sectionLst xmlns:p14="http://schemas.microsoft.com/office/powerpoint/2010/main">
        <p14:section name="Default Section" id="{7FF1CEDE-8733-465F-987F-CD4C7D145846}">
          <p14:sldIdLst>
            <p14:sldId id="463"/>
            <p14:sldId id="550"/>
            <p14:sldId id="357"/>
            <p14:sldId id="552"/>
            <p14:sldId id="563"/>
            <p14:sldId id="559"/>
            <p14:sldId id="562"/>
            <p14:sldId id="553"/>
            <p14:sldId id="257"/>
            <p14:sldId id="259"/>
            <p14:sldId id="560"/>
            <p14:sldId id="561"/>
            <p14:sldId id="570"/>
            <p14:sldId id="571"/>
            <p14:sldId id="572"/>
            <p14:sldId id="573"/>
            <p14:sldId id="574"/>
            <p14:sldId id="564"/>
            <p14:sldId id="565"/>
            <p14:sldId id="566"/>
            <p14:sldId id="567"/>
            <p14:sldId id="575"/>
            <p14:sldId id="568"/>
            <p14:sldId id="569"/>
            <p14:sldId id="555"/>
            <p14:sldId id="556"/>
            <p14:sldId id="557"/>
            <p14:sldId id="558"/>
            <p14:sldId id="576"/>
            <p14:sldId id="544"/>
            <p14:sldId id="546"/>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initials="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3F32"/>
    <a:srgbClr val="418F89"/>
    <a:srgbClr val="133D80"/>
    <a:srgbClr val="882483"/>
    <a:srgbClr val="8935C8"/>
    <a:srgbClr val="22AFE7"/>
    <a:srgbClr val="005087"/>
    <a:srgbClr val="336699"/>
    <a:srgbClr val="FFFFCC"/>
    <a:srgbClr val="EF8B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9F76A6-19D3-B949-B044-B9F05466CB13}" v="1" dt="2019-11-20T23:24:47.5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177" autoAdjust="0"/>
    <p:restoredTop sz="80335" autoAdjust="0"/>
  </p:normalViewPr>
  <p:slideViewPr>
    <p:cSldViewPr>
      <p:cViewPr varScale="1">
        <p:scale>
          <a:sx n="160" d="100"/>
          <a:sy n="160" d="100"/>
        </p:scale>
        <p:origin x="1552" y="1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p:cViewPr>
        <p:scale>
          <a:sx n="100" d="100"/>
          <a:sy n="100" d="100"/>
        </p:scale>
        <p:origin x="-3408" y="-7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2" y="9120190"/>
            <a:ext cx="7313613" cy="479425"/>
          </a:xfrm>
          <a:prstGeom prst="rect">
            <a:avLst/>
          </a:prstGeom>
        </p:spPr>
        <p:txBody>
          <a:bodyPr vert="horz" lIns="91417" tIns="45708" rIns="91417" bIns="45708" rtlCol="0" anchor="b"/>
          <a:lstStyle>
            <a:lvl1pPr algn="r">
              <a:defRPr sz="1200"/>
            </a:lvl1pPr>
          </a:lstStyle>
          <a:p>
            <a:pPr algn="ctr"/>
            <a:fld id="{F403B382-5E20-4D88-A964-1D6629C87BBB}" type="slidenum">
              <a:rPr lang="en-US" smtClean="0">
                <a:latin typeface="Calibri Light" pitchFamily="34" charset="0"/>
              </a:rPr>
              <a:pPr algn="ctr"/>
              <a:t>‹#›</a:t>
            </a:fld>
            <a:endParaRPr lang="en-US" dirty="0">
              <a:latin typeface="Calibri Light" pitchFamily="34" charset="0"/>
            </a:endParaRPr>
          </a:p>
        </p:txBody>
      </p:sp>
      <p:cxnSp>
        <p:nvCxnSpPr>
          <p:cNvPr id="8" name="Straight Connector 7"/>
          <p:cNvCxnSpPr/>
          <p:nvPr/>
        </p:nvCxnSpPr>
        <p:spPr>
          <a:xfrm>
            <a:off x="1" y="9134475"/>
            <a:ext cx="2971801" cy="0"/>
          </a:xfrm>
          <a:prstGeom prst="line">
            <a:avLst/>
          </a:prstGeom>
          <a:ln w="317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8000" y="8915400"/>
            <a:ext cx="1219200" cy="516610"/>
          </a:xfrm>
          <a:prstGeom prst="rect">
            <a:avLst/>
          </a:prstGeom>
        </p:spPr>
      </p:pic>
      <p:cxnSp>
        <p:nvCxnSpPr>
          <p:cNvPr id="10" name="Straight Connector 9"/>
          <p:cNvCxnSpPr/>
          <p:nvPr/>
        </p:nvCxnSpPr>
        <p:spPr>
          <a:xfrm>
            <a:off x="4343401" y="9134475"/>
            <a:ext cx="2971801" cy="0"/>
          </a:xfrm>
          <a:prstGeom prst="line">
            <a:avLst/>
          </a:prstGeom>
          <a:ln w="317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Header Placeholder 1"/>
          <p:cNvSpPr>
            <a:spLocks noGrp="1"/>
          </p:cNvSpPr>
          <p:nvPr>
            <p:ph type="hdr" sz="quarter"/>
          </p:nvPr>
        </p:nvSpPr>
        <p:spPr>
          <a:xfrm>
            <a:off x="2072482" y="152402"/>
            <a:ext cx="3170238" cy="479425"/>
          </a:xfrm>
          <a:prstGeom prst="rect">
            <a:avLst/>
          </a:prstGeom>
        </p:spPr>
        <p:txBody>
          <a:bodyPr vert="horz" lIns="91417" tIns="45708" rIns="91417" bIns="45708" rtlCol="0"/>
          <a:lstStyle>
            <a:lvl1pPr algn="l">
              <a:defRPr sz="1200"/>
            </a:lvl1pPr>
          </a:lstStyle>
          <a:p>
            <a:pPr algn="ctr"/>
            <a:endParaRPr lang="en-US" sz="1400" dirty="0">
              <a:latin typeface="Calibri Light" pitchFamily="34" charset="0"/>
            </a:endParaRPr>
          </a:p>
        </p:txBody>
      </p:sp>
    </p:spTree>
    <p:extLst>
      <p:ext uri="{BB962C8B-B14F-4D97-AF65-F5344CB8AC3E}">
        <p14:creationId xmlns:p14="http://schemas.microsoft.com/office/powerpoint/2010/main" val="493841929"/>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11-20T06:31:55.187"/>
    </inkml:context>
    <inkml:brush xml:id="br0">
      <inkml:brushProperty name="width" value="0.1" units="cm"/>
      <inkml:brushProperty name="height" value="0.1" units="cm"/>
      <inkml:brushProperty name="color" value="#E71224"/>
    </inkml:brush>
  </inkml:definitions>
  <inkml:trace contextRef="#ctx0" brushRef="#br0">1 0 24575,'7'8'0,"1"-4"0,-1 2 0,5 3 0,1 0 0,1 8 0,8-7 0,-2 8 0,10-3 0,7 1 0,9 5 0,1-3 0,32 2 0,-20 3 0,23-8 0,-20 9 0,9-10 0,-6 10 0,15-3 0,-23-2 0,5-1 0,-10-6 0,-11-6 0,17 5 0,-24-5 0,17 6 0,-19-6 0,4 3 0,-6-4 0,0 1 0,0 3 0,0-4 0,-5 1 0,3 3 0,-3-4 0,-1 4 0,5-3 0,-11 2 0,11-3 0,-4 0 0,-1 3 0,5-2 0,-11-1 0,5 3 0,-5-7 0,-5 6 0,-1-6 0,-5 2 0,1 1 0,-1-4 0,5 4 0,-3-1 0,7 2 0,-3-1 0,5 4 0,-1-3 0,1 0 0,-1 2 0,1-6 0,-5 7 0,3-8 0,-7 7 0,7-2 0,-3-1 0,5 4 0,-1-7 0,6 7 0,8-2 0,1 4 0,19 7 0,-17-5 0,10 5 0,-20-12 0,-1 3 0,-5-3 0,-5 0 0,9 3 0,-12-6 0,12 6 0,-14-7 0,4 6 0,-4-6 0,4 6 0,1-6 0,4 7 0,-4-7 0,-1 6 0,-4-6 0,-1 2 0,1-3 0,-1 3 0,0-2 0,1 3 0,-1-4 0,1 0 0,-1 0 0,1 0 0,-1 0 0,5 3 0,1-2 0,0 7 0,4-7 0,-4 2 0,0-3 0,3 4 0,-7-3 0,3 3 0,-5-1 0,1-2 0,-1 2 0,11 1 0,-4 1 0,5 1 0,-8 1 0,-3-6 0,-1 5 0,1-5 0,-1 6 0,1-6 0,-4 5 0,-4-5 0,-1 3 0,-2-4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1" y="3"/>
            <a:ext cx="3170238" cy="47942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defTabSz="966537" eaLnBrk="1" hangingPunct="1">
              <a:defRPr sz="1200">
                <a:latin typeface="Calibri Light" pitchFamily="34" charset="0"/>
              </a:defRPr>
            </a:lvl1pPr>
          </a:lstStyle>
          <a:p>
            <a:pPr>
              <a:defRPr/>
            </a:pPr>
            <a:endParaRPr lang="en-US" dirty="0"/>
          </a:p>
        </p:txBody>
      </p:sp>
      <p:sp>
        <p:nvSpPr>
          <p:cNvPr id="35843" name="Rectangle 3"/>
          <p:cNvSpPr>
            <a:spLocks noGrp="1" noChangeArrowheads="1"/>
          </p:cNvSpPr>
          <p:nvPr>
            <p:ph type="dt" idx="1"/>
          </p:nvPr>
        </p:nvSpPr>
        <p:spPr bwMode="auto">
          <a:xfrm>
            <a:off x="4143375" y="3"/>
            <a:ext cx="3170238" cy="47942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algn="r" defTabSz="966537" eaLnBrk="1" hangingPunct="1">
              <a:defRPr sz="1200">
                <a:latin typeface="Calibri Light" pitchFamily="34" charset="0"/>
              </a:defRPr>
            </a:lvl1pPr>
          </a:lstStyle>
          <a:p>
            <a:pPr>
              <a:defRPr/>
            </a:pPr>
            <a:endParaRPr lang="en-US" dirty="0"/>
          </a:p>
        </p:txBody>
      </p:sp>
      <p:sp>
        <p:nvSpPr>
          <p:cNvPr id="34820" name="Rectangle 4"/>
          <p:cNvSpPr>
            <a:spLocks noGrp="1" noRot="1" noChangeAspect="1" noChangeArrowheads="1" noTextEdit="1"/>
          </p:cNvSpPr>
          <p:nvPr>
            <p:ph type="sldImg" idx="2"/>
          </p:nvPr>
        </p:nvSpPr>
        <p:spPr bwMode="auto">
          <a:xfrm>
            <a:off x="458788" y="720725"/>
            <a:ext cx="6397625" cy="3598863"/>
          </a:xfrm>
          <a:prstGeom prst="rect">
            <a:avLst/>
          </a:prstGeom>
          <a:noFill/>
          <a:ln w="9525">
            <a:solidFill>
              <a:srgbClr val="000000"/>
            </a:solidFill>
            <a:miter lim="800000"/>
            <a:headEnd/>
            <a:tailEnd/>
          </a:ln>
        </p:spPr>
      </p:sp>
      <p:sp>
        <p:nvSpPr>
          <p:cNvPr id="35845" name="Rectangle 5"/>
          <p:cNvSpPr>
            <a:spLocks noGrp="1" noChangeArrowheads="1"/>
          </p:cNvSpPr>
          <p:nvPr>
            <p:ph type="body" sz="quarter" idx="3"/>
          </p:nvPr>
        </p:nvSpPr>
        <p:spPr bwMode="auto">
          <a:xfrm>
            <a:off x="731840" y="4560890"/>
            <a:ext cx="5851525" cy="4319587"/>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5846" name="Rectangle 6"/>
          <p:cNvSpPr>
            <a:spLocks noGrp="1" noChangeArrowheads="1"/>
          </p:cNvSpPr>
          <p:nvPr>
            <p:ph type="ftr" sz="quarter" idx="4"/>
          </p:nvPr>
        </p:nvSpPr>
        <p:spPr bwMode="auto">
          <a:xfrm>
            <a:off x="1" y="9120190"/>
            <a:ext cx="3170238" cy="479425"/>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defTabSz="966537" eaLnBrk="1" hangingPunct="1">
              <a:defRPr sz="1200">
                <a:latin typeface="Calibri Light" pitchFamily="34" charset="0"/>
              </a:defRPr>
            </a:lvl1pPr>
          </a:lstStyle>
          <a:p>
            <a:pPr>
              <a:defRPr/>
            </a:pPr>
            <a:endParaRPr lang="en-US" dirty="0"/>
          </a:p>
        </p:txBody>
      </p:sp>
      <p:sp>
        <p:nvSpPr>
          <p:cNvPr id="35847" name="Rectangle 7"/>
          <p:cNvSpPr>
            <a:spLocks noGrp="1" noChangeArrowheads="1"/>
          </p:cNvSpPr>
          <p:nvPr>
            <p:ph type="sldNum" sz="quarter" idx="5"/>
          </p:nvPr>
        </p:nvSpPr>
        <p:spPr bwMode="auto">
          <a:xfrm>
            <a:off x="4143375" y="9120190"/>
            <a:ext cx="3170238" cy="479425"/>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algn="r" defTabSz="966537" eaLnBrk="1" hangingPunct="1">
              <a:defRPr sz="1200">
                <a:latin typeface="Calibri Light" pitchFamily="34" charset="0"/>
              </a:defRPr>
            </a:lvl1pPr>
          </a:lstStyle>
          <a:p>
            <a:pPr>
              <a:defRPr/>
            </a:pPr>
            <a:fld id="{47C584BF-6945-4E60-B2A7-1638FF8EA8EE}" type="slidenum">
              <a:rPr lang="en-US" smtClean="0"/>
              <a:pPr>
                <a:defRPr/>
              </a:pPr>
              <a:t>‹#›</a:t>
            </a:fld>
            <a:endParaRPr lang="en-US" dirty="0"/>
          </a:p>
        </p:txBody>
      </p:sp>
    </p:spTree>
    <p:extLst>
      <p:ext uri="{BB962C8B-B14F-4D97-AF65-F5344CB8AC3E}">
        <p14:creationId xmlns:p14="http://schemas.microsoft.com/office/powerpoint/2010/main" val="33460990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Light"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Light"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Light"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Light"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Light"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Calibri Light" pitchFamily="34" charset="0"/>
                <a:ea typeface="+mn-ea"/>
                <a:cs typeface="+mn-cs"/>
              </a:rPr>
              <a:t>In the world of data science we often default to processing in nightly or hourly batches, but that pattern is not enough any more. Our customers and business leaders see information is being created all the time and realize it should be available much sooner. While the move to stream processing adds complexity, the tools we have available make it achievable for teams of any size. In this session we will talk about why we need to shift some of our workloads from batch data jobs to streaming in real-time. We'll dive into how Spark Structured Streaming in Azure Databricks enables this along with streaming data systems such as Kafka and EventHub. We will discuss the concepts, how Azure Databricks enables stream processing, and review code examples on a sample data set.</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Window is essentially like grouping.</a:t>
            </a:r>
          </a:p>
          <a:p>
            <a:r>
              <a:rPr lang="en-US" dirty="0"/>
              <a:t>Continuously compute the average distance for each vendor over the last 10 minutes</a:t>
            </a:r>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16</a:t>
            </a:fld>
            <a:endParaRPr lang="en-US" dirty="0"/>
          </a:p>
        </p:txBody>
      </p:sp>
    </p:spTree>
    <p:extLst>
      <p:ext uri="{BB962C8B-B14F-4D97-AF65-F5344CB8AC3E}">
        <p14:creationId xmlns:p14="http://schemas.microsoft.com/office/powerpoint/2010/main" val="6189308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361c901cf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4361c901cf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81437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361c901cf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4361c901cf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05588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25</a:t>
            </a:fld>
            <a:endParaRPr lang="en-US" dirty="0"/>
          </a:p>
        </p:txBody>
      </p:sp>
    </p:spTree>
    <p:extLst>
      <p:ext uri="{BB962C8B-B14F-4D97-AF65-F5344CB8AC3E}">
        <p14:creationId xmlns:p14="http://schemas.microsoft.com/office/powerpoint/2010/main" val="33805755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26</a:t>
            </a:fld>
            <a:endParaRPr lang="en-US" dirty="0"/>
          </a:p>
        </p:txBody>
      </p:sp>
    </p:spTree>
    <p:extLst>
      <p:ext uri="{BB962C8B-B14F-4D97-AF65-F5344CB8AC3E}">
        <p14:creationId xmlns:p14="http://schemas.microsoft.com/office/powerpoint/2010/main" val="224184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Quick overview of important </a:t>
            </a:r>
            <a:r>
              <a:rPr lang="en-US" dirty="0" err="1"/>
              <a:t>databricks</a:t>
            </a:r>
            <a:r>
              <a:rPr lang="en-US" dirty="0"/>
              <a:t> workspace segments – Clusters, Tables, Notebooks</a:t>
            </a:r>
          </a:p>
          <a:p>
            <a:pPr marL="171450" indent="-171450">
              <a:buFontTx/>
              <a:buChar char="-"/>
            </a:pPr>
            <a:r>
              <a:rPr lang="en-US" dirty="0"/>
              <a:t>Open </a:t>
            </a:r>
            <a:r>
              <a:rPr lang="en-US" i="1" dirty="0" err="1"/>
              <a:t>create_parquet_tables</a:t>
            </a:r>
            <a:r>
              <a:rPr lang="en-US" i="1" dirty="0"/>
              <a:t> </a:t>
            </a:r>
            <a:r>
              <a:rPr lang="en-US" i="0" dirty="0"/>
              <a:t>notebook and run first few commands as examples of working without delta</a:t>
            </a:r>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29</a:t>
            </a:fld>
            <a:endParaRPr lang="en-US" dirty="0"/>
          </a:p>
        </p:txBody>
      </p:sp>
    </p:spTree>
    <p:extLst>
      <p:ext uri="{BB962C8B-B14F-4D97-AF65-F5344CB8AC3E}">
        <p14:creationId xmlns:p14="http://schemas.microsoft.com/office/powerpoint/2010/main" val="2829170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Shifting to Streaming:</a:t>
            </a:r>
          </a:p>
          <a:p>
            <a:r>
              <a:rPr lang="en-US" dirty="0"/>
              <a:t>We don’t have to convince our stakeholders that they don’t really need streaming.</a:t>
            </a:r>
          </a:p>
          <a:p>
            <a:r>
              <a:rPr lang="en-US" dirty="0"/>
              <a:t>Understand the needs, find the right uses for streaming, and make it happen.</a:t>
            </a:r>
          </a:p>
          <a:p>
            <a:r>
              <a:rPr lang="en-US" dirty="0"/>
              <a:t>Discuss pros and cons, considerations before going to production, and general use cases in AI/ML</a:t>
            </a:r>
          </a:p>
          <a:p>
            <a:endParaRPr lang="en-US" dirty="0"/>
          </a:p>
          <a:p>
            <a:endParaRPr lang="en-US" dirty="0"/>
          </a:p>
          <a:p>
            <a:r>
              <a:rPr lang="en-US" dirty="0"/>
              <a:t>Spark, Event Hubs, and Kafka</a:t>
            </a:r>
          </a:p>
          <a:p>
            <a:r>
              <a:rPr lang="en-US" dirty="0"/>
              <a:t>Define the systems we will be using for this session, including some of the reasons we choose them</a:t>
            </a:r>
          </a:p>
          <a:p>
            <a:r>
              <a:rPr lang="en-US" dirty="0"/>
              <a:t>Talk about some of the options for using these together</a:t>
            </a:r>
          </a:p>
          <a:p>
            <a:endParaRPr lang="en-US" dirty="0"/>
          </a:p>
          <a:p>
            <a:r>
              <a:rPr lang="en-US" dirty="0"/>
              <a:t>Getting Hands On</a:t>
            </a:r>
          </a:p>
          <a:p>
            <a:r>
              <a:rPr lang="en-US" dirty="0"/>
              <a:t>Review dependencies that are not covered</a:t>
            </a:r>
          </a:p>
          <a:p>
            <a:r>
              <a:rPr lang="en-US" dirty="0"/>
              <a:t>Walk through basic setup of the most important pieces</a:t>
            </a:r>
          </a:p>
          <a:p>
            <a:r>
              <a:rPr lang="en-US" dirty="0"/>
              <a:t>Demo of use case code, highlight some important Structure Streaming components</a:t>
            </a:r>
          </a:p>
          <a:p>
            <a:endParaRPr lang="en-US" dirty="0"/>
          </a:p>
          <a:p>
            <a:r>
              <a:rPr lang="en-US" dirty="0"/>
              <a:t>Best Practices</a:t>
            </a:r>
          </a:p>
          <a:p>
            <a:r>
              <a:rPr lang="en-US" dirty="0"/>
              <a:t>Cover things to consider when working with Spark Structured Streaming and Kafka or Event Hubs</a:t>
            </a:r>
          </a:p>
          <a:p>
            <a:endParaRPr lang="en-US" dirty="0"/>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3</a:t>
            </a:fld>
            <a:endParaRPr lang="en-US" dirty="0"/>
          </a:p>
        </p:txBody>
      </p:sp>
    </p:spTree>
    <p:extLst>
      <p:ext uri="{BB962C8B-B14F-4D97-AF65-F5344CB8AC3E}">
        <p14:creationId xmlns:p14="http://schemas.microsoft.com/office/powerpoint/2010/main" val="1071067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361c901cf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4361c901cf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lang="en-US" dirty="0"/>
              <a:t>In the world of data science, those of us who develop ETL pipelines have determined that everything can be processed in nightly or hourly batches, but that only makes sense to data engineers.  Our customers and business leaders see information is being created all the time and realize it should be available much sooner.</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2823578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Dealing with a large set of data at once brings its own challenges (a lot of resources at once, large table joins, run out of memory, </a:t>
            </a:r>
            <a:r>
              <a:rPr lang="en-US" dirty="0" err="1"/>
              <a:t>etc</a:t>
            </a:r>
            <a:r>
              <a:rPr lang="en-US" dirty="0"/>
              <a:t>)</a:t>
            </a:r>
          </a:p>
          <a:p>
            <a:r>
              <a:rPr lang="en-US" dirty="0"/>
              <a:t>Process as it comes in for cleaner logic (rather than seeing latest state, we see events as they happen and update state downstream)</a:t>
            </a:r>
          </a:p>
          <a:p>
            <a:r>
              <a:rPr lang="en-US" dirty="0"/>
              <a:t>Even if not doing real-time analytics yet, prepare for when you will - the times they are </a:t>
            </a:r>
            <a:r>
              <a:rPr lang="en-US" dirty="0" err="1"/>
              <a:t>a’changin</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7</a:t>
            </a:fld>
            <a:endParaRPr lang="en-US" dirty="0"/>
          </a:p>
        </p:txBody>
      </p:sp>
    </p:spTree>
    <p:extLst>
      <p:ext uri="{BB962C8B-B14F-4D97-AF65-F5344CB8AC3E}">
        <p14:creationId xmlns:p14="http://schemas.microsoft.com/office/powerpoint/2010/main" val="3818680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361c901cf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4361c901cf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21820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4361c901cf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 name="Google Shape;75;g4361c901cf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SzPts val="1100"/>
              <a:buChar char="●"/>
            </a:pPr>
            <a:r>
              <a:rPr lang="en" dirty="0"/>
              <a:t>A fast and general engine for large-scale data processing, uses memory to provide benefit</a:t>
            </a:r>
            <a:endParaRPr dirty="0"/>
          </a:p>
          <a:p>
            <a:pPr marL="457200" lvl="0" indent="-298450" algn="l" rtl="0">
              <a:lnSpc>
                <a:spcPct val="115000"/>
              </a:lnSpc>
              <a:spcBef>
                <a:spcPts val="0"/>
              </a:spcBef>
              <a:spcAft>
                <a:spcPts val="0"/>
              </a:spcAft>
              <a:buSzPts val="1100"/>
              <a:buChar char="●"/>
            </a:pPr>
            <a:r>
              <a:rPr lang="en" dirty="0"/>
              <a:t>Often replaces MapReduce as parallel programming </a:t>
            </a:r>
            <a:r>
              <a:rPr lang="en" dirty="0" err="1"/>
              <a:t>api</a:t>
            </a:r>
            <a:r>
              <a:rPr lang="en" dirty="0"/>
              <a:t> on Hadoop, the way it handles data (RDDs) provides one performance benefit and use of memory when possible provides another large performance benefit</a:t>
            </a:r>
            <a:endParaRPr dirty="0"/>
          </a:p>
          <a:p>
            <a:pPr marL="457200" lvl="0" indent="-298450" algn="l" rtl="0">
              <a:lnSpc>
                <a:spcPct val="115000"/>
              </a:lnSpc>
              <a:spcBef>
                <a:spcPts val="0"/>
              </a:spcBef>
              <a:spcAft>
                <a:spcPts val="0"/>
              </a:spcAft>
              <a:buSzPts val="1100"/>
              <a:buChar char="●"/>
            </a:pPr>
            <a:r>
              <a:rPr lang="en" dirty="0"/>
              <a:t>Can run on Hadoop (using Yarn) but also as a separate Spark cluster.  Local is possible as well but reduces the performance benefits…I find its still a useful API though</a:t>
            </a:r>
            <a:endParaRPr dirty="0"/>
          </a:p>
          <a:p>
            <a:pPr marL="457200" lvl="0" indent="-298450" algn="l" rtl="0">
              <a:lnSpc>
                <a:spcPct val="115000"/>
              </a:lnSpc>
              <a:spcBef>
                <a:spcPts val="0"/>
              </a:spcBef>
              <a:spcAft>
                <a:spcPts val="0"/>
              </a:spcAft>
              <a:buSzPts val="1100"/>
              <a:buChar char="●"/>
            </a:pPr>
            <a:r>
              <a:rPr lang="en" dirty="0"/>
              <a:t>Run Java, Scala, Python, or R.  If you don’t already k</a:t>
            </a:r>
            <a:r>
              <a:rPr lang="en-US" dirty="0"/>
              <a:t>no</a:t>
            </a:r>
            <a:r>
              <a:rPr lang="en" dirty="0"/>
              <a:t>w one of those languages really well, I recommend trying it in Python and Scala and pick whichever is easiest for you. </a:t>
            </a:r>
            <a:endParaRPr dirty="0"/>
          </a:p>
          <a:p>
            <a:pPr marL="457200" lvl="0" indent="-298450" algn="l" rtl="0">
              <a:lnSpc>
                <a:spcPct val="115000"/>
              </a:lnSpc>
              <a:spcBef>
                <a:spcPts val="0"/>
              </a:spcBef>
              <a:spcAft>
                <a:spcPts val="0"/>
              </a:spcAft>
              <a:buSzPts val="1100"/>
              <a:buChar char="●"/>
            </a:pPr>
            <a:r>
              <a:rPr lang="en" dirty="0"/>
              <a:t>Several modules for different use cases, similar </a:t>
            </a:r>
            <a:r>
              <a:rPr lang="en" dirty="0" err="1"/>
              <a:t>api</a:t>
            </a:r>
            <a:r>
              <a:rPr lang="en" dirty="0"/>
              <a:t> so you can swap between modes relatively easily.</a:t>
            </a:r>
            <a:endParaRPr dirty="0"/>
          </a:p>
          <a:p>
            <a:pPr marL="914400" lvl="1" indent="-298450" algn="l" rtl="0">
              <a:lnSpc>
                <a:spcPct val="115000"/>
              </a:lnSpc>
              <a:spcBef>
                <a:spcPts val="0"/>
              </a:spcBef>
              <a:spcAft>
                <a:spcPts val="0"/>
              </a:spcAft>
              <a:buSzPts val="1100"/>
              <a:buAutoNum type="alphaLcPeriod"/>
            </a:pPr>
            <a:r>
              <a:rPr lang="en" dirty="0"/>
              <a:t>For example, we have both streaming and batch sources of some data and we reuse the rest of the spark processing transformations.</a:t>
            </a:r>
            <a:endParaRPr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2373646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4361c901cf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 name="Google Shape;75;g4361c901cf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SzPts val="1100"/>
              <a:buChar char="●"/>
            </a:pPr>
            <a:r>
              <a:rPr lang="en" dirty="0"/>
              <a:t>A fast and general engine for large-scale data processing, uses memory to provide benefit</a:t>
            </a:r>
            <a:endParaRPr dirty="0"/>
          </a:p>
          <a:p>
            <a:pPr marL="457200" lvl="0" indent="-298450" algn="l" rtl="0">
              <a:lnSpc>
                <a:spcPct val="115000"/>
              </a:lnSpc>
              <a:spcBef>
                <a:spcPts val="0"/>
              </a:spcBef>
              <a:spcAft>
                <a:spcPts val="0"/>
              </a:spcAft>
              <a:buSzPts val="1100"/>
              <a:buChar char="●"/>
            </a:pPr>
            <a:r>
              <a:rPr lang="en" dirty="0"/>
              <a:t>Often replaces MapReduce as parallel programming </a:t>
            </a:r>
            <a:r>
              <a:rPr lang="en" dirty="0" err="1"/>
              <a:t>api</a:t>
            </a:r>
            <a:r>
              <a:rPr lang="en" dirty="0"/>
              <a:t> on Hadoop, the way it handles data (RDDs) provides one performance benefit and use of memory when possible provides another large performance benefit</a:t>
            </a:r>
            <a:endParaRPr dirty="0"/>
          </a:p>
          <a:p>
            <a:pPr marL="457200" lvl="0" indent="-298450" algn="l" rtl="0">
              <a:lnSpc>
                <a:spcPct val="115000"/>
              </a:lnSpc>
              <a:spcBef>
                <a:spcPts val="0"/>
              </a:spcBef>
              <a:spcAft>
                <a:spcPts val="0"/>
              </a:spcAft>
              <a:buSzPts val="1100"/>
              <a:buChar char="●"/>
            </a:pPr>
            <a:r>
              <a:rPr lang="en" dirty="0"/>
              <a:t>Can run on Hadoop (using Yarn) but also as a separate Spark cluster.  Local is possible as well but reduces the performance benefits…I find its still a useful API though</a:t>
            </a:r>
            <a:endParaRPr dirty="0"/>
          </a:p>
          <a:p>
            <a:pPr marL="457200" lvl="0" indent="-298450" algn="l" rtl="0">
              <a:lnSpc>
                <a:spcPct val="115000"/>
              </a:lnSpc>
              <a:spcBef>
                <a:spcPts val="0"/>
              </a:spcBef>
              <a:spcAft>
                <a:spcPts val="0"/>
              </a:spcAft>
              <a:buSzPts val="1100"/>
              <a:buChar char="●"/>
            </a:pPr>
            <a:r>
              <a:rPr lang="en" dirty="0"/>
              <a:t>Run Java, Scala, Python, or R.  If you don’t already k</a:t>
            </a:r>
            <a:r>
              <a:rPr lang="en-US" dirty="0"/>
              <a:t>no</a:t>
            </a:r>
            <a:r>
              <a:rPr lang="en" dirty="0"/>
              <a:t>w one of those languages really well, I recommend trying it in Python and Scala and pick whichever is easiest for you. </a:t>
            </a:r>
            <a:endParaRPr dirty="0"/>
          </a:p>
          <a:p>
            <a:pPr marL="457200" lvl="0" indent="-298450" algn="l" rtl="0">
              <a:lnSpc>
                <a:spcPct val="115000"/>
              </a:lnSpc>
              <a:spcBef>
                <a:spcPts val="0"/>
              </a:spcBef>
              <a:spcAft>
                <a:spcPts val="0"/>
              </a:spcAft>
              <a:buSzPts val="1100"/>
              <a:buChar char="●"/>
            </a:pPr>
            <a:r>
              <a:rPr lang="en" dirty="0"/>
              <a:t>Several modules for different use cases, similar </a:t>
            </a:r>
            <a:r>
              <a:rPr lang="en" dirty="0" err="1"/>
              <a:t>api</a:t>
            </a:r>
            <a:r>
              <a:rPr lang="en" dirty="0"/>
              <a:t> so you can swap between modes relatively easily.</a:t>
            </a:r>
            <a:endParaRPr dirty="0"/>
          </a:p>
          <a:p>
            <a:pPr marL="914400" lvl="1" indent="-298450" algn="l" rtl="0">
              <a:lnSpc>
                <a:spcPct val="115000"/>
              </a:lnSpc>
              <a:spcBef>
                <a:spcPts val="0"/>
              </a:spcBef>
              <a:spcAft>
                <a:spcPts val="0"/>
              </a:spcAft>
              <a:buSzPts val="1100"/>
              <a:buAutoNum type="alphaLcPeriod"/>
            </a:pPr>
            <a:r>
              <a:rPr lang="en" dirty="0"/>
              <a:t>For example, we have both streaming and batch sources of some data and we reuse the rest of the spark processing transformations.</a:t>
            </a:r>
            <a:endParaRPr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2260235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4361c901cf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 name="Google Shape;75;g4361c901cf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SzPts val="1100"/>
              <a:buChar char="●"/>
            </a:pPr>
            <a:r>
              <a:rPr lang="en" dirty="0"/>
              <a:t>A fast and general engine for large-scale data processing, uses memory to provide benefit</a:t>
            </a:r>
            <a:endParaRPr dirty="0"/>
          </a:p>
          <a:p>
            <a:pPr marL="457200" lvl="0" indent="-298450" algn="l" rtl="0">
              <a:lnSpc>
                <a:spcPct val="115000"/>
              </a:lnSpc>
              <a:spcBef>
                <a:spcPts val="0"/>
              </a:spcBef>
              <a:spcAft>
                <a:spcPts val="0"/>
              </a:spcAft>
              <a:buSzPts val="1100"/>
              <a:buChar char="●"/>
            </a:pPr>
            <a:r>
              <a:rPr lang="en" dirty="0"/>
              <a:t>Often replaces MapReduce as parallel programming </a:t>
            </a:r>
            <a:r>
              <a:rPr lang="en" dirty="0" err="1"/>
              <a:t>api</a:t>
            </a:r>
            <a:r>
              <a:rPr lang="en" dirty="0"/>
              <a:t> on Hadoop, the way it handles data (RDDs) provides one performance benefit and use of memory when possible provides another large performance benefit</a:t>
            </a:r>
            <a:endParaRPr dirty="0"/>
          </a:p>
          <a:p>
            <a:pPr marL="457200" lvl="0" indent="-298450" algn="l" rtl="0">
              <a:lnSpc>
                <a:spcPct val="115000"/>
              </a:lnSpc>
              <a:spcBef>
                <a:spcPts val="0"/>
              </a:spcBef>
              <a:spcAft>
                <a:spcPts val="0"/>
              </a:spcAft>
              <a:buSzPts val="1100"/>
              <a:buChar char="●"/>
            </a:pPr>
            <a:r>
              <a:rPr lang="en" dirty="0"/>
              <a:t>Can run on Hadoop (using Yarn) but also as a separate Spark cluster.  Local is possible as well but reduces the performance benefits…I find its still a useful API though</a:t>
            </a:r>
            <a:endParaRPr dirty="0"/>
          </a:p>
          <a:p>
            <a:pPr marL="457200" lvl="0" indent="-298450" algn="l" rtl="0">
              <a:lnSpc>
                <a:spcPct val="115000"/>
              </a:lnSpc>
              <a:spcBef>
                <a:spcPts val="0"/>
              </a:spcBef>
              <a:spcAft>
                <a:spcPts val="0"/>
              </a:spcAft>
              <a:buSzPts val="1100"/>
              <a:buChar char="●"/>
            </a:pPr>
            <a:r>
              <a:rPr lang="en" dirty="0"/>
              <a:t>Run Java, Scala, Python, or R.  If you don’t already k</a:t>
            </a:r>
            <a:r>
              <a:rPr lang="en-US" dirty="0"/>
              <a:t>no</a:t>
            </a:r>
            <a:r>
              <a:rPr lang="en" dirty="0"/>
              <a:t>w one of those languages really well, I recommend trying it in Python and Scala and pick whichever is easiest for you. </a:t>
            </a:r>
            <a:endParaRPr dirty="0"/>
          </a:p>
          <a:p>
            <a:pPr marL="457200" lvl="0" indent="-298450" algn="l" rtl="0">
              <a:lnSpc>
                <a:spcPct val="115000"/>
              </a:lnSpc>
              <a:spcBef>
                <a:spcPts val="0"/>
              </a:spcBef>
              <a:spcAft>
                <a:spcPts val="0"/>
              </a:spcAft>
              <a:buSzPts val="1100"/>
              <a:buChar char="●"/>
            </a:pPr>
            <a:r>
              <a:rPr lang="en" dirty="0"/>
              <a:t>Several modules for different use cases, similar </a:t>
            </a:r>
            <a:r>
              <a:rPr lang="en" dirty="0" err="1"/>
              <a:t>api</a:t>
            </a:r>
            <a:r>
              <a:rPr lang="en" dirty="0"/>
              <a:t> so you can swap between modes relatively easily.</a:t>
            </a:r>
            <a:endParaRPr dirty="0"/>
          </a:p>
          <a:p>
            <a:pPr marL="914400" lvl="1" indent="-298450" algn="l" rtl="0">
              <a:lnSpc>
                <a:spcPct val="115000"/>
              </a:lnSpc>
              <a:spcBef>
                <a:spcPts val="0"/>
              </a:spcBef>
              <a:spcAft>
                <a:spcPts val="0"/>
              </a:spcAft>
              <a:buSzPts val="1100"/>
              <a:buAutoNum type="alphaLcPeriod"/>
            </a:pPr>
            <a:r>
              <a:rPr lang="en" dirty="0"/>
              <a:t>For example, we have both streaming and batch sources of some data and we reuse the rest of the spark processing transformations.</a:t>
            </a:r>
            <a:endParaRPr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2911936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Window is essentially like grouping.</a:t>
            </a:r>
          </a:p>
          <a:p>
            <a:r>
              <a:rPr lang="en-US" dirty="0"/>
              <a:t>Continuously compute the average distance for each vendor over the last 10 minutes</a:t>
            </a:r>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15</a:t>
            </a:fld>
            <a:endParaRPr lang="en-US" dirty="0"/>
          </a:p>
        </p:txBody>
      </p:sp>
    </p:spTree>
    <p:extLst>
      <p:ext uri="{BB962C8B-B14F-4D97-AF65-F5344CB8AC3E}">
        <p14:creationId xmlns:p14="http://schemas.microsoft.com/office/powerpoint/2010/main" val="41739918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www.youtube.com/watch?v=cpA3Ni8ZUPI&amp;t=317s" TargetMode="External"/><Relationship Id="rId2" Type="http://schemas.openxmlformats.org/officeDocument/2006/relationships/hyperlink" Target="https://www.youtube.com/watch?time_continue=6&amp;v=exczhYoB5vc" TargetMode="External"/><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hyperlink" Target="https://databricks.com/wp-content/uploads/2019/01/Databricks-Delta-Technical-Guide.pdf" TargetMode="Externa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32780" name="Title 32779"/>
          <p:cNvSpPr>
            <a:spLocks noGrp="1" noChangeArrowheads="1"/>
          </p:cNvSpPr>
          <p:nvPr>
            <p:ph type="ctrTitle"/>
          </p:nvPr>
        </p:nvSpPr>
        <p:spPr>
          <a:xfrm>
            <a:off x="426518" y="438150"/>
            <a:ext cx="7620000" cy="1885950"/>
          </a:xfrm>
          <a:noFill/>
        </p:spPr>
        <p:txBody>
          <a:bodyPr anchor="b"/>
          <a:lstStyle>
            <a:lvl1pPr algn="l">
              <a:defRPr sz="3200" b="1">
                <a:solidFill>
                  <a:schemeClr val="accent2"/>
                </a:solidFill>
                <a:latin typeface="Calibri Light" pitchFamily="34" charset="0"/>
                <a:cs typeface="Segoe UI" pitchFamily="34" charset="0"/>
              </a:defRPr>
            </a:lvl1pPr>
          </a:lstStyle>
          <a:p>
            <a:r>
              <a:rPr lang="en-US" dirty="0"/>
              <a:t>Click to edit Master title style</a:t>
            </a:r>
          </a:p>
        </p:txBody>
      </p:sp>
      <p:sp>
        <p:nvSpPr>
          <p:cNvPr id="32781" name="Subtitle 32780"/>
          <p:cNvSpPr>
            <a:spLocks noGrp="1" noChangeArrowheads="1"/>
          </p:cNvSpPr>
          <p:nvPr>
            <p:ph type="subTitle" idx="1"/>
          </p:nvPr>
        </p:nvSpPr>
        <p:spPr>
          <a:xfrm>
            <a:off x="429214" y="2573942"/>
            <a:ext cx="4599985" cy="1750408"/>
          </a:xfrm>
        </p:spPr>
        <p:txBody>
          <a:bodyPr/>
          <a:lstStyle>
            <a:lvl1pPr marL="0" indent="0" algn="l">
              <a:buNone/>
              <a:defRPr b="0">
                <a:latin typeface="Calibri Light" pitchFamily="34" charset="0"/>
                <a:cs typeface="Segoe UI" pitchFamily="34" charset="0"/>
              </a:defRPr>
            </a:lvl1pPr>
          </a:lstStyle>
          <a:p>
            <a:r>
              <a:rPr lang="en-US" dirty="0"/>
              <a:t>Click to edit Master subtitle style</a:t>
            </a:r>
          </a:p>
        </p:txBody>
      </p:sp>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562600" y="3303742"/>
            <a:ext cx="3162300" cy="1358900"/>
          </a:xfrm>
          <a:prstGeom prst="rect">
            <a:avLst/>
          </a:prstGeom>
        </p:spPr>
      </p:pic>
    </p:spTree>
    <p:extLst>
      <p:ext uri="{BB962C8B-B14F-4D97-AF65-F5344CB8AC3E}">
        <p14:creationId xmlns:p14="http://schemas.microsoft.com/office/powerpoint/2010/main" val="327403780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2900" b="1" dirty="0">
                <a:solidFill>
                  <a:schemeClr val="accent2"/>
                </a:solidFill>
                <a:latin typeface="Calibri"/>
                <a:ea typeface="+mj-ea"/>
                <a:cs typeface="Segoe UI" pitchFamily="34" charset="0"/>
              </a:defRPr>
            </a:lvl1pPr>
          </a:lstStyle>
          <a:p>
            <a:r>
              <a:rPr lang="en-US" dirty="0"/>
              <a:t>Click to edit Master title style</a:t>
            </a:r>
          </a:p>
        </p:txBody>
      </p:sp>
      <p:sp>
        <p:nvSpPr>
          <p:cNvPr id="3" name="Text Placeholder 2"/>
          <p:cNvSpPr>
            <a:spLocks noGrp="1"/>
          </p:cNvSpPr>
          <p:nvPr>
            <p:ph type="body" idx="1"/>
          </p:nvPr>
        </p:nvSpPr>
        <p:spPr>
          <a:xfrm>
            <a:off x="457200" y="1028700"/>
            <a:ext cx="8229600" cy="3200400"/>
          </a:xfrm>
        </p:spPr>
        <p:txBody>
          <a:bodyPr rtlCol="0"/>
          <a:lstStyle>
            <a:lvl1pPr>
              <a:buClrTx/>
              <a:buFont typeface="Wingdings" pitchFamily="2" charset="2"/>
              <a:buChar char="§"/>
              <a:defRPr sz="2100" b="1">
                <a:latin typeface="Calibri" pitchFamily="34" charset="0"/>
              </a:defRPr>
            </a:lvl1pPr>
            <a:lvl2pPr>
              <a:buClrTx/>
              <a:buFont typeface="Wingdings" pitchFamily="2" charset="2"/>
              <a:buChar char="o"/>
              <a:defRPr sz="1900" b="0">
                <a:latin typeface="Calibri Light" pitchFamily="34" charset="0"/>
              </a:defRPr>
            </a:lvl2pPr>
            <a:lvl3pPr>
              <a:buClrTx/>
              <a:buFont typeface="Wingdings" pitchFamily="2" charset="2"/>
              <a:buChar char="o"/>
              <a:defRPr sz="1700" b="0">
                <a:latin typeface="Calibri Light" pitchFamily="34" charset="0"/>
              </a:defRPr>
            </a:lvl3pPr>
            <a:lvl4pPr>
              <a:buClrTx/>
              <a:buFont typeface="Wingdings" pitchFamily="2" charset="2"/>
              <a:buChar char="o"/>
              <a:defRPr sz="1500" b="0">
                <a:latin typeface="Calibri Light" pitchFamily="34" charset="0"/>
              </a:defRPr>
            </a:lvl4pPr>
            <a:lvl5pPr>
              <a:buClrTx/>
              <a:buFont typeface="Wingdings" pitchFamily="2" charset="2"/>
              <a:buChar char="o"/>
              <a:defRPr sz="1300" b="0">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6" name="Picture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4174362362"/>
      </p:ext>
    </p:extLst>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dirty="0"/>
              <a:t>Click to edit Master title style</a:t>
            </a:r>
          </a:p>
        </p:txBody>
      </p:sp>
      <p:sp>
        <p:nvSpPr>
          <p:cNvPr id="5" name="TextBox 4">
            <a:extLst>
              <a:ext uri="{FF2B5EF4-FFF2-40B4-BE49-F238E27FC236}">
                <a16:creationId xmlns:a16="http://schemas.microsoft.com/office/drawing/2014/main" id="{DD83F1DF-16BF-2745-9601-4DA0C4646330}"/>
              </a:ext>
            </a:extLst>
          </p:cNvPr>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6" name="Picture 5">
            <a:extLst>
              <a:ext uri="{FF2B5EF4-FFF2-40B4-BE49-F238E27FC236}">
                <a16:creationId xmlns:a16="http://schemas.microsoft.com/office/drawing/2014/main" id="{3D8C8BFD-4691-714E-B57B-A1D2B886166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15227446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85800" y="2180035"/>
            <a:ext cx="7772400" cy="1125140"/>
          </a:xfrm>
          <a:noFill/>
          <a:ln w="9525">
            <a:noFill/>
            <a:miter lim="800000"/>
            <a:headEnd/>
            <a:tailEnd/>
          </a:ln>
        </p:spPr>
        <p:txBody>
          <a:bodyPr vert="horz" wrap="square" lIns="91440" tIns="45720" rIns="91440" bIns="45720" numCol="1" anchor="b" anchorCtr="0" compatLnSpc="1">
            <a:prstTxWarp prst="textNoShape">
              <a:avLst/>
            </a:prstTxWarp>
          </a:bodyPr>
          <a:lstStyle>
            <a:lvl1pPr>
              <a:defRPr lang="en-US" sz="3200" i="0" dirty="0">
                <a:solidFill>
                  <a:schemeClr val="accent2"/>
                </a:solidFill>
              </a:defRPr>
            </a:lvl1pPr>
          </a:lstStyle>
          <a:p>
            <a:pPr marL="0" lvl="0" indent="0">
              <a:buNone/>
            </a:pPr>
            <a:r>
              <a:rPr lang="en-US" dirty="0"/>
              <a:t>Click to edit Master text styles</a:t>
            </a:r>
          </a:p>
        </p:txBody>
      </p:sp>
      <p:sp>
        <p:nvSpPr>
          <p:cNvPr id="4" name="Title 3"/>
          <p:cNvSpPr>
            <a:spLocks noGrp="1"/>
          </p:cNvSpPr>
          <p:nvPr>
            <p:ph type="title"/>
          </p:nvPr>
        </p:nvSpPr>
        <p:spPr>
          <a:xfrm>
            <a:off x="685800" y="3371850"/>
            <a:ext cx="7772400" cy="571500"/>
          </a:xfrm>
          <a:noFill/>
          <a:ln w="9525">
            <a:noFill/>
            <a:miter lim="800000"/>
            <a:headEnd/>
            <a:tailEnd/>
          </a:ln>
        </p:spPr>
        <p:txBody>
          <a:bodyPr vert="horz" wrap="square" lIns="91440" tIns="45720" rIns="91440" bIns="45720" numCol="1" anchor="ctr" anchorCtr="0" compatLnSpc="1">
            <a:prstTxWarp prst="textNoShape">
              <a:avLst/>
            </a:prstTxWarp>
          </a:bodyPr>
          <a:lstStyle>
            <a:lvl1pPr>
              <a:defRPr lang="en-US" sz="1800" i="1" dirty="0">
                <a:solidFill>
                  <a:schemeClr val="tx1"/>
                </a:solidFill>
              </a:defRPr>
            </a:lvl1pPr>
          </a:lstStyle>
          <a:p>
            <a:pPr lvl="0" algn="l"/>
            <a:r>
              <a:rPr lang="en-US" dirty="0"/>
              <a:t>Click to edit Master title style</a:t>
            </a:r>
          </a:p>
        </p:txBody>
      </p:sp>
      <p:sp>
        <p:nvSpPr>
          <p:cNvPr id="6" name="TextBox 5">
            <a:extLst>
              <a:ext uri="{FF2B5EF4-FFF2-40B4-BE49-F238E27FC236}">
                <a16:creationId xmlns:a16="http://schemas.microsoft.com/office/drawing/2014/main" id="{E1EEB1C8-496F-8747-B3EF-96EF97238C60}"/>
              </a:ext>
            </a:extLst>
          </p:cNvPr>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8" name="Picture 7">
            <a:extLst>
              <a:ext uri="{FF2B5EF4-FFF2-40B4-BE49-F238E27FC236}">
                <a16:creationId xmlns:a16="http://schemas.microsoft.com/office/drawing/2014/main" id="{AC14E2DE-98B5-C340-9E86-3F2105A2612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97423829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457200" y="292894"/>
            <a:ext cx="8229600" cy="571500"/>
          </a:xfrm>
        </p:spPr>
        <p:txBody>
          <a:bodyPr/>
          <a:lstStyle>
            <a:lvl1pPr algn="ctr">
              <a:defRPr>
                <a:solidFill>
                  <a:schemeClr val="accent2"/>
                </a:solidFill>
              </a:defRPr>
            </a:lvl1pPr>
          </a:lstStyle>
          <a:p>
            <a:r>
              <a:rPr lang="en-US" dirty="0"/>
              <a:t>Demo</a:t>
            </a:r>
          </a:p>
        </p:txBody>
      </p:sp>
      <p:sp>
        <p:nvSpPr>
          <p:cNvPr id="6" name="TextBox 5">
            <a:extLst>
              <a:ext uri="{FF2B5EF4-FFF2-40B4-BE49-F238E27FC236}">
                <a16:creationId xmlns:a16="http://schemas.microsoft.com/office/drawing/2014/main" id="{33CC46A6-E157-2141-8324-4298B3C0964E}"/>
              </a:ext>
            </a:extLst>
          </p:cNvPr>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8" name="Picture 7">
            <a:extLst>
              <a:ext uri="{FF2B5EF4-FFF2-40B4-BE49-F238E27FC236}">
                <a16:creationId xmlns:a16="http://schemas.microsoft.com/office/drawing/2014/main" id="{466F803A-7044-F04D-A7C7-AC9A5B484C9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2221048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p:spPr>
        <p:txBody>
          <a:bodyPr rtlCol="0"/>
          <a:lstStyle>
            <a:lvl1pPr marL="0" indent="0" algn="ctr" defTabSz="-13873163" rtl="0" eaLnBrk="1" fontAlgn="base" hangingPunct="1">
              <a:spcBef>
                <a:spcPct val="0"/>
              </a:spcBef>
              <a:spcAft>
                <a:spcPct val="0"/>
              </a:spcAft>
              <a:defRPr lang="en-US" sz="2900" b="1" dirty="0">
                <a:solidFill>
                  <a:schemeClr val="accent2"/>
                </a:solidFill>
                <a:latin typeface="+mj-lt"/>
                <a:ea typeface="+mj-ea"/>
                <a:cs typeface="Segoe UI" pitchFamily="34" charset="0"/>
              </a:defRPr>
            </a:lvl1pPr>
          </a:lstStyle>
          <a:p>
            <a:r>
              <a:rPr lang="en-US" dirty="0"/>
              <a:t>References</a:t>
            </a:r>
          </a:p>
        </p:txBody>
      </p:sp>
      <p:sp>
        <p:nvSpPr>
          <p:cNvPr id="8" name="Text Placeholder 2"/>
          <p:cNvSpPr>
            <a:spLocks noGrp="1"/>
          </p:cNvSpPr>
          <p:nvPr>
            <p:ph type="body" idx="1" hasCustomPrompt="1"/>
          </p:nvPr>
        </p:nvSpPr>
        <p:spPr>
          <a:xfrm>
            <a:off x="457200" y="1028700"/>
            <a:ext cx="8229600" cy="3200400"/>
          </a:xfrm>
          <a:noFill/>
          <a:ln w="9525">
            <a:noFill/>
            <a:miter lim="800000"/>
            <a:headEnd/>
            <a:tailEnd/>
          </a:ln>
        </p:spPr>
        <p:txBody>
          <a:bodyPr vert="horz" wrap="square" lIns="91440" tIns="45720" rIns="91440" bIns="45720" numCol="1" anchor="t" anchorCtr="0" compatLnSpc="1">
            <a:prstTxWarp prst="textNoShape">
              <a:avLst/>
            </a:prstTxWarp>
          </a:bodyPr>
          <a:lstStyle>
            <a:lvl1pPr>
              <a:defRPr lang="en-US" dirty="0"/>
            </a:lvl1pPr>
            <a:lvl2pPr>
              <a:defRPr lang="en-US" dirty="0"/>
            </a:lvl2pPr>
            <a:lvl3pPr>
              <a:defRPr lang="en-US" dirty="0"/>
            </a:lvl3pPr>
            <a:lvl4pPr>
              <a:defRPr lang="en-US" dirty="0"/>
            </a:lvl4pPr>
            <a:lvl5pPr>
              <a:defRPr lang="en-US" dirty="0"/>
            </a:lvl5pPr>
          </a:lstStyle>
          <a:p>
            <a:r>
              <a:rPr lang="en-US" dirty="0">
                <a:hlinkClick r:id="rId2"/>
              </a:rPr>
              <a:t>Video </a:t>
            </a:r>
            <a:r>
              <a:rPr lang="en-US" dirty="0">
                <a:hlinkClick r:id="rId3"/>
              </a:rPr>
              <a:t>–</a:t>
            </a:r>
            <a:endParaRPr lang="en-US" dirty="0"/>
          </a:p>
          <a:p>
            <a:r>
              <a:rPr lang="en-US" dirty="0">
                <a:hlinkClick r:id="rId2"/>
              </a:rPr>
              <a:t>dustinvannoy.com </a:t>
            </a:r>
            <a:endParaRPr lang="en-US" dirty="0"/>
          </a:p>
          <a:p>
            <a:endParaRPr lang="en-US" dirty="0">
              <a:hlinkClick r:id="rId4"/>
            </a:endParaRPr>
          </a:p>
        </p:txBody>
      </p:sp>
      <p:sp>
        <p:nvSpPr>
          <p:cNvPr id="6" name="TextBox 5">
            <a:extLst>
              <a:ext uri="{FF2B5EF4-FFF2-40B4-BE49-F238E27FC236}">
                <a16:creationId xmlns:a16="http://schemas.microsoft.com/office/drawing/2014/main" id="{01AE55C6-4FA9-4C42-A81B-1D3CE54AB348}"/>
              </a:ext>
            </a:extLst>
          </p:cNvPr>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7" name="Picture 6">
            <a:extLst>
              <a:ext uri="{FF2B5EF4-FFF2-40B4-BE49-F238E27FC236}">
                <a16:creationId xmlns:a16="http://schemas.microsoft.com/office/drawing/2014/main" id="{9E76D215-413D-744E-8F89-6F68D55EEA23}"/>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373227158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9"/>
        <p:cNvGrpSpPr/>
        <p:nvPr/>
      </p:nvGrpSpPr>
      <p:grpSpPr>
        <a:xfrm>
          <a:off x="0" y="0"/>
          <a:ext cx="0" cy="0"/>
          <a:chOff x="0" y="0"/>
          <a:chExt cx="0" cy="0"/>
        </a:xfrm>
      </p:grpSpPr>
      <p:sp>
        <p:nvSpPr>
          <p:cNvPr id="40" name="Google Shape;40;p9"/>
          <p:cNvSpPr/>
          <p:nvPr/>
        </p:nvSpPr>
        <p:spPr>
          <a:xfrm>
            <a:off x="4572000" y="0"/>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1" name="Google Shape;41;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2" name="Google Shape;42;p9"/>
          <p:cNvSpPr txBox="1">
            <a:spLocks noGrp="1"/>
          </p:cNvSpPr>
          <p:nvPr>
            <p:ph type="title"/>
          </p:nvPr>
        </p:nvSpPr>
        <p:spPr>
          <a:xfrm>
            <a:off x="265500" y="1081400"/>
            <a:ext cx="4045200" cy="1710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3" name="Google Shape;43;p9"/>
          <p:cNvSpPr txBox="1">
            <a:spLocks noGrp="1"/>
          </p:cNvSpPr>
          <p:nvPr>
            <p:ph type="subTitle" idx="1"/>
          </p:nvPr>
        </p:nvSpPr>
        <p:spPr>
          <a:xfrm>
            <a:off x="265500" y="2845201"/>
            <a:ext cx="4045200" cy="13455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a:endParaRPr/>
          </a:p>
        </p:txBody>
      </p:sp>
      <p:sp>
        <p:nvSpPr>
          <p:cNvPr id="44" name="Google Shape;44;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45" name="Google Shape;45;p9"/>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2657164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Dem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DC0C5E-75CB-174E-AF2C-D89BAAFA0F6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704907" y="-32606"/>
            <a:ext cx="6615268" cy="5284228"/>
          </a:xfrm>
          <a:prstGeom prst="rect">
            <a:avLst/>
          </a:prstGeom>
        </p:spPr>
      </p:pic>
      <p:sp>
        <p:nvSpPr>
          <p:cNvPr id="4" name="Text Placeholder 3">
            <a:extLst>
              <a:ext uri="{FF2B5EF4-FFF2-40B4-BE49-F238E27FC236}">
                <a16:creationId xmlns:a16="http://schemas.microsoft.com/office/drawing/2014/main" id="{59A1C6CE-E44D-9A48-84DC-F09A86B6D40A}"/>
              </a:ext>
            </a:extLst>
          </p:cNvPr>
          <p:cNvSpPr>
            <a:spLocks noGrp="1"/>
          </p:cNvSpPr>
          <p:nvPr>
            <p:ph type="body" sz="quarter" idx="10" hasCustomPrompt="1"/>
          </p:nvPr>
        </p:nvSpPr>
        <p:spPr>
          <a:xfrm>
            <a:off x="97971" y="1817998"/>
            <a:ext cx="2362200" cy="584775"/>
          </a:xfrm>
        </p:spPr>
        <p:txBody>
          <a:bodyPr wrap="square">
            <a:spAutoFit/>
          </a:bodyPr>
          <a:lstStyle>
            <a:lvl1pPr>
              <a:defRPr kumimoji="0" lang="en-US" sz="3200" i="0" u="none" strike="noStrike" cap="none" spc="0" normalizeH="0" baseline="0" dirty="0">
                <a:ln>
                  <a:noFill/>
                </a:ln>
                <a:effectLst/>
                <a:uFillTx/>
                <a:latin typeface="Segoe UI"/>
                <a:ea typeface="Segoe UI"/>
                <a:cs typeface="Segoe UI"/>
                <a:sym typeface="Segoe UI"/>
              </a:defRPr>
            </a:lvl1pPr>
          </a:lstStyle>
          <a:p>
            <a:pPr marL="0" marR="0" lvl="0" indent="0" defTabSz="914400" fontAlgn="auto" latinLnBrk="0" hangingPunct="0">
              <a:lnSpc>
                <a:spcPct val="100000"/>
              </a:lnSpc>
              <a:spcBef>
                <a:spcPts val="0"/>
              </a:spcBef>
              <a:spcAft>
                <a:spcPts val="0"/>
              </a:spcAft>
              <a:buClrTx/>
              <a:buSzTx/>
              <a:buFontTx/>
              <a:buNone/>
              <a:tabLst/>
            </a:pPr>
            <a:r>
              <a:rPr lang="en-US" dirty="0"/>
              <a:t>Demo topic</a:t>
            </a:r>
          </a:p>
        </p:txBody>
      </p:sp>
      <p:sp>
        <p:nvSpPr>
          <p:cNvPr id="10" name="TextBox 9">
            <a:extLst>
              <a:ext uri="{FF2B5EF4-FFF2-40B4-BE49-F238E27FC236}">
                <a16:creationId xmlns:a16="http://schemas.microsoft.com/office/drawing/2014/main" id="{41AE65D3-15DD-9741-887B-6337D306EDA5}"/>
              </a:ext>
            </a:extLst>
          </p:cNvPr>
          <p:cNvSpPr txBox="1"/>
          <p:nvPr userDrawn="1"/>
        </p:nvSpPr>
        <p:spPr bwMode="auto">
          <a:xfrm>
            <a:off x="97971" y="1022789"/>
            <a:ext cx="2503714" cy="707886"/>
          </a:xfrm>
          <a:prstGeom prst="rect">
            <a:avLst/>
          </a:prstGeom>
          <a:noFill/>
          <a:ln w="9525">
            <a:noFill/>
            <a:miter lim="800000"/>
            <a:headEnd/>
            <a:tailEnd/>
          </a:ln>
        </p:spPr>
        <p:txBody>
          <a:bodyPr wrap="square" rtlCol="0">
            <a:spAutoFit/>
          </a:bodyPr>
          <a:lstStyle/>
          <a:p>
            <a:r>
              <a:rPr lang="en-US" sz="4000" b="1" dirty="0">
                <a:solidFill>
                  <a:schemeClr val="accent2"/>
                </a:solidFill>
              </a:rPr>
              <a:t>Demo</a:t>
            </a:r>
            <a:endParaRPr lang="en-US" sz="4000" b="1" dirty="0">
              <a:solidFill>
                <a:schemeClr val="accent2"/>
              </a:solidFill>
              <a:latin typeface="Tekton Pro" pitchFamily="34" charset="0"/>
            </a:endParaRPr>
          </a:p>
        </p:txBody>
      </p:sp>
    </p:spTree>
    <p:extLst>
      <p:ext uri="{BB962C8B-B14F-4D97-AF65-F5344CB8AC3E}">
        <p14:creationId xmlns:p14="http://schemas.microsoft.com/office/powerpoint/2010/main" val="295743085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1025"/>
          <p:cNvSpPr>
            <a:spLocks noGrp="1" noChangeArrowheads="1"/>
          </p:cNvSpPr>
          <p:nvPr>
            <p:ph type="body" idx="1"/>
          </p:nvPr>
        </p:nvSpPr>
        <p:spPr bwMode="auto">
          <a:xfrm>
            <a:off x="457200" y="1028700"/>
            <a:ext cx="8229600" cy="3371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1026"/>
          <p:cNvSpPr>
            <a:spLocks noGrp="1" noChangeArrowheads="1"/>
          </p:cNvSpPr>
          <p:nvPr>
            <p:ph type="title"/>
          </p:nvPr>
        </p:nvSpPr>
        <p:spPr bwMode="auto">
          <a:xfrm>
            <a:off x="457200" y="228600"/>
            <a:ext cx="8229600"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Tree>
    <p:extLst>
      <p:ext uri="{BB962C8B-B14F-4D97-AF65-F5344CB8AC3E}">
        <p14:creationId xmlns:p14="http://schemas.microsoft.com/office/powerpoint/2010/main" val="20524839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5" r:id="rId4"/>
    <p:sldLayoutId id="2147483657" r:id="rId5"/>
    <p:sldLayoutId id="2147483651" r:id="rId6"/>
    <p:sldLayoutId id="2147483658" r:id="rId7"/>
    <p:sldLayoutId id="2147483659" r:id="rId8"/>
  </p:sldLayoutIdLst>
  <p:transition>
    <p:fade/>
  </p:transition>
  <p:hf hdr="0" ftr="0" dt="0"/>
  <p:txStyles>
    <p:titleStyle>
      <a:lvl1pPr marL="0" indent="0" algn="ctr" defTabSz="-13873163" rtl="0" eaLnBrk="1" fontAlgn="base" hangingPunct="1">
        <a:spcBef>
          <a:spcPct val="0"/>
        </a:spcBef>
        <a:spcAft>
          <a:spcPct val="0"/>
        </a:spcAft>
        <a:defRPr lang="en-US" sz="2900" b="1" dirty="0" smtClean="0">
          <a:solidFill>
            <a:schemeClr val="accent2"/>
          </a:solidFill>
          <a:latin typeface="Calibri"/>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p:titleStyle>
    <p:bodyStyle>
      <a:lvl1pPr marL="342900" indent="-342900" algn="l" defTabSz="-13873163" rtl="0" eaLnBrk="1" fontAlgn="base" hangingPunct="1">
        <a:spcBef>
          <a:spcPct val="20000"/>
        </a:spcBef>
        <a:spcAft>
          <a:spcPct val="0"/>
        </a:spcAft>
        <a:buFont typeface="Wingdings" pitchFamily="2" charset="2"/>
        <a:buChar char="§"/>
        <a:defRPr sz="21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457200" algn="l" eaLnBrk="1" fontAlgn="base" hangingPunct="1">
        <a:spcBef>
          <a:spcPct val="0"/>
        </a:spcBef>
        <a:spcAft>
          <a:spcPct val="0"/>
        </a:spcAft>
        <a:defRPr>
          <a:solidFill>
            <a:schemeClr val="tx1">
              <a:alpha val="100000"/>
            </a:schemeClr>
          </a:solidFill>
          <a:latin typeface="Arial"/>
        </a:defRPr>
      </a:lvl2pPr>
      <a:lvl3pPr marL="914400" algn="l" eaLnBrk="1" fontAlgn="base" hangingPunct="1">
        <a:spcBef>
          <a:spcPct val="0"/>
        </a:spcBef>
        <a:spcAft>
          <a:spcPct val="0"/>
        </a:spcAft>
        <a:defRPr>
          <a:solidFill>
            <a:schemeClr val="tx1">
              <a:alpha val="100000"/>
            </a:schemeClr>
          </a:solidFill>
          <a:latin typeface="Arial"/>
        </a:defRPr>
      </a:lvl3pPr>
      <a:lvl4pPr marL="1371600" algn="l" eaLnBrk="1" fontAlgn="base" hangingPunct="1">
        <a:spcBef>
          <a:spcPct val="0"/>
        </a:spcBef>
        <a:spcAft>
          <a:spcPct val="0"/>
        </a:spcAft>
        <a:defRPr>
          <a:solidFill>
            <a:schemeClr val="tx1">
              <a:alpha val="100000"/>
            </a:schemeClr>
          </a:solidFill>
          <a:latin typeface="Arial"/>
        </a:defRPr>
      </a:lvl4pPr>
      <a:lvl5pPr marL="1828800" algn="l" eaLnBrk="1" fontAlgn="base" hangingPunct="1">
        <a:spcBef>
          <a:spcPct val="0"/>
        </a:spcBef>
        <a:spcAft>
          <a:spcPct val="0"/>
        </a:spcAft>
        <a:defRPr>
          <a:solidFill>
            <a:schemeClr val="tx1">
              <a:alpha val="100000"/>
            </a:schemeClr>
          </a:solidFill>
          <a:latin typeface="Arial"/>
        </a:defRPr>
      </a:lvl5pPr>
      <a:lvl6pPr marL="2286000" algn="l" eaLnBrk="1" fontAlgn="base" hangingPunct="1">
        <a:spcBef>
          <a:spcPct val="0"/>
        </a:spcBef>
        <a:spcAft>
          <a:spcPct val="0"/>
        </a:spcAft>
        <a:defRPr>
          <a:solidFill>
            <a:schemeClr val="tx1">
              <a:alpha val="100000"/>
            </a:schemeClr>
          </a:solidFill>
          <a:latin typeface="Arial"/>
        </a:defRPr>
      </a:lvl6pPr>
      <a:lvl7pPr marL="2743200" algn="l" eaLnBrk="1" fontAlgn="base" hangingPunct="1">
        <a:spcBef>
          <a:spcPct val="0"/>
        </a:spcBef>
        <a:spcAft>
          <a:spcPct val="0"/>
        </a:spcAft>
        <a:defRPr>
          <a:solidFill>
            <a:schemeClr val="tx1">
              <a:alpha val="100000"/>
            </a:schemeClr>
          </a:solidFill>
          <a:latin typeface="Arial"/>
        </a:defRPr>
      </a:lvl7pPr>
      <a:lvl8pPr marL="3200400" algn="l" eaLnBrk="1" fontAlgn="base" hangingPunct="1">
        <a:spcBef>
          <a:spcPct val="0"/>
        </a:spcBef>
        <a:spcAft>
          <a:spcPct val="0"/>
        </a:spcAft>
        <a:defRPr>
          <a:solidFill>
            <a:schemeClr val="tx1">
              <a:alpha val="100000"/>
            </a:schemeClr>
          </a:solidFill>
          <a:latin typeface="Arial"/>
        </a:defRPr>
      </a:lvl8pPr>
      <a:lvl9pPr marL="3657600" algn="l" eaLnBrk="1" fontAlgn="base" hangingPunct="1">
        <a:spcBef>
          <a:spcPct val="0"/>
        </a:spcBef>
        <a:spcAft>
          <a:spcPct val="0"/>
        </a:spcAft>
        <a:defRPr>
          <a:solidFill>
            <a:schemeClr val="tx1">
              <a:alpha val="100000"/>
            </a:schemeClr>
          </a:solidFill>
          <a:latin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youtu.be/rl8dIzTpxrI"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The%20Log%20-%20Jay%20Kreps" TargetMode="Externa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hyperlink" Target="https://github.com/Azure/azure-event-hubs-for-kafka"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github.com/Azure/azure-event-hubs-for-kafka" TargetMode="External"/><Relationship Id="rId2" Type="http://schemas.openxmlformats.org/officeDocument/2006/relationships/hyperlink" Target="The%20Log%20-%20Jay%20Kreps" TargetMode="External"/><Relationship Id="rId1" Type="http://schemas.openxmlformats.org/officeDocument/2006/relationships/slideLayout" Target="../slideLayouts/slideLayout6.xml"/><Relationship Id="rId6" Type="http://schemas.openxmlformats.org/officeDocument/2006/relationships/hyperlink" Target="https://github.com/Azure/azure-event-hubs-spark" TargetMode="External"/><Relationship Id="rId5" Type="http://schemas.openxmlformats.org/officeDocument/2006/relationships/hyperlink" Target="https://databricks.com/blog/2016/07/14/a-tale-of-three-apache-spark-apis-rdds-dataframes-and-datasets.html" TargetMode="External"/><Relationship Id="rId4" Type="http://schemas.openxmlformats.org/officeDocument/2006/relationships/hyperlink" Target="https://databricks.com/blog/2016/01/04/introducing-apache-spark-datasets.html"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ustomXml" Target="../ink/ink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04610" y="2844053"/>
            <a:ext cx="6400800" cy="971550"/>
          </a:xfrm>
        </p:spPr>
        <p:txBody>
          <a:bodyPr/>
          <a:lstStyle/>
          <a:p>
            <a:pPr>
              <a:lnSpc>
                <a:spcPct val="150000"/>
              </a:lnSpc>
              <a:spcBef>
                <a:spcPts val="0"/>
              </a:spcBef>
              <a:spcAft>
                <a:spcPts val="1200"/>
              </a:spcAft>
            </a:pPr>
            <a:r>
              <a:rPr lang="en-US" sz="2800" b="1" dirty="0"/>
              <a:t>Dustin Vannoy</a:t>
            </a:r>
            <a:endParaRPr lang="en-US" sz="1400" b="1" dirty="0"/>
          </a:p>
          <a:p>
            <a:r>
              <a:rPr lang="en-US" sz="1800" dirty="0"/>
              <a:t>Data Engineer</a:t>
            </a:r>
          </a:p>
          <a:p>
            <a:r>
              <a:rPr lang="en-US" sz="1800" dirty="0"/>
              <a:t>Cloud + Streaming</a:t>
            </a:r>
          </a:p>
        </p:txBody>
      </p:sp>
      <p:sp>
        <p:nvSpPr>
          <p:cNvPr id="5" name="TextBox 4">
            <a:extLst>
              <a:ext uri="{FF2B5EF4-FFF2-40B4-BE49-F238E27FC236}">
                <a16:creationId xmlns:a16="http://schemas.microsoft.com/office/drawing/2014/main" id="{B0ABF7F4-60BC-D347-88FD-C0EEFC1444D6}"/>
              </a:ext>
            </a:extLst>
          </p:cNvPr>
          <p:cNvSpPr txBox="1"/>
          <p:nvPr/>
        </p:nvSpPr>
        <p:spPr bwMode="auto">
          <a:xfrm>
            <a:off x="2008094" y="4087906"/>
            <a:ext cx="184731" cy="369332"/>
          </a:xfrm>
          <a:prstGeom prst="rect">
            <a:avLst/>
          </a:prstGeom>
          <a:noFill/>
          <a:ln w="9525">
            <a:noFill/>
            <a:miter lim="800000"/>
            <a:headEnd/>
            <a:tailEnd/>
          </a:ln>
        </p:spPr>
        <p:txBody>
          <a:bodyPr wrap="none" rtlCol="0">
            <a:spAutoFit/>
          </a:bodyPr>
          <a:lstStyle/>
          <a:p>
            <a:endParaRPr lang="en-US" sz="1800" dirty="0">
              <a:solidFill>
                <a:srgbClr val="002060"/>
              </a:solidFill>
              <a:latin typeface="Tekton Pro" pitchFamily="34" charset="0"/>
            </a:endParaRPr>
          </a:p>
        </p:txBody>
      </p:sp>
      <p:sp>
        <p:nvSpPr>
          <p:cNvPr id="12" name="Title 3">
            <a:extLst>
              <a:ext uri="{FF2B5EF4-FFF2-40B4-BE49-F238E27FC236}">
                <a16:creationId xmlns:a16="http://schemas.microsoft.com/office/drawing/2014/main" id="{169F4ACB-A3D2-4E4E-984D-6E0DCD386B3B}"/>
              </a:ext>
            </a:extLst>
          </p:cNvPr>
          <p:cNvSpPr txBox="1">
            <a:spLocks/>
          </p:cNvSpPr>
          <p:nvPr/>
        </p:nvSpPr>
        <p:spPr bwMode="auto">
          <a:xfrm>
            <a:off x="404610" y="1169477"/>
            <a:ext cx="4624589" cy="1402273"/>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lvl1pPr marL="0" indent="0" algn="l" defTabSz="288036" rtl="0" eaLnBrk="1" fontAlgn="base" hangingPunct="1">
              <a:spcBef>
                <a:spcPct val="0"/>
              </a:spcBef>
              <a:spcAft>
                <a:spcPct val="0"/>
              </a:spcAft>
              <a:defRPr lang="en-US" sz="2520" b="1">
                <a:solidFill>
                  <a:schemeClr val="accent2"/>
                </a:solidFill>
                <a:latin typeface="Calibri Light" pitchFamily="34" charset="0"/>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a:lstStyle>
          <a:p>
            <a:r>
              <a:rPr lang="en-US" sz="4000" kern="0" dirty="0"/>
              <a:t>Spark Streaming with Azure Databricks</a:t>
            </a:r>
          </a:p>
        </p:txBody>
      </p:sp>
    </p:spTree>
    <p:extLst>
      <p:ext uri="{BB962C8B-B14F-4D97-AF65-F5344CB8AC3E}">
        <p14:creationId xmlns:p14="http://schemas.microsoft.com/office/powerpoint/2010/main" val="202960849"/>
      </p:ext>
    </p:extLst>
  </p:cSld>
  <p:clrMapOvr>
    <a:masterClrMapping/>
  </p:clrMapOvr>
  <mc:AlternateContent xmlns:mc="http://schemas.openxmlformats.org/markup-compatibility/2006" xmlns:p14="http://schemas.microsoft.com/office/powerpoint/2010/main">
    <mc:Choice Requires="p14">
      <p:transition p14:dur="0"/>
    </mc:Choice>
    <mc:Fallback xmlns="" xmlns:mv="urn:schemas-microsoft-com:mac:vml">
      <mp:transition xmlns:mp="http://schemas.microsoft.com/office/mac/powerpoint/2008/mai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What is Spark?</a:t>
            </a:r>
            <a:endParaRPr/>
          </a:p>
        </p:txBody>
      </p:sp>
      <p:sp>
        <p:nvSpPr>
          <p:cNvPr id="78" name="Google Shape;78;p16"/>
          <p:cNvSpPr txBox="1">
            <a:spLocks noGrp="1"/>
          </p:cNvSpPr>
          <p:nvPr>
            <p:ph type="body" idx="1"/>
          </p:nvPr>
        </p:nvSpPr>
        <p:spPr>
          <a:prstGeom prst="rect">
            <a:avLst/>
          </a:prstGeom>
        </p:spPr>
        <p:txBody>
          <a:bodyPr spcFirstLastPara="1" wrap="square" lIns="91425" tIns="91425" rIns="91425" bIns="91425" anchor="t" anchorCtr="0">
            <a:noAutofit/>
          </a:bodyPr>
          <a:lstStyle/>
          <a:p>
            <a:pPr marL="419100">
              <a:lnSpc>
                <a:spcPct val="200000"/>
              </a:lnSpc>
              <a:spcBef>
                <a:spcPts val="0"/>
              </a:spcBef>
              <a:spcAft>
                <a:spcPts val="0"/>
              </a:spcAft>
              <a:buSzPts val="2400"/>
            </a:pPr>
            <a:r>
              <a:rPr lang="en" sz="2400" dirty="0"/>
              <a:t>Fast, general purpose engine for large-scale data processing</a:t>
            </a:r>
            <a:endParaRPr sz="2400" dirty="0"/>
          </a:p>
          <a:p>
            <a:pPr marL="419100">
              <a:lnSpc>
                <a:spcPct val="200000"/>
              </a:lnSpc>
              <a:spcBef>
                <a:spcPts val="0"/>
              </a:spcBef>
              <a:spcAft>
                <a:spcPts val="0"/>
              </a:spcAft>
              <a:buSzPts val="2400"/>
            </a:pPr>
            <a:r>
              <a:rPr lang="en" sz="2400" dirty="0"/>
              <a:t>Replaces MapReduce as Hadoop parallel programming API</a:t>
            </a:r>
            <a:endParaRPr sz="2400" dirty="0"/>
          </a:p>
          <a:p>
            <a:pPr marL="419100">
              <a:lnSpc>
                <a:spcPct val="150000"/>
              </a:lnSpc>
              <a:spcBef>
                <a:spcPts val="0"/>
              </a:spcBef>
              <a:spcAft>
                <a:spcPts val="0"/>
              </a:spcAft>
              <a:buSzPts val="2400"/>
            </a:pPr>
            <a:r>
              <a:rPr lang="en" sz="2400" dirty="0"/>
              <a:t>Many options:</a:t>
            </a:r>
            <a:endParaRPr sz="2400" dirty="0"/>
          </a:p>
          <a:p>
            <a:pPr marL="857250" lvl="1">
              <a:lnSpc>
                <a:spcPct val="150000"/>
              </a:lnSpc>
              <a:spcBef>
                <a:spcPts val="0"/>
              </a:spcBef>
              <a:spcAft>
                <a:spcPts val="0"/>
              </a:spcAft>
              <a:buSzPts val="1800"/>
            </a:pPr>
            <a:r>
              <a:rPr lang="en" sz="1800" dirty="0"/>
              <a:t>Yarn / Spark Cluster / Local</a:t>
            </a:r>
            <a:endParaRPr sz="1800" dirty="0"/>
          </a:p>
          <a:p>
            <a:pPr marL="857250" lvl="1">
              <a:lnSpc>
                <a:spcPct val="150000"/>
              </a:lnSpc>
              <a:spcBef>
                <a:spcPts val="0"/>
              </a:spcBef>
              <a:spcAft>
                <a:spcPts val="0"/>
              </a:spcAft>
              <a:buSzPts val="1800"/>
            </a:pPr>
            <a:r>
              <a:rPr lang="en" sz="1800" dirty="0"/>
              <a:t>Scala / Python / Java / R</a:t>
            </a:r>
            <a:endParaRPr sz="1800" dirty="0"/>
          </a:p>
          <a:p>
            <a:pPr marL="857250" lvl="1">
              <a:lnSpc>
                <a:spcPct val="150000"/>
              </a:lnSpc>
              <a:spcBef>
                <a:spcPts val="0"/>
              </a:spcBef>
              <a:spcAft>
                <a:spcPts val="0"/>
              </a:spcAft>
              <a:buSzPts val="1800"/>
            </a:pPr>
            <a:r>
              <a:rPr lang="en" sz="1800" dirty="0"/>
              <a:t>Spark Core / SQL / Streaming / ML / Graph</a:t>
            </a:r>
            <a:endParaRPr sz="1800" dirty="0"/>
          </a:p>
        </p:txBody>
      </p:sp>
    </p:spTree>
    <p:extLst>
      <p:ext uri="{BB962C8B-B14F-4D97-AF65-F5344CB8AC3E}">
        <p14:creationId xmlns:p14="http://schemas.microsoft.com/office/powerpoint/2010/main" val="1152390518"/>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What is Spark Structured Streaming?</a:t>
            </a:r>
            <a:endParaRPr dirty="0"/>
          </a:p>
        </p:txBody>
      </p:sp>
      <p:sp>
        <p:nvSpPr>
          <p:cNvPr id="78" name="Google Shape;78;p16"/>
          <p:cNvSpPr txBox="1">
            <a:spLocks noGrp="1"/>
          </p:cNvSpPr>
          <p:nvPr>
            <p:ph type="body" idx="1"/>
          </p:nvPr>
        </p:nvSpPr>
        <p:spPr>
          <a:prstGeom prst="rect">
            <a:avLst/>
          </a:prstGeom>
        </p:spPr>
        <p:txBody>
          <a:bodyPr spcFirstLastPara="1" wrap="square" lIns="91425" tIns="91425" rIns="91425" bIns="91425" anchor="t" anchorCtr="0">
            <a:noAutofit/>
          </a:bodyPr>
          <a:lstStyle/>
          <a:p>
            <a:pPr marL="457200" lvl="0" indent="-381000">
              <a:lnSpc>
                <a:spcPct val="114000"/>
              </a:lnSpc>
              <a:spcBef>
                <a:spcPts val="0"/>
              </a:spcBef>
              <a:spcAft>
                <a:spcPts val="0"/>
              </a:spcAft>
              <a:buSzPts val="2400"/>
            </a:pPr>
            <a:r>
              <a:rPr lang="en-US" sz="2400" dirty="0"/>
              <a:t>Alternative to traditional Spark Streaming which used </a:t>
            </a:r>
            <a:r>
              <a:rPr lang="en-US" sz="2400" dirty="0" err="1"/>
              <a:t>DStreams</a:t>
            </a:r>
            <a:endParaRPr lang="en-US" sz="2400" dirty="0"/>
          </a:p>
          <a:p>
            <a:pPr marL="457200" lvl="0" indent="-381000">
              <a:lnSpc>
                <a:spcPct val="114000"/>
              </a:lnSpc>
              <a:spcBef>
                <a:spcPts val="2000"/>
              </a:spcBef>
              <a:spcAft>
                <a:spcPts val="2000"/>
              </a:spcAft>
              <a:buSzPts val="2400"/>
            </a:pPr>
            <a:r>
              <a:rPr lang="en-US" sz="2400" dirty="0"/>
              <a:t>If you are familiar with Spark, it is best to think of Structured Streaming as Spark SQL API but for streaming</a:t>
            </a:r>
          </a:p>
          <a:p>
            <a:pPr marL="457200" lvl="0" indent="-381000">
              <a:lnSpc>
                <a:spcPct val="114000"/>
              </a:lnSpc>
              <a:spcBef>
                <a:spcPts val="2000"/>
              </a:spcBef>
              <a:spcAft>
                <a:spcPts val="2000"/>
              </a:spcAft>
              <a:buSzPts val="2400"/>
            </a:pPr>
            <a:r>
              <a:rPr lang="en-US" sz="2400" i="1" dirty="0"/>
              <a:t>Use import </a:t>
            </a:r>
            <a:r>
              <a:rPr lang="en-US" sz="2400" i="1" dirty="0" err="1"/>
              <a:t>spark.sql.streaming</a:t>
            </a:r>
            <a:endParaRPr lang="en-US" sz="2400" i="1" dirty="0"/>
          </a:p>
        </p:txBody>
      </p:sp>
    </p:spTree>
    <p:extLst>
      <p:ext uri="{BB962C8B-B14F-4D97-AF65-F5344CB8AC3E}">
        <p14:creationId xmlns:p14="http://schemas.microsoft.com/office/powerpoint/2010/main" val="236574478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What is Spark Structured Streaming?</a:t>
            </a:r>
            <a:endParaRPr dirty="0"/>
          </a:p>
        </p:txBody>
      </p:sp>
      <p:sp>
        <p:nvSpPr>
          <p:cNvPr id="78" name="Google Shape;78;p16"/>
          <p:cNvSpPr txBox="1">
            <a:spLocks noGrp="1"/>
          </p:cNvSpPr>
          <p:nvPr>
            <p:ph type="body" idx="1"/>
          </p:nvPr>
        </p:nvSpPr>
        <p:spPr>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sz="2400" dirty="0"/>
              <a:t>Tathagata Das “TD” - Lead Developer on Spark Streaming</a:t>
            </a:r>
          </a:p>
          <a:p>
            <a:pPr marL="457200" lvl="0" indent="-381000">
              <a:lnSpc>
                <a:spcPct val="114000"/>
              </a:lnSpc>
              <a:spcBef>
                <a:spcPts val="1600"/>
              </a:spcBef>
              <a:spcAft>
                <a:spcPts val="0"/>
              </a:spcAft>
              <a:buSzPts val="2400"/>
            </a:pPr>
            <a:r>
              <a:rPr lang="en-US" sz="2400" dirty="0"/>
              <a:t>“Fast, fault-tolerant, exactly-once stateful stream processing without having to reason about streaming"</a:t>
            </a:r>
          </a:p>
          <a:p>
            <a:pPr marL="457200" lvl="0" indent="-381000">
              <a:lnSpc>
                <a:spcPct val="114000"/>
              </a:lnSpc>
              <a:spcBef>
                <a:spcPts val="2000"/>
              </a:spcBef>
              <a:spcAft>
                <a:spcPts val="0"/>
              </a:spcAft>
              <a:buSzPts val="2400"/>
            </a:pPr>
            <a:r>
              <a:rPr lang="en-US" sz="2400" dirty="0"/>
              <a:t>"The simplest way to perform streaming analytics is not having to reason about streaming at all"</a:t>
            </a:r>
          </a:p>
          <a:p>
            <a:pPr marL="457200" lvl="0" indent="-381000">
              <a:lnSpc>
                <a:spcPct val="114000"/>
              </a:lnSpc>
              <a:spcBef>
                <a:spcPts val="2000"/>
              </a:spcBef>
              <a:spcAft>
                <a:spcPts val="0"/>
              </a:spcAft>
              <a:buSzPts val="2400"/>
            </a:pPr>
            <a:r>
              <a:rPr lang="en-US" sz="2400" dirty="0"/>
              <a:t>A table that is constantly appended with each micro-batch</a:t>
            </a:r>
          </a:p>
        </p:txBody>
      </p:sp>
      <p:sp>
        <p:nvSpPr>
          <p:cNvPr id="2" name="TextBox 1">
            <a:extLst>
              <a:ext uri="{FF2B5EF4-FFF2-40B4-BE49-F238E27FC236}">
                <a16:creationId xmlns:a16="http://schemas.microsoft.com/office/drawing/2014/main" id="{1C86E100-97F5-8E47-8B05-664F669AB5C6}"/>
              </a:ext>
            </a:extLst>
          </p:cNvPr>
          <p:cNvSpPr txBox="1"/>
          <p:nvPr/>
        </p:nvSpPr>
        <p:spPr bwMode="auto">
          <a:xfrm>
            <a:off x="533400" y="4385256"/>
            <a:ext cx="5791200" cy="369332"/>
          </a:xfrm>
          <a:prstGeom prst="rect">
            <a:avLst/>
          </a:prstGeom>
          <a:noFill/>
          <a:ln w="9525">
            <a:noFill/>
            <a:miter lim="800000"/>
            <a:headEnd/>
            <a:tailEnd/>
          </a:ln>
        </p:spPr>
        <p:txBody>
          <a:bodyPr wrap="square" rtlCol="0">
            <a:spAutoFit/>
          </a:bodyPr>
          <a:lstStyle/>
          <a:p>
            <a:r>
              <a:rPr lang="en-US" dirty="0"/>
              <a:t>Reference: </a:t>
            </a:r>
            <a:r>
              <a:rPr lang="en-US" u="sng" dirty="0">
                <a:solidFill>
                  <a:schemeClr val="hlink"/>
                </a:solidFill>
                <a:hlinkClick r:id="rId3"/>
              </a:rPr>
              <a:t>https://youtu.be/rl8dIzTpxrI</a:t>
            </a:r>
            <a:endParaRPr lang="en-US" dirty="0"/>
          </a:p>
        </p:txBody>
      </p:sp>
    </p:spTree>
    <p:extLst>
      <p:ext uri="{BB962C8B-B14F-4D97-AF65-F5344CB8AC3E}">
        <p14:creationId xmlns:p14="http://schemas.microsoft.com/office/powerpoint/2010/main" val="899115427"/>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F2E141-D238-954C-AF78-5B8D11A7DC68}"/>
              </a:ext>
            </a:extLst>
          </p:cNvPr>
          <p:cNvSpPr>
            <a:spLocks noGrp="1"/>
          </p:cNvSpPr>
          <p:nvPr>
            <p:ph type="title"/>
          </p:nvPr>
        </p:nvSpPr>
        <p:spPr/>
        <p:txBody>
          <a:bodyPr/>
          <a:lstStyle/>
          <a:p>
            <a:r>
              <a:rPr lang="en-US" dirty="0"/>
              <a:t>Structured Streaming - Read</a:t>
            </a:r>
          </a:p>
        </p:txBody>
      </p:sp>
      <p:sp>
        <p:nvSpPr>
          <p:cNvPr id="3" name="Text Placeholder 2">
            <a:extLst>
              <a:ext uri="{FF2B5EF4-FFF2-40B4-BE49-F238E27FC236}">
                <a16:creationId xmlns:a16="http://schemas.microsoft.com/office/drawing/2014/main" id="{D0DCF66A-B3F4-9140-8F37-41DB07854A18}"/>
              </a:ext>
            </a:extLst>
          </p:cNvPr>
          <p:cNvSpPr>
            <a:spLocks noGrp="1"/>
          </p:cNvSpPr>
          <p:nvPr>
            <p:ph type="body" idx="1"/>
          </p:nvPr>
        </p:nvSpPr>
        <p:spPr>
          <a:xfrm>
            <a:off x="1371600" y="1352550"/>
            <a:ext cx="6400800" cy="2743200"/>
          </a:xfrm>
        </p:spPr>
        <p:txBody>
          <a:bodyPr/>
          <a:lstStyle/>
          <a:p>
            <a:pPr marL="0" indent="0">
              <a:buNone/>
            </a:pPr>
            <a:r>
              <a:rPr lang="en-US" sz="2400" b="0" dirty="0">
                <a:latin typeface="Courier New" panose="02070309020205020404" pitchFamily="49" charset="0"/>
                <a:cs typeface="Courier New" panose="02070309020205020404" pitchFamily="49" charset="0"/>
              </a:rPr>
              <a:t>df = spark.readStream</a:t>
            </a:r>
          </a:p>
          <a:p>
            <a:pPr marL="0" indent="0">
              <a:buNone/>
            </a:pPr>
            <a:r>
              <a:rPr lang="en-US" sz="2400" b="0" dirty="0">
                <a:latin typeface="Courier New" panose="02070309020205020404" pitchFamily="49" charset="0"/>
                <a:cs typeface="Courier New" panose="02070309020205020404" pitchFamily="49" charset="0"/>
              </a:rPr>
              <a:t>    .format("</a:t>
            </a:r>
            <a:r>
              <a:rPr lang="en-US" sz="2400" b="0" dirty="0" err="1">
                <a:latin typeface="Courier New" panose="02070309020205020404" pitchFamily="49" charset="0"/>
                <a:cs typeface="Courier New" panose="02070309020205020404" pitchFamily="49" charset="0"/>
              </a:rPr>
              <a:t>kafka</a:t>
            </a:r>
            <a:r>
              <a:rPr lang="en-US" sz="2400" b="0" dirty="0">
                <a:latin typeface="Courier New" panose="02070309020205020404" pitchFamily="49" charset="0"/>
                <a:cs typeface="Courier New" panose="02070309020205020404" pitchFamily="49" charset="0"/>
              </a:rPr>
              <a:t>")</a:t>
            </a:r>
          </a:p>
          <a:p>
            <a:pPr marL="0" indent="0">
              <a:buNone/>
            </a:pPr>
            <a:r>
              <a:rPr lang="en-US" sz="2400" b="0" dirty="0">
                <a:latin typeface="Courier New" panose="02070309020205020404" pitchFamily="49" charset="0"/>
                <a:cs typeface="Courier New" panose="02070309020205020404" pitchFamily="49" charset="0"/>
              </a:rPr>
              <a:t>    .options(**consumer_config)</a:t>
            </a:r>
          </a:p>
          <a:p>
            <a:pPr marL="0" indent="0">
              <a:buNone/>
            </a:pPr>
            <a:r>
              <a:rPr lang="en-US" sz="2400" b="0" dirty="0">
                <a:latin typeface="Courier New" panose="02070309020205020404" pitchFamily="49" charset="0"/>
                <a:cs typeface="Courier New" panose="02070309020205020404" pitchFamily="49" charset="0"/>
              </a:rPr>
              <a:t>    .load()</a:t>
            </a:r>
          </a:p>
        </p:txBody>
      </p:sp>
    </p:spTree>
    <p:extLst>
      <p:ext uri="{BB962C8B-B14F-4D97-AF65-F5344CB8AC3E}">
        <p14:creationId xmlns:p14="http://schemas.microsoft.com/office/powerpoint/2010/main" val="353323821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F2E141-D238-954C-AF78-5B8D11A7DC68}"/>
              </a:ext>
            </a:extLst>
          </p:cNvPr>
          <p:cNvSpPr>
            <a:spLocks noGrp="1"/>
          </p:cNvSpPr>
          <p:nvPr>
            <p:ph type="title"/>
          </p:nvPr>
        </p:nvSpPr>
        <p:spPr/>
        <p:txBody>
          <a:bodyPr/>
          <a:lstStyle/>
          <a:p>
            <a:r>
              <a:rPr lang="en-US" dirty="0"/>
              <a:t>Structured Streaming - Write</a:t>
            </a:r>
          </a:p>
        </p:txBody>
      </p:sp>
      <p:sp>
        <p:nvSpPr>
          <p:cNvPr id="3" name="Text Placeholder 2">
            <a:extLst>
              <a:ext uri="{FF2B5EF4-FFF2-40B4-BE49-F238E27FC236}">
                <a16:creationId xmlns:a16="http://schemas.microsoft.com/office/drawing/2014/main" id="{D0DCF66A-B3F4-9140-8F37-41DB07854A18}"/>
              </a:ext>
            </a:extLst>
          </p:cNvPr>
          <p:cNvSpPr>
            <a:spLocks noGrp="1"/>
          </p:cNvSpPr>
          <p:nvPr>
            <p:ph type="body" idx="1"/>
          </p:nvPr>
        </p:nvSpPr>
        <p:spPr>
          <a:xfrm>
            <a:off x="685800" y="1352550"/>
            <a:ext cx="8382000" cy="2743200"/>
          </a:xfrm>
        </p:spPr>
        <p:txBody>
          <a:bodyPr/>
          <a:lstStyle/>
          <a:p>
            <a:pPr marL="0" indent="0">
              <a:buNone/>
            </a:pPr>
            <a:r>
              <a:rPr lang="en-US" sz="2400" b="0" dirty="0" err="1">
                <a:latin typeface="Courier New" panose="02070309020205020404" pitchFamily="49" charset="0"/>
                <a:cs typeface="Courier New" panose="02070309020205020404" pitchFamily="49" charset="0"/>
              </a:rPr>
              <a:t>df.writeStream</a:t>
            </a:r>
            <a:endParaRPr lang="en-US" sz="2400" b="0" dirty="0">
              <a:latin typeface="Courier New" panose="02070309020205020404" pitchFamily="49" charset="0"/>
              <a:cs typeface="Courier New" panose="02070309020205020404" pitchFamily="49" charset="0"/>
            </a:endParaRPr>
          </a:p>
          <a:p>
            <a:pPr marL="0" indent="0">
              <a:buNone/>
            </a:pPr>
            <a:r>
              <a:rPr lang="en-US" sz="2400" b="0" dirty="0">
                <a:latin typeface="Courier New" panose="02070309020205020404" pitchFamily="49" charset="0"/>
                <a:cs typeface="Courier New" panose="02070309020205020404" pitchFamily="49" charset="0"/>
              </a:rPr>
              <a:t>  .format("</a:t>
            </a:r>
            <a:r>
              <a:rPr lang="en-US" sz="2400" b="0" dirty="0" err="1">
                <a:latin typeface="Courier New" panose="02070309020205020404" pitchFamily="49" charset="0"/>
                <a:cs typeface="Courier New" panose="02070309020205020404" pitchFamily="49" charset="0"/>
              </a:rPr>
              <a:t>kafka</a:t>
            </a:r>
            <a:r>
              <a:rPr lang="en-US" sz="2400" b="0" dirty="0">
                <a:latin typeface="Courier New" panose="02070309020205020404" pitchFamily="49" charset="0"/>
                <a:cs typeface="Courier New" panose="02070309020205020404" pitchFamily="49" charset="0"/>
              </a:rPr>
              <a:t>")</a:t>
            </a:r>
          </a:p>
          <a:p>
            <a:pPr marL="0" indent="0">
              <a:buNone/>
            </a:pPr>
            <a:r>
              <a:rPr lang="en-US" sz="2400" b="0" dirty="0">
                <a:latin typeface="Courier New" panose="02070309020205020404" pitchFamily="49" charset="0"/>
                <a:cs typeface="Courier New" panose="02070309020205020404" pitchFamily="49" charset="0"/>
              </a:rPr>
              <a:t>  .options(**</a:t>
            </a:r>
            <a:r>
              <a:rPr lang="en-US" sz="2400" b="0" dirty="0" err="1">
                <a:latin typeface="Courier New" panose="02070309020205020404" pitchFamily="49" charset="0"/>
                <a:cs typeface="Courier New" panose="02070309020205020404" pitchFamily="49" charset="0"/>
              </a:rPr>
              <a:t>producer_config</a:t>
            </a:r>
            <a:r>
              <a:rPr lang="en-US" sz="2400" b="0" dirty="0">
                <a:latin typeface="Courier New" panose="02070309020205020404" pitchFamily="49" charset="0"/>
                <a:cs typeface="Courier New" panose="02070309020205020404" pitchFamily="49" charset="0"/>
              </a:rPr>
              <a:t>)</a:t>
            </a:r>
          </a:p>
          <a:p>
            <a:pPr marL="0" indent="0">
              <a:buNone/>
            </a:pPr>
            <a:r>
              <a:rPr lang="en-US" sz="2400" b="0" dirty="0">
                <a:latin typeface="Courier New" panose="02070309020205020404" pitchFamily="49" charset="0"/>
                <a:cs typeface="Courier New" panose="02070309020205020404" pitchFamily="49" charset="0"/>
              </a:rPr>
              <a:t>  .option("</a:t>
            </a:r>
            <a:r>
              <a:rPr lang="en-US" sz="2400" b="0" dirty="0" err="1">
                <a:latin typeface="Courier New" panose="02070309020205020404" pitchFamily="49" charset="0"/>
                <a:cs typeface="Courier New" panose="02070309020205020404" pitchFamily="49" charset="0"/>
              </a:rPr>
              <a:t>checkpointLocation</a:t>
            </a:r>
            <a:r>
              <a:rPr lang="en-US" sz="2400" b="0" dirty="0">
                <a:latin typeface="Courier New" panose="02070309020205020404" pitchFamily="49" charset="0"/>
                <a:cs typeface="Courier New" panose="02070309020205020404" pitchFamily="49" charset="0"/>
              </a:rPr>
              <a:t>","/</a:t>
            </a:r>
            <a:r>
              <a:rPr lang="en-US" sz="2400" b="0" dirty="0" err="1">
                <a:latin typeface="Courier New" panose="02070309020205020404" pitchFamily="49" charset="0"/>
                <a:cs typeface="Courier New" panose="02070309020205020404" pitchFamily="49" charset="0"/>
              </a:rPr>
              <a:t>tmp</a:t>
            </a:r>
            <a:r>
              <a:rPr lang="en-US" sz="2400" b="0" dirty="0">
                <a:latin typeface="Courier New" panose="02070309020205020404" pitchFamily="49" charset="0"/>
                <a:cs typeface="Courier New" panose="02070309020205020404" pitchFamily="49" charset="0"/>
              </a:rPr>
              <a:t>/cp001")</a:t>
            </a:r>
          </a:p>
          <a:p>
            <a:pPr marL="0" indent="0">
              <a:buNone/>
            </a:pPr>
            <a:r>
              <a:rPr lang="en-US" sz="2400" b="0" dirty="0">
                <a:latin typeface="Courier New" panose="02070309020205020404" pitchFamily="49" charset="0"/>
                <a:cs typeface="Courier New" panose="02070309020205020404" pitchFamily="49" charset="0"/>
              </a:rPr>
              <a:t>  .start()</a:t>
            </a:r>
          </a:p>
        </p:txBody>
      </p:sp>
    </p:spTree>
    <p:extLst>
      <p:ext uri="{BB962C8B-B14F-4D97-AF65-F5344CB8AC3E}">
        <p14:creationId xmlns:p14="http://schemas.microsoft.com/office/powerpoint/2010/main" val="1592542303"/>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F2E141-D238-954C-AF78-5B8D11A7DC68}"/>
              </a:ext>
            </a:extLst>
          </p:cNvPr>
          <p:cNvSpPr>
            <a:spLocks noGrp="1"/>
          </p:cNvSpPr>
          <p:nvPr>
            <p:ph type="title"/>
          </p:nvPr>
        </p:nvSpPr>
        <p:spPr/>
        <p:txBody>
          <a:bodyPr/>
          <a:lstStyle/>
          <a:p>
            <a:r>
              <a:rPr lang="en-US" dirty="0"/>
              <a:t>Structured Streaming - Window</a:t>
            </a:r>
          </a:p>
        </p:txBody>
      </p:sp>
      <p:sp>
        <p:nvSpPr>
          <p:cNvPr id="3" name="Text Placeholder 2">
            <a:extLst>
              <a:ext uri="{FF2B5EF4-FFF2-40B4-BE49-F238E27FC236}">
                <a16:creationId xmlns:a16="http://schemas.microsoft.com/office/drawing/2014/main" id="{D0DCF66A-B3F4-9140-8F37-41DB07854A18}"/>
              </a:ext>
            </a:extLst>
          </p:cNvPr>
          <p:cNvSpPr>
            <a:spLocks noGrp="1"/>
          </p:cNvSpPr>
          <p:nvPr>
            <p:ph type="body" idx="1"/>
          </p:nvPr>
        </p:nvSpPr>
        <p:spPr>
          <a:xfrm>
            <a:off x="685800" y="1352550"/>
            <a:ext cx="8382000" cy="2743200"/>
          </a:xfrm>
        </p:spPr>
        <p:txBody>
          <a:bodyPr/>
          <a:lstStyle/>
          <a:p>
            <a:pPr marL="0" indent="0">
              <a:buNone/>
            </a:pPr>
            <a:r>
              <a:rPr lang="en-US" sz="2400" b="0" dirty="0">
                <a:latin typeface="Courier New" panose="02070309020205020404" pitchFamily="49" charset="0"/>
                <a:cs typeface="Courier New" panose="02070309020205020404" pitchFamily="49" charset="0"/>
              </a:rPr>
              <a:t>df2.groupBy(</a:t>
            </a:r>
          </a:p>
          <a:p>
            <a:pPr marL="0" indent="0">
              <a:buNone/>
            </a:pPr>
            <a:r>
              <a:rPr lang="en-US" sz="2400" b="0" dirty="0">
                <a:latin typeface="Courier New" panose="02070309020205020404" pitchFamily="49" charset="0"/>
                <a:cs typeface="Courier New" panose="02070309020205020404" pitchFamily="49" charset="0"/>
              </a:rPr>
              <a:t>     col("</a:t>
            </a:r>
            <a:r>
              <a:rPr lang="en-US" sz="2400" b="0" dirty="0" err="1">
                <a:latin typeface="Courier New" panose="02070309020205020404" pitchFamily="49" charset="0"/>
                <a:cs typeface="Courier New" panose="02070309020205020404" pitchFamily="49" charset="0"/>
              </a:rPr>
              <a:t>VendorID</a:t>
            </a:r>
            <a:r>
              <a:rPr lang="en-US" sz="2400" b="0" dirty="0">
                <a:latin typeface="Courier New" panose="02070309020205020404" pitchFamily="49" charset="0"/>
                <a:cs typeface="Courier New" panose="02070309020205020404" pitchFamily="49" charset="0"/>
              </a:rPr>
              <a:t>"),</a:t>
            </a:r>
          </a:p>
          <a:p>
            <a:pPr marL="0" indent="0">
              <a:buNone/>
            </a:pPr>
            <a:r>
              <a:rPr lang="en-US" sz="2400" b="0" dirty="0">
                <a:latin typeface="Courier New" panose="02070309020205020404" pitchFamily="49" charset="0"/>
                <a:cs typeface="Courier New" panose="02070309020205020404" pitchFamily="49" charset="0"/>
              </a:rPr>
              <a:t>     window(col("</a:t>
            </a:r>
            <a:r>
              <a:rPr lang="en-US" sz="2400" b="0" dirty="0" err="1">
                <a:latin typeface="Courier New" panose="02070309020205020404" pitchFamily="49" charset="0"/>
                <a:cs typeface="Courier New" panose="02070309020205020404" pitchFamily="49" charset="0"/>
              </a:rPr>
              <a:t>pickup_dt</a:t>
            </a:r>
            <a:r>
              <a:rPr lang="en-US" sz="2400" b="0" dirty="0">
                <a:latin typeface="Courier New" panose="02070309020205020404" pitchFamily="49" charset="0"/>
                <a:cs typeface="Courier New" panose="02070309020205020404" pitchFamily="49" charset="0"/>
              </a:rPr>
              <a:t>"), "10 min"))</a:t>
            </a:r>
          </a:p>
          <a:p>
            <a:pPr marL="0" indent="0">
              <a:buNone/>
            </a:pPr>
            <a:r>
              <a:rPr lang="en-US" sz="2400" b="0" dirty="0">
                <a:latin typeface="Courier New" panose="02070309020205020404" pitchFamily="49" charset="0"/>
                <a:cs typeface="Courier New" panose="02070309020205020404" pitchFamily="49" charset="0"/>
              </a:rPr>
              <a:t>   .avg("</a:t>
            </a:r>
            <a:r>
              <a:rPr lang="en-US" sz="2400" b="0" dirty="0" err="1">
                <a:latin typeface="Courier New" panose="02070309020205020404" pitchFamily="49" charset="0"/>
                <a:cs typeface="Courier New" panose="02070309020205020404" pitchFamily="49" charset="0"/>
              </a:rPr>
              <a:t>trip_distance</a:t>
            </a:r>
            <a:r>
              <a:rPr lang="en-US" sz="2400" b="0"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784368615"/>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F2E141-D238-954C-AF78-5B8D11A7DC68}"/>
              </a:ext>
            </a:extLst>
          </p:cNvPr>
          <p:cNvSpPr>
            <a:spLocks noGrp="1"/>
          </p:cNvSpPr>
          <p:nvPr>
            <p:ph type="title"/>
          </p:nvPr>
        </p:nvSpPr>
        <p:spPr/>
        <p:txBody>
          <a:bodyPr/>
          <a:lstStyle/>
          <a:p>
            <a:r>
              <a:rPr lang="en-US" dirty="0"/>
              <a:t>Structured Streaming – Output Mode</a:t>
            </a:r>
          </a:p>
        </p:txBody>
      </p:sp>
      <p:sp>
        <p:nvSpPr>
          <p:cNvPr id="4" name="Google Shape;78;p16">
            <a:extLst>
              <a:ext uri="{FF2B5EF4-FFF2-40B4-BE49-F238E27FC236}">
                <a16:creationId xmlns:a16="http://schemas.microsoft.com/office/drawing/2014/main" id="{62762C50-B845-D04E-B660-691FE1EDAF86}"/>
              </a:ext>
            </a:extLst>
          </p:cNvPr>
          <p:cNvSpPr txBox="1">
            <a:spLocks noGrp="1"/>
          </p:cNvSpPr>
          <p:nvPr>
            <p:ph type="body" idx="1"/>
          </p:nvPr>
        </p:nvSpPr>
        <p:spPr>
          <a:xfrm>
            <a:off x="457200" y="1028700"/>
            <a:ext cx="8229600" cy="3200400"/>
          </a:xfrm>
          <a:prstGeom prst="rect">
            <a:avLst/>
          </a:prstGeom>
        </p:spPr>
        <p:txBody>
          <a:bodyPr spcFirstLastPara="1" wrap="square" lIns="91425" tIns="91425" rIns="91425" bIns="91425" anchor="t" anchorCtr="0">
            <a:noAutofit/>
          </a:bodyPr>
          <a:lstStyle/>
          <a:p>
            <a:pPr marL="457200" lvl="0" indent="-381000">
              <a:spcBef>
                <a:spcPts val="1600"/>
              </a:spcBef>
              <a:spcAft>
                <a:spcPts val="0"/>
              </a:spcAft>
              <a:buSzPts val="2400"/>
            </a:pPr>
            <a:r>
              <a:rPr lang="en-US" sz="2000" dirty="0"/>
              <a:t>Output triggered on a time interval (defaults to 1 second)</a:t>
            </a:r>
          </a:p>
          <a:p>
            <a:pPr marL="457200" lvl="0" indent="-381000">
              <a:spcBef>
                <a:spcPts val="2000"/>
              </a:spcBef>
              <a:spcAft>
                <a:spcPts val="0"/>
              </a:spcAft>
              <a:buSzPts val="2400"/>
            </a:pPr>
            <a:r>
              <a:rPr lang="en-US" sz="2000" dirty="0"/>
              <a:t>Append</a:t>
            </a:r>
          </a:p>
          <a:p>
            <a:pPr marL="857250" lvl="1" indent="-381000">
              <a:spcBef>
                <a:spcPts val="2000"/>
              </a:spcBef>
              <a:spcAft>
                <a:spcPts val="0"/>
              </a:spcAft>
              <a:buSzPts val="2400"/>
            </a:pPr>
            <a:r>
              <a:rPr lang="en-US" sz="2000" dirty="0"/>
              <a:t>Just keep adding newest records</a:t>
            </a:r>
          </a:p>
          <a:p>
            <a:pPr marL="457200" lvl="0" indent="-381000">
              <a:spcBef>
                <a:spcPts val="2000"/>
              </a:spcBef>
              <a:spcAft>
                <a:spcPts val="0"/>
              </a:spcAft>
              <a:buSzPts val="2400"/>
            </a:pPr>
            <a:r>
              <a:rPr lang="en-US" sz="2000" dirty="0"/>
              <a:t>Complete mode</a:t>
            </a:r>
          </a:p>
          <a:p>
            <a:pPr marL="857250" lvl="1" indent="-381000">
              <a:spcBef>
                <a:spcPts val="2000"/>
              </a:spcBef>
              <a:spcAft>
                <a:spcPts val="0"/>
              </a:spcAft>
              <a:buSzPts val="2400"/>
            </a:pPr>
            <a:r>
              <a:rPr lang="en-US" sz="2000" dirty="0"/>
              <a:t>Output latest state of table</a:t>
            </a:r>
          </a:p>
          <a:p>
            <a:pPr marL="857250" lvl="1" indent="-381000">
              <a:spcBef>
                <a:spcPts val="2000"/>
              </a:spcBef>
              <a:spcAft>
                <a:spcPts val="0"/>
              </a:spcAft>
              <a:buSzPts val="2400"/>
            </a:pPr>
            <a:r>
              <a:rPr lang="en-US" sz="2000" dirty="0"/>
              <a:t>Useful for aggregation results</a:t>
            </a:r>
          </a:p>
        </p:txBody>
      </p:sp>
    </p:spTree>
    <p:extLst>
      <p:ext uri="{BB962C8B-B14F-4D97-AF65-F5344CB8AC3E}">
        <p14:creationId xmlns:p14="http://schemas.microsoft.com/office/powerpoint/2010/main" val="321179369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455A25-4AF5-9B49-9D33-939F79E67B7A}"/>
              </a:ext>
            </a:extLst>
          </p:cNvPr>
          <p:cNvSpPr>
            <a:spLocks noGrp="1"/>
          </p:cNvSpPr>
          <p:nvPr>
            <p:ph type="body" idx="1"/>
          </p:nvPr>
        </p:nvSpPr>
        <p:spPr/>
        <p:txBody>
          <a:bodyPr/>
          <a:lstStyle/>
          <a:p>
            <a:pPr marL="0" indent="0">
              <a:buNone/>
            </a:pPr>
            <a:r>
              <a:rPr lang="en-US" dirty="0"/>
              <a:t>Apache Kafka</a:t>
            </a:r>
          </a:p>
        </p:txBody>
      </p:sp>
      <p:sp>
        <p:nvSpPr>
          <p:cNvPr id="3" name="Title 2">
            <a:extLst>
              <a:ext uri="{FF2B5EF4-FFF2-40B4-BE49-F238E27FC236}">
                <a16:creationId xmlns:a16="http://schemas.microsoft.com/office/drawing/2014/main" id="{98A2F9A3-CB23-C349-B211-95254D9BB6F0}"/>
              </a:ext>
            </a:extLst>
          </p:cNvPr>
          <p:cNvSpPr>
            <a:spLocks noGrp="1"/>
          </p:cNvSpPr>
          <p:nvPr>
            <p:ph type="title"/>
          </p:nvPr>
        </p:nvSpPr>
        <p:spPr/>
        <p:txBody>
          <a:bodyPr/>
          <a:lstStyle/>
          <a:p>
            <a:pPr algn="l"/>
            <a:r>
              <a:rPr lang="en-US" dirty="0"/>
              <a:t>Technology overview</a:t>
            </a:r>
          </a:p>
        </p:txBody>
      </p:sp>
    </p:spTree>
    <p:extLst>
      <p:ext uri="{BB962C8B-B14F-4D97-AF65-F5344CB8AC3E}">
        <p14:creationId xmlns:p14="http://schemas.microsoft.com/office/powerpoint/2010/main" val="256313314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800" dirty="0"/>
              <a:t>Why Kafka?</a:t>
            </a:r>
            <a:endParaRPr sz="4800" dirty="0"/>
          </a:p>
        </p:txBody>
      </p:sp>
      <p:sp>
        <p:nvSpPr>
          <p:cNvPr id="66" name="Google Shape;66;p14"/>
          <p:cNvSpPr txBox="1">
            <a:spLocks noGrp="1"/>
          </p:cNvSpPr>
          <p:nvPr>
            <p:ph type="subTitle" idx="1"/>
          </p:nvPr>
        </p:nvSpPr>
        <p:spPr>
          <a:xfrm>
            <a:off x="177025" y="2294625"/>
            <a:ext cx="4195800" cy="25782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1600"/>
              </a:spcAft>
              <a:buNone/>
            </a:pPr>
            <a:r>
              <a:rPr lang="en" sz="3000" dirty="0">
                <a:solidFill>
                  <a:schemeClr val="accent3"/>
                </a:solidFill>
              </a:rPr>
              <a:t>Streaming data directly from one system to another often problematic</a:t>
            </a:r>
            <a:endParaRPr sz="3000" dirty="0"/>
          </a:p>
        </p:txBody>
      </p:sp>
      <p:sp>
        <p:nvSpPr>
          <p:cNvPr id="67" name="Google Shape;67;p14"/>
          <p:cNvSpPr txBox="1">
            <a:spLocks noGrp="1"/>
          </p:cNvSpPr>
          <p:nvPr>
            <p:ph type="body" idx="2"/>
          </p:nvPr>
        </p:nvSpPr>
        <p:spPr>
          <a:xfrm>
            <a:off x="4961025" y="530450"/>
            <a:ext cx="3837000" cy="3695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000" i="1" dirty="0"/>
              <a:t> </a:t>
            </a:r>
            <a:endParaRPr sz="3000" i="1" dirty="0"/>
          </a:p>
          <a:p>
            <a:pPr marL="0" lvl="0" indent="0" algn="l" rtl="0">
              <a:spcBef>
                <a:spcPts val="1600"/>
              </a:spcBef>
              <a:spcAft>
                <a:spcPts val="1600"/>
              </a:spcAft>
              <a:buNone/>
            </a:pPr>
            <a:r>
              <a:rPr lang="en" sz="3000" i="1" dirty="0"/>
              <a:t>Kafka serves as the scalable broker, keeping up with producer and persisting data for all consumers</a:t>
            </a:r>
            <a:endParaRPr sz="3000" i="1" dirty="0"/>
          </a:p>
        </p:txBody>
      </p:sp>
    </p:spTree>
    <p:extLst>
      <p:ext uri="{BB962C8B-B14F-4D97-AF65-F5344CB8AC3E}">
        <p14:creationId xmlns:p14="http://schemas.microsoft.com/office/powerpoint/2010/main" val="4090231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66D48-7A20-0545-AA42-BB0439C0F63C}"/>
              </a:ext>
            </a:extLst>
          </p:cNvPr>
          <p:cNvSpPr>
            <a:spLocks noGrp="1"/>
          </p:cNvSpPr>
          <p:nvPr>
            <p:ph type="title"/>
          </p:nvPr>
        </p:nvSpPr>
        <p:spPr/>
        <p:txBody>
          <a:bodyPr/>
          <a:lstStyle/>
          <a:p>
            <a:r>
              <a:rPr lang="en-US" dirty="0"/>
              <a:t>The Log</a:t>
            </a:r>
          </a:p>
        </p:txBody>
      </p:sp>
      <p:sp>
        <p:nvSpPr>
          <p:cNvPr id="3" name="Text Placeholder 2">
            <a:extLst>
              <a:ext uri="{FF2B5EF4-FFF2-40B4-BE49-F238E27FC236}">
                <a16:creationId xmlns:a16="http://schemas.microsoft.com/office/drawing/2014/main" id="{9E92642E-F0F2-014E-BF50-E87942C34D00}"/>
              </a:ext>
            </a:extLst>
          </p:cNvPr>
          <p:cNvSpPr>
            <a:spLocks noGrp="1"/>
          </p:cNvSpPr>
          <p:nvPr>
            <p:ph type="body" idx="1"/>
          </p:nvPr>
        </p:nvSpPr>
        <p:spPr>
          <a:xfrm>
            <a:off x="381000" y="1038225"/>
            <a:ext cx="4038600" cy="3067050"/>
          </a:xfrm>
        </p:spPr>
        <p:txBody>
          <a:bodyPr/>
          <a:lstStyle/>
          <a:p>
            <a:pPr marL="0" indent="0">
              <a:lnSpc>
                <a:spcPct val="150000"/>
              </a:lnSpc>
              <a:buNone/>
            </a:pPr>
            <a:r>
              <a:rPr lang="en-US" sz="2800" b="0" dirty="0"/>
              <a:t>“It is an append-only, totally-ordered sequence of records ordered by time.” - Jay Kreps</a:t>
            </a:r>
            <a:endParaRPr lang="en-US" sz="2800" dirty="0"/>
          </a:p>
        </p:txBody>
      </p:sp>
      <p:pic>
        <p:nvPicPr>
          <p:cNvPr id="7" name="Picture 6">
            <a:extLst>
              <a:ext uri="{FF2B5EF4-FFF2-40B4-BE49-F238E27FC236}">
                <a16:creationId xmlns:a16="http://schemas.microsoft.com/office/drawing/2014/main" id="{1676AEA3-1139-474B-BFC1-A4E5988CAC5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267200" y="1200150"/>
            <a:ext cx="4495800" cy="2123017"/>
          </a:xfrm>
          <a:prstGeom prst="rect">
            <a:avLst/>
          </a:prstGeom>
        </p:spPr>
      </p:pic>
      <p:sp>
        <p:nvSpPr>
          <p:cNvPr id="8" name="TextBox 7">
            <a:extLst>
              <a:ext uri="{FF2B5EF4-FFF2-40B4-BE49-F238E27FC236}">
                <a16:creationId xmlns:a16="http://schemas.microsoft.com/office/drawing/2014/main" id="{EADE26FE-D30A-3A47-911E-25065D81BC11}"/>
              </a:ext>
            </a:extLst>
          </p:cNvPr>
          <p:cNvSpPr txBox="1"/>
          <p:nvPr/>
        </p:nvSpPr>
        <p:spPr bwMode="auto">
          <a:xfrm>
            <a:off x="457200" y="3939048"/>
            <a:ext cx="3962400" cy="584775"/>
          </a:xfrm>
          <a:prstGeom prst="rect">
            <a:avLst/>
          </a:prstGeom>
          <a:noFill/>
          <a:ln w="9525">
            <a:noFill/>
            <a:miter lim="800000"/>
            <a:headEnd/>
            <a:tailEnd/>
          </a:ln>
        </p:spPr>
        <p:txBody>
          <a:bodyPr wrap="square" rtlCol="0">
            <a:spAutoFit/>
          </a:bodyPr>
          <a:lstStyle/>
          <a:p>
            <a:r>
              <a:rPr lang="en-US" sz="1600" dirty="0">
                <a:solidFill>
                  <a:srgbClr val="002060"/>
                </a:solidFill>
                <a:latin typeface="Tekton Pro" pitchFamily="34" charset="0"/>
              </a:rPr>
              <a:t>Reference: </a:t>
            </a:r>
            <a:r>
              <a:rPr lang="en-US" sz="1600" dirty="0">
                <a:hlinkClick r:id="rId3"/>
              </a:rPr>
              <a:t>The Log - Jay Kreps</a:t>
            </a:r>
            <a:endParaRPr lang="en-US" sz="1600" dirty="0">
              <a:hlinkClick r:id="rId4"/>
            </a:endParaRPr>
          </a:p>
          <a:p>
            <a:endParaRPr lang="en-US" sz="1600" dirty="0">
              <a:solidFill>
                <a:srgbClr val="002060"/>
              </a:solidFill>
              <a:latin typeface="Tekton Pro" pitchFamily="34" charset="0"/>
            </a:endParaRPr>
          </a:p>
        </p:txBody>
      </p:sp>
    </p:spTree>
    <p:extLst>
      <p:ext uri="{BB962C8B-B14F-4D97-AF65-F5344CB8AC3E}">
        <p14:creationId xmlns:p14="http://schemas.microsoft.com/office/powerpoint/2010/main" val="397027853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5">
            <a:extLst>
              <a:ext uri="{FF2B5EF4-FFF2-40B4-BE49-F238E27FC236}">
                <a16:creationId xmlns:a16="http://schemas.microsoft.com/office/drawing/2014/main" id="{B9A1DA57-2292-554A-A22E-CCBA5DF659A2}"/>
              </a:ext>
            </a:extLst>
          </p:cNvPr>
          <p:cNvSpPr txBox="1">
            <a:spLocks noGrp="1"/>
          </p:cNvSpPr>
          <p:nvPr>
            <p:ph type="title"/>
          </p:nvPr>
        </p:nvSpPr>
        <p:spPr>
          <a:xfrm>
            <a:off x="273839" y="2101659"/>
            <a:ext cx="4083892" cy="447417"/>
          </a:xfrm>
          <a:prstGeom prst="rect">
            <a:avLst/>
          </a:prstGeom>
        </p:spPr>
        <p:txBody>
          <a:bodyPr/>
          <a:lstStyle>
            <a:lvl1pPr defTabSz="356615">
              <a:lnSpc>
                <a:spcPts val="2700"/>
              </a:lnSpc>
              <a:defRPr sz="2807"/>
            </a:lvl1pPr>
          </a:lstStyle>
          <a:p>
            <a:pPr algn="l"/>
            <a:r>
              <a:rPr dirty="0"/>
              <a:t>Dustin Vannoy</a:t>
            </a:r>
          </a:p>
        </p:txBody>
      </p:sp>
      <p:sp>
        <p:nvSpPr>
          <p:cNvPr id="4" name="Text Placeholder 7">
            <a:extLst>
              <a:ext uri="{FF2B5EF4-FFF2-40B4-BE49-F238E27FC236}">
                <a16:creationId xmlns:a16="http://schemas.microsoft.com/office/drawing/2014/main" id="{895078C6-C0E0-544F-9F44-04A4FA0CCA61}"/>
              </a:ext>
            </a:extLst>
          </p:cNvPr>
          <p:cNvSpPr txBox="1">
            <a:spLocks/>
          </p:cNvSpPr>
          <p:nvPr/>
        </p:nvSpPr>
        <p:spPr>
          <a:xfrm>
            <a:off x="273839" y="2670967"/>
            <a:ext cx="4455330" cy="879195"/>
          </a:xfrm>
          <a:prstGeom prst="rect">
            <a:avLst/>
          </a:prstGeom>
        </p:spPr>
        <p:txBody>
          <a:bodyPr>
            <a:normAutofit fontScale="85000" lnSpcReduction="10000"/>
          </a:bodyPr>
          <a:lstStyle>
            <a:lvl1pPr marL="342900" indent="-342900" algn="l" defTabSz="859536" rtl="0" eaLnBrk="1" fontAlgn="base" hangingPunct="1">
              <a:spcBef>
                <a:spcPct val="20000"/>
              </a:spcBef>
              <a:spcAft>
                <a:spcPct val="0"/>
              </a:spcAft>
              <a:buFont typeface="Wingdings" pitchFamily="2" charset="2"/>
              <a:buChar char="§"/>
              <a:defRPr sz="2256"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kern="0" dirty="0"/>
              <a:t>Data Engineering Consultant</a:t>
            </a:r>
          </a:p>
          <a:p>
            <a:pPr marL="0" indent="0">
              <a:buNone/>
            </a:pPr>
            <a:r>
              <a:rPr lang="en-US" kern="0" dirty="0"/>
              <a:t>Co-founder Data Engineering San Diego</a:t>
            </a:r>
          </a:p>
        </p:txBody>
      </p:sp>
      <p:sp>
        <p:nvSpPr>
          <p:cNvPr id="5" name="Text Placeholder 8">
            <a:extLst>
              <a:ext uri="{FF2B5EF4-FFF2-40B4-BE49-F238E27FC236}">
                <a16:creationId xmlns:a16="http://schemas.microsoft.com/office/drawing/2014/main" id="{044497EF-EB9B-6B4D-83F2-1DCE8FF16DE8}"/>
              </a:ext>
            </a:extLst>
          </p:cNvPr>
          <p:cNvSpPr txBox="1">
            <a:spLocks/>
          </p:cNvSpPr>
          <p:nvPr/>
        </p:nvSpPr>
        <p:spPr>
          <a:xfrm>
            <a:off x="700173" y="3694366"/>
            <a:ext cx="3651412" cy="1068959"/>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342900" indent="-342900" algn="l" defTabSz="-13873163" rtl="0" eaLnBrk="1" fontAlgn="base" hangingPunct="1">
              <a:spcBef>
                <a:spcPct val="20000"/>
              </a:spcBef>
              <a:spcAft>
                <a:spcPct val="0"/>
              </a:spcAft>
              <a:buFont typeface="Wingdings" pitchFamily="2" charset="2"/>
              <a:buChar char="§"/>
              <a:defRPr sz="21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defTabSz="841247">
              <a:spcBef>
                <a:spcPts val="800"/>
              </a:spcBef>
              <a:buNone/>
              <a:defRPr sz="1656">
                <a:latin typeface="Segoe UI"/>
                <a:ea typeface="Segoe UI"/>
                <a:cs typeface="Segoe UI"/>
                <a:sym typeface="Segoe UI"/>
              </a:defRPr>
            </a:pPr>
            <a:r>
              <a:rPr lang="en-US" sz="1656" kern="0" dirty="0">
                <a:latin typeface="Segoe UI"/>
                <a:ea typeface="Segoe UI"/>
                <a:cs typeface="Segoe UI"/>
                <a:sym typeface="Segoe UI"/>
              </a:rPr>
              <a:t>/in/</a:t>
            </a:r>
            <a:r>
              <a:rPr lang="en-US" sz="1656" kern="0" dirty="0" err="1">
                <a:latin typeface="Segoe UI"/>
                <a:ea typeface="Segoe UI"/>
                <a:cs typeface="Segoe UI"/>
                <a:sym typeface="Segoe UI"/>
              </a:rPr>
              <a:t>dustinvannoy</a:t>
            </a:r>
            <a:endParaRPr lang="en-US" sz="1656" kern="0" dirty="0">
              <a:latin typeface="Segoe UI"/>
              <a:ea typeface="Segoe UI"/>
              <a:cs typeface="Segoe UI"/>
              <a:sym typeface="Segoe UI"/>
            </a:endParaRPr>
          </a:p>
          <a:p>
            <a:pPr marL="0" indent="0" defTabSz="841247">
              <a:spcBef>
                <a:spcPts val="800"/>
              </a:spcBef>
              <a:buNone/>
              <a:defRPr sz="1656">
                <a:latin typeface="Segoe UI"/>
                <a:ea typeface="Segoe UI"/>
                <a:cs typeface="Segoe UI"/>
                <a:sym typeface="Segoe UI"/>
              </a:defRPr>
            </a:pPr>
            <a:r>
              <a:rPr lang="en-US" sz="1656" kern="0" dirty="0">
                <a:latin typeface="Segoe UI"/>
                <a:ea typeface="Segoe UI"/>
                <a:cs typeface="Segoe UI"/>
                <a:sym typeface="Segoe UI"/>
              </a:rPr>
              <a:t>@</a:t>
            </a:r>
            <a:r>
              <a:rPr lang="en-US" sz="1656" kern="0" dirty="0" err="1">
                <a:latin typeface="Segoe UI"/>
                <a:ea typeface="Segoe UI"/>
                <a:cs typeface="Segoe UI"/>
                <a:sym typeface="Segoe UI"/>
              </a:rPr>
              <a:t>dustinvannoy</a:t>
            </a:r>
            <a:endParaRPr lang="en-US" sz="1656" kern="0" dirty="0">
              <a:latin typeface="Segoe UI"/>
              <a:ea typeface="Segoe UI"/>
              <a:cs typeface="Segoe UI"/>
              <a:sym typeface="Segoe UI"/>
            </a:endParaRPr>
          </a:p>
          <a:p>
            <a:pPr marL="0" indent="0" defTabSz="841247">
              <a:spcBef>
                <a:spcPts val="800"/>
              </a:spcBef>
              <a:buNone/>
              <a:defRPr sz="1656">
                <a:latin typeface="Segoe UI"/>
                <a:ea typeface="Segoe UI"/>
                <a:cs typeface="Segoe UI"/>
                <a:sym typeface="Segoe UI"/>
              </a:defRPr>
            </a:pPr>
            <a:r>
              <a:rPr lang="en-US" sz="1656" kern="0" dirty="0" err="1">
                <a:latin typeface="Segoe UI"/>
                <a:ea typeface="Segoe UI"/>
                <a:cs typeface="Segoe UI"/>
                <a:sym typeface="Segoe UI"/>
              </a:rPr>
              <a:t>dustin@dustinvannoy.com</a:t>
            </a:r>
            <a:endParaRPr lang="en-US" sz="1656" kern="0" dirty="0">
              <a:latin typeface="Segoe UI"/>
              <a:ea typeface="Segoe UI"/>
              <a:cs typeface="Segoe UI"/>
              <a:sym typeface="Segoe UI"/>
            </a:endParaRPr>
          </a:p>
        </p:txBody>
      </p:sp>
      <p:sp>
        <p:nvSpPr>
          <p:cNvPr id="6" name="Text Placeholder 86">
            <a:extLst>
              <a:ext uri="{FF2B5EF4-FFF2-40B4-BE49-F238E27FC236}">
                <a16:creationId xmlns:a16="http://schemas.microsoft.com/office/drawing/2014/main" id="{4D7F0413-4E7A-294D-B5FC-891A18726387}"/>
              </a:ext>
            </a:extLst>
          </p:cNvPr>
          <p:cNvSpPr txBox="1">
            <a:spLocks/>
          </p:cNvSpPr>
          <p:nvPr/>
        </p:nvSpPr>
        <p:spPr>
          <a:xfrm>
            <a:off x="5641263" y="2209745"/>
            <a:ext cx="2998927" cy="180685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342900" indent="-342900" algn="l" defTabSz="-13873163" rtl="0" eaLnBrk="1" fontAlgn="base" hangingPunct="1">
              <a:spcBef>
                <a:spcPct val="20000"/>
              </a:spcBef>
              <a:spcAft>
                <a:spcPct val="0"/>
              </a:spcAft>
              <a:buFont typeface="Wingdings" pitchFamily="2" charset="2"/>
              <a:buChar char="§"/>
              <a:defRPr sz="21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defTabSz="850391">
              <a:spcBef>
                <a:spcPts val="0"/>
              </a:spcBef>
              <a:buNone/>
              <a:defRPr sz="2232">
                <a:latin typeface="Segoe UI"/>
                <a:ea typeface="Segoe UI"/>
                <a:cs typeface="Segoe UI"/>
                <a:sym typeface="Segoe UI"/>
              </a:defRPr>
            </a:pPr>
            <a:r>
              <a:rPr lang="en-US" sz="2232" kern="0" dirty="0">
                <a:latin typeface="Segoe UI"/>
                <a:ea typeface="Segoe UI"/>
                <a:cs typeface="Segoe UI"/>
                <a:sym typeface="Segoe UI"/>
              </a:rPr>
              <a:t>Technologies</a:t>
            </a:r>
            <a:endParaRPr lang="en-US" sz="2232" kern="0" spc="18" dirty="0">
              <a:latin typeface="Segoe UI"/>
              <a:ea typeface="Segoe UI"/>
              <a:cs typeface="Segoe UI"/>
              <a:sym typeface="Segoe UI"/>
            </a:endParaRPr>
          </a:p>
          <a:p>
            <a:pPr marL="318897" indent="-318897" defTabSz="850391">
              <a:spcBef>
                <a:spcPts val="0"/>
              </a:spcBef>
              <a:buClr>
                <a:schemeClr val="accent3"/>
              </a:buClr>
              <a:buSzPct val="100000"/>
              <a:buFont typeface="Arial"/>
              <a:buChar char="•"/>
              <a:defRPr sz="2232">
                <a:latin typeface="Segoe UI"/>
                <a:ea typeface="Segoe UI"/>
                <a:cs typeface="Segoe UI"/>
                <a:sym typeface="Segoe UI"/>
              </a:defRPr>
            </a:pPr>
            <a:r>
              <a:rPr lang="en-US" sz="2232" kern="0" dirty="0">
                <a:latin typeface="Segoe UI"/>
                <a:ea typeface="Segoe UI"/>
                <a:cs typeface="Segoe UI"/>
                <a:sym typeface="Segoe UI"/>
              </a:rPr>
              <a:t>Azure &amp; AWS</a:t>
            </a:r>
            <a:endParaRPr lang="en-US" sz="2232" kern="0" spc="18" dirty="0">
              <a:latin typeface="Segoe UI"/>
              <a:ea typeface="Segoe UI"/>
              <a:cs typeface="Segoe UI"/>
              <a:sym typeface="Segoe UI"/>
            </a:endParaRPr>
          </a:p>
          <a:p>
            <a:pPr marL="318897" indent="-318897" defTabSz="850391">
              <a:spcBef>
                <a:spcPts val="0"/>
              </a:spcBef>
              <a:buClr>
                <a:schemeClr val="accent3"/>
              </a:buClr>
              <a:buSzPct val="100000"/>
              <a:buFont typeface="Arial"/>
              <a:buChar char="•"/>
              <a:defRPr sz="2232">
                <a:latin typeface="Segoe UI"/>
                <a:ea typeface="Segoe UI"/>
                <a:cs typeface="Segoe UI"/>
                <a:sym typeface="Segoe UI"/>
              </a:defRPr>
            </a:pPr>
            <a:r>
              <a:rPr lang="en-US" sz="2232" kern="0" dirty="0">
                <a:latin typeface="Segoe UI"/>
                <a:ea typeface="Segoe UI"/>
                <a:cs typeface="Segoe UI"/>
                <a:sym typeface="Segoe UI"/>
              </a:rPr>
              <a:t>Spark</a:t>
            </a:r>
            <a:endParaRPr lang="en-US" sz="2232" kern="0" spc="18" dirty="0">
              <a:latin typeface="Segoe UI"/>
              <a:ea typeface="Segoe UI"/>
              <a:cs typeface="Segoe UI"/>
              <a:sym typeface="Segoe UI"/>
            </a:endParaRPr>
          </a:p>
          <a:p>
            <a:pPr marL="318897" indent="-318897" defTabSz="850391">
              <a:spcBef>
                <a:spcPts val="0"/>
              </a:spcBef>
              <a:buClr>
                <a:schemeClr val="accent3"/>
              </a:buClr>
              <a:buSzPct val="100000"/>
              <a:buFont typeface="Arial"/>
              <a:buChar char="•"/>
              <a:defRPr sz="2232">
                <a:latin typeface="Segoe UI"/>
                <a:ea typeface="Segoe UI"/>
                <a:cs typeface="Segoe UI"/>
                <a:sym typeface="Segoe UI"/>
              </a:defRPr>
            </a:pPr>
            <a:r>
              <a:rPr lang="en-US" sz="2232" kern="0" dirty="0">
                <a:latin typeface="Segoe UI"/>
                <a:ea typeface="Segoe UI"/>
                <a:cs typeface="Segoe UI"/>
                <a:sym typeface="Segoe UI"/>
              </a:rPr>
              <a:t>Kafka</a:t>
            </a:r>
            <a:endParaRPr lang="en-US" sz="2232" kern="0" spc="18" dirty="0">
              <a:latin typeface="Segoe UI"/>
              <a:ea typeface="Segoe UI"/>
              <a:cs typeface="Segoe UI"/>
              <a:sym typeface="Segoe UI"/>
            </a:endParaRPr>
          </a:p>
          <a:p>
            <a:pPr marL="318897" indent="-318897" defTabSz="850391">
              <a:spcBef>
                <a:spcPts val="0"/>
              </a:spcBef>
              <a:buClr>
                <a:schemeClr val="accent3"/>
              </a:buClr>
              <a:buSzPct val="100000"/>
              <a:buFont typeface="Arial"/>
              <a:buChar char="•"/>
              <a:defRPr sz="2232">
                <a:latin typeface="Segoe UI"/>
                <a:ea typeface="Segoe UI"/>
                <a:cs typeface="Segoe UI"/>
                <a:sym typeface="Segoe UI"/>
              </a:defRPr>
            </a:pPr>
            <a:r>
              <a:rPr lang="en-US" sz="2232" kern="0" dirty="0">
                <a:latin typeface="Segoe UI"/>
                <a:ea typeface="Segoe UI"/>
                <a:cs typeface="Segoe UI"/>
                <a:sym typeface="Segoe UI"/>
              </a:rPr>
              <a:t>Python</a:t>
            </a:r>
          </a:p>
        </p:txBody>
      </p:sp>
      <p:sp>
        <p:nvSpPr>
          <p:cNvPr id="7" name="Text Placeholder 87">
            <a:extLst>
              <a:ext uri="{FF2B5EF4-FFF2-40B4-BE49-F238E27FC236}">
                <a16:creationId xmlns:a16="http://schemas.microsoft.com/office/drawing/2014/main" id="{B7737A6B-B566-C445-835E-905139B7324A}"/>
              </a:ext>
            </a:extLst>
          </p:cNvPr>
          <p:cNvSpPr txBox="1">
            <a:spLocks/>
          </p:cNvSpPr>
          <p:nvPr/>
        </p:nvSpPr>
        <p:spPr>
          <a:xfrm>
            <a:off x="5629480" y="585656"/>
            <a:ext cx="3514519" cy="180685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342900" indent="-342900" algn="l" defTabSz="-13873163" rtl="0" eaLnBrk="1" fontAlgn="base" hangingPunct="1">
              <a:spcBef>
                <a:spcPct val="20000"/>
              </a:spcBef>
              <a:spcAft>
                <a:spcPct val="0"/>
              </a:spcAft>
              <a:buFont typeface="Wingdings" pitchFamily="2" charset="2"/>
              <a:buChar char="§"/>
              <a:defRPr sz="21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spcBef>
                <a:spcPts val="0"/>
              </a:spcBef>
              <a:buNone/>
              <a:defRPr>
                <a:latin typeface="Segoe UI"/>
                <a:ea typeface="Segoe UI"/>
                <a:cs typeface="Segoe UI"/>
                <a:sym typeface="Segoe UI"/>
              </a:defRPr>
            </a:pPr>
            <a:r>
              <a:rPr lang="en-US" kern="0" dirty="0">
                <a:latin typeface="Segoe UI"/>
                <a:ea typeface="Segoe UI"/>
                <a:cs typeface="Segoe UI"/>
                <a:sym typeface="Segoe UI"/>
              </a:rPr>
              <a:t>Modern Data Systems</a:t>
            </a:r>
            <a:endParaRPr lang="en-US" kern="0" spc="20" dirty="0">
              <a:latin typeface="Segoe UI"/>
              <a:ea typeface="Segoe UI"/>
              <a:cs typeface="Segoe UI"/>
              <a:sym typeface="Segoe UI"/>
            </a:endParaRPr>
          </a:p>
          <a:p>
            <a:pPr>
              <a:spcBef>
                <a:spcPts val="0"/>
              </a:spcBef>
              <a:buClr>
                <a:schemeClr val="accent3"/>
              </a:buClr>
              <a:buSzPct val="100000"/>
              <a:buFont typeface="Arial"/>
              <a:buChar char="•"/>
              <a:defRPr>
                <a:latin typeface="Segoe UI"/>
                <a:ea typeface="Segoe UI"/>
                <a:cs typeface="Segoe UI"/>
                <a:sym typeface="Segoe UI"/>
              </a:defRPr>
            </a:pPr>
            <a:r>
              <a:rPr lang="en-US" kern="0" dirty="0">
                <a:latin typeface="Segoe UI"/>
                <a:ea typeface="Segoe UI"/>
                <a:cs typeface="Segoe UI"/>
                <a:sym typeface="Segoe UI"/>
              </a:rPr>
              <a:t>Data Lakes</a:t>
            </a:r>
            <a:endParaRPr lang="en-US" kern="0" spc="20" dirty="0">
              <a:latin typeface="Segoe UI"/>
              <a:ea typeface="Segoe UI"/>
              <a:cs typeface="Segoe UI"/>
              <a:sym typeface="Segoe UI"/>
            </a:endParaRPr>
          </a:p>
          <a:p>
            <a:pPr>
              <a:spcBef>
                <a:spcPts val="0"/>
              </a:spcBef>
              <a:buClr>
                <a:schemeClr val="accent3"/>
              </a:buClr>
              <a:buSzPct val="100000"/>
              <a:buFont typeface="Arial"/>
              <a:buChar char="•"/>
              <a:defRPr>
                <a:latin typeface="Segoe UI"/>
                <a:ea typeface="Segoe UI"/>
                <a:cs typeface="Segoe UI"/>
                <a:sym typeface="Segoe UI"/>
              </a:defRPr>
            </a:pPr>
            <a:r>
              <a:rPr lang="en-US" kern="0" dirty="0">
                <a:latin typeface="Segoe UI"/>
                <a:ea typeface="Segoe UI"/>
                <a:cs typeface="Segoe UI"/>
                <a:sym typeface="Segoe UI"/>
              </a:rPr>
              <a:t>Analytics in Cloud</a:t>
            </a:r>
            <a:endParaRPr lang="en-US" kern="0" spc="20" dirty="0">
              <a:latin typeface="Segoe UI"/>
              <a:ea typeface="Segoe UI"/>
              <a:cs typeface="Segoe UI"/>
              <a:sym typeface="Segoe UI"/>
            </a:endParaRPr>
          </a:p>
          <a:p>
            <a:pPr>
              <a:spcBef>
                <a:spcPts val="0"/>
              </a:spcBef>
              <a:buClr>
                <a:schemeClr val="accent3"/>
              </a:buClr>
              <a:buSzPct val="100000"/>
              <a:buFont typeface="Arial"/>
              <a:buChar char="•"/>
              <a:defRPr>
                <a:latin typeface="Segoe UI"/>
                <a:ea typeface="Segoe UI"/>
                <a:cs typeface="Segoe UI"/>
                <a:sym typeface="Segoe UI"/>
              </a:defRPr>
            </a:pPr>
            <a:r>
              <a:rPr lang="en-US" kern="0" dirty="0">
                <a:latin typeface="Segoe UI"/>
                <a:ea typeface="Segoe UI"/>
                <a:cs typeface="Segoe UI"/>
                <a:sym typeface="Segoe UI"/>
              </a:rPr>
              <a:t>Streaming</a:t>
            </a:r>
          </a:p>
        </p:txBody>
      </p:sp>
      <p:grpSp>
        <p:nvGrpSpPr>
          <p:cNvPr id="8" name="Group 37">
            <a:extLst>
              <a:ext uri="{FF2B5EF4-FFF2-40B4-BE49-F238E27FC236}">
                <a16:creationId xmlns:a16="http://schemas.microsoft.com/office/drawing/2014/main" id="{8443C1C8-3C82-EC44-AE0E-CAD15350A4A7}"/>
              </a:ext>
            </a:extLst>
          </p:cNvPr>
          <p:cNvGrpSpPr/>
          <p:nvPr/>
        </p:nvGrpSpPr>
        <p:grpSpPr>
          <a:xfrm>
            <a:off x="446784" y="4122529"/>
            <a:ext cx="229601" cy="229601"/>
            <a:chOff x="0" y="0"/>
            <a:chExt cx="229600" cy="229600"/>
          </a:xfrm>
        </p:grpSpPr>
        <p:sp>
          <p:nvSpPr>
            <p:cNvPr id="9" name="Rounded Rectangle 38">
              <a:extLst>
                <a:ext uri="{FF2B5EF4-FFF2-40B4-BE49-F238E27FC236}">
                  <a16:creationId xmlns:a16="http://schemas.microsoft.com/office/drawing/2014/main" id="{44DD3561-183D-4641-B1D6-3AB51F7BC9B4}"/>
                </a:ext>
              </a:extLst>
            </p:cNvPr>
            <p:cNvSpPr/>
            <p:nvPr/>
          </p:nvSpPr>
          <p:spPr>
            <a:xfrm>
              <a:off x="0" y="0"/>
              <a:ext cx="229601" cy="229601"/>
            </a:xfrm>
            <a:prstGeom prst="roundRect">
              <a:avLst>
                <a:gd name="adj" fmla="val 16667"/>
              </a:avLst>
            </a:prstGeom>
            <a:solidFill>
              <a:srgbClr val="000000"/>
            </a:solidFill>
            <a:ln w="12700" cap="flat">
              <a:noFill/>
              <a:miter lim="400000"/>
            </a:ln>
            <a:effectLst/>
          </p:spPr>
          <p:txBody>
            <a:bodyPr wrap="square" lIns="45719" tIns="45719" rIns="45719" bIns="45719" numCol="1" anchor="ctr">
              <a:noAutofit/>
            </a:bodyPr>
            <a:lstStyle/>
            <a:p>
              <a:pPr algn="ctr">
                <a:defRPr>
                  <a:solidFill>
                    <a:srgbClr val="AFAFAF"/>
                  </a:solidFill>
                </a:defRPr>
              </a:pPr>
              <a:endParaRPr/>
            </a:p>
          </p:txBody>
        </p:sp>
        <p:sp>
          <p:nvSpPr>
            <p:cNvPr id="10" name="Freeform 383">
              <a:extLst>
                <a:ext uri="{FF2B5EF4-FFF2-40B4-BE49-F238E27FC236}">
                  <a16:creationId xmlns:a16="http://schemas.microsoft.com/office/drawing/2014/main" id="{7136D1D0-F4A4-CA48-8F78-8A891E0C613B}"/>
                </a:ext>
              </a:extLst>
            </p:cNvPr>
            <p:cNvSpPr/>
            <p:nvPr/>
          </p:nvSpPr>
          <p:spPr>
            <a:xfrm>
              <a:off x="67233" y="72116"/>
              <a:ext cx="103393" cy="89504"/>
            </a:xfrm>
            <a:custGeom>
              <a:avLst/>
              <a:gdLst/>
              <a:ahLst/>
              <a:cxnLst>
                <a:cxn ang="0">
                  <a:pos x="wd2" y="hd2"/>
                </a:cxn>
                <a:cxn ang="5400000">
                  <a:pos x="wd2" y="hd2"/>
                </a:cxn>
                <a:cxn ang="10800000">
                  <a:pos x="wd2" y="hd2"/>
                </a:cxn>
                <a:cxn ang="16200000">
                  <a:pos x="wd2" y="hd2"/>
                </a:cxn>
              </a:cxnLst>
              <a:rect l="0" t="0" r="r" b="b"/>
              <a:pathLst>
                <a:path w="21600" h="21600" extrusionOk="0">
                  <a:moveTo>
                    <a:pt x="21600" y="2700"/>
                  </a:moveTo>
                  <a:cubicBezTo>
                    <a:pt x="21262" y="2700"/>
                    <a:pt x="20250" y="3471"/>
                    <a:pt x="19238" y="3471"/>
                  </a:cubicBezTo>
                  <a:cubicBezTo>
                    <a:pt x="19913" y="3086"/>
                    <a:pt x="20588" y="1543"/>
                    <a:pt x="20925" y="386"/>
                  </a:cubicBezTo>
                  <a:cubicBezTo>
                    <a:pt x="20250" y="1157"/>
                    <a:pt x="18900" y="1543"/>
                    <a:pt x="18225" y="1543"/>
                  </a:cubicBezTo>
                  <a:cubicBezTo>
                    <a:pt x="18225" y="1543"/>
                    <a:pt x="18225" y="1543"/>
                    <a:pt x="18225" y="1543"/>
                  </a:cubicBezTo>
                  <a:cubicBezTo>
                    <a:pt x="17550" y="771"/>
                    <a:pt x="16200" y="0"/>
                    <a:pt x="14850" y="0"/>
                  </a:cubicBezTo>
                  <a:cubicBezTo>
                    <a:pt x="12488" y="0"/>
                    <a:pt x="10463" y="2314"/>
                    <a:pt x="10463" y="5400"/>
                  </a:cubicBezTo>
                  <a:cubicBezTo>
                    <a:pt x="10463" y="5786"/>
                    <a:pt x="10463" y="6171"/>
                    <a:pt x="10800" y="6557"/>
                  </a:cubicBezTo>
                  <a:cubicBezTo>
                    <a:pt x="10800" y="6557"/>
                    <a:pt x="10800" y="6557"/>
                    <a:pt x="10800" y="6557"/>
                  </a:cubicBezTo>
                  <a:cubicBezTo>
                    <a:pt x="7425" y="6557"/>
                    <a:pt x="3375" y="4629"/>
                    <a:pt x="1350" y="1157"/>
                  </a:cubicBezTo>
                  <a:cubicBezTo>
                    <a:pt x="0" y="3857"/>
                    <a:pt x="1013" y="6943"/>
                    <a:pt x="2700" y="8100"/>
                  </a:cubicBezTo>
                  <a:cubicBezTo>
                    <a:pt x="2025" y="8486"/>
                    <a:pt x="1013" y="8100"/>
                    <a:pt x="675" y="7714"/>
                  </a:cubicBezTo>
                  <a:cubicBezTo>
                    <a:pt x="675" y="9643"/>
                    <a:pt x="1350" y="11957"/>
                    <a:pt x="4050" y="13114"/>
                  </a:cubicBezTo>
                  <a:cubicBezTo>
                    <a:pt x="3375" y="13500"/>
                    <a:pt x="2700" y="13114"/>
                    <a:pt x="2025" y="13114"/>
                  </a:cubicBezTo>
                  <a:cubicBezTo>
                    <a:pt x="2363" y="14657"/>
                    <a:pt x="4050" y="16971"/>
                    <a:pt x="6075" y="16971"/>
                  </a:cubicBezTo>
                  <a:cubicBezTo>
                    <a:pt x="5400" y="17743"/>
                    <a:pt x="3038" y="19671"/>
                    <a:pt x="0" y="19286"/>
                  </a:cubicBezTo>
                  <a:cubicBezTo>
                    <a:pt x="2025" y="20829"/>
                    <a:pt x="4388" y="21600"/>
                    <a:pt x="7088" y="21600"/>
                  </a:cubicBezTo>
                  <a:cubicBezTo>
                    <a:pt x="14175" y="21600"/>
                    <a:pt x="19575" y="14271"/>
                    <a:pt x="19575" y="5400"/>
                  </a:cubicBezTo>
                  <a:cubicBezTo>
                    <a:pt x="19575" y="5400"/>
                    <a:pt x="19575" y="5400"/>
                    <a:pt x="19575" y="5400"/>
                  </a:cubicBezTo>
                  <a:cubicBezTo>
                    <a:pt x="19575" y="5400"/>
                    <a:pt x="19575" y="5400"/>
                    <a:pt x="19575" y="5400"/>
                  </a:cubicBezTo>
                  <a:cubicBezTo>
                    <a:pt x="19575" y="5400"/>
                    <a:pt x="19575" y="5400"/>
                    <a:pt x="19575" y="5400"/>
                  </a:cubicBezTo>
                  <a:cubicBezTo>
                    <a:pt x="20250" y="5014"/>
                    <a:pt x="20925" y="3857"/>
                    <a:pt x="21600" y="27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11" name="Group 40">
            <a:extLst>
              <a:ext uri="{FF2B5EF4-FFF2-40B4-BE49-F238E27FC236}">
                <a16:creationId xmlns:a16="http://schemas.microsoft.com/office/drawing/2014/main" id="{9104017A-B900-F445-A751-C3BAF22D297B}"/>
              </a:ext>
            </a:extLst>
          </p:cNvPr>
          <p:cNvGrpSpPr/>
          <p:nvPr/>
        </p:nvGrpSpPr>
        <p:grpSpPr>
          <a:xfrm>
            <a:off x="446782" y="3729118"/>
            <a:ext cx="229601" cy="229601"/>
            <a:chOff x="0" y="0"/>
            <a:chExt cx="229600" cy="229600"/>
          </a:xfrm>
        </p:grpSpPr>
        <p:sp>
          <p:nvSpPr>
            <p:cNvPr id="12" name="Rounded Rectangle 41">
              <a:extLst>
                <a:ext uri="{FF2B5EF4-FFF2-40B4-BE49-F238E27FC236}">
                  <a16:creationId xmlns:a16="http://schemas.microsoft.com/office/drawing/2014/main" id="{8A7BC648-86F6-A149-A8C1-647CB49C8210}"/>
                </a:ext>
              </a:extLst>
            </p:cNvPr>
            <p:cNvSpPr/>
            <p:nvPr/>
          </p:nvSpPr>
          <p:spPr>
            <a:xfrm>
              <a:off x="0" y="0"/>
              <a:ext cx="229601" cy="229601"/>
            </a:xfrm>
            <a:prstGeom prst="roundRect">
              <a:avLst>
                <a:gd name="adj" fmla="val 16667"/>
              </a:avLst>
            </a:prstGeom>
            <a:solidFill>
              <a:srgbClr val="000000"/>
            </a:solidFill>
            <a:ln w="12700" cap="flat">
              <a:noFill/>
              <a:miter lim="400000"/>
            </a:ln>
            <a:effectLst/>
          </p:spPr>
          <p:txBody>
            <a:bodyPr wrap="square" lIns="45719" tIns="45719" rIns="45719" bIns="45719" numCol="1" anchor="ctr">
              <a:noAutofit/>
            </a:bodyPr>
            <a:lstStyle/>
            <a:p>
              <a:pPr algn="ctr">
                <a:defRPr>
                  <a:solidFill>
                    <a:srgbClr val="AFAFAF"/>
                  </a:solidFill>
                </a:defRPr>
              </a:pPr>
              <a:endParaRPr/>
            </a:p>
          </p:txBody>
        </p:sp>
        <p:grpSp>
          <p:nvGrpSpPr>
            <p:cNvPr id="13" name="Group 1216">
              <a:extLst>
                <a:ext uri="{FF2B5EF4-FFF2-40B4-BE49-F238E27FC236}">
                  <a16:creationId xmlns:a16="http://schemas.microsoft.com/office/drawing/2014/main" id="{5EF940A4-E787-4D40-8BF0-BA4B86A95BA9}"/>
                </a:ext>
              </a:extLst>
            </p:cNvPr>
            <p:cNvGrpSpPr/>
            <p:nvPr/>
          </p:nvGrpSpPr>
          <p:grpSpPr>
            <a:xfrm>
              <a:off x="67597" y="58488"/>
              <a:ext cx="101583" cy="101581"/>
              <a:chOff x="0" y="0"/>
              <a:chExt cx="101582" cy="101580"/>
            </a:xfrm>
          </p:grpSpPr>
          <p:sp>
            <p:nvSpPr>
              <p:cNvPr id="14" name="Oval 315">
                <a:extLst>
                  <a:ext uri="{FF2B5EF4-FFF2-40B4-BE49-F238E27FC236}">
                    <a16:creationId xmlns:a16="http://schemas.microsoft.com/office/drawing/2014/main" id="{C5F3CCD2-2FD3-7E44-A15B-57E6EC3F79C2}"/>
                  </a:ext>
                </a:extLst>
              </p:cNvPr>
              <p:cNvSpPr/>
              <p:nvPr/>
            </p:nvSpPr>
            <p:spPr>
              <a:xfrm>
                <a:off x="0" y="0"/>
                <a:ext cx="24730" cy="24441"/>
              </a:xfrm>
              <a:prstGeom prst="ellipse">
                <a:avLst/>
              </a:prstGeom>
              <a:solidFill>
                <a:srgbClr val="FFFFFF"/>
              </a:solidFill>
              <a:ln w="12700" cap="flat">
                <a:noFill/>
                <a:miter lim="400000"/>
              </a:ln>
              <a:effectLst/>
            </p:spPr>
            <p:txBody>
              <a:bodyPr wrap="square" lIns="45719" tIns="45719" rIns="45719" bIns="45719" numCol="1" anchor="t">
                <a:noAutofit/>
              </a:bodyPr>
              <a:lstStyle/>
              <a:p>
                <a:pPr>
                  <a:defRPr>
                    <a:latin typeface="Open Sans"/>
                    <a:ea typeface="Open Sans"/>
                    <a:cs typeface="Open Sans"/>
                    <a:sym typeface="Open Sans"/>
                  </a:defRPr>
                </a:pPr>
                <a:endParaRPr/>
              </a:p>
            </p:txBody>
          </p:sp>
          <p:sp>
            <p:nvSpPr>
              <p:cNvPr id="15" name="Rectangle 316">
                <a:extLst>
                  <a:ext uri="{FF2B5EF4-FFF2-40B4-BE49-F238E27FC236}">
                    <a16:creationId xmlns:a16="http://schemas.microsoft.com/office/drawing/2014/main" id="{B94587BB-15CF-3C4C-AC15-074D6CEE9AC3}"/>
                  </a:ext>
                </a:extLst>
              </p:cNvPr>
              <p:cNvSpPr/>
              <p:nvPr/>
            </p:nvSpPr>
            <p:spPr>
              <a:xfrm>
                <a:off x="1902" y="33987"/>
                <a:ext cx="20926" cy="67593"/>
              </a:xfrm>
              <a:prstGeom prst="rect">
                <a:avLst/>
              </a:prstGeom>
              <a:solidFill>
                <a:srgbClr val="FFFFFF"/>
              </a:solidFill>
              <a:ln w="12700" cap="flat">
                <a:noFill/>
                <a:miter lim="400000"/>
              </a:ln>
              <a:effectLst/>
            </p:spPr>
            <p:txBody>
              <a:bodyPr wrap="square" lIns="45719" tIns="45719" rIns="45719" bIns="45719" numCol="1" anchor="t">
                <a:noAutofit/>
              </a:bodyPr>
              <a:lstStyle/>
              <a:p>
                <a:pPr>
                  <a:defRPr>
                    <a:latin typeface="Open Sans"/>
                    <a:ea typeface="Open Sans"/>
                    <a:cs typeface="Open Sans"/>
                    <a:sym typeface="Open Sans"/>
                  </a:defRPr>
                </a:pPr>
                <a:endParaRPr/>
              </a:p>
            </p:txBody>
          </p:sp>
          <p:sp>
            <p:nvSpPr>
              <p:cNvPr id="16" name="Freeform 317">
                <a:extLst>
                  <a:ext uri="{FF2B5EF4-FFF2-40B4-BE49-F238E27FC236}">
                    <a16:creationId xmlns:a16="http://schemas.microsoft.com/office/drawing/2014/main" id="{61F87124-D929-BD40-889A-1C05871833F3}"/>
                  </a:ext>
                </a:extLst>
              </p:cNvPr>
              <p:cNvSpPr/>
              <p:nvPr/>
            </p:nvSpPr>
            <p:spPr>
              <a:xfrm>
                <a:off x="36143" y="32077"/>
                <a:ext cx="65440" cy="69504"/>
              </a:xfrm>
              <a:custGeom>
                <a:avLst/>
                <a:gdLst/>
                <a:ahLst/>
                <a:cxnLst>
                  <a:cxn ang="0">
                    <a:pos x="wd2" y="hd2"/>
                  </a:cxn>
                  <a:cxn ang="5400000">
                    <a:pos x="wd2" y="hd2"/>
                  </a:cxn>
                  <a:cxn ang="10800000">
                    <a:pos x="wd2" y="hd2"/>
                  </a:cxn>
                  <a:cxn ang="16200000">
                    <a:pos x="wd2" y="hd2"/>
                  </a:cxn>
                </a:cxnLst>
                <a:rect l="0" t="0" r="r" b="b"/>
                <a:pathLst>
                  <a:path w="21600" h="21600" extrusionOk="0">
                    <a:moveTo>
                      <a:pt x="13224" y="0"/>
                    </a:moveTo>
                    <a:cubicBezTo>
                      <a:pt x="9918" y="0"/>
                      <a:pt x="7604" y="1670"/>
                      <a:pt x="6722" y="3339"/>
                    </a:cubicBezTo>
                    <a:cubicBezTo>
                      <a:pt x="6612" y="3339"/>
                      <a:pt x="6612" y="3339"/>
                      <a:pt x="6612" y="3339"/>
                    </a:cubicBezTo>
                    <a:cubicBezTo>
                      <a:pt x="6612" y="522"/>
                      <a:pt x="6612" y="522"/>
                      <a:pt x="6612" y="522"/>
                    </a:cubicBezTo>
                    <a:cubicBezTo>
                      <a:pt x="0" y="522"/>
                      <a:pt x="0" y="522"/>
                      <a:pt x="0" y="522"/>
                    </a:cubicBezTo>
                    <a:cubicBezTo>
                      <a:pt x="0" y="21600"/>
                      <a:pt x="0" y="21600"/>
                      <a:pt x="0" y="21600"/>
                    </a:cubicBezTo>
                    <a:cubicBezTo>
                      <a:pt x="6943" y="21600"/>
                      <a:pt x="6943" y="21600"/>
                      <a:pt x="6943" y="21600"/>
                    </a:cubicBezTo>
                    <a:cubicBezTo>
                      <a:pt x="6943" y="11165"/>
                      <a:pt x="6943" y="11165"/>
                      <a:pt x="6943" y="11165"/>
                    </a:cubicBezTo>
                    <a:cubicBezTo>
                      <a:pt x="6943" y="8452"/>
                      <a:pt x="7494" y="5739"/>
                      <a:pt x="11020" y="5739"/>
                    </a:cubicBezTo>
                    <a:cubicBezTo>
                      <a:pt x="14657" y="5739"/>
                      <a:pt x="14657" y="8870"/>
                      <a:pt x="14657" y="11374"/>
                    </a:cubicBezTo>
                    <a:cubicBezTo>
                      <a:pt x="14657" y="21600"/>
                      <a:pt x="14657" y="21600"/>
                      <a:pt x="14657" y="21600"/>
                    </a:cubicBezTo>
                    <a:cubicBezTo>
                      <a:pt x="21600" y="21600"/>
                      <a:pt x="21600" y="21600"/>
                      <a:pt x="21600" y="21600"/>
                    </a:cubicBezTo>
                    <a:cubicBezTo>
                      <a:pt x="21600" y="10017"/>
                      <a:pt x="21600" y="10017"/>
                      <a:pt x="21600" y="10017"/>
                    </a:cubicBezTo>
                    <a:cubicBezTo>
                      <a:pt x="21600" y="4383"/>
                      <a:pt x="20278" y="0"/>
                      <a:pt x="13224" y="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pic>
        <p:nvPicPr>
          <p:cNvPr id="18" name="Picture 17">
            <a:extLst>
              <a:ext uri="{FF2B5EF4-FFF2-40B4-BE49-F238E27FC236}">
                <a16:creationId xmlns:a16="http://schemas.microsoft.com/office/drawing/2014/main" id="{A46E08F9-8716-8240-826D-A179253B347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49377" y="209550"/>
            <a:ext cx="1445592" cy="1789847"/>
          </a:xfrm>
          <a:prstGeom prst="rect">
            <a:avLst/>
          </a:prstGeom>
        </p:spPr>
      </p:pic>
      <p:sp>
        <p:nvSpPr>
          <p:cNvPr id="23" name="Rounded Rectangle 21">
            <a:extLst>
              <a:ext uri="{FF2B5EF4-FFF2-40B4-BE49-F238E27FC236}">
                <a16:creationId xmlns:a16="http://schemas.microsoft.com/office/drawing/2014/main" id="{4227465D-4DD2-B04F-A8C6-BB36A4A5C598}"/>
              </a:ext>
            </a:extLst>
          </p:cNvPr>
          <p:cNvSpPr/>
          <p:nvPr/>
        </p:nvSpPr>
        <p:spPr>
          <a:xfrm>
            <a:off x="470572" y="4515940"/>
            <a:ext cx="229601" cy="229601"/>
          </a:xfrm>
          <a:prstGeom prst="roundRect">
            <a:avLst>
              <a:gd name="adj" fmla="val 16667"/>
            </a:avLst>
          </a:prstGeom>
          <a:solidFill>
            <a:srgbClr val="000000"/>
          </a:solidFill>
          <a:ln w="12700">
            <a:miter lim="400000"/>
          </a:ln>
        </p:spPr>
        <p:txBody>
          <a:bodyPr lIns="45719" rIns="45719" anchor="ctr"/>
          <a:lstStyle/>
          <a:p>
            <a:pPr algn="ctr">
              <a:defRPr>
                <a:solidFill>
                  <a:srgbClr val="AFAFAF"/>
                </a:solidFill>
              </a:defRPr>
            </a:pPr>
            <a:endParaRPr/>
          </a:p>
        </p:txBody>
      </p:sp>
      <p:grpSp>
        <p:nvGrpSpPr>
          <p:cNvPr id="24" name="Group 22">
            <a:extLst>
              <a:ext uri="{FF2B5EF4-FFF2-40B4-BE49-F238E27FC236}">
                <a16:creationId xmlns:a16="http://schemas.microsoft.com/office/drawing/2014/main" id="{42E74686-0610-EE4A-9A74-CBBDDC9874A8}"/>
              </a:ext>
            </a:extLst>
          </p:cNvPr>
          <p:cNvGrpSpPr/>
          <p:nvPr/>
        </p:nvGrpSpPr>
        <p:grpSpPr>
          <a:xfrm>
            <a:off x="531145" y="4587505"/>
            <a:ext cx="116364" cy="86663"/>
            <a:chOff x="0" y="0"/>
            <a:chExt cx="116363" cy="86661"/>
          </a:xfrm>
        </p:grpSpPr>
        <p:sp>
          <p:nvSpPr>
            <p:cNvPr id="25" name="Freeform 23">
              <a:extLst>
                <a:ext uri="{FF2B5EF4-FFF2-40B4-BE49-F238E27FC236}">
                  <a16:creationId xmlns:a16="http://schemas.microsoft.com/office/drawing/2014/main" id="{DF3D97D4-717C-A64B-B210-14C53432DB4A}"/>
                </a:ext>
              </a:extLst>
            </p:cNvPr>
            <p:cNvSpPr/>
            <p:nvPr/>
          </p:nvSpPr>
          <p:spPr>
            <a:xfrm>
              <a:off x="6591" y="0"/>
              <a:ext cx="103036" cy="43235"/>
            </a:xfrm>
            <a:custGeom>
              <a:avLst/>
              <a:gdLst/>
              <a:ahLst/>
              <a:cxnLst>
                <a:cxn ang="0">
                  <a:pos x="wd2" y="hd2"/>
                </a:cxn>
                <a:cxn ang="5400000">
                  <a:pos x="wd2" y="hd2"/>
                </a:cxn>
                <a:cxn ang="10800000">
                  <a:pos x="wd2" y="hd2"/>
                </a:cxn>
                <a:cxn ang="16200000">
                  <a:pos x="wd2" y="hd2"/>
                </a:cxn>
              </a:cxnLst>
              <a:rect l="0" t="0" r="r" b="b"/>
              <a:pathLst>
                <a:path w="21600" h="21600" extrusionOk="0">
                  <a:moveTo>
                    <a:pt x="10759" y="21600"/>
                  </a:moveTo>
                  <a:lnTo>
                    <a:pt x="21600" y="822"/>
                  </a:lnTo>
                  <a:cubicBezTo>
                    <a:pt x="21204" y="314"/>
                    <a:pt x="20757" y="0"/>
                    <a:pt x="20279" y="0"/>
                  </a:cubicBezTo>
                  <a:lnTo>
                    <a:pt x="1331" y="0"/>
                  </a:lnTo>
                  <a:cubicBezTo>
                    <a:pt x="843" y="0"/>
                    <a:pt x="396" y="290"/>
                    <a:pt x="0" y="822"/>
                  </a:cubicBezTo>
                  <a:lnTo>
                    <a:pt x="10759" y="21600"/>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sp>
          <p:nvSpPr>
            <p:cNvPr id="26" name="Freeform 24">
              <a:extLst>
                <a:ext uri="{FF2B5EF4-FFF2-40B4-BE49-F238E27FC236}">
                  <a16:creationId xmlns:a16="http://schemas.microsoft.com/office/drawing/2014/main" id="{F925CA11-C89C-8C4D-BA9A-C8C95ACFE8BC}"/>
                </a:ext>
              </a:extLst>
            </p:cNvPr>
            <p:cNvSpPr/>
            <p:nvPr/>
          </p:nvSpPr>
          <p:spPr>
            <a:xfrm>
              <a:off x="0" y="12394"/>
              <a:ext cx="116364" cy="74268"/>
            </a:xfrm>
            <a:custGeom>
              <a:avLst/>
              <a:gdLst/>
              <a:ahLst/>
              <a:cxnLst>
                <a:cxn ang="0">
                  <a:pos x="wd2" y="hd2"/>
                </a:cxn>
                <a:cxn ang="5400000">
                  <a:pos x="wd2" y="hd2"/>
                </a:cxn>
                <a:cxn ang="10800000">
                  <a:pos x="wd2" y="hd2"/>
                </a:cxn>
                <a:cxn ang="16200000">
                  <a:pos x="wd2" y="hd2"/>
                </a:cxn>
              </a:cxnLst>
              <a:rect l="0" t="0" r="r" b="b"/>
              <a:pathLst>
                <a:path w="21600" h="21600" extrusionOk="0">
                  <a:moveTo>
                    <a:pt x="10742" y="13672"/>
                  </a:moveTo>
                  <a:lnTo>
                    <a:pt x="0" y="14"/>
                  </a:lnTo>
                  <a:cubicBezTo>
                    <a:pt x="0" y="56"/>
                    <a:pt x="0" y="99"/>
                    <a:pt x="0" y="155"/>
                  </a:cubicBezTo>
                  <a:lnTo>
                    <a:pt x="0" y="17826"/>
                  </a:lnTo>
                  <a:cubicBezTo>
                    <a:pt x="0" y="19910"/>
                    <a:pt x="1080" y="21600"/>
                    <a:pt x="2411" y="21600"/>
                  </a:cubicBezTo>
                  <a:lnTo>
                    <a:pt x="19189" y="21600"/>
                  </a:lnTo>
                  <a:cubicBezTo>
                    <a:pt x="20520" y="21600"/>
                    <a:pt x="21600" y="19910"/>
                    <a:pt x="21600" y="17826"/>
                  </a:cubicBezTo>
                  <a:lnTo>
                    <a:pt x="21600" y="155"/>
                  </a:lnTo>
                  <a:cubicBezTo>
                    <a:pt x="21600" y="99"/>
                    <a:pt x="21600" y="56"/>
                    <a:pt x="21600" y="0"/>
                  </a:cubicBezTo>
                  <a:lnTo>
                    <a:pt x="10742" y="13672"/>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grpSp>
    </p:spTree>
    <p:extLst>
      <p:ext uri="{BB962C8B-B14F-4D97-AF65-F5344CB8AC3E}">
        <p14:creationId xmlns:p14="http://schemas.microsoft.com/office/powerpoint/2010/main" val="341984772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A4A21-0CBD-CF45-8447-6D7BB94F99B1}"/>
              </a:ext>
            </a:extLst>
          </p:cNvPr>
          <p:cNvSpPr>
            <a:spLocks noGrp="1"/>
          </p:cNvSpPr>
          <p:nvPr>
            <p:ph type="title"/>
          </p:nvPr>
        </p:nvSpPr>
        <p:spPr/>
        <p:txBody>
          <a:bodyPr/>
          <a:lstStyle/>
          <a:p>
            <a:r>
              <a:rPr lang="en-US" dirty="0"/>
              <a:t>Kafka Topics</a:t>
            </a:r>
          </a:p>
        </p:txBody>
      </p:sp>
      <p:sp>
        <p:nvSpPr>
          <p:cNvPr id="3" name="Text Placeholder 2">
            <a:extLst>
              <a:ext uri="{FF2B5EF4-FFF2-40B4-BE49-F238E27FC236}">
                <a16:creationId xmlns:a16="http://schemas.microsoft.com/office/drawing/2014/main" id="{8C0831E2-691F-C94A-B7EA-D249930F8090}"/>
              </a:ext>
            </a:extLst>
          </p:cNvPr>
          <p:cNvSpPr>
            <a:spLocks noGrp="1"/>
          </p:cNvSpPr>
          <p:nvPr>
            <p:ph type="body" idx="1"/>
          </p:nvPr>
        </p:nvSpPr>
        <p:spPr>
          <a:xfrm>
            <a:off x="5333999" y="1028700"/>
            <a:ext cx="3657601" cy="3200400"/>
          </a:xfrm>
        </p:spPr>
        <p:txBody>
          <a:bodyPr/>
          <a:lstStyle/>
          <a:p>
            <a:pPr marL="0" indent="0">
              <a:lnSpc>
                <a:spcPct val="200000"/>
              </a:lnSpc>
              <a:buNone/>
            </a:pPr>
            <a:r>
              <a:rPr lang="en-US" dirty="0"/>
              <a:t>Feed where records published</a:t>
            </a:r>
          </a:p>
          <a:p>
            <a:pPr marL="0" indent="0">
              <a:lnSpc>
                <a:spcPct val="200000"/>
              </a:lnSpc>
              <a:buNone/>
            </a:pPr>
            <a:r>
              <a:rPr lang="en-US" dirty="0"/>
              <a:t>Multiple partitions per topic</a:t>
            </a:r>
          </a:p>
          <a:p>
            <a:pPr marL="0" indent="0">
              <a:lnSpc>
                <a:spcPct val="200000"/>
              </a:lnSpc>
              <a:buNone/>
            </a:pPr>
            <a:r>
              <a:rPr lang="en-US" dirty="0"/>
              <a:t>Order retained within partition</a:t>
            </a:r>
          </a:p>
          <a:p>
            <a:endParaRPr lang="en-US" dirty="0"/>
          </a:p>
        </p:txBody>
      </p:sp>
      <p:pic>
        <p:nvPicPr>
          <p:cNvPr id="5" name="Picture 4">
            <a:extLst>
              <a:ext uri="{FF2B5EF4-FFF2-40B4-BE49-F238E27FC236}">
                <a16:creationId xmlns:a16="http://schemas.microsoft.com/office/drawing/2014/main" id="{6825C739-3B4B-5645-96C1-5C179CBE904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57200" y="1162664"/>
            <a:ext cx="4390858" cy="2818171"/>
          </a:xfrm>
          <a:prstGeom prst="rect">
            <a:avLst/>
          </a:prstGeom>
        </p:spPr>
      </p:pic>
    </p:spTree>
    <p:extLst>
      <p:ext uri="{BB962C8B-B14F-4D97-AF65-F5344CB8AC3E}">
        <p14:creationId xmlns:p14="http://schemas.microsoft.com/office/powerpoint/2010/main" val="296897237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66D48-7A20-0545-AA42-BB0439C0F63C}"/>
              </a:ext>
            </a:extLst>
          </p:cNvPr>
          <p:cNvSpPr>
            <a:spLocks noGrp="1"/>
          </p:cNvSpPr>
          <p:nvPr>
            <p:ph type="title"/>
          </p:nvPr>
        </p:nvSpPr>
        <p:spPr/>
        <p:txBody>
          <a:bodyPr/>
          <a:lstStyle/>
          <a:p>
            <a:r>
              <a:rPr lang="en-US" dirty="0"/>
              <a:t>Consumers and offset</a:t>
            </a:r>
          </a:p>
        </p:txBody>
      </p:sp>
      <p:sp>
        <p:nvSpPr>
          <p:cNvPr id="3" name="Text Placeholder 2">
            <a:extLst>
              <a:ext uri="{FF2B5EF4-FFF2-40B4-BE49-F238E27FC236}">
                <a16:creationId xmlns:a16="http://schemas.microsoft.com/office/drawing/2014/main" id="{9E92642E-F0F2-014E-BF50-E87942C34D00}"/>
              </a:ext>
            </a:extLst>
          </p:cNvPr>
          <p:cNvSpPr>
            <a:spLocks noGrp="1"/>
          </p:cNvSpPr>
          <p:nvPr>
            <p:ph type="body" idx="1"/>
          </p:nvPr>
        </p:nvSpPr>
        <p:spPr>
          <a:xfrm>
            <a:off x="457200" y="1028700"/>
            <a:ext cx="3810000" cy="3200400"/>
          </a:xfrm>
        </p:spPr>
        <p:txBody>
          <a:bodyPr/>
          <a:lstStyle/>
          <a:p>
            <a:pPr marL="0" indent="0">
              <a:lnSpc>
                <a:spcPct val="200000"/>
              </a:lnSpc>
              <a:buNone/>
            </a:pPr>
            <a:r>
              <a:rPr lang="en-US" dirty="0"/>
              <a:t>Offset = record id</a:t>
            </a:r>
          </a:p>
          <a:p>
            <a:pPr marL="0" indent="0">
              <a:lnSpc>
                <a:spcPct val="200000"/>
              </a:lnSpc>
              <a:buNone/>
            </a:pPr>
            <a:r>
              <a:rPr lang="en-US" dirty="0"/>
              <a:t>Consumers read in order</a:t>
            </a:r>
          </a:p>
          <a:p>
            <a:pPr marL="0" indent="0">
              <a:lnSpc>
                <a:spcPct val="200000"/>
              </a:lnSpc>
              <a:buNone/>
            </a:pPr>
            <a:r>
              <a:rPr lang="en-US" dirty="0"/>
              <a:t>Multiple consumer per topic</a:t>
            </a:r>
          </a:p>
        </p:txBody>
      </p:sp>
      <p:pic>
        <p:nvPicPr>
          <p:cNvPr id="5" name="Picture 4">
            <a:extLst>
              <a:ext uri="{FF2B5EF4-FFF2-40B4-BE49-F238E27FC236}">
                <a16:creationId xmlns:a16="http://schemas.microsoft.com/office/drawing/2014/main" id="{724A1968-ECF2-AE47-9FD3-62B3EFD62C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67200" y="1275570"/>
            <a:ext cx="4267200" cy="2592360"/>
          </a:xfrm>
          <a:prstGeom prst="rect">
            <a:avLst/>
          </a:prstGeom>
        </p:spPr>
      </p:pic>
    </p:spTree>
    <p:extLst>
      <p:ext uri="{BB962C8B-B14F-4D97-AF65-F5344CB8AC3E}">
        <p14:creationId xmlns:p14="http://schemas.microsoft.com/office/powerpoint/2010/main" val="392980010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455A25-4AF5-9B49-9D33-939F79E67B7A}"/>
              </a:ext>
            </a:extLst>
          </p:cNvPr>
          <p:cNvSpPr>
            <a:spLocks noGrp="1"/>
          </p:cNvSpPr>
          <p:nvPr>
            <p:ph type="body" idx="1"/>
          </p:nvPr>
        </p:nvSpPr>
        <p:spPr/>
        <p:txBody>
          <a:bodyPr/>
          <a:lstStyle/>
          <a:p>
            <a:pPr marL="0" indent="0">
              <a:buNone/>
            </a:pPr>
            <a:r>
              <a:rPr lang="en-US" dirty="0"/>
              <a:t>Event Hubs</a:t>
            </a:r>
          </a:p>
        </p:txBody>
      </p:sp>
      <p:sp>
        <p:nvSpPr>
          <p:cNvPr id="3" name="Title 2">
            <a:extLst>
              <a:ext uri="{FF2B5EF4-FFF2-40B4-BE49-F238E27FC236}">
                <a16:creationId xmlns:a16="http://schemas.microsoft.com/office/drawing/2014/main" id="{98A2F9A3-CB23-C349-B211-95254D9BB6F0}"/>
              </a:ext>
            </a:extLst>
          </p:cNvPr>
          <p:cNvSpPr>
            <a:spLocks noGrp="1"/>
          </p:cNvSpPr>
          <p:nvPr>
            <p:ph type="title"/>
          </p:nvPr>
        </p:nvSpPr>
        <p:spPr/>
        <p:txBody>
          <a:bodyPr/>
          <a:lstStyle/>
          <a:p>
            <a:pPr algn="l"/>
            <a:r>
              <a:rPr lang="en-US" dirty="0"/>
              <a:t>Technology overview</a:t>
            </a:r>
          </a:p>
        </p:txBody>
      </p:sp>
    </p:spTree>
    <p:extLst>
      <p:ext uri="{BB962C8B-B14F-4D97-AF65-F5344CB8AC3E}">
        <p14:creationId xmlns:p14="http://schemas.microsoft.com/office/powerpoint/2010/main" val="257307966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a:spLocks noGrp="1"/>
          </p:cNvSpPr>
          <p:nvPr>
            <p:ph type="title"/>
          </p:nvPr>
        </p:nvSpPr>
        <p:spPr>
          <a:xfrm>
            <a:off x="265500" y="1081400"/>
            <a:ext cx="4382700" cy="171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400" dirty="0"/>
              <a:t>Why Event Hubs?</a:t>
            </a:r>
            <a:endParaRPr sz="4400" dirty="0"/>
          </a:p>
        </p:txBody>
      </p:sp>
      <p:sp>
        <p:nvSpPr>
          <p:cNvPr id="66" name="Google Shape;66;p14"/>
          <p:cNvSpPr txBox="1">
            <a:spLocks noGrp="1"/>
          </p:cNvSpPr>
          <p:nvPr>
            <p:ph type="subTitle" idx="1"/>
          </p:nvPr>
        </p:nvSpPr>
        <p:spPr>
          <a:xfrm>
            <a:off x="177025" y="2294625"/>
            <a:ext cx="4195800" cy="25782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1600"/>
              </a:spcAft>
              <a:buNone/>
            </a:pPr>
            <a:r>
              <a:rPr lang="en" sz="3000" dirty="0">
                <a:solidFill>
                  <a:schemeClr val="accent3"/>
                </a:solidFill>
              </a:rPr>
              <a:t>Same core capability as Kafka, using PaaS instead of IaaS</a:t>
            </a:r>
            <a:endParaRPr sz="3000" dirty="0"/>
          </a:p>
        </p:txBody>
      </p:sp>
      <p:sp>
        <p:nvSpPr>
          <p:cNvPr id="67" name="Google Shape;67;p14"/>
          <p:cNvSpPr txBox="1">
            <a:spLocks noGrp="1"/>
          </p:cNvSpPr>
          <p:nvPr>
            <p:ph type="body" idx="2"/>
          </p:nvPr>
        </p:nvSpPr>
        <p:spPr>
          <a:xfrm>
            <a:off x="4961025" y="530450"/>
            <a:ext cx="3837000" cy="3695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000" i="1" dirty="0"/>
              <a:t> </a:t>
            </a:r>
            <a:endParaRPr sz="3000" i="1" dirty="0"/>
          </a:p>
          <a:p>
            <a:pPr marL="0" lvl="0" indent="0" algn="l" rtl="0">
              <a:spcBef>
                <a:spcPts val="1600"/>
              </a:spcBef>
              <a:spcAft>
                <a:spcPts val="1600"/>
              </a:spcAft>
              <a:buNone/>
            </a:pPr>
            <a:r>
              <a:rPr lang="en" sz="3000" i="1" dirty="0"/>
              <a:t>Choose between Kafka or Event Hub APIs;  avoid operational overhead of managing Kafka</a:t>
            </a:r>
          </a:p>
        </p:txBody>
      </p:sp>
    </p:spTree>
    <p:extLst>
      <p:ext uri="{BB962C8B-B14F-4D97-AF65-F5344CB8AC3E}">
        <p14:creationId xmlns:p14="http://schemas.microsoft.com/office/powerpoint/2010/main" val="1625890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43C14-0DE7-974F-A6A5-7F50ADF7CEDF}"/>
              </a:ext>
            </a:extLst>
          </p:cNvPr>
          <p:cNvSpPr>
            <a:spLocks noGrp="1"/>
          </p:cNvSpPr>
          <p:nvPr>
            <p:ph type="title"/>
          </p:nvPr>
        </p:nvSpPr>
        <p:spPr/>
        <p:txBody>
          <a:bodyPr/>
          <a:lstStyle/>
          <a:p>
            <a:r>
              <a:rPr lang="en-US" dirty="0"/>
              <a:t>Event Hubs key concepts</a:t>
            </a:r>
          </a:p>
        </p:txBody>
      </p:sp>
      <p:sp>
        <p:nvSpPr>
          <p:cNvPr id="3" name="Text Placeholder 2">
            <a:extLst>
              <a:ext uri="{FF2B5EF4-FFF2-40B4-BE49-F238E27FC236}">
                <a16:creationId xmlns:a16="http://schemas.microsoft.com/office/drawing/2014/main" id="{3A52C9D1-E773-8A42-A34A-EC0C724A7777}"/>
              </a:ext>
            </a:extLst>
          </p:cNvPr>
          <p:cNvSpPr>
            <a:spLocks noGrp="1"/>
          </p:cNvSpPr>
          <p:nvPr>
            <p:ph type="body" idx="1"/>
          </p:nvPr>
        </p:nvSpPr>
        <p:spPr/>
        <p:txBody>
          <a:bodyPr/>
          <a:lstStyle/>
          <a:p>
            <a:r>
              <a:rPr lang="en-US" dirty="0"/>
              <a:t>Namespace = container to hold multiple Event Hubs</a:t>
            </a:r>
          </a:p>
          <a:p>
            <a:r>
              <a:rPr lang="en-US" dirty="0"/>
              <a:t>Event Hub = Topic</a:t>
            </a:r>
          </a:p>
          <a:p>
            <a:r>
              <a:rPr lang="en-US" dirty="0"/>
              <a:t>Partitions and Consumer Groups</a:t>
            </a:r>
          </a:p>
          <a:p>
            <a:pPr lvl="1"/>
            <a:r>
              <a:rPr lang="en-US" dirty="0"/>
              <a:t>Same concepts as Kafka</a:t>
            </a:r>
          </a:p>
          <a:p>
            <a:pPr lvl="1"/>
            <a:r>
              <a:rPr lang="en-US" dirty="0"/>
              <a:t>Minor differences in implementation</a:t>
            </a:r>
          </a:p>
          <a:p>
            <a:r>
              <a:rPr lang="en-US" dirty="0"/>
              <a:t>Throughput Units define level of scalability</a:t>
            </a:r>
          </a:p>
          <a:p>
            <a:endParaRPr lang="en-US" dirty="0"/>
          </a:p>
        </p:txBody>
      </p:sp>
    </p:spTree>
    <p:extLst>
      <p:ext uri="{BB962C8B-B14F-4D97-AF65-F5344CB8AC3E}">
        <p14:creationId xmlns:p14="http://schemas.microsoft.com/office/powerpoint/2010/main" val="290895910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18216-BC27-F34E-98A2-1C2DB6F82939}"/>
              </a:ext>
            </a:extLst>
          </p:cNvPr>
          <p:cNvSpPr>
            <a:spLocks noGrp="1"/>
          </p:cNvSpPr>
          <p:nvPr>
            <p:ph type="title"/>
          </p:nvPr>
        </p:nvSpPr>
        <p:spPr/>
        <p:txBody>
          <a:bodyPr/>
          <a:lstStyle/>
          <a:p>
            <a:pPr algn="l"/>
            <a:r>
              <a:rPr lang="en-US" dirty="0" err="1"/>
              <a:t>Eventhub</a:t>
            </a:r>
            <a:r>
              <a:rPr lang="en-US" dirty="0"/>
              <a:t> Namespace Setup</a:t>
            </a:r>
          </a:p>
        </p:txBody>
      </p:sp>
      <p:sp>
        <p:nvSpPr>
          <p:cNvPr id="3" name="Text Placeholder 2">
            <a:extLst>
              <a:ext uri="{FF2B5EF4-FFF2-40B4-BE49-F238E27FC236}">
                <a16:creationId xmlns:a16="http://schemas.microsoft.com/office/drawing/2014/main" id="{9227795A-46D4-294B-9E46-037A3C4D9DAC}"/>
              </a:ext>
            </a:extLst>
          </p:cNvPr>
          <p:cNvSpPr>
            <a:spLocks noGrp="1"/>
          </p:cNvSpPr>
          <p:nvPr>
            <p:ph type="body" idx="1"/>
          </p:nvPr>
        </p:nvSpPr>
        <p:spPr/>
        <p:txBody>
          <a:bodyPr/>
          <a:lstStyle/>
          <a:p>
            <a:r>
              <a:rPr lang="en-US" dirty="0"/>
              <a:t>Standard pricing to enable Kafka</a:t>
            </a:r>
          </a:p>
          <a:p>
            <a:r>
              <a:rPr lang="en-US" dirty="0"/>
              <a:t>Each Throughput unit</a:t>
            </a:r>
          </a:p>
          <a:p>
            <a:pPr lvl="1"/>
            <a:r>
              <a:rPr lang="en-US" dirty="0"/>
              <a:t>1 MB/s ingress</a:t>
            </a:r>
          </a:p>
          <a:p>
            <a:pPr lvl="1"/>
            <a:r>
              <a:rPr lang="en-US" dirty="0"/>
              <a:t>2 MB/s egress</a:t>
            </a:r>
          </a:p>
          <a:p>
            <a:r>
              <a:rPr lang="en-US" dirty="0"/>
              <a:t>Auto Inflate to allow </a:t>
            </a:r>
            <a:r>
              <a:rPr lang="en-US" dirty="0" err="1"/>
              <a:t>autoscale</a:t>
            </a:r>
            <a:endParaRPr lang="en-US" dirty="0"/>
          </a:p>
        </p:txBody>
      </p:sp>
      <p:pic>
        <p:nvPicPr>
          <p:cNvPr id="5" name="Picture 4">
            <a:extLst>
              <a:ext uri="{FF2B5EF4-FFF2-40B4-BE49-F238E27FC236}">
                <a16:creationId xmlns:a16="http://schemas.microsoft.com/office/drawing/2014/main" id="{D71C0E34-C852-0643-AB20-E3F49E1B4876}"/>
              </a:ext>
            </a:extLst>
          </p:cNvPr>
          <p:cNvPicPr>
            <a:picLocks noChangeAspect="1"/>
          </p:cNvPicPr>
          <p:nvPr/>
        </p:nvPicPr>
        <p:blipFill>
          <a:blip r:embed="rId3"/>
          <a:stretch>
            <a:fillRect/>
          </a:stretch>
        </p:blipFill>
        <p:spPr>
          <a:xfrm>
            <a:off x="5105400" y="112619"/>
            <a:ext cx="2895600" cy="4918262"/>
          </a:xfrm>
          <a:prstGeom prst="rect">
            <a:avLst/>
          </a:prstGeom>
        </p:spPr>
      </p:pic>
    </p:spTree>
    <p:extLst>
      <p:ext uri="{BB962C8B-B14F-4D97-AF65-F5344CB8AC3E}">
        <p14:creationId xmlns:p14="http://schemas.microsoft.com/office/powerpoint/2010/main" val="141492144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18216-BC27-F34E-98A2-1C2DB6F82939}"/>
              </a:ext>
            </a:extLst>
          </p:cNvPr>
          <p:cNvSpPr>
            <a:spLocks noGrp="1"/>
          </p:cNvSpPr>
          <p:nvPr>
            <p:ph type="title"/>
          </p:nvPr>
        </p:nvSpPr>
        <p:spPr/>
        <p:txBody>
          <a:bodyPr/>
          <a:lstStyle/>
          <a:p>
            <a:pPr algn="l"/>
            <a:r>
              <a:rPr lang="en-US" dirty="0" err="1"/>
              <a:t>Eventhub</a:t>
            </a:r>
            <a:r>
              <a:rPr lang="en-US" dirty="0"/>
              <a:t> Setup</a:t>
            </a:r>
          </a:p>
        </p:txBody>
      </p:sp>
      <p:sp>
        <p:nvSpPr>
          <p:cNvPr id="3" name="Text Placeholder 2">
            <a:extLst>
              <a:ext uri="{FF2B5EF4-FFF2-40B4-BE49-F238E27FC236}">
                <a16:creationId xmlns:a16="http://schemas.microsoft.com/office/drawing/2014/main" id="{9227795A-46D4-294B-9E46-037A3C4D9DAC}"/>
              </a:ext>
            </a:extLst>
          </p:cNvPr>
          <p:cNvSpPr>
            <a:spLocks noGrp="1"/>
          </p:cNvSpPr>
          <p:nvPr>
            <p:ph type="body" idx="1"/>
          </p:nvPr>
        </p:nvSpPr>
        <p:spPr/>
        <p:txBody>
          <a:bodyPr/>
          <a:lstStyle/>
          <a:p>
            <a:r>
              <a:rPr lang="en-US" dirty="0"/>
              <a:t>Partition count</a:t>
            </a:r>
          </a:p>
          <a:p>
            <a:pPr lvl="1"/>
            <a:r>
              <a:rPr lang="en-US" dirty="0"/>
              <a:t>Max # of consumers</a:t>
            </a:r>
          </a:p>
          <a:p>
            <a:r>
              <a:rPr lang="en-US" dirty="0"/>
              <a:t>Message retention</a:t>
            </a:r>
          </a:p>
          <a:p>
            <a:pPr lvl="1"/>
            <a:r>
              <a:rPr lang="en-US" dirty="0"/>
              <a:t>More days = More $</a:t>
            </a:r>
          </a:p>
          <a:p>
            <a:r>
              <a:rPr lang="en-US" dirty="0"/>
              <a:t>Capture</a:t>
            </a:r>
          </a:p>
          <a:p>
            <a:pPr lvl="1"/>
            <a:r>
              <a:rPr lang="en-US" dirty="0"/>
              <a:t>Save to Azure Storage</a:t>
            </a:r>
          </a:p>
        </p:txBody>
      </p:sp>
      <p:pic>
        <p:nvPicPr>
          <p:cNvPr id="4" name="Picture 3">
            <a:extLst>
              <a:ext uri="{FF2B5EF4-FFF2-40B4-BE49-F238E27FC236}">
                <a16:creationId xmlns:a16="http://schemas.microsoft.com/office/drawing/2014/main" id="{0E2FC249-1710-5243-9DCE-0084C17BB03A}"/>
              </a:ext>
            </a:extLst>
          </p:cNvPr>
          <p:cNvPicPr>
            <a:picLocks noChangeAspect="1"/>
          </p:cNvPicPr>
          <p:nvPr/>
        </p:nvPicPr>
        <p:blipFill>
          <a:blip r:embed="rId3"/>
          <a:stretch>
            <a:fillRect/>
          </a:stretch>
        </p:blipFill>
        <p:spPr>
          <a:xfrm>
            <a:off x="3793331" y="800100"/>
            <a:ext cx="4893469" cy="3714750"/>
          </a:xfrm>
          <a:prstGeom prst="rect">
            <a:avLst/>
          </a:prstGeom>
        </p:spPr>
      </p:pic>
    </p:spTree>
    <p:extLst>
      <p:ext uri="{BB962C8B-B14F-4D97-AF65-F5344CB8AC3E}">
        <p14:creationId xmlns:p14="http://schemas.microsoft.com/office/powerpoint/2010/main" val="3324027015"/>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E054C-122D-DD48-85CB-B46C055F9A38}"/>
              </a:ext>
            </a:extLst>
          </p:cNvPr>
          <p:cNvSpPr>
            <a:spLocks noGrp="1"/>
          </p:cNvSpPr>
          <p:nvPr>
            <p:ph type="title"/>
          </p:nvPr>
        </p:nvSpPr>
        <p:spPr/>
        <p:txBody>
          <a:bodyPr/>
          <a:lstStyle/>
          <a:p>
            <a:pPr algn="l"/>
            <a:r>
              <a:rPr lang="en-US" dirty="0"/>
              <a:t>Shared Access Key</a:t>
            </a:r>
          </a:p>
        </p:txBody>
      </p:sp>
      <p:sp useBgFill="1">
        <p:nvSpPr>
          <p:cNvPr id="5" name="TextBox 4">
            <a:extLst>
              <a:ext uri="{FF2B5EF4-FFF2-40B4-BE49-F238E27FC236}">
                <a16:creationId xmlns:a16="http://schemas.microsoft.com/office/drawing/2014/main" id="{B94BD683-8DCE-8847-82ED-DE253D3F00A7}"/>
              </a:ext>
            </a:extLst>
          </p:cNvPr>
          <p:cNvSpPr txBox="1"/>
          <p:nvPr/>
        </p:nvSpPr>
        <p:spPr bwMode="auto">
          <a:xfrm>
            <a:off x="8113690" y="3734873"/>
            <a:ext cx="184731" cy="369332"/>
          </a:xfrm>
          <a:prstGeom prst="rect">
            <a:avLst/>
          </a:prstGeom>
          <a:ln w="9525">
            <a:noFill/>
            <a:miter lim="800000"/>
            <a:headEnd/>
            <a:tailEnd/>
          </a:ln>
        </p:spPr>
        <p:txBody>
          <a:bodyPr wrap="none" rtlCol="0">
            <a:spAutoFit/>
          </a:bodyPr>
          <a:lstStyle/>
          <a:p>
            <a:endParaRPr lang="en-US" sz="1800" dirty="0">
              <a:solidFill>
                <a:srgbClr val="002060"/>
              </a:solidFill>
              <a:latin typeface="Tekton Pro" pitchFamily="34" charset="0"/>
            </a:endParaRPr>
          </a:p>
        </p:txBody>
      </p:sp>
      <p:pic>
        <p:nvPicPr>
          <p:cNvPr id="6" name="Picture 5">
            <a:extLst>
              <a:ext uri="{FF2B5EF4-FFF2-40B4-BE49-F238E27FC236}">
                <a16:creationId xmlns:a16="http://schemas.microsoft.com/office/drawing/2014/main" id="{90A2463F-F964-2649-BDAC-188DC9576359}"/>
              </a:ext>
            </a:extLst>
          </p:cNvPr>
          <p:cNvPicPr>
            <a:picLocks noChangeAspect="1"/>
          </p:cNvPicPr>
          <p:nvPr/>
        </p:nvPicPr>
        <p:blipFill>
          <a:blip r:embed="rId2"/>
          <a:stretch>
            <a:fillRect/>
          </a:stretch>
        </p:blipFill>
        <p:spPr>
          <a:xfrm>
            <a:off x="990600" y="912081"/>
            <a:ext cx="3132786" cy="3543964"/>
          </a:xfrm>
          <a:prstGeom prst="rect">
            <a:avLst/>
          </a:prstGeom>
        </p:spPr>
      </p:pic>
      <p:pic>
        <p:nvPicPr>
          <p:cNvPr id="10" name="Picture 9">
            <a:extLst>
              <a:ext uri="{FF2B5EF4-FFF2-40B4-BE49-F238E27FC236}">
                <a16:creationId xmlns:a16="http://schemas.microsoft.com/office/drawing/2014/main" id="{0B0E0875-960E-0948-92D8-04635281FF82}"/>
              </a:ext>
            </a:extLst>
          </p:cNvPr>
          <p:cNvPicPr>
            <a:picLocks noChangeAspect="1"/>
          </p:cNvPicPr>
          <p:nvPr/>
        </p:nvPicPr>
        <p:blipFill>
          <a:blip r:embed="rId3"/>
          <a:stretch>
            <a:fillRect/>
          </a:stretch>
        </p:blipFill>
        <p:spPr>
          <a:xfrm>
            <a:off x="4564487" y="912081"/>
            <a:ext cx="2797718" cy="3428418"/>
          </a:xfrm>
          <a:prstGeom prst="rect">
            <a:avLst/>
          </a:prstGeom>
        </p:spPr>
      </p:pic>
    </p:spTree>
    <p:extLst>
      <p:ext uri="{BB962C8B-B14F-4D97-AF65-F5344CB8AC3E}">
        <p14:creationId xmlns:p14="http://schemas.microsoft.com/office/powerpoint/2010/main" val="67680761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E054C-122D-DD48-85CB-B46C055F9A38}"/>
              </a:ext>
            </a:extLst>
          </p:cNvPr>
          <p:cNvSpPr>
            <a:spLocks noGrp="1"/>
          </p:cNvSpPr>
          <p:nvPr>
            <p:ph type="title"/>
          </p:nvPr>
        </p:nvSpPr>
        <p:spPr/>
        <p:txBody>
          <a:bodyPr/>
          <a:lstStyle/>
          <a:p>
            <a:pPr algn="l"/>
            <a:r>
              <a:rPr lang="en-US" dirty="0"/>
              <a:t>Shared Access Key</a:t>
            </a:r>
          </a:p>
        </p:txBody>
      </p:sp>
      <p:sp useBgFill="1">
        <p:nvSpPr>
          <p:cNvPr id="5" name="TextBox 4">
            <a:extLst>
              <a:ext uri="{FF2B5EF4-FFF2-40B4-BE49-F238E27FC236}">
                <a16:creationId xmlns:a16="http://schemas.microsoft.com/office/drawing/2014/main" id="{B94BD683-8DCE-8847-82ED-DE253D3F00A7}"/>
              </a:ext>
            </a:extLst>
          </p:cNvPr>
          <p:cNvSpPr txBox="1"/>
          <p:nvPr/>
        </p:nvSpPr>
        <p:spPr bwMode="auto">
          <a:xfrm>
            <a:off x="8113690" y="3734873"/>
            <a:ext cx="184731" cy="369332"/>
          </a:xfrm>
          <a:prstGeom prst="rect">
            <a:avLst/>
          </a:prstGeom>
          <a:ln w="9525">
            <a:noFill/>
            <a:miter lim="800000"/>
            <a:headEnd/>
            <a:tailEnd/>
          </a:ln>
        </p:spPr>
        <p:txBody>
          <a:bodyPr wrap="none" rtlCol="0">
            <a:spAutoFit/>
          </a:bodyPr>
          <a:lstStyle/>
          <a:p>
            <a:endParaRPr lang="en-US" sz="1800" dirty="0">
              <a:solidFill>
                <a:srgbClr val="002060"/>
              </a:solidFill>
              <a:latin typeface="Tekton Pro" pitchFamily="34" charset="0"/>
            </a:endParaRPr>
          </a:p>
        </p:txBody>
      </p:sp>
      <p:pic>
        <p:nvPicPr>
          <p:cNvPr id="3" name="Picture 2">
            <a:extLst>
              <a:ext uri="{FF2B5EF4-FFF2-40B4-BE49-F238E27FC236}">
                <a16:creationId xmlns:a16="http://schemas.microsoft.com/office/drawing/2014/main" id="{DF7F9FA5-EF3F-414E-90CA-8B137A797E38}"/>
              </a:ext>
            </a:extLst>
          </p:cNvPr>
          <p:cNvPicPr>
            <a:picLocks noChangeAspect="1"/>
          </p:cNvPicPr>
          <p:nvPr/>
        </p:nvPicPr>
        <p:blipFill>
          <a:blip r:embed="rId2"/>
          <a:stretch>
            <a:fillRect/>
          </a:stretch>
        </p:blipFill>
        <p:spPr>
          <a:xfrm>
            <a:off x="1219200" y="895350"/>
            <a:ext cx="5733444" cy="3592958"/>
          </a:xfrm>
          <a:prstGeom prst="rect">
            <a:avLst/>
          </a:prstGeom>
        </p:spPr>
      </p:pic>
    </p:spTree>
    <p:extLst>
      <p:ext uri="{BB962C8B-B14F-4D97-AF65-F5344CB8AC3E}">
        <p14:creationId xmlns:p14="http://schemas.microsoft.com/office/powerpoint/2010/main" val="93354025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C189EE4-D67B-9345-9E86-54750A9E866F}"/>
              </a:ext>
            </a:extLst>
          </p:cNvPr>
          <p:cNvSpPr>
            <a:spLocks noGrp="1"/>
          </p:cNvSpPr>
          <p:nvPr>
            <p:ph type="body" sz="quarter" idx="10"/>
          </p:nvPr>
        </p:nvSpPr>
        <p:spPr>
          <a:xfrm>
            <a:off x="97971" y="1817998"/>
            <a:ext cx="2362200" cy="2160591"/>
          </a:xfrm>
        </p:spPr>
        <p:txBody>
          <a:bodyPr/>
          <a:lstStyle/>
          <a:p>
            <a:pPr marL="0" indent="0">
              <a:buNone/>
            </a:pPr>
            <a:r>
              <a:rPr lang="en-US" dirty="0"/>
              <a:t>Structured Streaming +</a:t>
            </a:r>
          </a:p>
          <a:p>
            <a:pPr marL="0" indent="0">
              <a:buNone/>
            </a:pPr>
            <a:r>
              <a:rPr lang="en-US" dirty="0"/>
              <a:t>Event Hubs for Kafka</a:t>
            </a:r>
          </a:p>
        </p:txBody>
      </p:sp>
    </p:spTree>
    <p:extLst>
      <p:ext uri="{BB962C8B-B14F-4D97-AF65-F5344CB8AC3E}">
        <p14:creationId xmlns:p14="http://schemas.microsoft.com/office/powerpoint/2010/main" val="394028193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Text Placeholder 2"/>
          <p:cNvSpPr>
            <a:spLocks noGrp="1"/>
          </p:cNvSpPr>
          <p:nvPr>
            <p:ph type="body" idx="1"/>
          </p:nvPr>
        </p:nvSpPr>
        <p:spPr/>
        <p:txBody>
          <a:bodyPr/>
          <a:lstStyle/>
          <a:p>
            <a:r>
              <a:rPr lang="en-US" dirty="0"/>
              <a:t>Shifting to Streaming</a:t>
            </a:r>
          </a:p>
          <a:p>
            <a:r>
              <a:rPr lang="en-US" dirty="0"/>
              <a:t>Spark Structured Streaming</a:t>
            </a:r>
          </a:p>
          <a:p>
            <a:r>
              <a:rPr lang="en-US" dirty="0"/>
              <a:t>Apache Kafka</a:t>
            </a:r>
          </a:p>
          <a:p>
            <a:r>
              <a:rPr lang="en-US" dirty="0"/>
              <a:t>Azure Event Hubs</a:t>
            </a:r>
          </a:p>
          <a:p>
            <a:r>
              <a:rPr lang="en-US" dirty="0"/>
              <a:t>Get Hands On</a:t>
            </a:r>
          </a:p>
        </p:txBody>
      </p:sp>
    </p:spTree>
    <p:extLst>
      <p:ext uri="{BB962C8B-B14F-4D97-AF65-F5344CB8AC3E}">
        <p14:creationId xmlns:p14="http://schemas.microsoft.com/office/powerpoint/2010/main" val="145536566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References</a:t>
            </a:r>
          </a:p>
        </p:txBody>
      </p:sp>
      <p:sp>
        <p:nvSpPr>
          <p:cNvPr id="5" name="Text Placeholder 4"/>
          <p:cNvSpPr>
            <a:spLocks noGrp="1"/>
          </p:cNvSpPr>
          <p:nvPr>
            <p:ph type="body" idx="4294967295"/>
          </p:nvPr>
        </p:nvSpPr>
        <p:spPr>
          <a:xfrm>
            <a:off x="457200" y="1028700"/>
            <a:ext cx="8229600" cy="3257550"/>
          </a:xfrm>
        </p:spPr>
        <p:txBody>
          <a:bodyPr/>
          <a:lstStyle/>
          <a:p>
            <a:pPr>
              <a:buClr>
                <a:schemeClr val="tx1"/>
              </a:buClr>
            </a:pPr>
            <a:r>
              <a:rPr lang="en-US" dirty="0">
                <a:hlinkClick r:id="rId2"/>
              </a:rPr>
              <a:t>The Log - Jay Kreps</a:t>
            </a:r>
            <a:endParaRPr lang="en-US" dirty="0">
              <a:hlinkClick r:id="rId3"/>
            </a:endParaRPr>
          </a:p>
          <a:p>
            <a:pPr>
              <a:buClr>
                <a:schemeClr val="tx1"/>
              </a:buClr>
            </a:pPr>
            <a:r>
              <a:rPr lang="en" u="sng" dirty="0">
                <a:solidFill>
                  <a:schemeClr val="hlink"/>
                </a:solidFill>
                <a:hlinkClick r:id="rId4"/>
              </a:rPr>
              <a:t>https://databricks.com/blog/2016/01/04/introducing-apache-spark-datasets.html</a:t>
            </a:r>
            <a:endParaRPr lang="en" u="sng" dirty="0">
              <a:solidFill>
                <a:schemeClr val="hlink"/>
              </a:solidFill>
            </a:endParaRPr>
          </a:p>
          <a:p>
            <a:pPr>
              <a:buClr>
                <a:schemeClr val="tx1"/>
              </a:buClr>
            </a:pPr>
            <a:r>
              <a:rPr lang="en-US" u="sng" dirty="0">
                <a:solidFill>
                  <a:schemeClr val="hlink"/>
                </a:solidFill>
                <a:hlinkClick r:id="rId5"/>
              </a:rPr>
              <a:t>https://databricks.com/blog/2016/07/14/a-tale-of-three-apache-spark-apis-rdds-dataframes-and-datasets.html</a:t>
            </a:r>
            <a:endParaRPr lang="en-US" u="sng" dirty="0">
              <a:solidFill>
                <a:schemeClr val="hlink"/>
              </a:solidFill>
            </a:endParaRPr>
          </a:p>
          <a:p>
            <a:pPr>
              <a:buClr>
                <a:schemeClr val="tx1"/>
              </a:buClr>
            </a:pPr>
            <a:r>
              <a:rPr lang="en-US" dirty="0">
                <a:hlinkClick r:id="rId3"/>
              </a:rPr>
              <a:t>https://github.com/Azure/azure-event-hubs-for-kafka</a:t>
            </a:r>
            <a:endParaRPr lang="en-US" u="sng" dirty="0">
              <a:solidFill>
                <a:schemeClr val="hlink"/>
              </a:solidFill>
            </a:endParaRPr>
          </a:p>
          <a:p>
            <a:pPr>
              <a:buClr>
                <a:schemeClr val="tx1"/>
              </a:buClr>
            </a:pPr>
            <a:r>
              <a:rPr lang="en-US" dirty="0">
                <a:hlinkClick r:id="rId6"/>
              </a:rPr>
              <a:t>https://github.com/Azure/azure-event-hubs-spark</a:t>
            </a:r>
            <a:endParaRPr lang="en-US" dirty="0"/>
          </a:p>
          <a:p>
            <a:pPr marL="0" indent="0">
              <a:buClr>
                <a:schemeClr val="tx1"/>
              </a:buClr>
              <a:buNone/>
            </a:pPr>
            <a:br>
              <a:rPr lang="en-US" u="sng" dirty="0">
                <a:solidFill>
                  <a:schemeClr val="hlink"/>
                </a:solidFill>
              </a:rPr>
            </a:br>
            <a:endParaRPr lang="en-US" dirty="0"/>
          </a:p>
        </p:txBody>
      </p:sp>
    </p:spTree>
    <p:extLst>
      <p:ext uri="{BB962C8B-B14F-4D97-AF65-F5344CB8AC3E}">
        <p14:creationId xmlns:p14="http://schemas.microsoft.com/office/powerpoint/2010/main" val="2528160651"/>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85800" y="1218010"/>
            <a:ext cx="7772400" cy="1125140"/>
          </a:xfrm>
        </p:spPr>
        <p:txBody>
          <a:bodyPr/>
          <a:lstStyle/>
          <a:p>
            <a:r>
              <a:rPr lang="en-US" sz="2400" i="1" dirty="0">
                <a:solidFill>
                  <a:schemeClr val="accent1"/>
                </a:solidFill>
                <a:latin typeface="+mj-lt"/>
              </a:rPr>
              <a:t>Please use </a:t>
            </a:r>
            <a:r>
              <a:rPr lang="en-US" sz="2400" i="1" dirty="0" err="1">
                <a:solidFill>
                  <a:schemeClr val="accent1"/>
                </a:solidFill>
                <a:latin typeface="+mj-lt"/>
              </a:rPr>
              <a:t>EventsXD</a:t>
            </a:r>
            <a:r>
              <a:rPr lang="en-US" sz="2400" i="1" dirty="0">
                <a:solidFill>
                  <a:schemeClr val="accent1"/>
                </a:solidFill>
                <a:latin typeface="+mj-lt"/>
              </a:rPr>
              <a:t> to fill out a session evaluation.</a:t>
            </a:r>
            <a:br>
              <a:rPr lang="en-US" sz="2400" i="1" dirty="0">
                <a:solidFill>
                  <a:schemeClr val="accent1"/>
                </a:solidFill>
                <a:latin typeface="+mj-lt"/>
              </a:rPr>
            </a:br>
            <a:endParaRPr lang="en-US" sz="2400" dirty="0">
              <a:solidFill>
                <a:schemeClr val="accent1"/>
              </a:solidFill>
              <a:latin typeface="+mj-lt"/>
            </a:endParaRPr>
          </a:p>
        </p:txBody>
      </p:sp>
      <p:sp>
        <p:nvSpPr>
          <p:cNvPr id="8" name="Title 3"/>
          <p:cNvSpPr txBox="1">
            <a:spLocks/>
          </p:cNvSpPr>
          <p:nvPr/>
        </p:nvSpPr>
        <p:spPr bwMode="auto">
          <a:xfrm>
            <a:off x="685800" y="2400300"/>
            <a:ext cx="7772400"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l" defTabSz="-13873163" rtl="0" eaLnBrk="1" fontAlgn="base" hangingPunct="1">
              <a:spcBef>
                <a:spcPct val="0"/>
              </a:spcBef>
              <a:spcAft>
                <a:spcPct val="0"/>
              </a:spcAft>
              <a:defRPr sz="2800" b="1">
                <a:solidFill>
                  <a:schemeClr val="tx1"/>
                </a:solidFill>
                <a:latin typeface="Myriad Pro" pitchFamily="34" charset="0"/>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a:lstStyle>
          <a:p>
            <a:pPr algn="r"/>
            <a:r>
              <a:rPr lang="en-US" sz="4800" kern="0" dirty="0">
                <a:solidFill>
                  <a:schemeClr val="accent2"/>
                </a:solidFill>
                <a:latin typeface="+mj-lt"/>
                <a:cs typeface="Mangal" pitchFamily="18" charset="0"/>
              </a:rPr>
              <a:t>Thank you!</a:t>
            </a:r>
          </a:p>
        </p:txBody>
      </p:sp>
    </p:spTree>
    <p:extLst>
      <p:ext uri="{BB962C8B-B14F-4D97-AF65-F5344CB8AC3E}">
        <p14:creationId xmlns:p14="http://schemas.microsoft.com/office/powerpoint/2010/main" val="230393154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CEFEA2-5F44-994D-B38E-97C8197C721F}"/>
              </a:ext>
            </a:extLst>
          </p:cNvPr>
          <p:cNvSpPr>
            <a:spLocks noGrp="1"/>
          </p:cNvSpPr>
          <p:nvPr>
            <p:ph type="body" idx="1"/>
          </p:nvPr>
        </p:nvSpPr>
        <p:spPr/>
        <p:txBody>
          <a:bodyPr/>
          <a:lstStyle/>
          <a:p>
            <a:pPr marL="0" indent="0">
              <a:buNone/>
            </a:pPr>
            <a:r>
              <a:rPr lang="en-US" dirty="0"/>
              <a:t>Shifting to Streaming</a:t>
            </a:r>
          </a:p>
        </p:txBody>
      </p:sp>
      <p:sp>
        <p:nvSpPr>
          <p:cNvPr id="3" name="Title 2">
            <a:extLst>
              <a:ext uri="{FF2B5EF4-FFF2-40B4-BE49-F238E27FC236}">
                <a16:creationId xmlns:a16="http://schemas.microsoft.com/office/drawing/2014/main" id="{8264CB3D-B7E8-014C-BCC3-F4293CFD4A22}"/>
              </a:ext>
            </a:extLst>
          </p:cNvPr>
          <p:cNvSpPr>
            <a:spLocks noGrp="1"/>
          </p:cNvSpPr>
          <p:nvPr>
            <p:ph type="title"/>
          </p:nvPr>
        </p:nvSpPr>
        <p:spPr/>
        <p:txBody>
          <a:bodyPr/>
          <a:lstStyle/>
          <a:p>
            <a:pPr algn="l"/>
            <a:r>
              <a:rPr lang="en-US" dirty="0"/>
              <a:t>If you haven’t started with streaming, you will soon</a:t>
            </a:r>
          </a:p>
        </p:txBody>
      </p:sp>
    </p:spTree>
    <p:extLst>
      <p:ext uri="{BB962C8B-B14F-4D97-AF65-F5344CB8AC3E}">
        <p14:creationId xmlns:p14="http://schemas.microsoft.com/office/powerpoint/2010/main" val="202929135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FD258-C426-6143-8168-C2FED85D644B}"/>
              </a:ext>
            </a:extLst>
          </p:cNvPr>
          <p:cNvSpPr>
            <a:spLocks noGrp="1"/>
          </p:cNvSpPr>
          <p:nvPr>
            <p:ph type="title"/>
          </p:nvPr>
        </p:nvSpPr>
        <p:spPr/>
        <p:txBody>
          <a:bodyPr/>
          <a:lstStyle/>
          <a:p>
            <a:r>
              <a:rPr lang="en-US" dirty="0"/>
              <a:t>Life’s a batch stream</a:t>
            </a:r>
          </a:p>
        </p:txBody>
      </p:sp>
      <mc:AlternateContent xmlns:mc="http://schemas.openxmlformats.org/markup-compatibility/2006">
        <mc:Choice xmlns:p14="http://schemas.microsoft.com/office/powerpoint/2010/main" Requires="p14">
          <p:contentPart p14:bwMode="auto" r:id="rId2">
            <p14:nvContentPartPr>
              <p14:cNvPr id="12" name="Ink 11">
                <a:extLst>
                  <a:ext uri="{FF2B5EF4-FFF2-40B4-BE49-F238E27FC236}">
                    <a16:creationId xmlns:a16="http://schemas.microsoft.com/office/drawing/2014/main" id="{67F812FE-9699-2E4E-8708-CFCFFA486352}"/>
                  </a:ext>
                </a:extLst>
              </p14:cNvPr>
              <p14:cNvContentPartPr/>
              <p14:nvPr/>
            </p14:nvContentPartPr>
            <p14:xfrm>
              <a:off x="4094938" y="408898"/>
              <a:ext cx="963000" cy="297000"/>
            </p14:xfrm>
          </p:contentPart>
        </mc:Choice>
        <mc:Fallback>
          <p:pic>
            <p:nvPicPr>
              <p:cNvPr id="12" name="Ink 11">
                <a:extLst>
                  <a:ext uri="{FF2B5EF4-FFF2-40B4-BE49-F238E27FC236}">
                    <a16:creationId xmlns:a16="http://schemas.microsoft.com/office/drawing/2014/main" id="{67F812FE-9699-2E4E-8708-CFCFFA486352}"/>
                  </a:ext>
                </a:extLst>
              </p:cNvPr>
              <p:cNvPicPr/>
              <p:nvPr/>
            </p:nvPicPr>
            <p:blipFill>
              <a:blip r:embed="rId3"/>
              <a:stretch>
                <a:fillRect/>
              </a:stretch>
            </p:blipFill>
            <p:spPr>
              <a:xfrm>
                <a:off x="4077298" y="390898"/>
                <a:ext cx="998640" cy="332640"/>
              </a:xfrm>
              <a:prstGeom prst="rect">
                <a:avLst/>
              </a:prstGeom>
            </p:spPr>
          </p:pic>
        </mc:Fallback>
      </mc:AlternateContent>
      <p:pic>
        <p:nvPicPr>
          <p:cNvPr id="16" name="Picture 15">
            <a:extLst>
              <a:ext uri="{FF2B5EF4-FFF2-40B4-BE49-F238E27FC236}">
                <a16:creationId xmlns:a16="http://schemas.microsoft.com/office/drawing/2014/main" id="{D5FBC86C-7F64-4A44-8B19-58C40A4E14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790882"/>
            <a:ext cx="7315200" cy="4114801"/>
          </a:xfrm>
          <a:prstGeom prst="rect">
            <a:avLst/>
          </a:prstGeom>
        </p:spPr>
      </p:pic>
    </p:spTree>
    <p:extLst>
      <p:ext uri="{BB962C8B-B14F-4D97-AF65-F5344CB8AC3E}">
        <p14:creationId xmlns:p14="http://schemas.microsoft.com/office/powerpoint/2010/main" val="27875141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a:spLocks noGrp="1"/>
          </p:cNvSpPr>
          <p:nvPr>
            <p:ph type="title"/>
          </p:nvPr>
        </p:nvSpPr>
        <p:spPr>
          <a:xfrm>
            <a:off x="152400" y="1081400"/>
            <a:ext cx="4505677" cy="171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800" dirty="0"/>
              <a:t>Why Streaming?</a:t>
            </a:r>
            <a:endParaRPr sz="4800" dirty="0"/>
          </a:p>
        </p:txBody>
      </p:sp>
      <p:sp>
        <p:nvSpPr>
          <p:cNvPr id="66" name="Google Shape;66;p14"/>
          <p:cNvSpPr txBox="1">
            <a:spLocks noGrp="1"/>
          </p:cNvSpPr>
          <p:nvPr>
            <p:ph type="subTitle" idx="1"/>
          </p:nvPr>
        </p:nvSpPr>
        <p:spPr>
          <a:xfrm>
            <a:off x="177025" y="2294625"/>
            <a:ext cx="4195800" cy="25782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1600"/>
              </a:spcAft>
              <a:buNone/>
            </a:pPr>
            <a:r>
              <a:rPr lang="en" sz="3000" dirty="0">
                <a:solidFill>
                  <a:schemeClr val="accent3"/>
                </a:solidFill>
              </a:rPr>
              <a:t>Data Engineers have decided that the business only updates in batch</a:t>
            </a:r>
            <a:endParaRPr sz="3000" dirty="0"/>
          </a:p>
        </p:txBody>
      </p:sp>
      <p:sp>
        <p:nvSpPr>
          <p:cNvPr id="67" name="Google Shape;67;p14"/>
          <p:cNvSpPr txBox="1">
            <a:spLocks noGrp="1"/>
          </p:cNvSpPr>
          <p:nvPr>
            <p:ph type="body" idx="2"/>
          </p:nvPr>
        </p:nvSpPr>
        <p:spPr>
          <a:xfrm>
            <a:off x="4961025" y="530450"/>
            <a:ext cx="3837000" cy="3695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000" i="1" dirty="0"/>
              <a:t> </a:t>
            </a:r>
            <a:endParaRPr sz="3000" i="1" dirty="0"/>
          </a:p>
          <a:p>
            <a:pPr marL="0" lvl="0" indent="0" algn="l" rtl="0">
              <a:spcBef>
                <a:spcPts val="1600"/>
              </a:spcBef>
              <a:spcAft>
                <a:spcPts val="1600"/>
              </a:spcAft>
              <a:buNone/>
            </a:pPr>
            <a:r>
              <a:rPr lang="en" sz="3000" i="1" dirty="0"/>
              <a:t>Our customers and business leaders know better</a:t>
            </a:r>
            <a:endParaRPr sz="3000" i="1" dirty="0"/>
          </a:p>
        </p:txBody>
      </p:sp>
    </p:spTree>
    <p:extLst>
      <p:ext uri="{BB962C8B-B14F-4D97-AF65-F5344CB8AC3E}">
        <p14:creationId xmlns:p14="http://schemas.microsoft.com/office/powerpoint/2010/main" val="5630588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71175-F7D9-3C4B-B603-7E19303E656F}"/>
              </a:ext>
            </a:extLst>
          </p:cNvPr>
          <p:cNvSpPr>
            <a:spLocks noGrp="1"/>
          </p:cNvSpPr>
          <p:nvPr>
            <p:ph type="title"/>
          </p:nvPr>
        </p:nvSpPr>
        <p:spPr>
          <a:xfrm>
            <a:off x="3962400" y="228600"/>
            <a:ext cx="4724400" cy="571500"/>
          </a:xfrm>
        </p:spPr>
        <p:txBody>
          <a:bodyPr/>
          <a:lstStyle/>
          <a:p>
            <a:r>
              <a:rPr lang="en-US" dirty="0"/>
              <a:t>Is streaming ingestion easier?</a:t>
            </a:r>
          </a:p>
        </p:txBody>
      </p:sp>
      <p:sp>
        <p:nvSpPr>
          <p:cNvPr id="3" name="Text Placeholder 2">
            <a:extLst>
              <a:ext uri="{FF2B5EF4-FFF2-40B4-BE49-F238E27FC236}">
                <a16:creationId xmlns:a16="http://schemas.microsoft.com/office/drawing/2014/main" id="{33775BF3-514D-B64F-A01F-01540D3D100F}"/>
              </a:ext>
            </a:extLst>
          </p:cNvPr>
          <p:cNvSpPr>
            <a:spLocks noGrp="1"/>
          </p:cNvSpPr>
          <p:nvPr>
            <p:ph type="body" idx="1"/>
          </p:nvPr>
        </p:nvSpPr>
        <p:spPr>
          <a:xfrm>
            <a:off x="3962400" y="1028700"/>
            <a:ext cx="4724400" cy="3200400"/>
          </a:xfrm>
        </p:spPr>
        <p:txBody>
          <a:bodyPr/>
          <a:lstStyle/>
          <a:p>
            <a:r>
              <a:rPr lang="en-US" dirty="0"/>
              <a:t>Dealing with a large set of data at once brings its own challenges</a:t>
            </a:r>
          </a:p>
          <a:p>
            <a:r>
              <a:rPr lang="en-US" dirty="0"/>
              <a:t>Process as it comes in for cleaner logic</a:t>
            </a:r>
          </a:p>
          <a:p>
            <a:r>
              <a:rPr lang="en-US" dirty="0"/>
              <a:t>Even if not doing real-time analytics yet, prepare for when you will</a:t>
            </a:r>
          </a:p>
        </p:txBody>
      </p:sp>
      <p:pic>
        <p:nvPicPr>
          <p:cNvPr id="5" name="Picture 4">
            <a:extLst>
              <a:ext uri="{FF2B5EF4-FFF2-40B4-BE49-F238E27FC236}">
                <a16:creationId xmlns:a16="http://schemas.microsoft.com/office/drawing/2014/main" id="{9265DF47-E40C-594A-9AFB-4042538E97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4800" y="228600"/>
            <a:ext cx="3429000" cy="4572000"/>
          </a:xfrm>
          <a:prstGeom prst="rect">
            <a:avLst/>
          </a:prstGeom>
        </p:spPr>
      </p:pic>
    </p:spTree>
    <p:extLst>
      <p:ext uri="{BB962C8B-B14F-4D97-AF65-F5344CB8AC3E}">
        <p14:creationId xmlns:p14="http://schemas.microsoft.com/office/powerpoint/2010/main" val="343696928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455A25-4AF5-9B49-9D33-939F79E67B7A}"/>
              </a:ext>
            </a:extLst>
          </p:cNvPr>
          <p:cNvSpPr>
            <a:spLocks noGrp="1"/>
          </p:cNvSpPr>
          <p:nvPr>
            <p:ph type="body" idx="1"/>
          </p:nvPr>
        </p:nvSpPr>
        <p:spPr/>
        <p:txBody>
          <a:bodyPr/>
          <a:lstStyle/>
          <a:p>
            <a:pPr marL="0" indent="0">
              <a:buNone/>
            </a:pPr>
            <a:r>
              <a:rPr lang="en-US" dirty="0"/>
              <a:t>Spark Structured Streaming</a:t>
            </a:r>
          </a:p>
        </p:txBody>
      </p:sp>
      <p:sp>
        <p:nvSpPr>
          <p:cNvPr id="3" name="Title 2">
            <a:extLst>
              <a:ext uri="{FF2B5EF4-FFF2-40B4-BE49-F238E27FC236}">
                <a16:creationId xmlns:a16="http://schemas.microsoft.com/office/drawing/2014/main" id="{98A2F9A3-CB23-C349-B211-95254D9BB6F0}"/>
              </a:ext>
            </a:extLst>
          </p:cNvPr>
          <p:cNvSpPr>
            <a:spLocks noGrp="1"/>
          </p:cNvSpPr>
          <p:nvPr>
            <p:ph type="title"/>
          </p:nvPr>
        </p:nvSpPr>
        <p:spPr/>
        <p:txBody>
          <a:bodyPr/>
          <a:lstStyle/>
          <a:p>
            <a:pPr algn="l"/>
            <a:r>
              <a:rPr lang="en-US" dirty="0"/>
              <a:t>Technology overview</a:t>
            </a:r>
          </a:p>
        </p:txBody>
      </p:sp>
    </p:spTree>
    <p:extLst>
      <p:ext uri="{BB962C8B-B14F-4D97-AF65-F5344CB8AC3E}">
        <p14:creationId xmlns:p14="http://schemas.microsoft.com/office/powerpoint/2010/main" val="310754755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800"/>
              <a:t>Why Spark?</a:t>
            </a:r>
            <a:endParaRPr sz="4800"/>
          </a:p>
        </p:txBody>
      </p:sp>
      <p:sp>
        <p:nvSpPr>
          <p:cNvPr id="66" name="Google Shape;66;p14"/>
          <p:cNvSpPr txBox="1">
            <a:spLocks noGrp="1"/>
          </p:cNvSpPr>
          <p:nvPr>
            <p:ph type="subTitle" idx="1"/>
          </p:nvPr>
        </p:nvSpPr>
        <p:spPr>
          <a:xfrm>
            <a:off x="177025" y="2294625"/>
            <a:ext cx="4195800" cy="25782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1600"/>
              </a:spcAft>
              <a:buNone/>
            </a:pPr>
            <a:r>
              <a:rPr lang="en" sz="3000">
                <a:solidFill>
                  <a:schemeClr val="accent3"/>
                </a:solidFill>
              </a:rPr>
              <a:t>Big data and the cloud changed our mindset.  We want tools that scale easily as data size grows. </a:t>
            </a:r>
            <a:endParaRPr sz="3000"/>
          </a:p>
        </p:txBody>
      </p:sp>
      <p:sp>
        <p:nvSpPr>
          <p:cNvPr id="67" name="Google Shape;67;p14"/>
          <p:cNvSpPr txBox="1">
            <a:spLocks noGrp="1"/>
          </p:cNvSpPr>
          <p:nvPr>
            <p:ph type="body" idx="2"/>
          </p:nvPr>
        </p:nvSpPr>
        <p:spPr>
          <a:xfrm>
            <a:off x="4961025" y="530450"/>
            <a:ext cx="3837000" cy="3695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000" i="1"/>
              <a:t> </a:t>
            </a:r>
            <a:endParaRPr sz="3000" i="1"/>
          </a:p>
          <a:p>
            <a:pPr marL="0" lvl="0" indent="0" algn="l" rtl="0">
              <a:spcBef>
                <a:spcPts val="1600"/>
              </a:spcBef>
              <a:spcAft>
                <a:spcPts val="1600"/>
              </a:spcAft>
              <a:buNone/>
            </a:pPr>
            <a:r>
              <a:rPr lang="en" sz="3000" i="1"/>
              <a:t>Spark is a leader in data processing that scales across many machines.  It can run on Hadoop but is faster and easier than Map Reduce.</a:t>
            </a:r>
            <a:endParaRPr sz="3000" i="1"/>
          </a:p>
        </p:txBody>
      </p:sp>
    </p:spTree>
    <p:extLst>
      <p:ext uri="{BB962C8B-B14F-4D97-AF65-F5344CB8AC3E}">
        <p14:creationId xmlns:p14="http://schemas.microsoft.com/office/powerpoint/2010/main" val="1975088994"/>
      </p:ext>
    </p:extLst>
  </p:cSld>
  <p:clrMapOvr>
    <a:masterClrMapping/>
  </p:clrMapOvr>
</p:sld>
</file>

<file path=ppt/theme/theme1.xml><?xml version="1.0" encoding="utf-8"?>
<a:theme xmlns:a="http://schemas.openxmlformats.org/drawingml/2006/main" name="SQLintersection">
  <a:themeElements>
    <a:clrScheme name="Azure + AI Conf">
      <a:dk1>
        <a:srgbClr val="000000"/>
      </a:dk1>
      <a:lt1>
        <a:srgbClr val="FFFFFF"/>
      </a:lt1>
      <a:dk2>
        <a:srgbClr val="335B74"/>
      </a:dk2>
      <a:lt2>
        <a:srgbClr val="DFE3E5"/>
      </a:lt2>
      <a:accent1>
        <a:srgbClr val="273573"/>
      </a:accent1>
      <a:accent2>
        <a:srgbClr val="2683C6"/>
      </a:accent2>
      <a:accent3>
        <a:srgbClr val="5586B0"/>
      </a:accent3>
      <a:accent4>
        <a:srgbClr val="77B342"/>
      </a:accent4>
      <a:accent5>
        <a:srgbClr val="3E8853"/>
      </a:accent5>
      <a:accent6>
        <a:srgbClr val="62A39F"/>
      </a:accent6>
      <a:hlink>
        <a:srgbClr val="6EAC1C"/>
      </a:hlink>
      <a:folHlink>
        <a:srgbClr val="B26B02"/>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a:spPr>
      <a:bodyPr wrap="none" anchor="ctr"/>
      <a:lstStyle>
        <a:defPPr>
          <a:defRPr sz="2000" dirty="0">
            <a:latin typeface="Tekton Pro" pitchFamily="34" charset="0"/>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a:spAutoFit/>
      </a:bodyPr>
      <a:lstStyle>
        <a:defPPr>
          <a:defRPr sz="1800" dirty="0">
            <a:solidFill>
              <a:srgbClr val="002060"/>
            </a:solidFill>
            <a:latin typeface="Tekton Pro" pitchFamily="34" charset="0"/>
          </a:defRPr>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65B9DCC8F7FB4A82840FBDE1FC983A" ma:contentTypeVersion="0" ma:contentTypeDescription="Create a new document." ma:contentTypeScope="" ma:versionID="ecd0916681f32cda70880b341f4a8911">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DEB1AF8-B785-4B22-89EC-168618F34A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2D498799-B0FC-4B7A-8396-BFC34D805990}">
  <ds:schemaRefs>
    <ds:schemaRef ds:uri="http://schemas.microsoft.com/office/2006/metadata/properties"/>
  </ds:schemaRefs>
</ds:datastoreItem>
</file>

<file path=customXml/itemProps3.xml><?xml version="1.0" encoding="utf-8"?>
<ds:datastoreItem xmlns:ds="http://schemas.openxmlformats.org/officeDocument/2006/customXml" ds:itemID="{1685463B-57CE-4CE4-B1CF-FE44EB79BF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1709</TotalTime>
  <Words>1753</Words>
  <Application>Microsoft Macintosh PowerPoint</Application>
  <PresentationFormat>On-screen Show (16:9)</PresentationFormat>
  <Paragraphs>192</Paragraphs>
  <Slides>31</Slides>
  <Notes>15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31</vt:i4>
      </vt:variant>
    </vt:vector>
  </HeadingPairs>
  <TitlesOfParts>
    <vt:vector size="42" baseType="lpstr">
      <vt:lpstr>Arial</vt:lpstr>
      <vt:lpstr>Calibri</vt:lpstr>
      <vt:lpstr>Calibri Light</vt:lpstr>
      <vt:lpstr>Courier New</vt:lpstr>
      <vt:lpstr>Myriad Pro</vt:lpstr>
      <vt:lpstr>Open Sans</vt:lpstr>
      <vt:lpstr>Segoe UI</vt:lpstr>
      <vt:lpstr>Tekton Pro</vt:lpstr>
      <vt:lpstr>Verdana</vt:lpstr>
      <vt:lpstr>Wingdings</vt:lpstr>
      <vt:lpstr>SQLintersection</vt:lpstr>
      <vt:lpstr>PowerPoint Presentation</vt:lpstr>
      <vt:lpstr>Dustin Vannoy</vt:lpstr>
      <vt:lpstr>Agenda</vt:lpstr>
      <vt:lpstr>If you haven’t started with streaming, you will soon</vt:lpstr>
      <vt:lpstr>Life’s a batch stream</vt:lpstr>
      <vt:lpstr>Why Streaming?</vt:lpstr>
      <vt:lpstr>Is streaming ingestion easier?</vt:lpstr>
      <vt:lpstr>Technology overview</vt:lpstr>
      <vt:lpstr>Why Spark?</vt:lpstr>
      <vt:lpstr>What is Spark?</vt:lpstr>
      <vt:lpstr>What is Spark Structured Streaming?</vt:lpstr>
      <vt:lpstr>What is Spark Structured Streaming?</vt:lpstr>
      <vt:lpstr>Structured Streaming - Read</vt:lpstr>
      <vt:lpstr>Structured Streaming - Write</vt:lpstr>
      <vt:lpstr>Structured Streaming - Window</vt:lpstr>
      <vt:lpstr>Structured Streaming – Output Mode</vt:lpstr>
      <vt:lpstr>Technology overview</vt:lpstr>
      <vt:lpstr>Why Kafka?</vt:lpstr>
      <vt:lpstr>The Log</vt:lpstr>
      <vt:lpstr>Kafka Topics</vt:lpstr>
      <vt:lpstr>Consumers and offset</vt:lpstr>
      <vt:lpstr>Technology overview</vt:lpstr>
      <vt:lpstr>Why Event Hubs?</vt:lpstr>
      <vt:lpstr>Event Hubs key concepts</vt:lpstr>
      <vt:lpstr>Eventhub Namespace Setup</vt:lpstr>
      <vt:lpstr>Eventhub Setup</vt:lpstr>
      <vt:lpstr>Shared Access Key</vt:lpstr>
      <vt:lpstr>Shared Access Key</vt:lpstr>
      <vt:lpstr>PowerPoint Presentation</vt:lpstr>
      <vt:lpstr>References</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SQLintersection Session SQL213  Session Name</dc:title>
  <dc:subject>From raw Ajax to ASP.NET</dc:subject>
  <dc:creator>Kimberly L. Tripp</dc:creator>
  <cp:lastModifiedBy>Dustin Vannoy</cp:lastModifiedBy>
  <cp:revision>54</cp:revision>
  <cp:lastPrinted>2012-12-21T20:05:00Z</cp:lastPrinted>
  <dcterms:created xsi:type="dcterms:W3CDTF">2014-10-22T19:18:01Z</dcterms:created>
  <dcterms:modified xsi:type="dcterms:W3CDTF">2019-11-20T23:24:57Z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0x0101003865B9DCC8F7FB4A82840FBDE1FC983A</vt:lpwstr>
  </property>
</Properties>
</file>