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handoutMasterIdLst>
    <p:handoutMasterId r:id="rId24"/>
  </p:handoutMasterIdLst>
  <p:sldIdLst>
    <p:sldId id="463" r:id="rId5"/>
    <p:sldId id="700" r:id="rId6"/>
    <p:sldId id="709" r:id="rId7"/>
    <p:sldId id="701" r:id="rId8"/>
    <p:sldId id="726" r:id="rId9"/>
    <p:sldId id="710" r:id="rId10"/>
    <p:sldId id="711" r:id="rId11"/>
    <p:sldId id="712" r:id="rId12"/>
    <p:sldId id="715" r:id="rId13"/>
    <p:sldId id="3758" r:id="rId14"/>
    <p:sldId id="3616" r:id="rId15"/>
    <p:sldId id="3761" r:id="rId16"/>
    <p:sldId id="3618" r:id="rId17"/>
    <p:sldId id="3619" r:id="rId18"/>
    <p:sldId id="3620" r:id="rId19"/>
    <p:sldId id="1289" r:id="rId20"/>
    <p:sldId id="702" r:id="rId21"/>
    <p:sldId id="546" r:id="rId22"/>
  </p:sldIdLst>
  <p:sldSz cx="9144000" cy="5143500" type="screen16x9"/>
  <p:notesSz cx="7315200" cy="96012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Default Section" id="{7FF1CEDE-8733-465F-987F-CD4C7D145846}">
          <p14:sldIdLst>
            <p14:sldId id="463"/>
            <p14:sldId id="700"/>
            <p14:sldId id="709"/>
            <p14:sldId id="701"/>
            <p14:sldId id="726"/>
            <p14:sldId id="710"/>
            <p14:sldId id="711"/>
            <p14:sldId id="712"/>
            <p14:sldId id="715"/>
            <p14:sldId id="3758"/>
            <p14:sldId id="3616"/>
            <p14:sldId id="3761"/>
            <p14:sldId id="3618"/>
            <p14:sldId id="3619"/>
            <p14:sldId id="3620"/>
            <p14:sldId id="1289"/>
            <p14:sldId id="702"/>
            <p14:sldId id="54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berly"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3F32"/>
    <a:srgbClr val="418F89"/>
    <a:srgbClr val="133D80"/>
    <a:srgbClr val="882483"/>
    <a:srgbClr val="8935C8"/>
    <a:srgbClr val="22AFE7"/>
    <a:srgbClr val="005087"/>
    <a:srgbClr val="336699"/>
    <a:srgbClr val="FFFFCC"/>
    <a:srgbClr val="EF8B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77" autoAdjust="0"/>
    <p:restoredTop sz="83969" autoAdjust="0"/>
  </p:normalViewPr>
  <p:slideViewPr>
    <p:cSldViewPr>
      <p:cViewPr varScale="1">
        <p:scale>
          <a:sx n="153" d="100"/>
          <a:sy n="153" d="100"/>
        </p:scale>
        <p:origin x="1856"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p:scale>
          <a:sx n="100" d="100"/>
          <a:sy n="100" d="100"/>
        </p:scale>
        <p:origin x="-3408"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 y="9120190"/>
            <a:ext cx="7313613" cy="479425"/>
          </a:xfrm>
          <a:prstGeom prst="rect">
            <a:avLst/>
          </a:prstGeom>
        </p:spPr>
        <p:txBody>
          <a:bodyPr vert="horz" lIns="91417" tIns="45708" rIns="91417" bIns="45708" rtlCol="0" anchor="b"/>
          <a:lstStyle>
            <a:lvl1pPr algn="r">
              <a:defRPr sz="1200"/>
            </a:lvl1pPr>
          </a:lstStyle>
          <a:p>
            <a:pPr algn="ctr"/>
            <a:fld id="{F403B382-5E20-4D88-A964-1D6629C87BBB}" type="slidenum">
              <a:rPr lang="en-US" smtClean="0">
                <a:latin typeface="Calibri Light" pitchFamily="34" charset="0"/>
              </a:rPr>
              <a:pPr algn="ctr"/>
              <a:t>‹#›</a:t>
            </a:fld>
            <a:endParaRPr lang="en-US" dirty="0">
              <a:latin typeface="Calibri Light" pitchFamily="34" charset="0"/>
            </a:endParaRPr>
          </a:p>
        </p:txBody>
      </p:sp>
      <p:cxnSp>
        <p:nvCxnSpPr>
          <p:cNvPr id="8" name="Straight Connector 7"/>
          <p:cNvCxnSpPr/>
          <p:nvPr/>
        </p:nvCxnSpPr>
        <p:spPr>
          <a:xfrm>
            <a:off x="1" y="9134475"/>
            <a:ext cx="2971801" cy="0"/>
          </a:xfrm>
          <a:prstGeom prst="line">
            <a:avLst/>
          </a:prstGeom>
          <a:ln w="317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8915400"/>
            <a:ext cx="1219200" cy="516610"/>
          </a:xfrm>
          <a:prstGeom prst="rect">
            <a:avLst/>
          </a:prstGeom>
        </p:spPr>
      </p:pic>
      <p:cxnSp>
        <p:nvCxnSpPr>
          <p:cNvPr id="10" name="Straight Connector 9"/>
          <p:cNvCxnSpPr/>
          <p:nvPr/>
        </p:nvCxnSpPr>
        <p:spPr>
          <a:xfrm>
            <a:off x="4343401" y="9134475"/>
            <a:ext cx="2971801" cy="0"/>
          </a:xfrm>
          <a:prstGeom prst="line">
            <a:avLst/>
          </a:prstGeom>
          <a:ln w="317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Header Placeholder 1"/>
          <p:cNvSpPr>
            <a:spLocks noGrp="1"/>
          </p:cNvSpPr>
          <p:nvPr>
            <p:ph type="hdr" sz="quarter"/>
          </p:nvPr>
        </p:nvSpPr>
        <p:spPr>
          <a:xfrm>
            <a:off x="2072482" y="152402"/>
            <a:ext cx="3170238" cy="479425"/>
          </a:xfrm>
          <a:prstGeom prst="rect">
            <a:avLst/>
          </a:prstGeom>
        </p:spPr>
        <p:txBody>
          <a:bodyPr vert="horz" lIns="91417" tIns="45708" rIns="91417" bIns="45708" rtlCol="0"/>
          <a:lstStyle>
            <a:lvl1pPr algn="l">
              <a:defRPr sz="1200"/>
            </a:lvl1pPr>
          </a:lstStyle>
          <a:p>
            <a:pPr algn="ctr"/>
            <a:endParaRPr lang="en-US" sz="1400" dirty="0">
              <a:latin typeface="Calibri Light" pitchFamily="34" charset="0"/>
            </a:endParaRPr>
          </a:p>
        </p:txBody>
      </p:sp>
    </p:spTree>
    <p:extLst>
      <p:ext uri="{BB962C8B-B14F-4D97-AF65-F5344CB8AC3E}">
        <p14:creationId xmlns:p14="http://schemas.microsoft.com/office/powerpoint/2010/main" val="493841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1" y="3"/>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defTabSz="966537" eaLnBrk="1" hangingPunct="1">
              <a:defRPr sz="1200">
                <a:latin typeface="Calibri Light" pitchFamily="34" charset="0"/>
              </a:defRPr>
            </a:lvl1pPr>
          </a:lstStyle>
          <a:p>
            <a:pPr>
              <a:defRPr/>
            </a:pPr>
            <a:endParaRPr lang="en-US" dirty="0"/>
          </a:p>
        </p:txBody>
      </p:sp>
      <p:sp>
        <p:nvSpPr>
          <p:cNvPr id="35843" name="Rectangle 3"/>
          <p:cNvSpPr>
            <a:spLocks noGrp="1" noChangeArrowheads="1"/>
          </p:cNvSpPr>
          <p:nvPr>
            <p:ph type="dt" idx="1"/>
          </p:nvPr>
        </p:nvSpPr>
        <p:spPr bwMode="auto">
          <a:xfrm>
            <a:off x="4143375" y="3"/>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algn="r" defTabSz="966537" eaLnBrk="1" hangingPunct="1">
              <a:defRPr sz="1200">
                <a:latin typeface="Calibri Light" pitchFamily="34" charset="0"/>
              </a:defRPr>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458788" y="720725"/>
            <a:ext cx="6397625" cy="3598863"/>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731840" y="4560890"/>
            <a:ext cx="5851525" cy="4319587"/>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5846" name="Rectangle 6"/>
          <p:cNvSpPr>
            <a:spLocks noGrp="1" noChangeArrowheads="1"/>
          </p:cNvSpPr>
          <p:nvPr>
            <p:ph type="ftr" sz="quarter" idx="4"/>
          </p:nvPr>
        </p:nvSpPr>
        <p:spPr bwMode="auto">
          <a:xfrm>
            <a:off x="1" y="9120190"/>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defTabSz="966537" eaLnBrk="1" hangingPunct="1">
              <a:defRPr sz="1200">
                <a:latin typeface="Calibri Light" pitchFamily="34" charset="0"/>
              </a:defRPr>
            </a:lvl1pPr>
          </a:lstStyle>
          <a:p>
            <a:pPr>
              <a:defRPr/>
            </a:pPr>
            <a:endParaRPr lang="en-US" dirty="0"/>
          </a:p>
        </p:txBody>
      </p:sp>
      <p:sp>
        <p:nvSpPr>
          <p:cNvPr id="35847" name="Rectangle 7"/>
          <p:cNvSpPr>
            <a:spLocks noGrp="1" noChangeArrowheads="1"/>
          </p:cNvSpPr>
          <p:nvPr>
            <p:ph type="sldNum" sz="quarter" idx="5"/>
          </p:nvPr>
        </p:nvSpPr>
        <p:spPr bwMode="auto">
          <a:xfrm>
            <a:off x="4143375" y="9120190"/>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algn="r" defTabSz="966537" eaLnBrk="1" hangingPunct="1">
              <a:defRPr sz="1200">
                <a:latin typeface="Calibri Light" pitchFamily="34" charset="0"/>
              </a:defRPr>
            </a:lvl1pPr>
          </a:lstStyle>
          <a:p>
            <a:pPr>
              <a:defRPr/>
            </a:pPr>
            <a:fld id="{47C584BF-6945-4E60-B2A7-1638FF8EA8EE}" type="slidenum">
              <a:rPr lang="en-US" smtClean="0"/>
              <a:pPr>
                <a:defRPr/>
              </a:pPr>
              <a:t>‹#›</a:t>
            </a:fld>
            <a:endParaRPr lang="en-US" dirty="0"/>
          </a:p>
        </p:txBody>
      </p:sp>
    </p:spTree>
    <p:extLst>
      <p:ext uri="{BB962C8B-B14F-4D97-AF65-F5344CB8AC3E}">
        <p14:creationId xmlns:p14="http://schemas.microsoft.com/office/powerpoint/2010/main" val="33460990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Light"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Light"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Light"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Light"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Light"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C584BF-6945-4E60-B2A7-1638FF8EA8EE}"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does TFS</a:t>
            </a:r>
          </a:p>
        </p:txBody>
      </p:sp>
      <p:sp>
        <p:nvSpPr>
          <p:cNvPr id="4" name="Slide Number Placeholder 3"/>
          <p:cNvSpPr>
            <a:spLocks noGrp="1"/>
          </p:cNvSpPr>
          <p:nvPr>
            <p:ph type="sldNum" sz="quarter" idx="5"/>
          </p:nvPr>
        </p:nvSpPr>
        <p:spPr/>
        <p:txBody>
          <a:bodyPr/>
          <a:lstStyle/>
          <a:p>
            <a:fld id="{3D7B9D4F-5F19-438C-92E8-037C6AE8F87D}" type="slidenum">
              <a:rPr lang="en-US" smtClean="0"/>
              <a:t>10</a:t>
            </a:fld>
            <a:endParaRPr lang="en-US"/>
          </a:p>
        </p:txBody>
      </p:sp>
    </p:spTree>
    <p:extLst>
      <p:ext uri="{BB962C8B-B14F-4D97-AF65-F5344CB8AC3E}">
        <p14:creationId xmlns:p14="http://schemas.microsoft.com/office/powerpoint/2010/main" val="3476934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Combine Kanban boards and drag-and-drop sprint planning with comprehensive traceability and reporting for the perfect home for all your ideas–big and small.</a:t>
            </a:r>
            <a:endParaRPr lang="en-US"/>
          </a:p>
        </p:txBody>
      </p:sp>
      <p:sp>
        <p:nvSpPr>
          <p:cNvPr id="4" name="Slide Number Placeholder 3"/>
          <p:cNvSpPr>
            <a:spLocks noGrp="1"/>
          </p:cNvSpPr>
          <p:nvPr>
            <p:ph type="sldNum" sz="quarter" idx="10"/>
          </p:nvPr>
        </p:nvSpPr>
        <p:spPr/>
        <p:txBody>
          <a:bodyPr/>
          <a:lstStyle/>
          <a:p>
            <a:fld id="{5F2D3714-B553-A044-BA72-366907BA36B5}" type="slidenum">
              <a:rPr lang="en-US" smtClean="0"/>
              <a:t>11</a:t>
            </a:fld>
            <a:endParaRPr lang="en-US"/>
          </a:p>
        </p:txBody>
      </p:sp>
    </p:spTree>
    <p:extLst>
      <p:ext uri="{BB962C8B-B14F-4D97-AF65-F5344CB8AC3E}">
        <p14:creationId xmlns:p14="http://schemas.microsoft.com/office/powerpoint/2010/main" val="1179761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Azure Pipelines is the perfect launchpad for your code – automating your builds and deployments so you spend less time with the nuts and bolts and more time being creative </a:t>
            </a:r>
            <a:endParaRPr lang="en-US"/>
          </a:p>
        </p:txBody>
      </p:sp>
      <p:sp>
        <p:nvSpPr>
          <p:cNvPr id="4" name="Slide Number Placeholder 3"/>
          <p:cNvSpPr>
            <a:spLocks noGrp="1"/>
          </p:cNvSpPr>
          <p:nvPr>
            <p:ph type="sldNum" sz="quarter" idx="10"/>
          </p:nvPr>
        </p:nvSpPr>
        <p:spPr/>
        <p:txBody>
          <a:bodyPr/>
          <a:lstStyle/>
          <a:p>
            <a:fld id="{5F2D3714-B553-A044-BA72-366907BA36B5}" type="slidenum">
              <a:rPr lang="en-US" smtClean="0"/>
              <a:t>12</a:t>
            </a:fld>
            <a:endParaRPr lang="en-US"/>
          </a:p>
        </p:txBody>
      </p:sp>
    </p:spTree>
    <p:extLst>
      <p:ext uri="{BB962C8B-B14F-4D97-AF65-F5344CB8AC3E}">
        <p14:creationId xmlns:p14="http://schemas.microsoft.com/office/powerpoint/2010/main" val="3924822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Collaborate on code changes with threaded discussion and continuous integration for each change. Use forks to promote collaboration with Inner Source workflows. </a:t>
            </a:r>
            <a:endParaRPr lang="en-US"/>
          </a:p>
        </p:txBody>
      </p:sp>
      <p:sp>
        <p:nvSpPr>
          <p:cNvPr id="4" name="Slide Number Placeholder 3"/>
          <p:cNvSpPr>
            <a:spLocks noGrp="1"/>
          </p:cNvSpPr>
          <p:nvPr>
            <p:ph type="sldNum" sz="quarter" idx="10"/>
          </p:nvPr>
        </p:nvSpPr>
        <p:spPr/>
        <p:txBody>
          <a:bodyPr/>
          <a:lstStyle/>
          <a:p>
            <a:fld id="{5F2D3714-B553-A044-BA72-366907BA36B5}" type="slidenum">
              <a:rPr lang="en-US" smtClean="0"/>
              <a:t>13</a:t>
            </a:fld>
            <a:endParaRPr lang="en-US"/>
          </a:p>
        </p:txBody>
      </p:sp>
    </p:spTree>
    <p:extLst>
      <p:ext uri="{BB962C8B-B14F-4D97-AF65-F5344CB8AC3E}">
        <p14:creationId xmlns:p14="http://schemas.microsoft.com/office/powerpoint/2010/main" val="3071919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Collaborate on code changes with threaded discussion and continuous integration for each change. Use forks to promote collaboration with Inner Source workflows. </a:t>
            </a:r>
            <a:endParaRPr lang="en-US"/>
          </a:p>
        </p:txBody>
      </p:sp>
      <p:sp>
        <p:nvSpPr>
          <p:cNvPr id="4" name="Slide Number Placeholder 3"/>
          <p:cNvSpPr>
            <a:spLocks noGrp="1"/>
          </p:cNvSpPr>
          <p:nvPr>
            <p:ph type="sldNum" sz="quarter" idx="10"/>
          </p:nvPr>
        </p:nvSpPr>
        <p:spPr/>
        <p:txBody>
          <a:bodyPr/>
          <a:lstStyle/>
          <a:p>
            <a:fld id="{5F2D3714-B553-A044-BA72-366907BA36B5}" type="slidenum">
              <a:rPr lang="en-US" smtClean="0"/>
              <a:t>14</a:t>
            </a:fld>
            <a:endParaRPr lang="en-US"/>
          </a:p>
        </p:txBody>
      </p:sp>
    </p:spTree>
    <p:extLst>
      <p:ext uri="{BB962C8B-B14F-4D97-AF65-F5344CB8AC3E}">
        <p14:creationId xmlns:p14="http://schemas.microsoft.com/office/powerpoint/2010/main" val="1736571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Collaborate on code changes with threaded discussion and continuous integration for each change. Use forks to promote collaboration with Inner Source workflows. </a:t>
            </a:r>
            <a:endParaRPr lang="en-US"/>
          </a:p>
        </p:txBody>
      </p:sp>
      <p:sp>
        <p:nvSpPr>
          <p:cNvPr id="4" name="Slide Number Placeholder 3"/>
          <p:cNvSpPr>
            <a:spLocks noGrp="1"/>
          </p:cNvSpPr>
          <p:nvPr>
            <p:ph type="sldNum" sz="quarter" idx="10"/>
          </p:nvPr>
        </p:nvSpPr>
        <p:spPr/>
        <p:txBody>
          <a:bodyPr/>
          <a:lstStyle/>
          <a:p>
            <a:fld id="{5F2D3714-B553-A044-BA72-366907BA36B5}" type="slidenum">
              <a:rPr lang="en-US" smtClean="0"/>
              <a:t>15</a:t>
            </a:fld>
            <a:endParaRPr lang="en-US"/>
          </a:p>
        </p:txBody>
      </p:sp>
    </p:spTree>
    <p:extLst>
      <p:ext uri="{BB962C8B-B14F-4D97-AF65-F5344CB8AC3E}">
        <p14:creationId xmlns:p14="http://schemas.microsoft.com/office/powerpoint/2010/main" val="2287690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4100" indent="-344100">
              <a:buFont typeface="Arial" panose="020B0604020202020204" pitchFamily="34" charset="0"/>
              <a:buChar char="•"/>
            </a:pPr>
            <a:r>
              <a:rPr lang="en-US" b="0"/>
              <a:t>Azure’s monitoring solutions provide pre-defined solutions with smart thresholds and intuitive dashboards so you can start getting insights straight away</a:t>
            </a:r>
          </a:p>
          <a:p>
            <a:pPr marL="344100" indent="-344100">
              <a:buFont typeface="Arial" panose="020B0604020202020204" pitchFamily="34" charset="0"/>
              <a:buChar char="•"/>
            </a:pPr>
            <a:r>
              <a:rPr lang="en-US" b="0"/>
              <a:t>Azure Monitor provides metrics for all Azure infrastructure, building upon that you can leverage both Log Analytics and Application Insights to gain greater insights into your Infrastructure and Applications respectively – leveraging Azure to simplify this into standardized dashboards for both your Developer and  your Operations teams</a:t>
            </a:r>
          </a:p>
          <a:p>
            <a:pPr marL="344100" indent="-344100">
              <a:buFont typeface="Arial" panose="020B0604020202020204" pitchFamily="34" charset="0"/>
              <a:buChar char="•"/>
            </a:pPr>
            <a:r>
              <a:rPr lang="en-US" b="0"/>
              <a:t>Spend less time separating the signal from the noise and accelerate you root cause analysis</a:t>
            </a:r>
          </a:p>
          <a:p>
            <a:pPr marL="344100" indent="-344100">
              <a:buFont typeface="Arial" panose="020B0604020202020204" pitchFamily="34" charset="0"/>
              <a:buChar char="•"/>
            </a:pPr>
            <a:r>
              <a:rPr lang="en-US" b="0"/>
              <a:t>You can also automate and integrate into your existing service desk platforms such as Service Now</a:t>
            </a:r>
          </a:p>
          <a:p>
            <a:endParaRPr lang="en-US" b="1"/>
          </a:p>
          <a:p>
            <a:r>
              <a:rPr lang="en-US" b="1"/>
              <a:t>------ (additional product context) ------</a:t>
            </a:r>
          </a:p>
          <a:p>
            <a:endParaRPr lang="en-US" b="1"/>
          </a:p>
          <a:p>
            <a:r>
              <a:rPr lang="en-US" b="1"/>
              <a:t>Monitor your cloud health with Log Analytics</a:t>
            </a:r>
          </a:p>
          <a:p>
            <a:endParaRPr lang="en-US" b="1"/>
          </a:p>
          <a:p>
            <a:pPr marL="344100" indent="-344100">
              <a:buFont typeface="Arial" panose="020B0604020202020204" pitchFamily="34" charset="0"/>
              <a:buChar char="•"/>
            </a:pPr>
            <a:r>
              <a:rPr lang="en-US" sz="1800" b="1"/>
              <a:t>Collect and store your data from any source</a:t>
            </a:r>
            <a:endParaRPr lang="en-US" sz="1800"/>
          </a:p>
          <a:p>
            <a:pPr marL="344100" indent="-344100">
              <a:buFont typeface="Arial" panose="020B0604020202020204" pitchFamily="34" charset="0"/>
              <a:buChar char="•"/>
            </a:pPr>
            <a:r>
              <a:rPr lang="en-US" sz="1800"/>
              <a:t>Easily collect, store, and analyze your systems and operational data from any source, both on-premises and in the cloud.</a:t>
            </a:r>
          </a:p>
          <a:p>
            <a:pPr marL="344100" indent="-344100">
              <a:buFont typeface="Arial" panose="020B0604020202020204" pitchFamily="34" charset="0"/>
              <a:buChar char="•"/>
            </a:pPr>
            <a:r>
              <a:rPr lang="en-US" sz="1800"/>
              <a:t>Collect data from a wide range of sources including virtual machines, storage accounts, activity logs, Windows, Linux Servers, Java, .NET, legacy and modern apps. </a:t>
            </a:r>
          </a:p>
          <a:p>
            <a:pPr marL="344100" indent="-344100">
              <a:buFont typeface="Arial" panose="020B0604020202020204" pitchFamily="34" charset="0"/>
              <a:buChar char="•"/>
            </a:pPr>
            <a:r>
              <a:rPr lang="en-US" sz="1800"/>
              <a:t>Centrally store activity logs, network logs, infrastructure metrics, app data points, diagnostics logs and alerts.</a:t>
            </a:r>
          </a:p>
          <a:p>
            <a:pPr marL="344100" indent="-344100">
              <a:buFont typeface="Arial" panose="020B0604020202020204" pitchFamily="34" charset="0"/>
              <a:buChar char="•"/>
            </a:pPr>
            <a:endParaRPr lang="en-US" sz="1800"/>
          </a:p>
          <a:p>
            <a:pPr marL="344100" indent="-344100">
              <a:buFont typeface="Arial" panose="020B0604020202020204" pitchFamily="34" charset="0"/>
              <a:buChar char="•"/>
            </a:pPr>
            <a:r>
              <a:rPr lang="en-US" sz="1800" b="1"/>
              <a:t>Gain deep operational insights</a:t>
            </a:r>
            <a:endParaRPr lang="en-US" sz="1800"/>
          </a:p>
          <a:p>
            <a:pPr marL="344100" indent="-344100">
              <a:buFont typeface="Arial" panose="020B0604020202020204" pitchFamily="34" charset="0"/>
              <a:buChar char="•"/>
            </a:pPr>
            <a:r>
              <a:rPr lang="en-US" sz="1800"/>
              <a:t>Understand CPU disk and memory utilization for your virtual machines.</a:t>
            </a:r>
          </a:p>
          <a:p>
            <a:pPr marL="344100" indent="-344100">
              <a:buFont typeface="Arial" panose="020B0604020202020204" pitchFamily="34" charset="0"/>
              <a:buChar char="•"/>
            </a:pPr>
            <a:r>
              <a:rPr lang="en-US" sz="1800"/>
              <a:t>Get a comprehensive view of applications and network dependencies across multiple virtual machines to perform root-cause analysis more quickly.</a:t>
            </a:r>
          </a:p>
          <a:p>
            <a:pPr marL="344100" indent="-344100">
              <a:buFont typeface="Arial" panose="020B0604020202020204" pitchFamily="34" charset="0"/>
              <a:buChar char="•"/>
            </a:pPr>
            <a:r>
              <a:rPr lang="en-US" sz="1800"/>
              <a:t>Track configuration changes, system updates, and malware status to improve security &amp; compliance.</a:t>
            </a:r>
          </a:p>
          <a:p>
            <a:pPr marL="344100" indent="-344100">
              <a:buFont typeface="Arial" panose="020B0604020202020204" pitchFamily="34" charset="0"/>
              <a:buChar char="•"/>
            </a:pPr>
            <a:r>
              <a:rPr lang="en-US" sz="1800"/>
              <a:t>Visualize data in intuitive and customizable dashboards.</a:t>
            </a:r>
          </a:p>
          <a:p>
            <a:pPr marL="344100" indent="-344100">
              <a:buFont typeface="Arial" panose="020B0604020202020204" pitchFamily="34" charset="0"/>
              <a:buChar char="•"/>
            </a:pPr>
            <a:r>
              <a:rPr lang="en-US" sz="1800"/>
              <a:t>Find the information you need quickly using interactive queries and full-text search.</a:t>
            </a:r>
          </a:p>
          <a:p>
            <a:pPr marL="344100" indent="-344100">
              <a:buFont typeface="Arial" panose="020B0604020202020204" pitchFamily="34" charset="0"/>
              <a:buChar char="•"/>
            </a:pPr>
            <a:endParaRPr lang="en-US" sz="1800"/>
          </a:p>
          <a:p>
            <a:pPr marL="344100" indent="-344100">
              <a:buFont typeface="Arial" panose="020B0604020202020204" pitchFamily="34" charset="0"/>
              <a:buChar char="•"/>
            </a:pPr>
            <a:r>
              <a:rPr lang="en-US" sz="1800" b="1"/>
              <a:t>Detect, diagnose and fix issues quickly</a:t>
            </a:r>
            <a:endParaRPr lang="en-US" sz="1800"/>
          </a:p>
          <a:p>
            <a:pPr marL="344100" indent="-344100">
              <a:buFont typeface="Arial" panose="020B0604020202020204" pitchFamily="34" charset="0"/>
              <a:buChar char="•"/>
            </a:pPr>
            <a:r>
              <a:rPr lang="en-US" sz="1800"/>
              <a:t>Get notifications and alerts with rich diagnostic information so you can always stay on top of the issues.</a:t>
            </a:r>
          </a:p>
          <a:p>
            <a:pPr marL="344100" indent="-344100">
              <a:buFont typeface="Arial" panose="020B0604020202020204" pitchFamily="34" charset="0"/>
              <a:buChar char="•"/>
            </a:pPr>
            <a:r>
              <a:rPr lang="en-US" sz="1800"/>
              <a:t>Separate the signal from the noise and accelerate root-cause analysis across platforms using advanced analytics including machine learning algorithms.</a:t>
            </a:r>
          </a:p>
          <a:p>
            <a:pPr marL="344100" indent="-344100">
              <a:buFont typeface="Arial" panose="020B0604020202020204" pitchFamily="34" charset="0"/>
              <a:buChar char="•"/>
            </a:pPr>
            <a:r>
              <a:rPr lang="en-US" sz="1800"/>
              <a:t>Automate the implementation of recommended fixes so you can address issues quickly.</a:t>
            </a:r>
          </a:p>
          <a:p>
            <a:pPr marL="344100" indent="-344100">
              <a:buFont typeface="Arial" panose="020B0604020202020204" pitchFamily="34" charset="0"/>
              <a:buChar char="•"/>
            </a:pPr>
            <a:r>
              <a:rPr lang="en-US" sz="1800"/>
              <a:t>Integrate with customer service systems such as your ticketing tool to speed up implementation of fixes. </a:t>
            </a:r>
          </a:p>
        </p:txBody>
      </p:sp>
      <p:sp>
        <p:nvSpPr>
          <p:cNvPr id="4" name="Header Placeholder 3"/>
          <p:cNvSpPr>
            <a:spLocks noGrp="1"/>
          </p:cNvSpPr>
          <p:nvPr>
            <p:ph type="hdr" sz="quarter" idx="10"/>
          </p:nvPr>
        </p:nvSpPr>
        <p:spPr/>
        <p:txBody>
          <a:bodyPr/>
          <a:lstStyle/>
          <a:p>
            <a:pPr defTabSz="1872013">
              <a:defRPr/>
            </a:pPr>
            <a:r>
              <a:rPr lang="en-US">
                <a:solidFill>
                  <a:prstClr val="black"/>
                </a:solidFill>
              </a:rPr>
              <a:t>Microsoft Worldwide Partner Conference 2016</a:t>
            </a:r>
          </a:p>
        </p:txBody>
      </p:sp>
      <p:sp>
        <p:nvSpPr>
          <p:cNvPr id="5" name="Footer Placeholder 4"/>
          <p:cNvSpPr>
            <a:spLocks noGrp="1"/>
          </p:cNvSpPr>
          <p:nvPr>
            <p:ph type="ftr" sz="quarter" idx="11"/>
          </p:nvPr>
        </p:nvSpPr>
        <p:spPr/>
        <p:txBody>
          <a:bodyPr/>
          <a:lstStyle/>
          <a:p>
            <a:pPr defTabSz="1834597" eaLnBrk="0" hangingPunct="0">
              <a:defRPr/>
            </a:pPr>
            <a:r>
              <a:rPr lang="en-US" sz="8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1872013">
              <a:defRPr/>
            </a:pPr>
            <a:fld id="{C260C86A-B365-4C6C-881D-14DBC5DBBC4E}" type="datetime8">
              <a:rPr lang="en-US">
                <a:solidFill>
                  <a:prstClr val="black"/>
                </a:solidFill>
              </a:rPr>
              <a:pPr defTabSz="1872013">
                <a:defRPr/>
              </a:pPr>
              <a:t>6/13/19 10:13 AM</a:t>
            </a:fld>
            <a:endParaRPr lang="en-US">
              <a:solidFill>
                <a:prstClr val="black"/>
              </a:solidFill>
            </a:endParaRPr>
          </a:p>
        </p:txBody>
      </p:sp>
      <p:sp>
        <p:nvSpPr>
          <p:cNvPr id="7" name="Slide Number Placeholder 6"/>
          <p:cNvSpPr>
            <a:spLocks noGrp="1"/>
          </p:cNvSpPr>
          <p:nvPr>
            <p:ph type="sldNum" sz="quarter" idx="13"/>
          </p:nvPr>
        </p:nvSpPr>
        <p:spPr/>
        <p:txBody>
          <a:bodyPr/>
          <a:lstStyle/>
          <a:p>
            <a:pPr defTabSz="1872013">
              <a:defRPr/>
            </a:pPr>
            <a:fld id="{B4008EB6-D09E-4580-8CD6-DDB14511944F}" type="slidenum">
              <a:rPr lang="en-US">
                <a:solidFill>
                  <a:prstClr val="black"/>
                </a:solidFill>
              </a:rPr>
              <a:pPr defTabSz="1872013">
                <a:defRPr/>
              </a:pPr>
              <a:t>16</a:t>
            </a:fld>
            <a:endParaRPr lang="en-US">
              <a:solidFill>
                <a:prstClr val="black"/>
              </a:solidFill>
            </a:endParaRPr>
          </a:p>
        </p:txBody>
      </p:sp>
    </p:spTree>
    <p:extLst>
      <p:ext uri="{BB962C8B-B14F-4D97-AF65-F5344CB8AC3E}">
        <p14:creationId xmlns:p14="http://schemas.microsoft.com/office/powerpoint/2010/main" val="209070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32780" name="Title 32779"/>
          <p:cNvSpPr>
            <a:spLocks noGrp="1" noChangeArrowheads="1"/>
          </p:cNvSpPr>
          <p:nvPr>
            <p:ph type="ctrTitle"/>
          </p:nvPr>
        </p:nvSpPr>
        <p:spPr>
          <a:xfrm>
            <a:off x="685800" y="400050"/>
            <a:ext cx="7772400" cy="1885950"/>
          </a:xfrm>
          <a:noFill/>
        </p:spPr>
        <p:txBody>
          <a:bodyPr anchor="b"/>
          <a:lstStyle>
            <a:lvl1pPr algn="r">
              <a:defRPr sz="3200" b="1">
                <a:solidFill>
                  <a:schemeClr val="accent1"/>
                </a:solidFill>
                <a:latin typeface="Calibri Light" pitchFamily="34" charset="0"/>
                <a:cs typeface="Segoe UI" pitchFamily="34" charset="0"/>
              </a:defRPr>
            </a:lvl1pPr>
          </a:lstStyle>
          <a:p>
            <a:r>
              <a:rPr lang="en-US" dirty="0"/>
              <a:t>Click to edit Master title style</a:t>
            </a:r>
          </a:p>
        </p:txBody>
      </p:sp>
      <p:sp>
        <p:nvSpPr>
          <p:cNvPr id="32781" name="Subtitle 32780"/>
          <p:cNvSpPr>
            <a:spLocks noGrp="1" noChangeArrowheads="1"/>
          </p:cNvSpPr>
          <p:nvPr>
            <p:ph type="subTitle" idx="1"/>
          </p:nvPr>
        </p:nvSpPr>
        <p:spPr>
          <a:xfrm>
            <a:off x="2057400" y="2343150"/>
            <a:ext cx="6400800" cy="971550"/>
          </a:xfrm>
        </p:spPr>
        <p:txBody>
          <a:bodyPr/>
          <a:lstStyle>
            <a:lvl1pPr marL="0" indent="0" algn="r">
              <a:buNone/>
              <a:defRPr b="0">
                <a:latin typeface="Calibri Light" pitchFamily="34" charset="0"/>
                <a:cs typeface="Segoe UI" pitchFamily="34" charset="0"/>
              </a:defRPr>
            </a:lvl1pPr>
          </a:lstStyle>
          <a:p>
            <a:r>
              <a:rPr lang="en-US"/>
              <a:t>Click to edit Master subtitle style</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3790950"/>
            <a:ext cx="3282950" cy="1193800"/>
          </a:xfrm>
          <a:prstGeom prst="rect">
            <a:avLst/>
          </a:prstGeom>
        </p:spPr>
      </p:pic>
    </p:spTree>
    <p:extLst>
      <p:ext uri="{BB962C8B-B14F-4D97-AF65-F5344CB8AC3E}">
        <p14:creationId xmlns:p14="http://schemas.microsoft.com/office/powerpoint/2010/main" val="327403780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319818" y="166937"/>
            <a:ext cx="8502029" cy="568516"/>
          </a:xfrm>
          <a:prstGeom prst="rect">
            <a:avLst/>
          </a:prstGeom>
        </p:spPr>
        <p:txBody>
          <a:bodyPr vert="horz" wrap="square" lIns="0" tIns="164592" rIns="0" bIns="0" rtlCol="0" anchor="t">
            <a:noAutofit/>
          </a:bodyPr>
          <a:lstStyle>
            <a:lvl1pPr>
              <a:defRPr>
                <a:solidFill>
                  <a:schemeClr val="tx2"/>
                </a:solidFill>
              </a:defRPr>
            </a:lvl1pPr>
          </a:lstStyle>
          <a:p>
            <a:r>
              <a:rPr lang="en-US"/>
              <a:t>Title</a:t>
            </a:r>
          </a:p>
        </p:txBody>
      </p:sp>
    </p:spTree>
    <p:extLst>
      <p:ext uri="{BB962C8B-B14F-4D97-AF65-F5344CB8AC3E}">
        <p14:creationId xmlns:p14="http://schemas.microsoft.com/office/powerpoint/2010/main" val="112410792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evice layout">
    <p:spTree>
      <p:nvGrpSpPr>
        <p:cNvPr id="1" name=""/>
        <p:cNvGrpSpPr/>
        <p:nvPr/>
      </p:nvGrpSpPr>
      <p:grpSpPr>
        <a:xfrm>
          <a:off x="0" y="0"/>
          <a:ext cx="0" cy="0"/>
          <a:chOff x="0" y="0"/>
          <a:chExt cx="0" cy="0"/>
        </a:xfrm>
      </p:grpSpPr>
      <p:sp>
        <p:nvSpPr>
          <p:cNvPr id="3" name="Online Image Placeholder 2">
            <a:extLst>
              <a:ext uri="{FF2B5EF4-FFF2-40B4-BE49-F238E27FC236}">
                <a16:creationId xmlns:a16="http://schemas.microsoft.com/office/drawing/2014/main" id="{562D5679-B66F-A244-9E94-0FFE5F1B6168}"/>
              </a:ext>
            </a:extLst>
          </p:cNvPr>
          <p:cNvSpPr>
            <a:spLocks noGrp="1"/>
          </p:cNvSpPr>
          <p:nvPr>
            <p:ph type="clipArt" sz="quarter" idx="11" hasCustomPrompt="1"/>
          </p:nvPr>
        </p:nvSpPr>
        <p:spPr>
          <a:xfrm>
            <a:off x="4486794" y="884878"/>
            <a:ext cx="4335054" cy="2817345"/>
          </a:xfrm>
        </p:spPr>
        <p:txBody>
          <a:bodyPr anchor="ctr">
            <a:noAutofit/>
          </a:bodyPr>
          <a:lstStyle>
            <a:lvl1pPr algn="ctr">
              <a:defRPr sz="1324" b="1">
                <a:latin typeface="+mn-lt"/>
              </a:defRPr>
            </a:lvl1pPr>
          </a:lstStyle>
          <a:p>
            <a:r>
              <a:rPr lang="en-US"/>
              <a:t>Drop photo here</a:t>
            </a:r>
          </a:p>
        </p:txBody>
      </p:sp>
      <p:sp>
        <p:nvSpPr>
          <p:cNvPr id="4" name="Text Placeholder 3"/>
          <p:cNvSpPr>
            <a:spLocks noGrp="1"/>
          </p:cNvSpPr>
          <p:nvPr>
            <p:ph type="body" sz="quarter" idx="10" hasCustomPrompt="1"/>
          </p:nvPr>
        </p:nvSpPr>
        <p:spPr>
          <a:xfrm>
            <a:off x="319818" y="858641"/>
            <a:ext cx="3853631" cy="1930132"/>
          </a:xfrm>
        </p:spPr>
        <p:txBody>
          <a:bodyPr wrap="square" lIns="0" tIns="0" rIns="0" bIns="0">
            <a:noAutofit/>
          </a:bodyPr>
          <a:lstStyle>
            <a:lvl1pPr marL="0" marR="0" indent="0" algn="l" defTabSz="685845" rtl="0" eaLnBrk="1" fontAlgn="auto" latinLnBrk="0" hangingPunct="1">
              <a:lnSpc>
                <a:spcPct val="90000"/>
              </a:lnSpc>
              <a:spcBef>
                <a:spcPts val="0"/>
              </a:spcBef>
              <a:spcAft>
                <a:spcPts val="1912"/>
              </a:spcAft>
              <a:buClrTx/>
              <a:buSzPct val="90000"/>
              <a:buFont typeface="Wingdings" panose="05000000000000000000" pitchFamily="2" charset="2"/>
              <a:buNone/>
              <a:tabLst/>
              <a:defRPr sz="2059" b="0" i="0">
                <a:solidFill>
                  <a:srgbClr val="000000"/>
                </a:solidFill>
                <a:latin typeface="+mn-lt"/>
              </a:defRPr>
            </a:lvl1pPr>
            <a:lvl2pPr marL="168090" marR="0" indent="0" algn="l" defTabSz="685845"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336179" indent="0">
              <a:buNone/>
              <a:defRPr/>
            </a:lvl3pPr>
            <a:lvl4pPr marL="504269" indent="0">
              <a:buNone/>
              <a:defRPr/>
            </a:lvl4pPr>
            <a:lvl5pPr marL="672358" indent="0">
              <a:buNone/>
              <a:defRPr/>
            </a:lvl5pPr>
          </a:lstStyle>
          <a:p>
            <a:pPr lvl="0"/>
            <a:r>
              <a:rPr lang="pt-BR"/>
              <a:t>Subhead Segoe UI 28pt</a:t>
            </a:r>
          </a:p>
          <a:p>
            <a:pPr lvl="0"/>
            <a:r>
              <a:rPr lang="pt-BR"/>
              <a:t>Subhead Segoe UI 28pt</a:t>
            </a:r>
          </a:p>
          <a:p>
            <a:pPr lvl="0"/>
            <a:r>
              <a:rPr lang="pt-BR"/>
              <a:t>Subhead Segoe UI 28pt</a:t>
            </a:r>
          </a:p>
        </p:txBody>
      </p:sp>
      <p:sp>
        <p:nvSpPr>
          <p:cNvPr id="6" name="Title Placeholder 1">
            <a:extLst>
              <a:ext uri="{FF2B5EF4-FFF2-40B4-BE49-F238E27FC236}">
                <a16:creationId xmlns:a16="http://schemas.microsoft.com/office/drawing/2014/main" id="{E60CBD1C-0AFE-4EB9-94D7-943981FE05EE}"/>
              </a:ext>
            </a:extLst>
          </p:cNvPr>
          <p:cNvSpPr>
            <a:spLocks noGrp="1"/>
          </p:cNvSpPr>
          <p:nvPr>
            <p:ph type="title" hasCustomPrompt="1"/>
          </p:nvPr>
        </p:nvSpPr>
        <p:spPr>
          <a:xfrm>
            <a:off x="319818" y="166938"/>
            <a:ext cx="8502029" cy="554507"/>
          </a:xfrm>
          <a:prstGeom prst="rect">
            <a:avLst/>
          </a:prstGeom>
        </p:spPr>
        <p:txBody>
          <a:bodyPr vert="horz" wrap="square" lIns="0" tIns="164592" rIns="0" bIns="0" rtlCol="0" anchor="t">
            <a:noAutofit/>
          </a:bodyPr>
          <a:lstStyle>
            <a:lvl1pPr>
              <a:defRPr>
                <a:solidFill>
                  <a:schemeClr val="tx2"/>
                </a:solidFill>
              </a:defRPr>
            </a:lvl1pPr>
          </a:lstStyle>
          <a:p>
            <a:r>
              <a:rPr lang="en-US"/>
              <a:t>Device layout</a:t>
            </a:r>
          </a:p>
        </p:txBody>
      </p:sp>
    </p:spTree>
    <p:extLst>
      <p:ext uri="{BB962C8B-B14F-4D97-AF65-F5344CB8AC3E}">
        <p14:creationId xmlns:p14="http://schemas.microsoft.com/office/powerpoint/2010/main" val="364474297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075755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lstStyle>
            <a:lvl1pPr marL="0" indent="0" algn="ctr" defTabSz="-13873163" rtl="0" eaLnBrk="1" fontAlgn="base" hangingPunct="1">
              <a:spcBef>
                <a:spcPct val="0"/>
              </a:spcBef>
              <a:spcAft>
                <a:spcPct val="0"/>
              </a:spcAft>
              <a:defRPr lang="en-US" sz="2900" b="1" dirty="0">
                <a:solidFill>
                  <a:schemeClr val="accent1"/>
                </a:solidFill>
                <a:latin typeface="Calibri"/>
                <a:ea typeface="+mj-ea"/>
                <a:cs typeface="Segoe UI" pitchFamily="34" charset="0"/>
              </a:defRPr>
            </a:lvl1pPr>
          </a:lstStyle>
          <a:p>
            <a:r>
              <a:rPr lang="en-US" dirty="0"/>
              <a:t>Click to edit Master title style</a:t>
            </a:r>
          </a:p>
        </p:txBody>
      </p:sp>
      <p:sp>
        <p:nvSpPr>
          <p:cNvPr id="3" name="Text Placeholder 2"/>
          <p:cNvSpPr>
            <a:spLocks noGrp="1"/>
          </p:cNvSpPr>
          <p:nvPr>
            <p:ph type="body" idx="1"/>
          </p:nvPr>
        </p:nvSpPr>
        <p:spPr>
          <a:xfrm>
            <a:off x="457200" y="1028700"/>
            <a:ext cx="8229600" cy="3200400"/>
          </a:xfrm>
        </p:spPr>
        <p:txBody>
          <a:bodyPr rtlCol="0"/>
          <a:lstStyle>
            <a:lvl1pPr>
              <a:buClrTx/>
              <a:buFont typeface="Wingdings" pitchFamily="2" charset="2"/>
              <a:buChar char="§"/>
              <a:defRPr sz="2100" b="1">
                <a:latin typeface="Calibri" pitchFamily="34" charset="0"/>
              </a:defRPr>
            </a:lvl1pPr>
            <a:lvl2pPr>
              <a:buClrTx/>
              <a:buFont typeface="Wingdings" pitchFamily="2" charset="2"/>
              <a:buChar char="o"/>
              <a:defRPr sz="1900" b="0">
                <a:latin typeface="Calibri Light" pitchFamily="34" charset="0"/>
              </a:defRPr>
            </a:lvl2pPr>
            <a:lvl3pPr>
              <a:buClrTx/>
              <a:buFont typeface="Wingdings" pitchFamily="2" charset="2"/>
              <a:buChar char="o"/>
              <a:defRPr sz="1700" b="0">
                <a:latin typeface="Calibri Light" pitchFamily="34" charset="0"/>
              </a:defRPr>
            </a:lvl3pPr>
            <a:lvl4pPr>
              <a:buClrTx/>
              <a:buFont typeface="Wingdings" pitchFamily="2" charset="2"/>
              <a:buChar char="o"/>
              <a:defRPr sz="1500" b="0">
                <a:latin typeface="Calibri Light" pitchFamily="34" charset="0"/>
              </a:defRPr>
            </a:lvl4pPr>
            <a:lvl5pPr>
              <a:buClrTx/>
              <a:buFont typeface="Wingdings" pitchFamily="2" charset="2"/>
              <a:buChar char="o"/>
              <a:defRPr sz="1300" b="0">
                <a:latin typeface="Calibri Ligh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a:t>
            </a:r>
            <a:r>
              <a:rPr lang="en-US" sz="900" b="0" u="none" dirty="0" err="1">
                <a:solidFill>
                  <a:srgbClr val="000000"/>
                </a:solidFill>
                <a:latin typeface="Calibri"/>
                <a:cs typeface="Mangal" pitchFamily="18" charset="0"/>
              </a:rPr>
              <a:t>DEVintersection</a:t>
            </a:r>
            <a:r>
              <a:rPr lang="en-US" sz="900" b="0" u="none" dirty="0">
                <a:solidFill>
                  <a:srgbClr val="000000"/>
                </a:solidFill>
                <a:latin typeface="Calibri"/>
                <a:cs typeface="Mangal" pitchFamily="18" charset="0"/>
              </a:rPr>
              <a:t>   All rights reserved.</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705349"/>
            <a:ext cx="1033535" cy="375831"/>
          </a:xfrm>
          <a:prstGeom prst="rect">
            <a:avLst/>
          </a:prstGeom>
        </p:spPr>
      </p:pic>
    </p:spTree>
    <p:extLst>
      <p:ext uri="{BB962C8B-B14F-4D97-AF65-F5344CB8AC3E}">
        <p14:creationId xmlns:p14="http://schemas.microsoft.com/office/powerpoint/2010/main" val="4174362362"/>
      </p:ext>
    </p:extLst>
  </p:cSld>
  <p:clrMapOvr>
    <a:masterClrMapping/>
  </p:clrMapOvr>
  <p:transition>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rtlCol="0"/>
          <a:lstStyle>
            <a:lvl1pPr marL="0" indent="0" algn="ctr" defTabSz="-13873163" rtl="0" eaLnBrk="1" fontAlgn="base" hangingPunct="1">
              <a:spcBef>
                <a:spcPct val="0"/>
              </a:spcBef>
              <a:spcAft>
                <a:spcPct val="0"/>
              </a:spcAft>
              <a:defRPr lang="en-US" sz="2900" b="1" dirty="0">
                <a:solidFill>
                  <a:schemeClr val="accent1"/>
                </a:solidFill>
                <a:latin typeface="+mj-lt"/>
                <a:ea typeface="+mj-ea"/>
                <a:cs typeface="Segoe UI" pitchFamily="34" charset="0"/>
              </a:defRPr>
            </a:lvl1pPr>
          </a:lstStyle>
          <a:p>
            <a:r>
              <a:rPr lang="en-US" dirty="0"/>
              <a:t>References</a:t>
            </a:r>
          </a:p>
        </p:txBody>
      </p:sp>
      <p:sp>
        <p:nvSpPr>
          <p:cNvPr id="8" name="Text Placeholder 2"/>
          <p:cNvSpPr>
            <a:spLocks noGrp="1"/>
          </p:cNvSpPr>
          <p:nvPr>
            <p:ph type="body" idx="1"/>
          </p:nvPr>
        </p:nvSpPr>
        <p:spPr>
          <a:xfrm>
            <a:off x="457200" y="1028700"/>
            <a:ext cx="8229600" cy="3200400"/>
          </a:xfrm>
        </p:spPr>
        <p:txBody>
          <a:bodyPr rtlCol="0"/>
          <a:lstStyle>
            <a:lvl1pPr>
              <a:buClrTx/>
              <a:buFont typeface="Wingdings" pitchFamily="2" charset="2"/>
              <a:buChar char="§"/>
              <a:defRPr sz="2100" b="1">
                <a:latin typeface="Calibri" pitchFamily="34" charset="0"/>
              </a:defRPr>
            </a:lvl1pPr>
            <a:lvl2pPr>
              <a:buClrTx/>
              <a:buFont typeface="Wingdings" pitchFamily="2" charset="2"/>
              <a:buChar char="o"/>
              <a:defRPr sz="1900" b="0">
                <a:latin typeface="Calibri Light" pitchFamily="34" charset="0"/>
              </a:defRPr>
            </a:lvl2pPr>
            <a:lvl3pPr>
              <a:buClrTx/>
              <a:buFont typeface="Wingdings" pitchFamily="2" charset="2"/>
              <a:buChar char="o"/>
              <a:defRPr sz="1700" b="0">
                <a:latin typeface="Calibri Light" pitchFamily="34" charset="0"/>
              </a:defRPr>
            </a:lvl3pPr>
            <a:lvl4pPr>
              <a:buClrTx/>
              <a:buFont typeface="Wingdings" pitchFamily="2" charset="2"/>
              <a:buChar char="o"/>
              <a:defRPr sz="1500" b="0">
                <a:latin typeface="Calibri Light" pitchFamily="34" charset="0"/>
              </a:defRPr>
            </a:lvl4pPr>
            <a:lvl5pPr>
              <a:buClrTx/>
              <a:buFont typeface="Wingdings" pitchFamily="2" charset="2"/>
              <a:buChar char="o"/>
              <a:defRPr sz="1300" b="0">
                <a:latin typeface="Calibri Ligh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a:t>
            </a:r>
            <a:r>
              <a:rPr lang="en-US" sz="900" b="0" u="none" dirty="0" err="1">
                <a:solidFill>
                  <a:srgbClr val="000000"/>
                </a:solidFill>
                <a:latin typeface="Calibri"/>
                <a:cs typeface="Mangal" pitchFamily="18" charset="0"/>
              </a:rPr>
              <a:t>DEVintersection</a:t>
            </a:r>
            <a:r>
              <a:rPr lang="en-US" sz="900" b="0" u="none" dirty="0">
                <a:solidFill>
                  <a:srgbClr val="000000"/>
                </a:solidFill>
                <a:latin typeface="Calibri"/>
                <a:cs typeface="Mangal" pitchFamily="18" charset="0"/>
              </a:rPr>
              <a:t>   All rights reserved.</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705349"/>
            <a:ext cx="1033535" cy="375831"/>
          </a:xfrm>
          <a:prstGeom prst="rect">
            <a:avLst/>
          </a:prstGeom>
        </p:spPr>
      </p:pic>
    </p:spTree>
    <p:extLst>
      <p:ext uri="{BB962C8B-B14F-4D97-AF65-F5344CB8AC3E}">
        <p14:creationId xmlns:p14="http://schemas.microsoft.com/office/powerpoint/2010/main" val="373227158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de Sa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9" name="TextBox 8"/>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a:t>
            </a:r>
            <a:r>
              <a:rPr lang="en-US" sz="900" b="0" u="none" dirty="0" err="1">
                <a:solidFill>
                  <a:srgbClr val="000000"/>
                </a:solidFill>
                <a:latin typeface="Calibri"/>
                <a:cs typeface="Mangal" pitchFamily="18" charset="0"/>
              </a:rPr>
              <a:t>DEVintersection</a:t>
            </a:r>
            <a:r>
              <a:rPr lang="en-US" sz="900" b="0" u="none" dirty="0">
                <a:solidFill>
                  <a:srgbClr val="000000"/>
                </a:solidFill>
                <a:latin typeface="Calibri"/>
                <a:cs typeface="Mangal" pitchFamily="18" charset="0"/>
              </a:rPr>
              <a:t>   All rights reserved.</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705349"/>
            <a:ext cx="1033535" cy="375831"/>
          </a:xfrm>
          <a:prstGeom prst="rect">
            <a:avLst/>
          </a:prstGeom>
        </p:spPr>
      </p:pic>
    </p:spTree>
    <p:extLst>
      <p:ext uri="{BB962C8B-B14F-4D97-AF65-F5344CB8AC3E}">
        <p14:creationId xmlns:p14="http://schemas.microsoft.com/office/powerpoint/2010/main" val="15227446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10994180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180035"/>
            <a:ext cx="7772400" cy="1125140"/>
          </a:xfrm>
        </p:spPr>
        <p:txBody>
          <a:bodyPr anchor="b"/>
          <a:lstStyle>
            <a:lvl1pPr marL="0" indent="0">
              <a:buNone/>
              <a:defRPr sz="2100" i="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Title 3"/>
          <p:cNvSpPr>
            <a:spLocks noGrp="1"/>
          </p:cNvSpPr>
          <p:nvPr>
            <p:ph type="title"/>
          </p:nvPr>
        </p:nvSpPr>
        <p:spPr>
          <a:xfrm>
            <a:off x="685800" y="3371850"/>
            <a:ext cx="7772400" cy="571500"/>
          </a:xfrm>
        </p:spPr>
        <p:txBody>
          <a:bodyPr/>
          <a:lstStyle>
            <a:lvl1pPr algn="l">
              <a:defRPr>
                <a:solidFill>
                  <a:schemeClr val="accent1"/>
                </a:solidFill>
              </a:defRPr>
            </a:lvl1pPr>
          </a:lstStyle>
          <a:p>
            <a:r>
              <a:rPr lang="en-US" dirty="0"/>
              <a:t>Click to edit Master title style</a:t>
            </a:r>
          </a:p>
        </p:txBody>
      </p:sp>
      <p:sp>
        <p:nvSpPr>
          <p:cNvPr id="7" name="TextBox 6"/>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a:t>
            </a:r>
            <a:r>
              <a:rPr lang="en-US" sz="900" b="0" u="none" dirty="0" err="1">
                <a:solidFill>
                  <a:srgbClr val="000000"/>
                </a:solidFill>
                <a:latin typeface="Calibri"/>
                <a:cs typeface="Mangal" pitchFamily="18" charset="0"/>
              </a:rPr>
              <a:t>DEVintersection</a:t>
            </a:r>
            <a:r>
              <a:rPr lang="en-US" sz="900" b="0" u="none" dirty="0">
                <a:solidFill>
                  <a:srgbClr val="000000"/>
                </a:solidFill>
                <a:latin typeface="Calibri"/>
                <a:cs typeface="Mangal" pitchFamily="18" charset="0"/>
              </a:rPr>
              <a:t>   All rights reserved.</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705349"/>
            <a:ext cx="1033535" cy="375831"/>
          </a:xfrm>
          <a:prstGeom prst="rect">
            <a:avLst/>
          </a:prstGeom>
        </p:spPr>
      </p:pic>
    </p:spTree>
    <p:extLst>
      <p:ext uri="{BB962C8B-B14F-4D97-AF65-F5344CB8AC3E}">
        <p14:creationId xmlns:p14="http://schemas.microsoft.com/office/powerpoint/2010/main" val="249317171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180035"/>
            <a:ext cx="7772400" cy="1125140"/>
          </a:xfrm>
        </p:spPr>
        <p:txBody>
          <a:bodyPr anchor="b"/>
          <a:lstStyle>
            <a:lvl1pPr marL="0" indent="0">
              <a:buNone/>
              <a:defRPr sz="2100" i="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Title 3"/>
          <p:cNvSpPr>
            <a:spLocks noGrp="1"/>
          </p:cNvSpPr>
          <p:nvPr>
            <p:ph type="title"/>
          </p:nvPr>
        </p:nvSpPr>
        <p:spPr>
          <a:xfrm>
            <a:off x="685800" y="3371850"/>
            <a:ext cx="7772400" cy="571500"/>
          </a:xfrm>
        </p:spPr>
        <p:txBody>
          <a:bodyPr/>
          <a:lstStyle>
            <a:lvl1pPr algn="l">
              <a:defRPr>
                <a:solidFill>
                  <a:schemeClr val="accent1"/>
                </a:solidFill>
              </a:defRPr>
            </a:lvl1pPr>
          </a:lstStyle>
          <a:p>
            <a:r>
              <a:rPr lang="en-US" dirty="0"/>
              <a:t>Click to edit Master title style</a:t>
            </a:r>
          </a:p>
        </p:txBody>
      </p:sp>
      <p:sp>
        <p:nvSpPr>
          <p:cNvPr id="8" name="TextBox 7"/>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a:t>
            </a:r>
            <a:r>
              <a:rPr lang="en-US" sz="900" b="0" u="none" dirty="0" err="1">
                <a:solidFill>
                  <a:srgbClr val="000000"/>
                </a:solidFill>
                <a:latin typeface="Calibri"/>
                <a:cs typeface="Mangal" pitchFamily="18" charset="0"/>
              </a:rPr>
              <a:t>DEVintersection</a:t>
            </a:r>
            <a:r>
              <a:rPr lang="en-US" sz="900" b="0" u="none" dirty="0">
                <a:solidFill>
                  <a:srgbClr val="000000"/>
                </a:solidFill>
                <a:latin typeface="Calibri"/>
                <a:cs typeface="Mangal" pitchFamily="18" charset="0"/>
              </a:rPr>
              <a:t>   All rights reserved.</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705349"/>
            <a:ext cx="1033535" cy="375831"/>
          </a:xfrm>
          <a:prstGeom prst="rect">
            <a:avLst/>
          </a:prstGeom>
        </p:spPr>
      </p:pic>
    </p:spTree>
    <p:extLst>
      <p:ext uri="{BB962C8B-B14F-4D97-AF65-F5344CB8AC3E}">
        <p14:creationId xmlns:p14="http://schemas.microsoft.com/office/powerpoint/2010/main" val="97423829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900" b="1" dirty="0">
                <a:solidFill>
                  <a:schemeClr val="accent1"/>
                </a:solidFill>
                <a:latin typeface="+mj-lt"/>
                <a:ea typeface="+mj-ea"/>
                <a:cs typeface="Segoe UI" pitchFamily="34" charset="0"/>
              </a:defRPr>
            </a:lvl1pPr>
          </a:lstStyle>
          <a:p>
            <a:r>
              <a:rPr lang="en-US" dirty="0"/>
              <a:t>Click to edit Master title style</a:t>
            </a:r>
          </a:p>
        </p:txBody>
      </p:sp>
      <p:sp>
        <p:nvSpPr>
          <p:cNvPr id="8" name="Text Placeholder 2"/>
          <p:cNvSpPr>
            <a:spLocks noGrp="1"/>
          </p:cNvSpPr>
          <p:nvPr>
            <p:ph type="body" idx="1"/>
          </p:nvPr>
        </p:nvSpPr>
        <p:spPr>
          <a:xfrm>
            <a:off x="457200" y="1028700"/>
            <a:ext cx="8229600" cy="3200400"/>
          </a:xfrm>
        </p:spPr>
        <p:txBody>
          <a:bodyPr rtlCol="0"/>
          <a:lstStyle>
            <a:lvl1pPr>
              <a:buClrTx/>
              <a:buFont typeface="Wingdings" pitchFamily="2" charset="2"/>
              <a:buChar char="§"/>
              <a:defRPr sz="2100" b="1">
                <a:latin typeface="Calibri" pitchFamily="34" charset="0"/>
              </a:defRPr>
            </a:lvl1pPr>
            <a:lvl2pPr>
              <a:buClrTx/>
              <a:buFont typeface="Wingdings" pitchFamily="2" charset="2"/>
              <a:buChar char="o"/>
              <a:defRPr sz="1900" b="0">
                <a:latin typeface="Calibri Light" pitchFamily="34" charset="0"/>
              </a:defRPr>
            </a:lvl2pPr>
            <a:lvl3pPr>
              <a:buClrTx/>
              <a:buFont typeface="Wingdings" pitchFamily="2" charset="2"/>
              <a:buChar char="o"/>
              <a:defRPr sz="1700" b="0">
                <a:latin typeface="Calibri Light" pitchFamily="34" charset="0"/>
              </a:defRPr>
            </a:lvl3pPr>
            <a:lvl4pPr>
              <a:buClrTx/>
              <a:buFont typeface="Wingdings" pitchFamily="2" charset="2"/>
              <a:buChar char="o"/>
              <a:defRPr sz="1500" b="0">
                <a:latin typeface="Calibri Light" pitchFamily="34" charset="0"/>
              </a:defRPr>
            </a:lvl4pPr>
            <a:lvl5pPr>
              <a:buClrTx/>
              <a:buFont typeface="Wingdings" pitchFamily="2" charset="2"/>
              <a:buChar char="o"/>
              <a:defRPr sz="1300" b="0">
                <a:latin typeface="Calibri Ligh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a:t>
            </a:r>
            <a:r>
              <a:rPr lang="en-US" sz="900" b="0" u="none" dirty="0" err="1">
                <a:solidFill>
                  <a:srgbClr val="000000"/>
                </a:solidFill>
                <a:latin typeface="Calibri"/>
                <a:cs typeface="Mangal" pitchFamily="18" charset="0"/>
              </a:rPr>
              <a:t>DEVintersection</a:t>
            </a:r>
            <a:r>
              <a:rPr lang="en-US" sz="900" b="0" u="none" dirty="0">
                <a:solidFill>
                  <a:srgbClr val="000000"/>
                </a:solidFill>
                <a:latin typeface="Calibri"/>
                <a:cs typeface="Mangal" pitchFamily="18" charset="0"/>
              </a:rPr>
              <a:t>   All rights reserved.</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705349"/>
            <a:ext cx="1033535" cy="375831"/>
          </a:xfrm>
          <a:prstGeom prst="rect">
            <a:avLst/>
          </a:prstGeom>
        </p:spPr>
      </p:pic>
    </p:spTree>
    <p:extLst>
      <p:ext uri="{BB962C8B-B14F-4D97-AF65-F5344CB8AC3E}">
        <p14:creationId xmlns:p14="http://schemas.microsoft.com/office/powerpoint/2010/main" val="187746688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457200" y="292894"/>
            <a:ext cx="8229600" cy="571500"/>
          </a:xfrm>
        </p:spPr>
        <p:txBody>
          <a:bodyPr/>
          <a:lstStyle>
            <a:lvl1pPr algn="ctr">
              <a:defRPr>
                <a:solidFill>
                  <a:schemeClr val="accent1"/>
                </a:solidFill>
              </a:defRPr>
            </a:lvl1pPr>
          </a:lstStyle>
          <a:p>
            <a:r>
              <a:rPr lang="en-US" dirty="0"/>
              <a:t>Demo</a:t>
            </a:r>
          </a:p>
        </p:txBody>
      </p:sp>
      <p:sp>
        <p:nvSpPr>
          <p:cNvPr id="11" name="Text Placeholder 2"/>
          <p:cNvSpPr>
            <a:spLocks noGrp="1"/>
          </p:cNvSpPr>
          <p:nvPr>
            <p:ph type="body" idx="1"/>
          </p:nvPr>
        </p:nvSpPr>
        <p:spPr>
          <a:xfrm>
            <a:off x="457200" y="1028700"/>
            <a:ext cx="8229600" cy="3200400"/>
          </a:xfrm>
        </p:spPr>
        <p:txBody>
          <a:bodyPr rtlCol="0"/>
          <a:lstStyle>
            <a:lvl1pPr>
              <a:buClrTx/>
              <a:buFont typeface="Wingdings" pitchFamily="2" charset="2"/>
              <a:buChar char="§"/>
              <a:defRPr sz="2100" b="1">
                <a:latin typeface="Calibri" pitchFamily="34" charset="0"/>
              </a:defRPr>
            </a:lvl1pPr>
            <a:lvl2pPr>
              <a:buClrTx/>
              <a:buFont typeface="Wingdings" pitchFamily="2" charset="2"/>
              <a:buChar char="o"/>
              <a:defRPr sz="1900" b="0">
                <a:latin typeface="Calibri Light" pitchFamily="34" charset="0"/>
              </a:defRPr>
            </a:lvl2pPr>
            <a:lvl3pPr>
              <a:buClrTx/>
              <a:buFont typeface="Wingdings" pitchFamily="2" charset="2"/>
              <a:buChar char="o"/>
              <a:defRPr sz="1700" b="0">
                <a:latin typeface="Calibri Light" pitchFamily="34" charset="0"/>
              </a:defRPr>
            </a:lvl3pPr>
            <a:lvl4pPr>
              <a:buClrTx/>
              <a:buFont typeface="Wingdings" pitchFamily="2" charset="2"/>
              <a:buChar char="o"/>
              <a:defRPr sz="1500" b="0">
                <a:latin typeface="Calibri Light" pitchFamily="34" charset="0"/>
              </a:defRPr>
            </a:lvl4pPr>
            <a:lvl5pPr>
              <a:buClrTx/>
              <a:buFont typeface="Wingdings" pitchFamily="2" charset="2"/>
              <a:buChar char="o"/>
              <a:defRPr sz="1300" b="0">
                <a:latin typeface="Calibri Ligh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a:t>
            </a:r>
            <a:r>
              <a:rPr lang="en-US" sz="900" b="0" u="none" dirty="0" err="1">
                <a:solidFill>
                  <a:srgbClr val="000000"/>
                </a:solidFill>
                <a:latin typeface="Calibri"/>
                <a:cs typeface="Mangal" pitchFamily="18" charset="0"/>
              </a:rPr>
              <a:t>DEVintersection</a:t>
            </a:r>
            <a:r>
              <a:rPr lang="en-US" sz="900" b="0" u="none" dirty="0">
                <a:solidFill>
                  <a:srgbClr val="000000"/>
                </a:solidFill>
                <a:latin typeface="Calibri"/>
                <a:cs typeface="Mangal" pitchFamily="18" charset="0"/>
              </a:rPr>
              <a:t>   All rights reserved.</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705349"/>
            <a:ext cx="1033535" cy="375831"/>
          </a:xfrm>
          <a:prstGeom prst="rect">
            <a:avLst/>
          </a:prstGeom>
        </p:spPr>
      </p:pic>
    </p:spTree>
    <p:extLst>
      <p:ext uri="{BB962C8B-B14F-4D97-AF65-F5344CB8AC3E}">
        <p14:creationId xmlns:p14="http://schemas.microsoft.com/office/powerpoint/2010/main" val="2221048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025"/>
          <p:cNvSpPr>
            <a:spLocks noGrp="1" noChangeArrowheads="1"/>
          </p:cNvSpPr>
          <p:nvPr>
            <p:ph type="body" idx="1"/>
          </p:nvPr>
        </p:nvSpPr>
        <p:spPr bwMode="auto">
          <a:xfrm>
            <a:off x="457200" y="1028700"/>
            <a:ext cx="8229600" cy="337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1026"/>
          <p:cNvSpPr>
            <a:spLocks noGrp="1" noChangeArrowheads="1"/>
          </p:cNvSpPr>
          <p:nvPr>
            <p:ph type="title"/>
          </p:nvPr>
        </p:nvSpPr>
        <p:spPr bwMode="auto">
          <a:xfrm>
            <a:off x="457200" y="228600"/>
            <a:ext cx="82296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052483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hf hdr="0" ftr="0" dt="0"/>
  <p:txStyles>
    <p:titleStyle>
      <a:lvl1pPr marL="0" indent="0" algn="ctr" defTabSz="-13873163" rtl="0" eaLnBrk="1" fontAlgn="base" hangingPunct="1">
        <a:spcBef>
          <a:spcPct val="0"/>
        </a:spcBef>
        <a:spcAft>
          <a:spcPct val="0"/>
        </a:spcAft>
        <a:defRPr lang="en-US" sz="2900" b="1" dirty="0" smtClean="0">
          <a:solidFill>
            <a:schemeClr val="accent1"/>
          </a:solidFill>
          <a:latin typeface="Calibri"/>
          <a:ea typeface="+mj-ea"/>
          <a:cs typeface="Segoe UI" pitchFamily="34" charset="0"/>
        </a:defRPr>
      </a:lvl1pPr>
      <a:lvl2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2pPr>
      <a:lvl3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3pPr>
      <a:lvl4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4pPr>
      <a:lvl5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5pPr>
      <a:lvl6pPr marL="457200" algn="l" eaLnBrk="1" fontAlgn="base" hangingPunct="1">
        <a:spcBef>
          <a:spcPct val="0"/>
        </a:spcBef>
        <a:spcAft>
          <a:spcPct val="0"/>
        </a:spcAft>
        <a:defRPr sz="2800" b="1">
          <a:solidFill>
            <a:schemeClr val="tx2">
              <a:alpha val="100000"/>
            </a:schemeClr>
          </a:solidFill>
          <a:latin typeface="Verdana"/>
        </a:defRPr>
      </a:lvl6pPr>
      <a:lvl7pPr marL="914400" algn="l" eaLnBrk="1" fontAlgn="base" hangingPunct="1">
        <a:spcBef>
          <a:spcPct val="0"/>
        </a:spcBef>
        <a:spcAft>
          <a:spcPct val="0"/>
        </a:spcAft>
        <a:defRPr sz="2800" b="1">
          <a:solidFill>
            <a:schemeClr val="tx2">
              <a:alpha val="100000"/>
            </a:schemeClr>
          </a:solidFill>
          <a:latin typeface="Verdana"/>
        </a:defRPr>
      </a:lvl7pPr>
      <a:lvl8pPr marL="1371600" algn="l" eaLnBrk="1" fontAlgn="base" hangingPunct="1">
        <a:spcBef>
          <a:spcPct val="0"/>
        </a:spcBef>
        <a:spcAft>
          <a:spcPct val="0"/>
        </a:spcAft>
        <a:defRPr sz="2800" b="1">
          <a:solidFill>
            <a:schemeClr val="tx2">
              <a:alpha val="100000"/>
            </a:schemeClr>
          </a:solidFill>
          <a:latin typeface="Verdana"/>
        </a:defRPr>
      </a:lvl8pPr>
      <a:lvl9pPr marL="1828800" algn="l" eaLnBrk="1" fontAlgn="base" hangingPunct="1">
        <a:spcBef>
          <a:spcPct val="0"/>
        </a:spcBef>
        <a:spcAft>
          <a:spcPct val="0"/>
        </a:spcAft>
        <a:defRPr sz="2800" b="1">
          <a:solidFill>
            <a:schemeClr val="tx2">
              <a:alpha val="100000"/>
            </a:schemeClr>
          </a:solidFill>
          <a:latin typeface="Verdana"/>
        </a:defRPr>
      </a:lvl9pPr>
    </p:titleStyle>
    <p:bodyStyle>
      <a:lvl1pPr marL="342900" indent="-342900" algn="l" defTabSz="-13873163" rtl="0" eaLnBrk="1" fontAlgn="base" hangingPunct="1">
        <a:spcBef>
          <a:spcPct val="20000"/>
        </a:spcBef>
        <a:spcAft>
          <a:spcPct val="0"/>
        </a:spcAft>
        <a:buFont typeface="Wingdings" pitchFamily="2" charset="2"/>
        <a:buChar char="§"/>
        <a:defRPr sz="2100" b="1">
          <a:solidFill>
            <a:schemeClr val="tx1"/>
          </a:solidFill>
          <a:latin typeface="Calibri" pitchFamily="34" charset="0"/>
          <a:ea typeface="+mn-ea"/>
          <a:cs typeface="Segoe UI" pitchFamily="34" charset="0"/>
        </a:defRPr>
      </a:lvl1pPr>
      <a:lvl2pPr marL="742950" indent="-285750" algn="l" defTabSz="-13873163" rtl="0" eaLnBrk="1" fontAlgn="base" hangingPunct="1">
        <a:spcBef>
          <a:spcPct val="20000"/>
        </a:spcBef>
        <a:spcAft>
          <a:spcPct val="0"/>
        </a:spcAft>
        <a:buSzPct val="50000"/>
        <a:buFont typeface="Wingdings" pitchFamily="2" charset="2"/>
        <a:buChar char="o"/>
        <a:defRPr sz="1900">
          <a:solidFill>
            <a:schemeClr val="tx1"/>
          </a:solidFill>
          <a:latin typeface="Calibri Light" pitchFamily="34" charset="0"/>
          <a:cs typeface="Segoe UI" pitchFamily="34" charset="0"/>
        </a:defRPr>
      </a:lvl2pPr>
      <a:lvl3pPr marL="1143000" indent="-228600" algn="l" defTabSz="-13873163" rtl="0" eaLnBrk="1" fontAlgn="base" hangingPunct="1">
        <a:spcBef>
          <a:spcPct val="20000"/>
        </a:spcBef>
        <a:spcAft>
          <a:spcPct val="0"/>
        </a:spcAft>
        <a:buSzPct val="50000"/>
        <a:buFont typeface="Wingdings" pitchFamily="2" charset="2"/>
        <a:buChar char="o"/>
        <a:defRPr sz="1700">
          <a:solidFill>
            <a:schemeClr val="tx1"/>
          </a:solidFill>
          <a:latin typeface="Calibri Light" pitchFamily="34" charset="0"/>
          <a:cs typeface="Segoe UI" pitchFamily="34" charset="0"/>
        </a:defRPr>
      </a:lvl3pPr>
      <a:lvl4pPr marL="1600200" indent="-228600" algn="l" defTabSz="-13873163" rtl="0" eaLnBrk="1" fontAlgn="base" hangingPunct="1">
        <a:spcBef>
          <a:spcPct val="20000"/>
        </a:spcBef>
        <a:spcAft>
          <a:spcPct val="0"/>
        </a:spcAft>
        <a:buSzPct val="50000"/>
        <a:buFont typeface="Wingdings" pitchFamily="2" charset="2"/>
        <a:buChar char="o"/>
        <a:defRPr sz="1500">
          <a:solidFill>
            <a:schemeClr val="tx1"/>
          </a:solidFill>
          <a:latin typeface="Calibri Light" pitchFamily="34" charset="0"/>
          <a:cs typeface="Segoe UI" pitchFamily="34" charset="0"/>
        </a:defRPr>
      </a:lvl4pPr>
      <a:lvl5pPr marL="2057400" indent="-228600" algn="l" defTabSz="-13873163" rtl="0" eaLnBrk="1" fontAlgn="base" hangingPunct="1">
        <a:spcBef>
          <a:spcPct val="20000"/>
        </a:spcBef>
        <a:spcAft>
          <a:spcPct val="0"/>
        </a:spcAft>
        <a:buSzPct val="50000"/>
        <a:buFont typeface="Wingdings" pitchFamily="2" charset="2"/>
        <a:buChar char="o"/>
        <a:defRPr sz="1300">
          <a:solidFill>
            <a:schemeClr val="tx1"/>
          </a:solidFill>
          <a:latin typeface="Calibri Light" pitchFamily="34" charset="0"/>
          <a:cs typeface="Segoe UI" pitchFamily="34" charset="0"/>
        </a:defRPr>
      </a:lvl5pPr>
      <a:lvl6pPr marL="25146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6pPr>
      <a:lvl7pPr marL="29718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7pPr>
      <a:lvl8pPr marL="34290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8pPr>
      <a:lvl9pPr marL="38862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9pPr>
    </p:bodyStyle>
    <p:otherStyle>
      <a:lvl1pPr algn="l" eaLnBrk="1" fontAlgn="base" hangingPunct="1">
        <a:spcBef>
          <a:spcPct val="0"/>
        </a:spcBef>
        <a:spcAft>
          <a:spcPct val="0"/>
        </a:spcAft>
        <a:defRPr>
          <a:solidFill>
            <a:schemeClr val="tx1">
              <a:alpha val="100000"/>
            </a:schemeClr>
          </a:solidFill>
          <a:latin typeface="Arial"/>
        </a:defRPr>
      </a:lvl1pPr>
      <a:lvl2pPr marL="457200" algn="l" eaLnBrk="1" fontAlgn="base" hangingPunct="1">
        <a:spcBef>
          <a:spcPct val="0"/>
        </a:spcBef>
        <a:spcAft>
          <a:spcPct val="0"/>
        </a:spcAft>
        <a:defRPr>
          <a:solidFill>
            <a:schemeClr val="tx1">
              <a:alpha val="100000"/>
            </a:schemeClr>
          </a:solidFill>
          <a:latin typeface="Arial"/>
        </a:defRPr>
      </a:lvl2pPr>
      <a:lvl3pPr marL="914400" algn="l" eaLnBrk="1" fontAlgn="base" hangingPunct="1">
        <a:spcBef>
          <a:spcPct val="0"/>
        </a:spcBef>
        <a:spcAft>
          <a:spcPct val="0"/>
        </a:spcAft>
        <a:defRPr>
          <a:solidFill>
            <a:schemeClr val="tx1">
              <a:alpha val="100000"/>
            </a:schemeClr>
          </a:solidFill>
          <a:latin typeface="Arial"/>
        </a:defRPr>
      </a:lvl3pPr>
      <a:lvl4pPr marL="1371600" algn="l" eaLnBrk="1" fontAlgn="base" hangingPunct="1">
        <a:spcBef>
          <a:spcPct val="0"/>
        </a:spcBef>
        <a:spcAft>
          <a:spcPct val="0"/>
        </a:spcAft>
        <a:defRPr>
          <a:solidFill>
            <a:schemeClr val="tx1">
              <a:alpha val="100000"/>
            </a:schemeClr>
          </a:solidFill>
          <a:latin typeface="Arial"/>
        </a:defRPr>
      </a:lvl4pPr>
      <a:lvl5pPr marL="1828800" algn="l" eaLnBrk="1" fontAlgn="base" hangingPunct="1">
        <a:spcBef>
          <a:spcPct val="0"/>
        </a:spcBef>
        <a:spcAft>
          <a:spcPct val="0"/>
        </a:spcAft>
        <a:defRPr>
          <a:solidFill>
            <a:schemeClr val="tx1">
              <a:alpha val="100000"/>
            </a:schemeClr>
          </a:solidFill>
          <a:latin typeface="Arial"/>
        </a:defRPr>
      </a:lvl5pPr>
      <a:lvl6pPr marL="2286000" algn="l" eaLnBrk="1" fontAlgn="base" hangingPunct="1">
        <a:spcBef>
          <a:spcPct val="0"/>
        </a:spcBef>
        <a:spcAft>
          <a:spcPct val="0"/>
        </a:spcAft>
        <a:defRPr>
          <a:solidFill>
            <a:schemeClr val="tx1">
              <a:alpha val="100000"/>
            </a:schemeClr>
          </a:solidFill>
          <a:latin typeface="Arial"/>
        </a:defRPr>
      </a:lvl6pPr>
      <a:lvl7pPr marL="2743200" algn="l" eaLnBrk="1" fontAlgn="base" hangingPunct="1">
        <a:spcBef>
          <a:spcPct val="0"/>
        </a:spcBef>
        <a:spcAft>
          <a:spcPct val="0"/>
        </a:spcAft>
        <a:defRPr>
          <a:solidFill>
            <a:schemeClr val="tx1">
              <a:alpha val="100000"/>
            </a:schemeClr>
          </a:solidFill>
          <a:latin typeface="Arial"/>
        </a:defRPr>
      </a:lvl7pPr>
      <a:lvl8pPr marL="3200400" algn="l" eaLnBrk="1" fontAlgn="base" hangingPunct="1">
        <a:spcBef>
          <a:spcPct val="0"/>
        </a:spcBef>
        <a:spcAft>
          <a:spcPct val="0"/>
        </a:spcAft>
        <a:defRPr>
          <a:solidFill>
            <a:schemeClr val="tx1">
              <a:alpha val="100000"/>
            </a:schemeClr>
          </a:solidFill>
          <a:latin typeface="Arial"/>
        </a:defRPr>
      </a:lvl8pPr>
      <a:lvl9pPr marL="3657600" algn="l" eaLnBrk="1" fontAlgn="base" hangingPunct="1">
        <a:spcBef>
          <a:spcPct val="0"/>
        </a:spcBef>
        <a:spcAft>
          <a:spcPct val="0"/>
        </a:spcAft>
        <a:defRPr>
          <a:solidFill>
            <a:schemeClr val="tx1">
              <a:alpha val="100000"/>
            </a:schemeClr>
          </a:solidFill>
          <a:latin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4.png"/><Relationship Id="rId7" Type="http://schemas.openxmlformats.org/officeDocument/2006/relationships/image" Target="../media/image35.sv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4.png"/><Relationship Id="rId7" Type="http://schemas.openxmlformats.org/officeDocument/2006/relationships/image" Target="../media/image42.sv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4.png"/><Relationship Id="rId7" Type="http://schemas.openxmlformats.org/officeDocument/2006/relationships/image" Target="../media/image49.sv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48.png"/><Relationship Id="rId5" Type="http://schemas.openxmlformats.org/officeDocument/2006/relationships/image" Target="../media/image47.sv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sv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0050"/>
            <a:ext cx="7772400" cy="1543050"/>
          </a:xfrm>
        </p:spPr>
        <p:txBody>
          <a:bodyPr/>
          <a:lstStyle/>
          <a:p>
            <a:br>
              <a:rPr lang="en-US" sz="3600" dirty="0">
                <a:solidFill>
                  <a:srgbClr val="133D80"/>
                </a:solidFill>
              </a:rPr>
            </a:br>
            <a:r>
              <a:rPr lang="en-US" sz="3600" dirty="0"/>
              <a:t>Automated Delivery for .NET Applications</a:t>
            </a:r>
          </a:p>
        </p:txBody>
      </p:sp>
      <p:sp>
        <p:nvSpPr>
          <p:cNvPr id="3" name="Subtitle 2"/>
          <p:cNvSpPr>
            <a:spLocks noGrp="1"/>
          </p:cNvSpPr>
          <p:nvPr>
            <p:ph type="subTitle" idx="1"/>
          </p:nvPr>
        </p:nvSpPr>
        <p:spPr>
          <a:xfrm>
            <a:off x="2057400" y="2000250"/>
            <a:ext cx="6400800" cy="971550"/>
          </a:xfrm>
        </p:spPr>
        <p:txBody>
          <a:bodyPr/>
          <a:lstStyle/>
          <a:p>
            <a:r>
              <a:rPr lang="en-US" dirty="0"/>
              <a:t>Javier Lozano</a:t>
            </a:r>
          </a:p>
          <a:p>
            <a:r>
              <a:rPr lang="en-US" dirty="0" err="1"/>
              <a:t>Lozanotek</a:t>
            </a:r>
            <a:r>
              <a:rPr lang="en-US" dirty="0"/>
              <a:t>, Inc.</a:t>
            </a:r>
          </a:p>
          <a:p>
            <a:endParaRPr lang="en-US" dirty="0"/>
          </a:p>
          <a:p>
            <a:r>
              <a:rPr lang="en-US" dirty="0" err="1"/>
              <a:t>javier@lozanotek.com</a:t>
            </a:r>
            <a:endParaRPr lang="en-US" dirty="0"/>
          </a:p>
        </p:txBody>
      </p:sp>
    </p:spTree>
    <p:extLst>
      <p:ext uri="{BB962C8B-B14F-4D97-AF65-F5344CB8AC3E}">
        <p14:creationId xmlns:p14="http://schemas.microsoft.com/office/powerpoint/2010/main" val="202960849"/>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167758-A408-481B-A88D-85B8E25EA98D}"/>
              </a:ext>
            </a:extLst>
          </p:cNvPr>
          <p:cNvSpPr>
            <a:spLocks noGrp="1"/>
          </p:cNvSpPr>
          <p:nvPr>
            <p:ph type="title"/>
          </p:nvPr>
        </p:nvSpPr>
        <p:spPr/>
        <p:txBody>
          <a:bodyPr/>
          <a:lstStyle/>
          <a:p>
            <a:r>
              <a:rPr lang="en-US" sz="4412" dirty="0"/>
              <a:t>Azure DevOps</a:t>
            </a:r>
          </a:p>
        </p:txBody>
      </p:sp>
      <p:sp>
        <p:nvSpPr>
          <p:cNvPr id="20" name="TextBox 19">
            <a:extLst>
              <a:ext uri="{FF2B5EF4-FFF2-40B4-BE49-F238E27FC236}">
                <a16:creationId xmlns:a16="http://schemas.microsoft.com/office/drawing/2014/main" id="{A0A4A143-27D4-49CE-ACD0-037EABF28846}"/>
              </a:ext>
            </a:extLst>
          </p:cNvPr>
          <p:cNvSpPr txBox="1"/>
          <p:nvPr/>
        </p:nvSpPr>
        <p:spPr>
          <a:xfrm>
            <a:off x="319819" y="2109446"/>
            <a:ext cx="2272260" cy="941031"/>
          </a:xfrm>
          <a:prstGeom prst="rect">
            <a:avLst/>
          </a:prstGeom>
          <a:noFill/>
        </p:spPr>
        <p:txBody>
          <a:bodyPr wrap="square" lIns="0" tIns="107571" rIns="0" bIns="107571" rtlCol="0" anchor="t">
            <a:spAutoFit/>
          </a:bodyPr>
          <a:lstStyle/>
          <a:p>
            <a:pPr>
              <a:spcAft>
                <a:spcPts val="441"/>
              </a:spcAft>
            </a:pPr>
            <a:r>
              <a:rPr lang="en-GB" sz="1176" dirty="0">
                <a:solidFill>
                  <a:schemeClr val="tx1">
                    <a:lumMod val="50000"/>
                    <a:lumOff val="50000"/>
                  </a:schemeClr>
                </a:solidFill>
              </a:rPr>
              <a:t>Deliver value to your users faster using proven agile tools to plan, track, and discuss work across your teams.</a:t>
            </a:r>
            <a:endParaRPr lang="en-US" sz="1176" dirty="0">
              <a:solidFill>
                <a:schemeClr val="tx1">
                  <a:lumMod val="50000"/>
                  <a:lumOff val="50000"/>
                </a:schemeClr>
              </a:solidFill>
              <a:cs typeface="Segoe UI"/>
            </a:endParaRPr>
          </a:p>
        </p:txBody>
      </p:sp>
      <p:sp>
        <p:nvSpPr>
          <p:cNvPr id="22" name="TextBox 21">
            <a:extLst>
              <a:ext uri="{FF2B5EF4-FFF2-40B4-BE49-F238E27FC236}">
                <a16:creationId xmlns:a16="http://schemas.microsoft.com/office/drawing/2014/main" id="{A75A09E4-D0A3-4556-9C0F-105DF4577D44}"/>
              </a:ext>
            </a:extLst>
          </p:cNvPr>
          <p:cNvSpPr txBox="1"/>
          <p:nvPr/>
        </p:nvSpPr>
        <p:spPr>
          <a:xfrm>
            <a:off x="3208190" y="2109447"/>
            <a:ext cx="2552700" cy="1121978"/>
          </a:xfrm>
          <a:prstGeom prst="rect">
            <a:avLst/>
          </a:prstGeom>
          <a:noFill/>
        </p:spPr>
        <p:txBody>
          <a:bodyPr wrap="square" lIns="0" tIns="107571" rIns="0" bIns="107571" rtlCol="0" anchor="t">
            <a:spAutoFit/>
          </a:bodyPr>
          <a:lstStyle/>
          <a:p>
            <a:pPr>
              <a:spcAft>
                <a:spcPts val="441"/>
              </a:spcAft>
            </a:pPr>
            <a:r>
              <a:rPr lang="en-GB" sz="1176" dirty="0">
                <a:solidFill>
                  <a:schemeClr val="tx1">
                    <a:lumMod val="50000"/>
                    <a:lumOff val="50000"/>
                  </a:schemeClr>
                </a:solidFill>
              </a:rPr>
              <a:t>Build, test, and deploy with CI/CD that works with any language, platform, and cloud. Connect to GitHub or any other Git provider and deploy continuously.</a:t>
            </a:r>
            <a:endParaRPr lang="en-US" sz="1176" dirty="0">
              <a:solidFill>
                <a:schemeClr val="tx1">
                  <a:lumMod val="50000"/>
                  <a:lumOff val="50000"/>
                </a:schemeClr>
              </a:solidFill>
              <a:cs typeface="Segoe UI"/>
            </a:endParaRPr>
          </a:p>
        </p:txBody>
      </p:sp>
      <p:sp>
        <p:nvSpPr>
          <p:cNvPr id="23" name="TextBox 22">
            <a:extLst>
              <a:ext uri="{FF2B5EF4-FFF2-40B4-BE49-F238E27FC236}">
                <a16:creationId xmlns:a16="http://schemas.microsoft.com/office/drawing/2014/main" id="{7ABC2ECF-9D16-4093-A397-AC9C75D0D69F}"/>
              </a:ext>
            </a:extLst>
          </p:cNvPr>
          <p:cNvSpPr txBox="1"/>
          <p:nvPr/>
        </p:nvSpPr>
        <p:spPr>
          <a:xfrm>
            <a:off x="6252352" y="2109446"/>
            <a:ext cx="2277450" cy="1121978"/>
          </a:xfrm>
          <a:prstGeom prst="rect">
            <a:avLst/>
          </a:prstGeom>
          <a:noFill/>
        </p:spPr>
        <p:txBody>
          <a:bodyPr wrap="square" lIns="0" tIns="107571" rIns="0" bIns="107571" rtlCol="0" anchor="t">
            <a:spAutoFit/>
          </a:bodyPr>
          <a:lstStyle/>
          <a:p>
            <a:pPr>
              <a:spcAft>
                <a:spcPts val="441"/>
              </a:spcAft>
            </a:pPr>
            <a:r>
              <a:rPr lang="en-GB" sz="1176" dirty="0">
                <a:solidFill>
                  <a:schemeClr val="tx1">
                    <a:lumMod val="50000"/>
                    <a:lumOff val="50000"/>
                  </a:schemeClr>
                </a:solidFill>
              </a:rPr>
              <a:t>Get unlimited, cloud-hosted private Git repos and collaborate to build better code with pull requests and advanced file management.</a:t>
            </a:r>
            <a:endParaRPr lang="en-US" sz="1176" dirty="0">
              <a:solidFill>
                <a:schemeClr val="tx1">
                  <a:lumMod val="50000"/>
                  <a:lumOff val="50000"/>
                </a:schemeClr>
              </a:solidFill>
              <a:cs typeface="Segoe UI"/>
            </a:endParaRPr>
          </a:p>
        </p:txBody>
      </p:sp>
      <p:sp>
        <p:nvSpPr>
          <p:cNvPr id="24" name="TextBox 23">
            <a:extLst>
              <a:ext uri="{FF2B5EF4-FFF2-40B4-BE49-F238E27FC236}">
                <a16:creationId xmlns:a16="http://schemas.microsoft.com/office/drawing/2014/main" id="{F6FCEA51-5644-4108-8529-B8070762AC30}"/>
              </a:ext>
            </a:extLst>
          </p:cNvPr>
          <p:cNvSpPr txBox="1"/>
          <p:nvPr/>
        </p:nvSpPr>
        <p:spPr>
          <a:xfrm>
            <a:off x="319819" y="4095200"/>
            <a:ext cx="2197978" cy="760084"/>
          </a:xfrm>
          <a:prstGeom prst="rect">
            <a:avLst/>
          </a:prstGeom>
          <a:noFill/>
        </p:spPr>
        <p:txBody>
          <a:bodyPr wrap="square" lIns="0" tIns="107571" rIns="0" bIns="107571" rtlCol="0" anchor="t">
            <a:spAutoFit/>
          </a:bodyPr>
          <a:lstStyle/>
          <a:p>
            <a:pPr>
              <a:spcAft>
                <a:spcPts val="441"/>
              </a:spcAft>
            </a:pPr>
            <a:r>
              <a:rPr lang="en-GB" sz="1176" dirty="0">
                <a:solidFill>
                  <a:schemeClr val="tx1">
                    <a:lumMod val="50000"/>
                    <a:lumOff val="50000"/>
                  </a:schemeClr>
                </a:solidFill>
              </a:rPr>
              <a:t>Test and ship with confidence using manual and exploratory testing tools.</a:t>
            </a:r>
            <a:endParaRPr lang="en-US" sz="1176" dirty="0">
              <a:solidFill>
                <a:schemeClr val="tx1">
                  <a:lumMod val="50000"/>
                  <a:lumOff val="50000"/>
                </a:schemeClr>
              </a:solidFill>
              <a:cs typeface="Segoe UI"/>
            </a:endParaRPr>
          </a:p>
        </p:txBody>
      </p:sp>
      <p:sp>
        <p:nvSpPr>
          <p:cNvPr id="25" name="TextBox 24">
            <a:extLst>
              <a:ext uri="{FF2B5EF4-FFF2-40B4-BE49-F238E27FC236}">
                <a16:creationId xmlns:a16="http://schemas.microsoft.com/office/drawing/2014/main" id="{A333F065-998E-4214-AEF0-1D4D56125E51}"/>
              </a:ext>
            </a:extLst>
          </p:cNvPr>
          <p:cNvSpPr txBox="1"/>
          <p:nvPr/>
        </p:nvSpPr>
        <p:spPr>
          <a:xfrm>
            <a:off x="3208190" y="4095200"/>
            <a:ext cx="2525728" cy="941031"/>
          </a:xfrm>
          <a:prstGeom prst="rect">
            <a:avLst/>
          </a:prstGeom>
          <a:noFill/>
        </p:spPr>
        <p:txBody>
          <a:bodyPr wrap="square" lIns="0" tIns="107571" rIns="0" bIns="107571" rtlCol="0" anchor="t">
            <a:spAutoFit/>
          </a:bodyPr>
          <a:lstStyle/>
          <a:p>
            <a:pPr>
              <a:spcAft>
                <a:spcPts val="441"/>
              </a:spcAft>
            </a:pPr>
            <a:r>
              <a:rPr lang="en-GB" sz="1176" dirty="0">
                <a:solidFill>
                  <a:schemeClr val="tx1">
                    <a:lumMod val="50000"/>
                    <a:lumOff val="50000"/>
                  </a:schemeClr>
                </a:solidFill>
              </a:rPr>
              <a:t>Create, host, and share packages with your team, and add </a:t>
            </a:r>
            <a:r>
              <a:rPr lang="en-GB" sz="1176" dirty="0" err="1">
                <a:solidFill>
                  <a:schemeClr val="tx1">
                    <a:lumMod val="50000"/>
                    <a:lumOff val="50000"/>
                  </a:schemeClr>
                </a:solidFill>
              </a:rPr>
              <a:t>artifacts</a:t>
            </a:r>
            <a:r>
              <a:rPr lang="en-GB" sz="1176" dirty="0">
                <a:solidFill>
                  <a:schemeClr val="tx1">
                    <a:lumMod val="50000"/>
                    <a:lumOff val="50000"/>
                  </a:schemeClr>
                </a:solidFill>
              </a:rPr>
              <a:t> to your CI/CD pipelines with a single click.</a:t>
            </a:r>
            <a:endParaRPr lang="en-US" sz="1176" dirty="0">
              <a:solidFill>
                <a:schemeClr val="tx1">
                  <a:lumMod val="50000"/>
                  <a:lumOff val="50000"/>
                </a:schemeClr>
              </a:solidFill>
              <a:cs typeface="Segoe UI"/>
            </a:endParaRPr>
          </a:p>
        </p:txBody>
      </p:sp>
      <p:pic>
        <p:nvPicPr>
          <p:cNvPr id="14" name="Picture 4">
            <a:extLst>
              <a:ext uri="{FF2B5EF4-FFF2-40B4-BE49-F238E27FC236}">
                <a16:creationId xmlns:a16="http://schemas.microsoft.com/office/drawing/2014/main" id="{AC2AB146-06C0-4E0D-8899-5ADB9DA1723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08190" y="1325188"/>
            <a:ext cx="531429" cy="529385"/>
          </a:xfrm>
          <a:prstGeom prst="rect">
            <a:avLst/>
          </a:prstGeom>
        </p:spPr>
      </p:pic>
      <p:pic>
        <p:nvPicPr>
          <p:cNvPr id="15" name="Picture 6">
            <a:extLst>
              <a:ext uri="{FF2B5EF4-FFF2-40B4-BE49-F238E27FC236}">
                <a16:creationId xmlns:a16="http://schemas.microsoft.com/office/drawing/2014/main" id="{4F632D14-7C31-47CA-BC92-820474ACB39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08190" y="3326104"/>
            <a:ext cx="541546" cy="529385"/>
          </a:xfrm>
          <a:prstGeom prst="rect">
            <a:avLst/>
          </a:prstGeom>
        </p:spPr>
      </p:pic>
      <p:pic>
        <p:nvPicPr>
          <p:cNvPr id="16" name="Picture 8">
            <a:extLst>
              <a:ext uri="{FF2B5EF4-FFF2-40B4-BE49-F238E27FC236}">
                <a16:creationId xmlns:a16="http://schemas.microsoft.com/office/drawing/2014/main" id="{228FD8FB-8B6C-4A6D-BCA2-229F0890F98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19819" y="1325188"/>
            <a:ext cx="541825" cy="529385"/>
          </a:xfrm>
          <a:prstGeom prst="rect">
            <a:avLst/>
          </a:prstGeom>
        </p:spPr>
      </p:pic>
      <p:pic>
        <p:nvPicPr>
          <p:cNvPr id="17" name="Picture 10">
            <a:extLst>
              <a:ext uri="{FF2B5EF4-FFF2-40B4-BE49-F238E27FC236}">
                <a16:creationId xmlns:a16="http://schemas.microsoft.com/office/drawing/2014/main" id="{6406FE2F-92A4-4316-B249-0BFC11B2E2B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252352" y="1325188"/>
            <a:ext cx="536061" cy="529385"/>
          </a:xfrm>
          <a:prstGeom prst="rect">
            <a:avLst/>
          </a:prstGeom>
        </p:spPr>
      </p:pic>
      <p:pic>
        <p:nvPicPr>
          <p:cNvPr id="32" name="Picture 12">
            <a:extLst>
              <a:ext uri="{FF2B5EF4-FFF2-40B4-BE49-F238E27FC236}">
                <a16:creationId xmlns:a16="http://schemas.microsoft.com/office/drawing/2014/main" id="{0B3C4841-DF3A-4896-9BC5-D1CFA36142C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19819" y="3326104"/>
            <a:ext cx="523267" cy="529385"/>
          </a:xfrm>
          <a:prstGeom prst="rect">
            <a:avLst/>
          </a:prstGeom>
        </p:spPr>
      </p:pic>
      <p:sp>
        <p:nvSpPr>
          <p:cNvPr id="34" name="TextBox 33">
            <a:extLst>
              <a:ext uri="{FF2B5EF4-FFF2-40B4-BE49-F238E27FC236}">
                <a16:creationId xmlns:a16="http://schemas.microsoft.com/office/drawing/2014/main" id="{E014A36B-D94A-41AA-ABC4-706C13E17949}"/>
              </a:ext>
            </a:extLst>
          </p:cNvPr>
          <p:cNvSpPr txBox="1"/>
          <p:nvPr/>
        </p:nvSpPr>
        <p:spPr>
          <a:xfrm>
            <a:off x="319819" y="1838611"/>
            <a:ext cx="1010995" cy="421017"/>
          </a:xfrm>
          <a:prstGeom prst="rect">
            <a:avLst/>
          </a:prstGeom>
          <a:noFill/>
        </p:spPr>
        <p:txBody>
          <a:bodyPr rot="0" spcFirstLastPara="0" vertOverflow="overflow" horzOverflow="overflow" vert="horz" wrap="square" lIns="0" tIns="107571" rIns="0" bIns="107571" numCol="1" spcCol="0" rtlCol="0" fromWordArt="0" anchor="t" anchorCtr="0" forceAA="0" compatLnSpc="1">
            <a:prstTxWarp prst="textNoShape">
              <a:avLst/>
            </a:prstTxWarp>
            <a:spAutoFit/>
          </a:bodyPr>
          <a:lstStyle/>
          <a:p>
            <a:r>
              <a:rPr lang="en-US" sz="1324" dirty="0">
                <a:solidFill>
                  <a:srgbClr val="00B294"/>
                </a:solidFill>
                <a:latin typeface="+mj-lt"/>
              </a:rPr>
              <a:t>Azure Boards</a:t>
            </a:r>
            <a:endParaRPr lang="en-US" sz="1324" dirty="0">
              <a:solidFill>
                <a:srgbClr val="00B294"/>
              </a:solidFill>
              <a:latin typeface="+mj-lt"/>
              <a:cs typeface="Segoe UI"/>
            </a:endParaRPr>
          </a:p>
        </p:txBody>
      </p:sp>
      <p:sp>
        <p:nvSpPr>
          <p:cNvPr id="38" name="TextBox 37">
            <a:extLst>
              <a:ext uri="{FF2B5EF4-FFF2-40B4-BE49-F238E27FC236}">
                <a16:creationId xmlns:a16="http://schemas.microsoft.com/office/drawing/2014/main" id="{26723BC6-71C2-4778-A910-FC4F6D0C92B6}"/>
              </a:ext>
            </a:extLst>
          </p:cNvPr>
          <p:cNvSpPr txBox="1"/>
          <p:nvPr/>
        </p:nvSpPr>
        <p:spPr>
          <a:xfrm>
            <a:off x="6252353" y="1838611"/>
            <a:ext cx="1235351" cy="421017"/>
          </a:xfrm>
          <a:prstGeom prst="rect">
            <a:avLst/>
          </a:prstGeom>
          <a:noFill/>
        </p:spPr>
        <p:txBody>
          <a:bodyPr rot="0" spcFirstLastPara="0" vertOverflow="overflow" horzOverflow="overflow" vert="horz" wrap="square" lIns="0" tIns="107571" rIns="0" bIns="107571" numCol="1" spcCol="0" rtlCol="0" fromWordArt="0" anchor="t" anchorCtr="0" forceAA="0" compatLnSpc="1">
            <a:prstTxWarp prst="textNoShape">
              <a:avLst/>
            </a:prstTxWarp>
            <a:spAutoFit/>
          </a:bodyPr>
          <a:lstStyle/>
          <a:p>
            <a:r>
              <a:rPr lang="en-US" sz="1324" dirty="0">
                <a:solidFill>
                  <a:srgbClr val="D83B01"/>
                </a:solidFill>
                <a:latin typeface="+mj-lt"/>
              </a:rPr>
              <a:t>Azure </a:t>
            </a:r>
            <a:r>
              <a:rPr lang="en-US" sz="1324" dirty="0">
                <a:solidFill>
                  <a:srgbClr val="D83B01"/>
                </a:solidFill>
                <a:latin typeface="+mj-lt"/>
                <a:cs typeface="Segoe UI"/>
              </a:rPr>
              <a:t>Repos</a:t>
            </a:r>
          </a:p>
        </p:txBody>
      </p:sp>
      <p:sp>
        <p:nvSpPr>
          <p:cNvPr id="40" name="TextBox 39">
            <a:extLst>
              <a:ext uri="{FF2B5EF4-FFF2-40B4-BE49-F238E27FC236}">
                <a16:creationId xmlns:a16="http://schemas.microsoft.com/office/drawing/2014/main" id="{C45923DE-E387-4F99-A087-AD2AB3104B2B}"/>
              </a:ext>
            </a:extLst>
          </p:cNvPr>
          <p:cNvSpPr txBox="1"/>
          <p:nvPr/>
        </p:nvSpPr>
        <p:spPr>
          <a:xfrm>
            <a:off x="3208191" y="1838611"/>
            <a:ext cx="1432464" cy="421017"/>
          </a:xfrm>
          <a:prstGeom prst="rect">
            <a:avLst/>
          </a:prstGeom>
          <a:noFill/>
        </p:spPr>
        <p:txBody>
          <a:bodyPr rot="0" spcFirstLastPara="0" vertOverflow="overflow" horzOverflow="overflow" vert="horz" wrap="square" lIns="0" tIns="107571" rIns="0" bIns="107571" numCol="1" spcCol="0" rtlCol="0" fromWordArt="0" anchor="t" anchorCtr="0" forceAA="0" compatLnSpc="1">
            <a:prstTxWarp prst="textNoShape">
              <a:avLst/>
            </a:prstTxWarp>
            <a:spAutoFit/>
          </a:bodyPr>
          <a:lstStyle/>
          <a:p>
            <a:r>
              <a:rPr lang="en-US" sz="1324" dirty="0">
                <a:solidFill>
                  <a:srgbClr val="2560E0"/>
                </a:solidFill>
                <a:latin typeface="+mj-lt"/>
              </a:rPr>
              <a:t>Azure Pipelines</a:t>
            </a:r>
            <a:endParaRPr lang="en-US" sz="1324" dirty="0">
              <a:solidFill>
                <a:srgbClr val="2560E0"/>
              </a:solidFill>
              <a:latin typeface="+mj-lt"/>
              <a:cs typeface="Segoe UI"/>
            </a:endParaRPr>
          </a:p>
        </p:txBody>
      </p:sp>
      <p:sp>
        <p:nvSpPr>
          <p:cNvPr id="42" name="TextBox 41">
            <a:extLst>
              <a:ext uri="{FF2B5EF4-FFF2-40B4-BE49-F238E27FC236}">
                <a16:creationId xmlns:a16="http://schemas.microsoft.com/office/drawing/2014/main" id="{1858EA85-8972-478E-99E1-97FBD1FE21B6}"/>
              </a:ext>
            </a:extLst>
          </p:cNvPr>
          <p:cNvSpPr txBox="1"/>
          <p:nvPr/>
        </p:nvSpPr>
        <p:spPr>
          <a:xfrm>
            <a:off x="319819" y="3817003"/>
            <a:ext cx="1353904" cy="421017"/>
          </a:xfrm>
          <a:prstGeom prst="rect">
            <a:avLst/>
          </a:prstGeom>
          <a:noFill/>
        </p:spPr>
        <p:txBody>
          <a:bodyPr rot="0" spcFirstLastPara="0" vertOverflow="overflow" horzOverflow="overflow" vert="horz" wrap="square" lIns="0" tIns="107571" rIns="0" bIns="107571" numCol="1" spcCol="0" rtlCol="0" fromWordArt="0" anchor="t" anchorCtr="0" forceAA="0" compatLnSpc="1">
            <a:prstTxWarp prst="textNoShape">
              <a:avLst/>
            </a:prstTxWarp>
            <a:spAutoFit/>
          </a:bodyPr>
          <a:lstStyle/>
          <a:p>
            <a:r>
              <a:rPr lang="en-US" sz="1324" dirty="0">
                <a:solidFill>
                  <a:srgbClr val="854CC7"/>
                </a:solidFill>
                <a:latin typeface="+mj-lt"/>
              </a:rPr>
              <a:t>Azure Test</a:t>
            </a:r>
            <a:r>
              <a:rPr lang="en-US" sz="1324" dirty="0">
                <a:solidFill>
                  <a:srgbClr val="854CC7"/>
                </a:solidFill>
                <a:latin typeface="+mj-lt"/>
                <a:cs typeface="Segoe UI"/>
              </a:rPr>
              <a:t> Plans</a:t>
            </a:r>
          </a:p>
        </p:txBody>
      </p:sp>
      <p:sp>
        <p:nvSpPr>
          <p:cNvPr id="44" name="TextBox 43">
            <a:extLst>
              <a:ext uri="{FF2B5EF4-FFF2-40B4-BE49-F238E27FC236}">
                <a16:creationId xmlns:a16="http://schemas.microsoft.com/office/drawing/2014/main" id="{D16F3FDE-2095-49A1-AA0D-572CE3108B96}"/>
              </a:ext>
            </a:extLst>
          </p:cNvPr>
          <p:cNvSpPr txBox="1"/>
          <p:nvPr/>
        </p:nvSpPr>
        <p:spPr>
          <a:xfrm>
            <a:off x="3208191" y="3817003"/>
            <a:ext cx="1511131" cy="421017"/>
          </a:xfrm>
          <a:prstGeom prst="rect">
            <a:avLst/>
          </a:prstGeom>
          <a:noFill/>
        </p:spPr>
        <p:txBody>
          <a:bodyPr rot="0" spcFirstLastPara="0" vertOverflow="overflow" horzOverflow="overflow" vert="horz" wrap="square" lIns="0" tIns="107571" rIns="0" bIns="107571" numCol="1" spcCol="0" rtlCol="0" fromWordArt="0" anchor="t" anchorCtr="0" forceAA="0" compatLnSpc="1">
            <a:prstTxWarp prst="textNoShape">
              <a:avLst/>
            </a:prstTxWarp>
            <a:spAutoFit/>
          </a:bodyPr>
          <a:lstStyle/>
          <a:p>
            <a:r>
              <a:rPr lang="en-US" sz="1324" dirty="0">
                <a:solidFill>
                  <a:srgbClr val="CB2E6D"/>
                </a:solidFill>
                <a:latin typeface="+mj-lt"/>
              </a:rPr>
              <a:t>Azure Artifacts</a:t>
            </a:r>
            <a:endParaRPr lang="en-US" sz="1324" dirty="0">
              <a:solidFill>
                <a:srgbClr val="CB2E6D"/>
              </a:solidFill>
              <a:latin typeface="+mj-lt"/>
              <a:cs typeface="Segoe UI"/>
            </a:endParaRPr>
          </a:p>
        </p:txBody>
      </p:sp>
      <p:sp>
        <p:nvSpPr>
          <p:cNvPr id="46" name="Text Placeholder 3">
            <a:extLst>
              <a:ext uri="{FF2B5EF4-FFF2-40B4-BE49-F238E27FC236}">
                <a16:creationId xmlns:a16="http://schemas.microsoft.com/office/drawing/2014/main" id="{6EE07CBF-F42D-4F50-8FAD-B351239B994B}"/>
              </a:ext>
            </a:extLst>
          </p:cNvPr>
          <p:cNvSpPr txBox="1">
            <a:spLocks/>
          </p:cNvSpPr>
          <p:nvPr/>
        </p:nvSpPr>
        <p:spPr>
          <a:xfrm>
            <a:off x="6265531" y="4526348"/>
            <a:ext cx="2390813" cy="203774"/>
          </a:xfrm>
          <a:prstGeom prst="rect">
            <a:avLst/>
          </a:prstGeom>
        </p:spPr>
        <p:txBody>
          <a:bodyPr vert="horz" wrap="square" lIns="0" tIns="0" rIns="0" bIns="0" rtlCol="0" anchor="t">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45">
              <a:buNone/>
              <a:defRPr/>
            </a:pPr>
            <a:r>
              <a:rPr lang="en-US" sz="1324" dirty="0">
                <a:solidFill>
                  <a:schemeClr val="tx2"/>
                </a:solidFill>
                <a:latin typeface="Segoe UI Semibold" panose="020B0702040204020203" pitchFamily="34" charset="0"/>
                <a:cs typeface="Segoe UI Semibold" panose="020B0702040204020203" pitchFamily="34" charset="0"/>
              </a:rPr>
              <a:t>https://azure.com/devops</a:t>
            </a:r>
          </a:p>
        </p:txBody>
      </p:sp>
      <p:sp>
        <p:nvSpPr>
          <p:cNvPr id="21" name="Oval 20">
            <a:extLst>
              <a:ext uri="{FF2B5EF4-FFF2-40B4-BE49-F238E27FC236}">
                <a16:creationId xmlns:a16="http://schemas.microsoft.com/office/drawing/2014/main" id="{EFCBDEDB-9EFD-4704-A993-809D37ECB627}"/>
              </a:ext>
              <a:ext uri="{C183D7F6-B498-43B3-948B-1728B52AA6E4}">
                <adec:decorative xmlns:adec="http://schemas.microsoft.com/office/drawing/2017/decorative" val="1"/>
              </a:ext>
            </a:extLst>
          </p:cNvPr>
          <p:cNvSpPr/>
          <p:nvPr/>
        </p:nvSpPr>
        <p:spPr bwMode="auto">
          <a:xfrm>
            <a:off x="6265531" y="3915698"/>
            <a:ext cx="522882" cy="522879"/>
          </a:xfrm>
          <a:prstGeom prst="ellipse">
            <a:avLst/>
          </a:prstGeom>
          <a:noFill/>
          <a:ln w="28575" cap="flat" cmpd="sng" algn="ctr">
            <a:solidFill>
              <a:srgbClr val="007ACC"/>
            </a:solid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383" eaLnBrk="1" hangingPunct="1">
              <a:defRPr/>
            </a:pPr>
            <a:r>
              <a:rPr lang="en-US" sz="2647" kern="0" dirty="0">
                <a:ln w="19050">
                  <a:noFill/>
                </a:ln>
                <a:solidFill>
                  <a:schemeClr val="tx2"/>
                </a:solidFill>
                <a:latin typeface="Segoe UI"/>
                <a:ea typeface="Segoe UI" pitchFamily="34" charset="0"/>
                <a:cs typeface="Segoe UI" pitchFamily="34" charset="0"/>
                <a:sym typeface="Wingdings" panose="05000000000000000000" pitchFamily="2" charset="2"/>
              </a:rPr>
              <a:t></a:t>
            </a:r>
            <a:endParaRPr lang="en-US" sz="2647" kern="0" dirty="0">
              <a:ln w="19050">
                <a:noFill/>
              </a:ln>
              <a:solidFill>
                <a:schemeClr val="tx2"/>
              </a:solidFill>
              <a:latin typeface="Segoe UI"/>
              <a:ea typeface="Segoe UI" pitchFamily="34" charset="0"/>
              <a:cs typeface="Segoe UI" pitchFamily="34" charset="0"/>
            </a:endParaRPr>
          </a:p>
        </p:txBody>
      </p:sp>
    </p:spTree>
    <p:extLst>
      <p:ext uri="{BB962C8B-B14F-4D97-AF65-F5344CB8AC3E}">
        <p14:creationId xmlns:p14="http://schemas.microsoft.com/office/powerpoint/2010/main" val="99912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35EB276-7CBE-4154-BFFE-7D9A77DDDC4F}"/>
              </a:ext>
            </a:extLst>
          </p:cNvPr>
          <p:cNvPicPr>
            <a:picLocks noChangeAspect="1"/>
          </p:cNvPicPr>
          <p:nvPr/>
        </p:nvPicPr>
        <p:blipFill rotWithShape="1">
          <a:blip r:embed="rId3">
            <a:extLst>
              <a:ext uri="{28A0092B-C50C-407E-A947-70E740481C1C}">
                <a14:useLocalDpi xmlns:a14="http://schemas.microsoft.com/office/drawing/2010/main" val="0"/>
              </a:ext>
            </a:extLst>
          </a:blip>
          <a:srcRect t="482" r="31342" b="17338"/>
          <a:stretch/>
        </p:blipFill>
        <p:spPr>
          <a:xfrm>
            <a:off x="3260746" y="366"/>
            <a:ext cx="5883255" cy="5142770"/>
          </a:xfrm>
          <a:prstGeom prst="rect">
            <a:avLst/>
          </a:prstGeom>
        </p:spPr>
      </p:pic>
      <p:sp>
        <p:nvSpPr>
          <p:cNvPr id="5" name="Text Placeholder 4">
            <a:extLst>
              <a:ext uri="{FF2B5EF4-FFF2-40B4-BE49-F238E27FC236}">
                <a16:creationId xmlns:a16="http://schemas.microsoft.com/office/drawing/2014/main" id="{795D34CA-2892-4FF4-9588-C6A35829635B}"/>
              </a:ext>
            </a:extLst>
          </p:cNvPr>
          <p:cNvSpPr>
            <a:spLocks noGrp="1"/>
          </p:cNvSpPr>
          <p:nvPr>
            <p:ph type="body" sz="quarter" idx="10"/>
          </p:nvPr>
        </p:nvSpPr>
        <p:spPr>
          <a:xfrm>
            <a:off x="327284" y="715251"/>
            <a:ext cx="3831358" cy="509260"/>
          </a:xfrm>
        </p:spPr>
        <p:txBody>
          <a:bodyPr/>
          <a:lstStyle/>
          <a:p>
            <a:pPr>
              <a:lnSpc>
                <a:spcPct val="100000"/>
              </a:lnSpc>
            </a:pPr>
            <a:r>
              <a:rPr lang="en-GB" sz="1324">
                <a:solidFill>
                  <a:schemeClr val="tx1">
                    <a:lumMod val="65000"/>
                    <a:lumOff val="35000"/>
                  </a:schemeClr>
                </a:solidFill>
              </a:rPr>
              <a:t>Track work with Kanban boards, backlogs, team dashboards, and custom reporting</a:t>
            </a:r>
            <a:endParaRPr lang="en-US" sz="1324">
              <a:solidFill>
                <a:schemeClr val="tx1">
                  <a:lumMod val="65000"/>
                  <a:lumOff val="35000"/>
                </a:schemeClr>
              </a:solidFill>
            </a:endParaRPr>
          </a:p>
        </p:txBody>
      </p:sp>
      <p:sp>
        <p:nvSpPr>
          <p:cNvPr id="4" name="Title 3">
            <a:extLst>
              <a:ext uri="{FF2B5EF4-FFF2-40B4-BE49-F238E27FC236}">
                <a16:creationId xmlns:a16="http://schemas.microsoft.com/office/drawing/2014/main" id="{DA6A65AD-43AA-423E-8D08-19A36B5745EF}"/>
              </a:ext>
            </a:extLst>
          </p:cNvPr>
          <p:cNvSpPr>
            <a:spLocks noGrp="1"/>
          </p:cNvSpPr>
          <p:nvPr>
            <p:ph type="title"/>
          </p:nvPr>
        </p:nvSpPr>
        <p:spPr/>
        <p:txBody>
          <a:bodyPr/>
          <a:lstStyle/>
          <a:p>
            <a:r>
              <a:rPr lang="en-US">
                <a:solidFill>
                  <a:srgbClr val="0A8C76"/>
                </a:solidFill>
              </a:rPr>
              <a:t>Azure Boards</a:t>
            </a:r>
          </a:p>
        </p:txBody>
      </p:sp>
      <p:sp>
        <p:nvSpPr>
          <p:cNvPr id="28" name="Text Placeholder 3">
            <a:extLst>
              <a:ext uri="{FF2B5EF4-FFF2-40B4-BE49-F238E27FC236}">
                <a16:creationId xmlns:a16="http://schemas.microsoft.com/office/drawing/2014/main" id="{12CDE9BA-C365-4833-B2DD-01DF20A79BB3}"/>
              </a:ext>
            </a:extLst>
          </p:cNvPr>
          <p:cNvSpPr txBox="1">
            <a:spLocks/>
          </p:cNvSpPr>
          <p:nvPr/>
        </p:nvSpPr>
        <p:spPr>
          <a:xfrm>
            <a:off x="727851" y="4414468"/>
            <a:ext cx="2855748" cy="226344"/>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45">
              <a:buNone/>
              <a:defRPr/>
            </a:pPr>
            <a:r>
              <a:rPr lang="en-US" sz="1471" b="1">
                <a:solidFill>
                  <a:srgbClr val="0A8C76"/>
                </a:solidFill>
                <a:latin typeface="Segoe UI Semibold" panose="020B0702040204020203" pitchFamily="34" charset="0"/>
                <a:cs typeface="Segoe UI Semibold" panose="020B0702040204020203" pitchFamily="34" charset="0"/>
              </a:rPr>
              <a:t>https://azure.com/devops</a:t>
            </a:r>
          </a:p>
        </p:txBody>
      </p:sp>
      <p:sp>
        <p:nvSpPr>
          <p:cNvPr id="29" name="Oval 28">
            <a:extLst>
              <a:ext uri="{FF2B5EF4-FFF2-40B4-BE49-F238E27FC236}">
                <a16:creationId xmlns:a16="http://schemas.microsoft.com/office/drawing/2014/main" id="{898FC792-55D1-47DF-A396-371288845618}"/>
              </a:ext>
              <a:ext uri="{C183D7F6-B498-43B3-948B-1728B52AA6E4}">
                <adec:decorative xmlns:adec="http://schemas.microsoft.com/office/drawing/2017/decorative" val="1"/>
              </a:ext>
            </a:extLst>
          </p:cNvPr>
          <p:cNvSpPr/>
          <p:nvPr/>
        </p:nvSpPr>
        <p:spPr bwMode="auto">
          <a:xfrm>
            <a:off x="300012" y="4368662"/>
            <a:ext cx="315030" cy="315028"/>
          </a:xfrm>
          <a:prstGeom prst="ellipse">
            <a:avLst/>
          </a:prstGeom>
          <a:noFill/>
          <a:ln w="28575" cap="flat" cmpd="sng" algn="ctr">
            <a:solidFill>
              <a:srgbClr val="0A8C76"/>
            </a:solid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383" eaLnBrk="1" hangingPunct="1">
              <a:defRPr/>
            </a:pPr>
            <a:r>
              <a:rPr lang="en-US" sz="1471" kern="0">
                <a:ln w="19050">
                  <a:noFill/>
                </a:ln>
                <a:solidFill>
                  <a:srgbClr val="0A8C76"/>
                </a:solidFill>
                <a:latin typeface="Segoe UI"/>
                <a:ea typeface="Segoe UI" pitchFamily="34" charset="0"/>
                <a:cs typeface="Segoe UI" pitchFamily="34" charset="0"/>
                <a:sym typeface="Wingdings" panose="05000000000000000000" pitchFamily="2" charset="2"/>
              </a:rPr>
              <a:t></a:t>
            </a:r>
            <a:endParaRPr lang="en-US" sz="1471" kern="0">
              <a:ln w="19050">
                <a:noFill/>
              </a:ln>
              <a:solidFill>
                <a:srgbClr val="0A8C76"/>
              </a:solidFill>
              <a:latin typeface="Segoe UI"/>
              <a:ea typeface="Segoe UI" pitchFamily="34" charset="0"/>
              <a:cs typeface="Segoe UI" pitchFamily="34" charset="0"/>
            </a:endParaRPr>
          </a:p>
        </p:txBody>
      </p:sp>
      <p:sp>
        <p:nvSpPr>
          <p:cNvPr id="33" name="Oval 32">
            <a:extLst>
              <a:ext uri="{FF2B5EF4-FFF2-40B4-BE49-F238E27FC236}">
                <a16:creationId xmlns:a16="http://schemas.microsoft.com/office/drawing/2014/main" id="{FF00579B-0712-4420-8739-398B4F76EF89}"/>
              </a:ext>
              <a:ext uri="{C183D7F6-B498-43B3-948B-1728B52AA6E4}">
                <adec:decorative xmlns:adec="http://schemas.microsoft.com/office/drawing/2017/decorative" val="1"/>
              </a:ext>
            </a:extLst>
          </p:cNvPr>
          <p:cNvSpPr/>
          <p:nvPr/>
        </p:nvSpPr>
        <p:spPr bwMode="auto">
          <a:xfrm>
            <a:off x="327283" y="2452193"/>
            <a:ext cx="408287" cy="408287"/>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sp>
        <p:nvSpPr>
          <p:cNvPr id="34" name="TextBox 33">
            <a:extLst>
              <a:ext uri="{FF2B5EF4-FFF2-40B4-BE49-F238E27FC236}">
                <a16:creationId xmlns:a16="http://schemas.microsoft.com/office/drawing/2014/main" id="{B2AFEC9A-7DBD-4AF9-AFAD-087D61FCF63C}"/>
              </a:ext>
            </a:extLst>
          </p:cNvPr>
          <p:cNvSpPr txBox="1"/>
          <p:nvPr/>
        </p:nvSpPr>
        <p:spPr>
          <a:xfrm>
            <a:off x="783580" y="1517023"/>
            <a:ext cx="2688618" cy="400627"/>
          </a:xfrm>
          <a:prstGeom prst="rect">
            <a:avLst/>
          </a:prstGeom>
          <a:noFill/>
        </p:spPr>
        <p:txBody>
          <a:bodyPr wrap="square" lIns="134464" tIns="107571" rIns="134464" bIns="107571" rtlCol="0">
            <a:spAutoFit/>
          </a:bodyPr>
          <a:lstStyle/>
          <a:p>
            <a:pPr>
              <a:lnSpc>
                <a:spcPct val="90000"/>
              </a:lnSpc>
              <a:spcAft>
                <a:spcPts val="441"/>
              </a:spcAft>
            </a:pPr>
            <a:r>
              <a:rPr lang="en-GB" sz="1324">
                <a:solidFill>
                  <a:schemeClr val="tx1">
                    <a:lumMod val="65000"/>
                    <a:lumOff val="35000"/>
                  </a:schemeClr>
                </a:solidFill>
                <a:latin typeface="+mj-lt"/>
              </a:rPr>
              <a:t>Connected from idea to release</a:t>
            </a:r>
          </a:p>
        </p:txBody>
      </p:sp>
      <p:sp>
        <p:nvSpPr>
          <p:cNvPr id="35" name="TextBox 34">
            <a:extLst>
              <a:ext uri="{FF2B5EF4-FFF2-40B4-BE49-F238E27FC236}">
                <a16:creationId xmlns:a16="http://schemas.microsoft.com/office/drawing/2014/main" id="{2B87F824-A25F-4983-B650-524DC97D17C9}"/>
              </a:ext>
            </a:extLst>
          </p:cNvPr>
          <p:cNvSpPr txBox="1"/>
          <p:nvPr/>
        </p:nvSpPr>
        <p:spPr>
          <a:xfrm>
            <a:off x="783579" y="1750455"/>
            <a:ext cx="2922660" cy="583690"/>
          </a:xfrm>
          <a:prstGeom prst="rect">
            <a:avLst/>
          </a:prstGeom>
          <a:noFill/>
        </p:spPr>
        <p:txBody>
          <a:bodyPr wrap="square" lIns="134464" tIns="107571" rIns="134464" bIns="107571" rtlCol="0">
            <a:spAutoFit/>
          </a:bodyPr>
          <a:lstStyle/>
          <a:p>
            <a:pPr>
              <a:lnSpc>
                <a:spcPct val="90000"/>
              </a:lnSpc>
              <a:spcAft>
                <a:spcPts val="441"/>
              </a:spcAft>
            </a:pPr>
            <a:r>
              <a:rPr lang="en-GB" sz="882">
                <a:solidFill>
                  <a:srgbClr val="595959"/>
                </a:solidFill>
              </a:rPr>
              <a:t>Track all your ideas at every development stage and keep your team aligned with all code changes linked directly to work items.</a:t>
            </a:r>
            <a:endParaRPr lang="en-US" sz="882">
              <a:solidFill>
                <a:srgbClr val="595959"/>
              </a:solidFill>
            </a:endParaRPr>
          </a:p>
        </p:txBody>
      </p:sp>
      <p:sp>
        <p:nvSpPr>
          <p:cNvPr id="36" name="TextBox 35">
            <a:extLst>
              <a:ext uri="{FF2B5EF4-FFF2-40B4-BE49-F238E27FC236}">
                <a16:creationId xmlns:a16="http://schemas.microsoft.com/office/drawing/2014/main" id="{3180CCE0-2ABB-4864-8EE0-2160D53FCA1D}"/>
              </a:ext>
            </a:extLst>
          </p:cNvPr>
          <p:cNvSpPr txBox="1"/>
          <p:nvPr/>
        </p:nvSpPr>
        <p:spPr>
          <a:xfrm>
            <a:off x="783580" y="2449498"/>
            <a:ext cx="2688618" cy="400627"/>
          </a:xfrm>
          <a:prstGeom prst="rect">
            <a:avLst/>
          </a:prstGeom>
          <a:noFill/>
        </p:spPr>
        <p:txBody>
          <a:bodyPr wrap="square" lIns="134464" tIns="107571" rIns="134464" bIns="107571" rtlCol="0">
            <a:spAutoFit/>
          </a:bodyPr>
          <a:lstStyle/>
          <a:p>
            <a:pPr>
              <a:lnSpc>
                <a:spcPct val="90000"/>
              </a:lnSpc>
              <a:spcAft>
                <a:spcPts val="441"/>
              </a:spcAft>
            </a:pPr>
            <a:r>
              <a:rPr lang="en-GB" sz="1324">
                <a:solidFill>
                  <a:schemeClr val="tx1">
                    <a:lumMod val="65000"/>
                    <a:lumOff val="35000"/>
                  </a:schemeClr>
                </a:solidFill>
                <a:latin typeface="+mj-lt"/>
              </a:rPr>
              <a:t>Scrum ready</a:t>
            </a:r>
          </a:p>
        </p:txBody>
      </p:sp>
      <p:sp>
        <p:nvSpPr>
          <p:cNvPr id="37" name="TextBox 36">
            <a:extLst>
              <a:ext uri="{FF2B5EF4-FFF2-40B4-BE49-F238E27FC236}">
                <a16:creationId xmlns:a16="http://schemas.microsoft.com/office/drawing/2014/main" id="{55B75413-8068-406E-9986-5F219AA0744F}"/>
              </a:ext>
            </a:extLst>
          </p:cNvPr>
          <p:cNvSpPr txBox="1"/>
          <p:nvPr/>
        </p:nvSpPr>
        <p:spPr>
          <a:xfrm>
            <a:off x="783579" y="2682929"/>
            <a:ext cx="2922660" cy="583690"/>
          </a:xfrm>
          <a:prstGeom prst="rect">
            <a:avLst/>
          </a:prstGeom>
          <a:noFill/>
        </p:spPr>
        <p:txBody>
          <a:bodyPr wrap="square" lIns="134464" tIns="107571" rIns="134464" bIns="107571" rtlCol="0">
            <a:spAutoFit/>
          </a:bodyPr>
          <a:lstStyle/>
          <a:p>
            <a:pPr>
              <a:lnSpc>
                <a:spcPct val="90000"/>
              </a:lnSpc>
              <a:spcAft>
                <a:spcPts val="441"/>
              </a:spcAft>
            </a:pPr>
            <a:r>
              <a:rPr lang="en-GB" sz="882">
                <a:solidFill>
                  <a:srgbClr val="595959"/>
                </a:solidFill>
              </a:rPr>
              <a:t>Use built-in scrum boards and planning tools to help your teams run sprints, stand-ups, and planning meetings.</a:t>
            </a:r>
            <a:endParaRPr lang="en-US" sz="882">
              <a:solidFill>
                <a:srgbClr val="595959"/>
              </a:solidFill>
            </a:endParaRPr>
          </a:p>
        </p:txBody>
      </p:sp>
      <p:sp>
        <p:nvSpPr>
          <p:cNvPr id="38" name="Oval 37">
            <a:extLst>
              <a:ext uri="{FF2B5EF4-FFF2-40B4-BE49-F238E27FC236}">
                <a16:creationId xmlns:a16="http://schemas.microsoft.com/office/drawing/2014/main" id="{0DFC2B05-2380-411C-81A3-2AEAB5DB1C17}"/>
              </a:ext>
              <a:ext uri="{C183D7F6-B498-43B3-948B-1728B52AA6E4}">
                <adec:decorative xmlns:adec="http://schemas.microsoft.com/office/drawing/2017/decorative" val="1"/>
              </a:ext>
            </a:extLst>
          </p:cNvPr>
          <p:cNvSpPr/>
          <p:nvPr/>
        </p:nvSpPr>
        <p:spPr bwMode="auto">
          <a:xfrm>
            <a:off x="327283" y="3319355"/>
            <a:ext cx="408287" cy="408287"/>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sp>
        <p:nvSpPr>
          <p:cNvPr id="39" name="TextBox 38">
            <a:extLst>
              <a:ext uri="{FF2B5EF4-FFF2-40B4-BE49-F238E27FC236}">
                <a16:creationId xmlns:a16="http://schemas.microsoft.com/office/drawing/2014/main" id="{B9EFB6DE-77F6-418F-A834-43865F90A55C}"/>
              </a:ext>
            </a:extLst>
          </p:cNvPr>
          <p:cNvSpPr txBox="1"/>
          <p:nvPr/>
        </p:nvSpPr>
        <p:spPr>
          <a:xfrm>
            <a:off x="783580" y="3316659"/>
            <a:ext cx="3375062" cy="400627"/>
          </a:xfrm>
          <a:prstGeom prst="rect">
            <a:avLst/>
          </a:prstGeom>
          <a:noFill/>
        </p:spPr>
        <p:txBody>
          <a:bodyPr wrap="square" lIns="134464" tIns="107571" rIns="134464" bIns="107571" rtlCol="0">
            <a:spAutoFit/>
          </a:bodyPr>
          <a:lstStyle/>
          <a:p>
            <a:pPr>
              <a:lnSpc>
                <a:spcPct val="90000"/>
              </a:lnSpc>
              <a:spcAft>
                <a:spcPts val="441"/>
              </a:spcAft>
            </a:pPr>
            <a:r>
              <a:rPr lang="en-GB" sz="1324">
                <a:solidFill>
                  <a:schemeClr val="tx1">
                    <a:lumMod val="65000"/>
                    <a:lumOff val="35000"/>
                  </a:schemeClr>
                </a:solidFill>
                <a:latin typeface="+mj-lt"/>
              </a:rPr>
              <a:t>Project insights</a:t>
            </a:r>
          </a:p>
        </p:txBody>
      </p:sp>
      <p:sp>
        <p:nvSpPr>
          <p:cNvPr id="40" name="TextBox 39">
            <a:extLst>
              <a:ext uri="{FF2B5EF4-FFF2-40B4-BE49-F238E27FC236}">
                <a16:creationId xmlns:a16="http://schemas.microsoft.com/office/drawing/2014/main" id="{BB8FD339-99D1-48FB-8A08-40F0EBFA8CEC}"/>
              </a:ext>
            </a:extLst>
          </p:cNvPr>
          <p:cNvSpPr txBox="1"/>
          <p:nvPr/>
        </p:nvSpPr>
        <p:spPr>
          <a:xfrm>
            <a:off x="783579" y="3550091"/>
            <a:ext cx="2922660" cy="583690"/>
          </a:xfrm>
          <a:prstGeom prst="rect">
            <a:avLst/>
          </a:prstGeom>
          <a:noFill/>
        </p:spPr>
        <p:txBody>
          <a:bodyPr wrap="square" lIns="134464" tIns="107571" rIns="134464" bIns="107571" rtlCol="0">
            <a:spAutoFit/>
          </a:bodyPr>
          <a:lstStyle/>
          <a:p>
            <a:pPr>
              <a:lnSpc>
                <a:spcPct val="90000"/>
              </a:lnSpc>
              <a:spcAft>
                <a:spcPts val="441"/>
              </a:spcAft>
            </a:pPr>
            <a:r>
              <a:rPr lang="en-GB" sz="882">
                <a:solidFill>
                  <a:srgbClr val="595959"/>
                </a:solidFill>
              </a:rPr>
              <a:t>Gain new insights into the health and status of your project with powerful analytics tools and dashboard widgets.</a:t>
            </a:r>
          </a:p>
        </p:txBody>
      </p:sp>
      <p:sp>
        <p:nvSpPr>
          <p:cNvPr id="41" name="Oval 40">
            <a:extLst>
              <a:ext uri="{FF2B5EF4-FFF2-40B4-BE49-F238E27FC236}">
                <a16:creationId xmlns:a16="http://schemas.microsoft.com/office/drawing/2014/main" id="{C770E445-ED04-4201-A872-A29324FD7386}"/>
              </a:ext>
              <a:ext uri="{C183D7F6-B498-43B3-948B-1728B52AA6E4}">
                <adec:decorative xmlns:adec="http://schemas.microsoft.com/office/drawing/2017/decorative" val="1"/>
              </a:ext>
            </a:extLst>
          </p:cNvPr>
          <p:cNvSpPr/>
          <p:nvPr/>
        </p:nvSpPr>
        <p:spPr bwMode="auto">
          <a:xfrm>
            <a:off x="327283" y="1523753"/>
            <a:ext cx="408287" cy="408287"/>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pic>
        <p:nvPicPr>
          <p:cNvPr id="8" name="Graphic 7">
            <a:extLst>
              <a:ext uri="{FF2B5EF4-FFF2-40B4-BE49-F238E27FC236}">
                <a16:creationId xmlns:a16="http://schemas.microsoft.com/office/drawing/2014/main" id="{B5160E2E-A73C-4046-AD78-FC208D394D7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2834" y="1604523"/>
            <a:ext cx="189090" cy="252119"/>
          </a:xfrm>
          <a:prstGeom prst="rect">
            <a:avLst/>
          </a:prstGeom>
        </p:spPr>
      </p:pic>
      <p:pic>
        <p:nvPicPr>
          <p:cNvPr id="25" name="Graphic 24">
            <a:extLst>
              <a:ext uri="{FF2B5EF4-FFF2-40B4-BE49-F238E27FC236}">
                <a16:creationId xmlns:a16="http://schemas.microsoft.com/office/drawing/2014/main" id="{E3A70086-1112-4094-A278-32D6FAEC2D9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2383" y="2497663"/>
            <a:ext cx="273129" cy="273129"/>
          </a:xfrm>
          <a:prstGeom prst="rect">
            <a:avLst/>
          </a:prstGeom>
        </p:spPr>
      </p:pic>
      <p:pic>
        <p:nvPicPr>
          <p:cNvPr id="27" name="Graphic 26">
            <a:extLst>
              <a:ext uri="{FF2B5EF4-FFF2-40B4-BE49-F238E27FC236}">
                <a16:creationId xmlns:a16="http://schemas.microsoft.com/office/drawing/2014/main" id="{F9A3FB00-95B4-4B51-A8C9-BB50CBCE8D06}"/>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3416" y="3404877"/>
            <a:ext cx="224106" cy="224106"/>
          </a:xfrm>
          <a:prstGeom prst="rect">
            <a:avLst/>
          </a:prstGeom>
        </p:spPr>
      </p:pic>
      <p:pic>
        <p:nvPicPr>
          <p:cNvPr id="20" name="Picture 19" descr="A screenshot of Azure Boards showing a KanBan board">
            <a:extLst>
              <a:ext uri="{FF2B5EF4-FFF2-40B4-BE49-F238E27FC236}">
                <a16:creationId xmlns:a16="http://schemas.microsoft.com/office/drawing/2014/main" id="{55A316B6-5935-4BD6-9CCF-B0E78B9518C8}"/>
              </a:ext>
            </a:extLst>
          </p:cNvPr>
          <p:cNvPicPr>
            <a:picLocks noChangeAspect="1"/>
          </p:cNvPicPr>
          <p:nvPr/>
        </p:nvPicPr>
        <p:blipFill rotWithShape="1">
          <a:blip r:embed="rId10">
            <a:extLst>
              <a:ext uri="{28A0092B-C50C-407E-A947-70E740481C1C}">
                <a14:useLocalDpi xmlns:a14="http://schemas.microsoft.com/office/drawing/2010/main" val="0"/>
              </a:ext>
            </a:extLst>
          </a:blip>
          <a:srcRect r="13270"/>
          <a:stretch/>
        </p:blipFill>
        <p:spPr>
          <a:xfrm>
            <a:off x="4613993" y="1131868"/>
            <a:ext cx="4530007" cy="3264426"/>
          </a:xfrm>
          <a:prstGeom prst="rect">
            <a:avLst/>
          </a:prstGeom>
        </p:spPr>
      </p:pic>
    </p:spTree>
    <p:extLst>
      <p:ext uri="{BB962C8B-B14F-4D97-AF65-F5344CB8AC3E}">
        <p14:creationId xmlns:p14="http://schemas.microsoft.com/office/powerpoint/2010/main" val="170937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257146D6-E9DD-4871-B1D9-F94A289EBF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260746" y="366"/>
            <a:ext cx="5883255" cy="5142770"/>
          </a:xfrm>
          <a:prstGeom prst="rect">
            <a:avLst/>
          </a:prstGeom>
        </p:spPr>
      </p:pic>
      <p:sp>
        <p:nvSpPr>
          <p:cNvPr id="9" name="Oval 8">
            <a:extLst>
              <a:ext uri="{FF2B5EF4-FFF2-40B4-BE49-F238E27FC236}">
                <a16:creationId xmlns:a16="http://schemas.microsoft.com/office/drawing/2014/main" id="{3303B4F4-BD54-418F-ABEC-9DA56768EB4B}"/>
              </a:ext>
              <a:ext uri="{C183D7F6-B498-43B3-948B-1728B52AA6E4}">
                <adec:decorative xmlns:adec="http://schemas.microsoft.com/office/drawing/2017/decorative" val="1"/>
              </a:ext>
            </a:extLst>
          </p:cNvPr>
          <p:cNvSpPr/>
          <p:nvPr/>
        </p:nvSpPr>
        <p:spPr bwMode="auto">
          <a:xfrm>
            <a:off x="327283" y="1273602"/>
            <a:ext cx="408287" cy="408287"/>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a:extLst>
              <a:ext uri="{FF2B5EF4-FFF2-40B4-BE49-F238E27FC236}">
                <a16:creationId xmlns:a16="http://schemas.microsoft.com/office/drawing/2014/main" id="{795D34CA-2892-4FF4-9588-C6A35829635B}"/>
              </a:ext>
            </a:extLst>
          </p:cNvPr>
          <p:cNvSpPr>
            <a:spLocks noGrp="1"/>
          </p:cNvSpPr>
          <p:nvPr>
            <p:ph type="body" sz="quarter" idx="10"/>
          </p:nvPr>
        </p:nvSpPr>
        <p:spPr>
          <a:xfrm>
            <a:off x="327284" y="715251"/>
            <a:ext cx="3839528" cy="604089"/>
          </a:xfrm>
        </p:spPr>
        <p:txBody>
          <a:bodyPr/>
          <a:lstStyle/>
          <a:p>
            <a:pPr>
              <a:lnSpc>
                <a:spcPct val="100000"/>
              </a:lnSpc>
            </a:pPr>
            <a:r>
              <a:rPr lang="en-GB" sz="1324">
                <a:solidFill>
                  <a:schemeClr val="tx1">
                    <a:lumMod val="65000"/>
                    <a:lumOff val="35000"/>
                  </a:schemeClr>
                </a:solidFill>
              </a:rPr>
              <a:t>Cloud-hosted pipelines for Linux, Windows and macOS, with unlimited minutes for open source</a:t>
            </a:r>
            <a:endParaRPr lang="en-US" sz="1324">
              <a:solidFill>
                <a:schemeClr val="tx1">
                  <a:lumMod val="65000"/>
                  <a:lumOff val="35000"/>
                </a:schemeClr>
              </a:solidFill>
            </a:endParaRPr>
          </a:p>
        </p:txBody>
      </p:sp>
      <p:sp>
        <p:nvSpPr>
          <p:cNvPr id="4" name="Title 3">
            <a:extLst>
              <a:ext uri="{FF2B5EF4-FFF2-40B4-BE49-F238E27FC236}">
                <a16:creationId xmlns:a16="http://schemas.microsoft.com/office/drawing/2014/main" id="{DA6A65AD-43AA-423E-8D08-19A36B5745EF}"/>
              </a:ext>
            </a:extLst>
          </p:cNvPr>
          <p:cNvSpPr>
            <a:spLocks noGrp="1"/>
          </p:cNvSpPr>
          <p:nvPr>
            <p:ph type="title"/>
          </p:nvPr>
        </p:nvSpPr>
        <p:spPr>
          <a:xfrm>
            <a:off x="319819" y="167279"/>
            <a:ext cx="8502029" cy="554428"/>
          </a:xfrm>
        </p:spPr>
        <p:txBody>
          <a:bodyPr/>
          <a:lstStyle/>
          <a:p>
            <a:r>
              <a:rPr lang="en-US">
                <a:solidFill>
                  <a:srgbClr val="2C65E1"/>
                </a:solidFill>
              </a:rPr>
              <a:t>Azure Pipelines</a:t>
            </a:r>
          </a:p>
        </p:txBody>
      </p:sp>
      <p:sp>
        <p:nvSpPr>
          <p:cNvPr id="18" name="Oval 17">
            <a:extLst>
              <a:ext uri="{FF2B5EF4-FFF2-40B4-BE49-F238E27FC236}">
                <a16:creationId xmlns:a16="http://schemas.microsoft.com/office/drawing/2014/main" id="{FFDB50A0-8DD6-48CA-80CD-8F55978146FF}"/>
              </a:ext>
              <a:ext uri="{C183D7F6-B498-43B3-948B-1728B52AA6E4}">
                <adec:decorative xmlns:adec="http://schemas.microsoft.com/office/drawing/2017/decorative" val="1"/>
              </a:ext>
            </a:extLst>
          </p:cNvPr>
          <p:cNvSpPr/>
          <p:nvPr/>
        </p:nvSpPr>
        <p:spPr bwMode="auto">
          <a:xfrm>
            <a:off x="327283" y="2108918"/>
            <a:ext cx="408287" cy="408287"/>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a:extLst>
              <a:ext uri="{FF2B5EF4-FFF2-40B4-BE49-F238E27FC236}">
                <a16:creationId xmlns:a16="http://schemas.microsoft.com/office/drawing/2014/main" id="{2C90A02D-FA22-4D75-8262-E67026C3F459}"/>
              </a:ext>
            </a:extLst>
          </p:cNvPr>
          <p:cNvSpPr txBox="1"/>
          <p:nvPr/>
        </p:nvSpPr>
        <p:spPr>
          <a:xfrm>
            <a:off x="783579" y="1158770"/>
            <a:ext cx="3313040" cy="400627"/>
          </a:xfrm>
          <a:prstGeom prst="rect">
            <a:avLst/>
          </a:prstGeom>
          <a:noFill/>
        </p:spPr>
        <p:txBody>
          <a:bodyPr wrap="square" lIns="134464" tIns="107571" rIns="134464" bIns="107571" rtlCol="0">
            <a:spAutoFit/>
          </a:bodyPr>
          <a:lstStyle/>
          <a:p>
            <a:pPr>
              <a:lnSpc>
                <a:spcPct val="90000"/>
              </a:lnSpc>
              <a:spcAft>
                <a:spcPts val="441"/>
              </a:spcAft>
            </a:pPr>
            <a:r>
              <a:rPr lang="en-US" sz="1324">
                <a:solidFill>
                  <a:schemeClr val="tx1">
                    <a:lumMod val="65000"/>
                    <a:lumOff val="35000"/>
                  </a:schemeClr>
                </a:solidFill>
                <a:latin typeface="+mj-lt"/>
              </a:rPr>
              <a:t>Any language, any platform, any cloud</a:t>
            </a:r>
          </a:p>
        </p:txBody>
      </p:sp>
      <p:sp>
        <p:nvSpPr>
          <p:cNvPr id="10" name="TextBox 9">
            <a:extLst>
              <a:ext uri="{FF2B5EF4-FFF2-40B4-BE49-F238E27FC236}">
                <a16:creationId xmlns:a16="http://schemas.microsoft.com/office/drawing/2014/main" id="{967D699B-D6CA-484D-9DCC-8760B5AE64AE}"/>
              </a:ext>
            </a:extLst>
          </p:cNvPr>
          <p:cNvSpPr txBox="1"/>
          <p:nvPr/>
        </p:nvSpPr>
        <p:spPr>
          <a:xfrm>
            <a:off x="783579" y="1342399"/>
            <a:ext cx="3078792" cy="760212"/>
          </a:xfrm>
          <a:prstGeom prst="rect">
            <a:avLst/>
          </a:prstGeom>
          <a:noFill/>
        </p:spPr>
        <p:txBody>
          <a:bodyPr wrap="square" lIns="134464" tIns="107571" rIns="134464" bIns="107571" rtlCol="0">
            <a:spAutoFit/>
          </a:bodyPr>
          <a:lstStyle/>
          <a:p>
            <a:pPr>
              <a:spcAft>
                <a:spcPts val="441"/>
              </a:spcAft>
            </a:pPr>
            <a:r>
              <a:rPr lang="en-US" sz="882">
                <a:solidFill>
                  <a:srgbClr val="595959"/>
                </a:solidFill>
              </a:rPr>
              <a:t>Build, test, and deploy Node.js, Python,  Java, PHP, Ruby, C/C++, .NET, Android, and iOS apps. Run in parallel on Linux, macOS, and Windows.  Deploy to Azure, AWS, GCP or on-premises</a:t>
            </a:r>
          </a:p>
        </p:txBody>
      </p:sp>
      <p:sp>
        <p:nvSpPr>
          <p:cNvPr id="20" name="TextBox 19">
            <a:extLst>
              <a:ext uri="{FF2B5EF4-FFF2-40B4-BE49-F238E27FC236}">
                <a16:creationId xmlns:a16="http://schemas.microsoft.com/office/drawing/2014/main" id="{D306CDB6-E465-4A41-B520-9DC0AC0600BC}"/>
              </a:ext>
            </a:extLst>
          </p:cNvPr>
          <p:cNvSpPr txBox="1"/>
          <p:nvPr/>
        </p:nvSpPr>
        <p:spPr>
          <a:xfrm>
            <a:off x="783580" y="1999528"/>
            <a:ext cx="2688618" cy="400627"/>
          </a:xfrm>
          <a:prstGeom prst="rect">
            <a:avLst/>
          </a:prstGeom>
          <a:noFill/>
        </p:spPr>
        <p:txBody>
          <a:bodyPr wrap="square" lIns="134464" tIns="107571" rIns="134464" bIns="107571" rtlCol="0">
            <a:spAutoFit/>
          </a:bodyPr>
          <a:lstStyle/>
          <a:p>
            <a:pPr>
              <a:lnSpc>
                <a:spcPct val="90000"/>
              </a:lnSpc>
              <a:spcAft>
                <a:spcPts val="441"/>
              </a:spcAft>
            </a:pPr>
            <a:r>
              <a:rPr lang="en-US" sz="1324">
                <a:solidFill>
                  <a:schemeClr val="tx1">
                    <a:lumMod val="65000"/>
                    <a:lumOff val="35000"/>
                  </a:schemeClr>
                </a:solidFill>
                <a:latin typeface="+mj-lt"/>
              </a:rPr>
              <a:t>Extensible</a:t>
            </a:r>
          </a:p>
        </p:txBody>
      </p:sp>
      <p:sp>
        <p:nvSpPr>
          <p:cNvPr id="21" name="TextBox 20">
            <a:extLst>
              <a:ext uri="{FF2B5EF4-FFF2-40B4-BE49-F238E27FC236}">
                <a16:creationId xmlns:a16="http://schemas.microsoft.com/office/drawing/2014/main" id="{48F696DB-EE80-40C9-9008-6142F73C1492}"/>
              </a:ext>
            </a:extLst>
          </p:cNvPr>
          <p:cNvSpPr txBox="1"/>
          <p:nvPr/>
        </p:nvSpPr>
        <p:spPr>
          <a:xfrm>
            <a:off x="783579" y="2175822"/>
            <a:ext cx="2922660" cy="760212"/>
          </a:xfrm>
          <a:prstGeom prst="rect">
            <a:avLst/>
          </a:prstGeom>
          <a:noFill/>
        </p:spPr>
        <p:txBody>
          <a:bodyPr wrap="square" lIns="134464" tIns="107571" rIns="134464" bIns="107571" rtlCol="0">
            <a:spAutoFit/>
          </a:bodyPr>
          <a:lstStyle/>
          <a:p>
            <a:pPr>
              <a:spcAft>
                <a:spcPts val="441"/>
              </a:spcAft>
            </a:pPr>
            <a:r>
              <a:rPr lang="en-GB" sz="882">
                <a:solidFill>
                  <a:srgbClr val="595959"/>
                </a:solidFill>
              </a:rPr>
              <a:t>Explore and implement a wide range of community-built build, test, and deployment tasks, along with hundreds of extensions from Slack to </a:t>
            </a:r>
            <a:r>
              <a:rPr lang="en-GB" sz="882" err="1">
                <a:solidFill>
                  <a:srgbClr val="595959"/>
                </a:solidFill>
              </a:rPr>
              <a:t>SonarCloud</a:t>
            </a:r>
            <a:r>
              <a:rPr lang="en-GB" sz="882">
                <a:solidFill>
                  <a:srgbClr val="595959"/>
                </a:solidFill>
              </a:rPr>
              <a:t>.</a:t>
            </a:r>
            <a:r>
              <a:rPr lang="en-US" sz="882">
                <a:solidFill>
                  <a:srgbClr val="595959"/>
                </a:solidFill>
              </a:rPr>
              <a:t> </a:t>
            </a:r>
            <a:r>
              <a:rPr lang="en-GB" sz="882">
                <a:solidFill>
                  <a:srgbClr val="595959"/>
                </a:solidFill>
              </a:rPr>
              <a:t>Support for YAML, reporting and more</a:t>
            </a:r>
            <a:endParaRPr lang="en-US" sz="882">
              <a:solidFill>
                <a:srgbClr val="595959"/>
              </a:solidFill>
            </a:endParaRPr>
          </a:p>
        </p:txBody>
      </p:sp>
      <p:sp>
        <p:nvSpPr>
          <p:cNvPr id="22" name="Oval 21">
            <a:extLst>
              <a:ext uri="{FF2B5EF4-FFF2-40B4-BE49-F238E27FC236}">
                <a16:creationId xmlns:a16="http://schemas.microsoft.com/office/drawing/2014/main" id="{F9FA9159-C35A-4C32-B438-04A9E511DFC2}"/>
              </a:ext>
              <a:ext uri="{C183D7F6-B498-43B3-948B-1728B52AA6E4}">
                <adec:decorative xmlns:adec="http://schemas.microsoft.com/office/drawing/2017/decorative" val="1"/>
              </a:ext>
            </a:extLst>
          </p:cNvPr>
          <p:cNvSpPr/>
          <p:nvPr/>
        </p:nvSpPr>
        <p:spPr bwMode="auto">
          <a:xfrm>
            <a:off x="324437" y="3669633"/>
            <a:ext cx="408287" cy="408287"/>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sp>
        <p:nvSpPr>
          <p:cNvPr id="23" name="TextBox 22">
            <a:extLst>
              <a:ext uri="{FF2B5EF4-FFF2-40B4-BE49-F238E27FC236}">
                <a16:creationId xmlns:a16="http://schemas.microsoft.com/office/drawing/2014/main" id="{96008E34-B942-4226-8B9D-786CCFA9C753}"/>
              </a:ext>
            </a:extLst>
          </p:cNvPr>
          <p:cNvSpPr txBox="1"/>
          <p:nvPr/>
        </p:nvSpPr>
        <p:spPr>
          <a:xfrm>
            <a:off x="783580" y="3559673"/>
            <a:ext cx="2688618" cy="400627"/>
          </a:xfrm>
          <a:prstGeom prst="rect">
            <a:avLst/>
          </a:prstGeom>
          <a:noFill/>
        </p:spPr>
        <p:txBody>
          <a:bodyPr wrap="square" lIns="134464" tIns="107571" rIns="134464" bIns="107571" rtlCol="0">
            <a:spAutoFit/>
          </a:bodyPr>
          <a:lstStyle/>
          <a:p>
            <a:pPr>
              <a:lnSpc>
                <a:spcPct val="90000"/>
              </a:lnSpc>
              <a:spcAft>
                <a:spcPts val="441"/>
              </a:spcAft>
            </a:pPr>
            <a:r>
              <a:rPr lang="en-US" sz="1324">
                <a:solidFill>
                  <a:schemeClr val="tx1">
                    <a:lumMod val="65000"/>
                    <a:lumOff val="35000"/>
                  </a:schemeClr>
                </a:solidFill>
                <a:latin typeface="+mj-lt"/>
              </a:rPr>
              <a:t>Best-in-class for open source</a:t>
            </a:r>
          </a:p>
        </p:txBody>
      </p:sp>
      <p:sp>
        <p:nvSpPr>
          <p:cNvPr id="24" name="TextBox 23">
            <a:extLst>
              <a:ext uri="{FF2B5EF4-FFF2-40B4-BE49-F238E27FC236}">
                <a16:creationId xmlns:a16="http://schemas.microsoft.com/office/drawing/2014/main" id="{44BE15AD-9292-49C4-A9A5-33B96DE0766E}"/>
              </a:ext>
            </a:extLst>
          </p:cNvPr>
          <p:cNvSpPr txBox="1"/>
          <p:nvPr/>
        </p:nvSpPr>
        <p:spPr>
          <a:xfrm>
            <a:off x="783579" y="3751602"/>
            <a:ext cx="3158025" cy="895955"/>
          </a:xfrm>
          <a:prstGeom prst="rect">
            <a:avLst/>
          </a:prstGeom>
          <a:noFill/>
        </p:spPr>
        <p:txBody>
          <a:bodyPr wrap="square" lIns="134464" tIns="107571" rIns="134464" bIns="107571" rtlCol="0">
            <a:spAutoFit/>
          </a:bodyPr>
          <a:lstStyle/>
          <a:p>
            <a:pPr>
              <a:spcAft>
                <a:spcPts val="441"/>
              </a:spcAft>
            </a:pPr>
            <a:r>
              <a:rPr lang="en-GB" sz="882">
                <a:solidFill>
                  <a:srgbClr val="595959"/>
                </a:solidFill>
              </a:rPr>
              <a:t>Ensure fast continuous integration/continuous delivery (CI/CD) pipelines for every open source project. Get unlimited build minutes for all open source projects with up to 10 free parallel jobs across Linux, macOS and Windows</a:t>
            </a:r>
            <a:endParaRPr lang="en-US" sz="882">
              <a:solidFill>
                <a:srgbClr val="595959"/>
              </a:solidFill>
            </a:endParaRPr>
          </a:p>
        </p:txBody>
      </p:sp>
      <p:sp>
        <p:nvSpPr>
          <p:cNvPr id="28" name="Text Placeholder 3">
            <a:extLst>
              <a:ext uri="{FF2B5EF4-FFF2-40B4-BE49-F238E27FC236}">
                <a16:creationId xmlns:a16="http://schemas.microsoft.com/office/drawing/2014/main" id="{12CDE9BA-C365-4833-B2DD-01DF20A79BB3}"/>
              </a:ext>
            </a:extLst>
          </p:cNvPr>
          <p:cNvSpPr txBox="1">
            <a:spLocks/>
          </p:cNvSpPr>
          <p:nvPr/>
        </p:nvSpPr>
        <p:spPr>
          <a:xfrm>
            <a:off x="727851" y="4649244"/>
            <a:ext cx="2855748" cy="226344"/>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45">
              <a:buNone/>
              <a:defRPr/>
            </a:pPr>
            <a:r>
              <a:rPr lang="en-US" sz="1471" b="1">
                <a:solidFill>
                  <a:srgbClr val="2C65E1"/>
                </a:solidFill>
                <a:latin typeface="Segoe UI Semibold" panose="020B0702040204020203" pitchFamily="34" charset="0"/>
                <a:cs typeface="Segoe UI Semibold" panose="020B0702040204020203" pitchFamily="34" charset="0"/>
              </a:rPr>
              <a:t>https://azure.com/pipelines</a:t>
            </a:r>
          </a:p>
        </p:txBody>
      </p:sp>
      <p:sp>
        <p:nvSpPr>
          <p:cNvPr id="29" name="Oval 28">
            <a:extLst>
              <a:ext uri="{FF2B5EF4-FFF2-40B4-BE49-F238E27FC236}">
                <a16:creationId xmlns:a16="http://schemas.microsoft.com/office/drawing/2014/main" id="{898FC792-55D1-47DF-A396-371288845618}"/>
              </a:ext>
              <a:ext uri="{C183D7F6-B498-43B3-948B-1728B52AA6E4}">
                <adec:decorative xmlns:adec="http://schemas.microsoft.com/office/drawing/2017/decorative" val="1"/>
              </a:ext>
            </a:extLst>
          </p:cNvPr>
          <p:cNvSpPr/>
          <p:nvPr/>
        </p:nvSpPr>
        <p:spPr bwMode="auto">
          <a:xfrm>
            <a:off x="300012" y="4603438"/>
            <a:ext cx="315030" cy="315028"/>
          </a:xfrm>
          <a:prstGeom prst="ellipse">
            <a:avLst/>
          </a:prstGeom>
          <a:noFill/>
          <a:ln w="28575" cap="flat" cmpd="sng" algn="ctr">
            <a:solidFill>
              <a:srgbClr val="2C65E1"/>
            </a:solid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383" eaLnBrk="1" hangingPunct="1">
              <a:defRPr/>
            </a:pPr>
            <a:r>
              <a:rPr lang="en-US" sz="1471" kern="0">
                <a:ln w="19050">
                  <a:noFill/>
                </a:ln>
                <a:solidFill>
                  <a:srgbClr val="2C65E1"/>
                </a:solidFill>
                <a:latin typeface="Segoe UI"/>
                <a:ea typeface="Segoe UI" pitchFamily="34" charset="0"/>
                <a:cs typeface="Segoe UI" pitchFamily="34" charset="0"/>
                <a:sym typeface="Wingdings" panose="05000000000000000000" pitchFamily="2" charset="2"/>
              </a:rPr>
              <a:t></a:t>
            </a:r>
            <a:endParaRPr lang="en-US" sz="1471" kern="0">
              <a:ln w="19050">
                <a:noFill/>
              </a:ln>
              <a:solidFill>
                <a:srgbClr val="2C65E1"/>
              </a:solidFill>
              <a:latin typeface="Segoe UI"/>
              <a:ea typeface="Segoe UI" pitchFamily="34" charset="0"/>
              <a:cs typeface="Segoe UI" pitchFamily="34" charset="0"/>
            </a:endParaRPr>
          </a:p>
        </p:txBody>
      </p:sp>
      <p:sp>
        <p:nvSpPr>
          <p:cNvPr id="32" name="Oval 31">
            <a:extLst>
              <a:ext uri="{FF2B5EF4-FFF2-40B4-BE49-F238E27FC236}">
                <a16:creationId xmlns:a16="http://schemas.microsoft.com/office/drawing/2014/main" id="{28969C80-65DA-4231-83DC-5638E0C213C6}"/>
              </a:ext>
              <a:ext uri="{C183D7F6-B498-43B3-948B-1728B52AA6E4}">
                <adec:decorative xmlns:adec="http://schemas.microsoft.com/office/drawing/2017/decorative" val="1"/>
              </a:ext>
            </a:extLst>
          </p:cNvPr>
          <p:cNvSpPr/>
          <p:nvPr/>
        </p:nvSpPr>
        <p:spPr bwMode="auto">
          <a:xfrm>
            <a:off x="327284" y="2937805"/>
            <a:ext cx="408287" cy="408287"/>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sp>
        <p:nvSpPr>
          <p:cNvPr id="33" name="TextBox 32">
            <a:extLst>
              <a:ext uri="{FF2B5EF4-FFF2-40B4-BE49-F238E27FC236}">
                <a16:creationId xmlns:a16="http://schemas.microsoft.com/office/drawing/2014/main" id="{8446C7CC-67CB-4D25-A20A-694A6E1F21D8}"/>
              </a:ext>
            </a:extLst>
          </p:cNvPr>
          <p:cNvSpPr txBox="1"/>
          <p:nvPr/>
        </p:nvSpPr>
        <p:spPr>
          <a:xfrm>
            <a:off x="783580" y="2846326"/>
            <a:ext cx="2688618" cy="400627"/>
          </a:xfrm>
          <a:prstGeom prst="rect">
            <a:avLst/>
          </a:prstGeom>
          <a:noFill/>
        </p:spPr>
        <p:txBody>
          <a:bodyPr wrap="square" lIns="134464" tIns="107571" rIns="134464" bIns="107571" rtlCol="0">
            <a:spAutoFit/>
          </a:bodyPr>
          <a:lstStyle/>
          <a:p>
            <a:pPr>
              <a:lnSpc>
                <a:spcPct val="90000"/>
              </a:lnSpc>
              <a:spcAft>
                <a:spcPts val="441"/>
              </a:spcAft>
            </a:pPr>
            <a:r>
              <a:rPr lang="en-US" sz="1324">
                <a:solidFill>
                  <a:schemeClr val="tx1">
                    <a:lumMod val="65000"/>
                    <a:lumOff val="35000"/>
                  </a:schemeClr>
                </a:solidFill>
                <a:latin typeface="+mj-lt"/>
              </a:rPr>
              <a:t>Containers and Kubernetes</a:t>
            </a:r>
          </a:p>
        </p:txBody>
      </p:sp>
      <p:sp>
        <p:nvSpPr>
          <p:cNvPr id="34" name="TextBox 33">
            <a:extLst>
              <a:ext uri="{FF2B5EF4-FFF2-40B4-BE49-F238E27FC236}">
                <a16:creationId xmlns:a16="http://schemas.microsoft.com/office/drawing/2014/main" id="{C7FD4636-4259-4145-9391-F318DE7B8336}"/>
              </a:ext>
            </a:extLst>
          </p:cNvPr>
          <p:cNvSpPr txBox="1"/>
          <p:nvPr/>
        </p:nvSpPr>
        <p:spPr>
          <a:xfrm>
            <a:off x="783579" y="3014801"/>
            <a:ext cx="3158024" cy="624470"/>
          </a:xfrm>
          <a:prstGeom prst="rect">
            <a:avLst/>
          </a:prstGeom>
          <a:noFill/>
        </p:spPr>
        <p:txBody>
          <a:bodyPr wrap="square" lIns="134464" tIns="107571" rIns="134464" bIns="107571" rtlCol="0">
            <a:spAutoFit/>
          </a:bodyPr>
          <a:lstStyle/>
          <a:p>
            <a:pPr>
              <a:spcAft>
                <a:spcPts val="441"/>
              </a:spcAft>
            </a:pPr>
            <a:r>
              <a:rPr lang="en-GB" sz="882">
                <a:solidFill>
                  <a:srgbClr val="595959"/>
                </a:solidFill>
              </a:rPr>
              <a:t>Easily build and push images to container registries like Docker Hub and Azure Container Registry. Deploy containers to individual hosts or Kubernetes.</a:t>
            </a:r>
            <a:endParaRPr lang="en-US" sz="882">
              <a:solidFill>
                <a:srgbClr val="595959"/>
              </a:solidFill>
            </a:endParaRPr>
          </a:p>
        </p:txBody>
      </p:sp>
      <p:pic>
        <p:nvPicPr>
          <p:cNvPr id="26" name="Graphic 25">
            <a:extLst>
              <a:ext uri="{FF2B5EF4-FFF2-40B4-BE49-F238E27FC236}">
                <a16:creationId xmlns:a16="http://schemas.microsoft.com/office/drawing/2014/main" id="{00E8F52D-C4CC-4645-A09C-A5C2D2D471F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5368" y="1350851"/>
            <a:ext cx="252119" cy="239514"/>
          </a:xfrm>
          <a:prstGeom prst="rect">
            <a:avLst/>
          </a:prstGeom>
        </p:spPr>
      </p:pic>
      <p:pic>
        <p:nvPicPr>
          <p:cNvPr id="36" name="Graphic 35">
            <a:extLst>
              <a:ext uri="{FF2B5EF4-FFF2-40B4-BE49-F238E27FC236}">
                <a16:creationId xmlns:a16="http://schemas.microsoft.com/office/drawing/2014/main" id="{0BDC9036-025D-43F9-AA73-A887588652A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0741" y="2187002"/>
            <a:ext cx="210100" cy="252119"/>
          </a:xfrm>
          <a:prstGeom prst="rect">
            <a:avLst/>
          </a:prstGeom>
        </p:spPr>
      </p:pic>
      <p:pic>
        <p:nvPicPr>
          <p:cNvPr id="38" name="Graphic 37">
            <a:extLst>
              <a:ext uri="{FF2B5EF4-FFF2-40B4-BE49-F238E27FC236}">
                <a16:creationId xmlns:a16="http://schemas.microsoft.com/office/drawing/2014/main" id="{ABF23BC7-1AA2-4459-BE12-18A85FDCC87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5368" y="3010966"/>
            <a:ext cx="252119" cy="252119"/>
          </a:xfrm>
          <a:prstGeom prst="rect">
            <a:avLst/>
          </a:prstGeom>
        </p:spPr>
      </p:pic>
      <p:pic>
        <p:nvPicPr>
          <p:cNvPr id="40" name="Graphic 39">
            <a:extLst>
              <a:ext uri="{FF2B5EF4-FFF2-40B4-BE49-F238E27FC236}">
                <a16:creationId xmlns:a16="http://schemas.microsoft.com/office/drawing/2014/main" id="{D78B9476-067F-4594-A90A-F35EEEB4FE4B}"/>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95518" y="3742273"/>
            <a:ext cx="266126" cy="266126"/>
          </a:xfrm>
          <a:prstGeom prst="rect">
            <a:avLst/>
          </a:prstGeom>
        </p:spPr>
      </p:pic>
      <p:pic>
        <p:nvPicPr>
          <p:cNvPr id="27" name="Online Image Placeholder 15" descr="Screenshot of Azure Pipelines showing a running build.">
            <a:extLst>
              <a:ext uri="{FF2B5EF4-FFF2-40B4-BE49-F238E27FC236}">
                <a16:creationId xmlns:a16="http://schemas.microsoft.com/office/drawing/2014/main" id="{4A8BD06D-8513-42C8-93C5-8F3FCB8FDAC4}"/>
              </a:ext>
            </a:extLst>
          </p:cNvPr>
          <p:cNvPicPr>
            <a:picLocks noChangeAspect="1"/>
          </p:cNvPicPr>
          <p:nvPr/>
        </p:nvPicPr>
        <p:blipFill rotWithShape="1">
          <a:blip r:embed="rId12">
            <a:extLst>
              <a:ext uri="{28A0092B-C50C-407E-A947-70E740481C1C}">
                <a14:useLocalDpi xmlns:a14="http://schemas.microsoft.com/office/drawing/2010/main" val="0"/>
              </a:ext>
            </a:extLst>
          </a:blip>
          <a:srcRect r="13127"/>
          <a:stretch/>
        </p:blipFill>
        <p:spPr>
          <a:xfrm>
            <a:off x="4613994" y="1137211"/>
            <a:ext cx="4530007" cy="3259083"/>
          </a:xfrm>
          <a:prstGeom prst="rect">
            <a:avLst/>
          </a:prstGeom>
        </p:spPr>
      </p:pic>
    </p:spTree>
    <p:extLst>
      <p:ext uri="{BB962C8B-B14F-4D97-AF65-F5344CB8AC3E}">
        <p14:creationId xmlns:p14="http://schemas.microsoft.com/office/powerpoint/2010/main" val="261893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98BB155-2015-401C-B4F6-B1B4E2240657}"/>
              </a:ext>
            </a:extLst>
          </p:cNvPr>
          <p:cNvPicPr>
            <a:picLocks noChangeAspect="1"/>
          </p:cNvPicPr>
          <p:nvPr/>
        </p:nvPicPr>
        <p:blipFill rotWithShape="1">
          <a:blip r:embed="rId3">
            <a:extLst>
              <a:ext uri="{28A0092B-C50C-407E-A947-70E740481C1C}">
                <a14:useLocalDpi xmlns:a14="http://schemas.microsoft.com/office/drawing/2010/main" val="0"/>
              </a:ext>
            </a:extLst>
          </a:blip>
          <a:srcRect t="482" r="31342" b="17338"/>
          <a:stretch/>
        </p:blipFill>
        <p:spPr>
          <a:xfrm>
            <a:off x="3260746" y="366"/>
            <a:ext cx="5883255" cy="5142770"/>
          </a:xfrm>
          <a:prstGeom prst="rect">
            <a:avLst/>
          </a:prstGeom>
        </p:spPr>
      </p:pic>
      <p:sp>
        <p:nvSpPr>
          <p:cNvPr id="5" name="Text Placeholder 4">
            <a:extLst>
              <a:ext uri="{FF2B5EF4-FFF2-40B4-BE49-F238E27FC236}">
                <a16:creationId xmlns:a16="http://schemas.microsoft.com/office/drawing/2014/main" id="{795D34CA-2892-4FF4-9588-C6A35829635B}"/>
              </a:ext>
            </a:extLst>
          </p:cNvPr>
          <p:cNvSpPr>
            <a:spLocks noGrp="1"/>
          </p:cNvSpPr>
          <p:nvPr>
            <p:ph type="body" sz="quarter" idx="10"/>
          </p:nvPr>
        </p:nvSpPr>
        <p:spPr>
          <a:xfrm>
            <a:off x="327284" y="715251"/>
            <a:ext cx="3831358" cy="509260"/>
          </a:xfrm>
        </p:spPr>
        <p:txBody>
          <a:bodyPr/>
          <a:lstStyle/>
          <a:p>
            <a:pPr>
              <a:lnSpc>
                <a:spcPct val="100000"/>
              </a:lnSpc>
            </a:pPr>
            <a:r>
              <a:rPr lang="en-GB" sz="1324">
                <a:solidFill>
                  <a:schemeClr val="tx1">
                    <a:lumMod val="65000"/>
                    <a:lumOff val="35000"/>
                  </a:schemeClr>
                </a:solidFill>
              </a:rPr>
              <a:t>Unlimited private Git repo hosting and support for TFVC that scales from a hobby project to the world’s largest Git repositories </a:t>
            </a:r>
            <a:endParaRPr lang="en-US" sz="1324">
              <a:solidFill>
                <a:schemeClr val="tx1">
                  <a:lumMod val="65000"/>
                  <a:lumOff val="35000"/>
                </a:schemeClr>
              </a:solidFill>
            </a:endParaRPr>
          </a:p>
        </p:txBody>
      </p:sp>
      <p:sp>
        <p:nvSpPr>
          <p:cNvPr id="4" name="Title 3">
            <a:extLst>
              <a:ext uri="{FF2B5EF4-FFF2-40B4-BE49-F238E27FC236}">
                <a16:creationId xmlns:a16="http://schemas.microsoft.com/office/drawing/2014/main" id="{DA6A65AD-43AA-423E-8D08-19A36B5745EF}"/>
              </a:ext>
            </a:extLst>
          </p:cNvPr>
          <p:cNvSpPr>
            <a:spLocks noGrp="1"/>
          </p:cNvSpPr>
          <p:nvPr>
            <p:ph type="title"/>
          </p:nvPr>
        </p:nvSpPr>
        <p:spPr/>
        <p:txBody>
          <a:bodyPr/>
          <a:lstStyle/>
          <a:p>
            <a:r>
              <a:rPr lang="en-US">
                <a:solidFill>
                  <a:srgbClr val="D83C02"/>
                </a:solidFill>
              </a:rPr>
              <a:t>Azure Repos</a:t>
            </a:r>
          </a:p>
        </p:txBody>
      </p:sp>
      <p:sp>
        <p:nvSpPr>
          <p:cNvPr id="28" name="Text Placeholder 3">
            <a:extLst>
              <a:ext uri="{FF2B5EF4-FFF2-40B4-BE49-F238E27FC236}">
                <a16:creationId xmlns:a16="http://schemas.microsoft.com/office/drawing/2014/main" id="{12CDE9BA-C365-4833-B2DD-01DF20A79BB3}"/>
              </a:ext>
            </a:extLst>
          </p:cNvPr>
          <p:cNvSpPr txBox="1">
            <a:spLocks/>
          </p:cNvSpPr>
          <p:nvPr/>
        </p:nvSpPr>
        <p:spPr>
          <a:xfrm>
            <a:off x="727851" y="4414468"/>
            <a:ext cx="2855748" cy="226344"/>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45">
              <a:buNone/>
              <a:defRPr/>
            </a:pPr>
            <a:r>
              <a:rPr lang="en-US" sz="1471" b="1">
                <a:solidFill>
                  <a:srgbClr val="D83C02"/>
                </a:solidFill>
                <a:latin typeface="Segoe UI Semibold" panose="020B0702040204020203" pitchFamily="34" charset="0"/>
                <a:cs typeface="Segoe UI Semibold" panose="020B0702040204020203" pitchFamily="34" charset="0"/>
              </a:rPr>
              <a:t>https://azure.com/devops</a:t>
            </a:r>
          </a:p>
        </p:txBody>
      </p:sp>
      <p:sp>
        <p:nvSpPr>
          <p:cNvPr id="29" name="Oval 28">
            <a:extLst>
              <a:ext uri="{FF2B5EF4-FFF2-40B4-BE49-F238E27FC236}">
                <a16:creationId xmlns:a16="http://schemas.microsoft.com/office/drawing/2014/main" id="{898FC792-55D1-47DF-A396-371288845618}"/>
              </a:ext>
              <a:ext uri="{C183D7F6-B498-43B3-948B-1728B52AA6E4}">
                <adec:decorative xmlns:adec="http://schemas.microsoft.com/office/drawing/2017/decorative" val="1"/>
              </a:ext>
            </a:extLst>
          </p:cNvPr>
          <p:cNvSpPr/>
          <p:nvPr/>
        </p:nvSpPr>
        <p:spPr bwMode="auto">
          <a:xfrm>
            <a:off x="300012" y="4368662"/>
            <a:ext cx="315030" cy="315028"/>
          </a:xfrm>
          <a:prstGeom prst="ellipse">
            <a:avLst/>
          </a:prstGeom>
          <a:noFill/>
          <a:ln w="28575" cap="flat" cmpd="sng" algn="ctr">
            <a:solidFill>
              <a:srgbClr val="D83C02"/>
            </a:solid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383" eaLnBrk="1" hangingPunct="1">
              <a:defRPr/>
            </a:pPr>
            <a:r>
              <a:rPr lang="en-US" sz="1471" kern="0">
                <a:ln w="19050">
                  <a:noFill/>
                </a:ln>
                <a:solidFill>
                  <a:srgbClr val="D83C02"/>
                </a:solidFill>
                <a:latin typeface="Segoe UI"/>
                <a:ea typeface="Segoe UI" pitchFamily="34" charset="0"/>
                <a:cs typeface="Segoe UI" pitchFamily="34" charset="0"/>
                <a:sym typeface="Wingdings" panose="05000000000000000000" pitchFamily="2" charset="2"/>
              </a:rPr>
              <a:t></a:t>
            </a:r>
            <a:endParaRPr lang="en-US" sz="1471" kern="0">
              <a:ln w="19050">
                <a:noFill/>
              </a:ln>
              <a:solidFill>
                <a:srgbClr val="D83C02"/>
              </a:solidFill>
              <a:latin typeface="Segoe UI"/>
              <a:ea typeface="Segoe UI" pitchFamily="34" charset="0"/>
              <a:cs typeface="Segoe UI" pitchFamily="34" charset="0"/>
            </a:endParaRPr>
          </a:p>
        </p:txBody>
      </p:sp>
      <p:sp>
        <p:nvSpPr>
          <p:cNvPr id="39" name="Oval 38">
            <a:extLst>
              <a:ext uri="{FF2B5EF4-FFF2-40B4-BE49-F238E27FC236}">
                <a16:creationId xmlns:a16="http://schemas.microsoft.com/office/drawing/2014/main" id="{E231F2BA-54BA-40E6-81BA-C36BCB3DBE41}"/>
              </a:ext>
              <a:ext uri="{C183D7F6-B498-43B3-948B-1728B52AA6E4}">
                <adec:decorative xmlns:adec="http://schemas.microsoft.com/office/drawing/2017/decorative" val="1"/>
              </a:ext>
            </a:extLst>
          </p:cNvPr>
          <p:cNvSpPr/>
          <p:nvPr/>
        </p:nvSpPr>
        <p:spPr bwMode="auto">
          <a:xfrm>
            <a:off x="327283" y="2452193"/>
            <a:ext cx="408287" cy="408287"/>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sp>
        <p:nvSpPr>
          <p:cNvPr id="40" name="TextBox 39">
            <a:extLst>
              <a:ext uri="{FF2B5EF4-FFF2-40B4-BE49-F238E27FC236}">
                <a16:creationId xmlns:a16="http://schemas.microsoft.com/office/drawing/2014/main" id="{36C6868A-A0ED-4034-8001-F907A40D86BE}"/>
              </a:ext>
            </a:extLst>
          </p:cNvPr>
          <p:cNvSpPr txBox="1"/>
          <p:nvPr/>
        </p:nvSpPr>
        <p:spPr>
          <a:xfrm>
            <a:off x="783580" y="1517023"/>
            <a:ext cx="2688618" cy="400627"/>
          </a:xfrm>
          <a:prstGeom prst="rect">
            <a:avLst/>
          </a:prstGeom>
          <a:noFill/>
        </p:spPr>
        <p:txBody>
          <a:bodyPr wrap="square" lIns="134464" tIns="107571" rIns="134464" bIns="107571" rtlCol="0">
            <a:spAutoFit/>
          </a:bodyPr>
          <a:lstStyle/>
          <a:p>
            <a:pPr>
              <a:lnSpc>
                <a:spcPct val="90000"/>
              </a:lnSpc>
              <a:spcAft>
                <a:spcPts val="441"/>
              </a:spcAft>
            </a:pPr>
            <a:r>
              <a:rPr lang="en-GB" sz="1324">
                <a:solidFill>
                  <a:schemeClr val="tx1">
                    <a:lumMod val="65000"/>
                    <a:lumOff val="35000"/>
                  </a:schemeClr>
                </a:solidFill>
                <a:latin typeface="+mj-lt"/>
              </a:rPr>
              <a:t>Works with your Git client</a:t>
            </a:r>
          </a:p>
        </p:txBody>
      </p:sp>
      <p:sp>
        <p:nvSpPr>
          <p:cNvPr id="41" name="TextBox 40">
            <a:extLst>
              <a:ext uri="{FF2B5EF4-FFF2-40B4-BE49-F238E27FC236}">
                <a16:creationId xmlns:a16="http://schemas.microsoft.com/office/drawing/2014/main" id="{9DA1B9AE-1E31-4E48-9F16-268BDA133F56}"/>
              </a:ext>
            </a:extLst>
          </p:cNvPr>
          <p:cNvSpPr txBox="1"/>
          <p:nvPr/>
        </p:nvSpPr>
        <p:spPr>
          <a:xfrm>
            <a:off x="783579" y="1750455"/>
            <a:ext cx="2922660" cy="461541"/>
          </a:xfrm>
          <a:prstGeom prst="rect">
            <a:avLst/>
          </a:prstGeom>
          <a:noFill/>
        </p:spPr>
        <p:txBody>
          <a:bodyPr wrap="square" lIns="134464" tIns="107571" rIns="134464" bIns="107571" rtlCol="0">
            <a:spAutoFit/>
          </a:bodyPr>
          <a:lstStyle/>
          <a:p>
            <a:pPr>
              <a:lnSpc>
                <a:spcPct val="90000"/>
              </a:lnSpc>
              <a:spcAft>
                <a:spcPts val="441"/>
              </a:spcAft>
            </a:pPr>
            <a:r>
              <a:rPr lang="en-GB" sz="882">
                <a:solidFill>
                  <a:srgbClr val="595959"/>
                </a:solidFill>
              </a:rPr>
              <a:t>Securely connect with and push code into your Git repos from any IDE, editor, or Git client.</a:t>
            </a:r>
            <a:endParaRPr lang="en-US" sz="882">
              <a:solidFill>
                <a:srgbClr val="595959"/>
              </a:solidFill>
            </a:endParaRPr>
          </a:p>
        </p:txBody>
      </p:sp>
      <p:sp>
        <p:nvSpPr>
          <p:cNvPr id="42" name="TextBox 41">
            <a:extLst>
              <a:ext uri="{FF2B5EF4-FFF2-40B4-BE49-F238E27FC236}">
                <a16:creationId xmlns:a16="http://schemas.microsoft.com/office/drawing/2014/main" id="{7F69BA65-4D1C-411C-B247-436C2A21013C}"/>
              </a:ext>
            </a:extLst>
          </p:cNvPr>
          <p:cNvSpPr txBox="1"/>
          <p:nvPr/>
        </p:nvSpPr>
        <p:spPr>
          <a:xfrm>
            <a:off x="783580" y="2449498"/>
            <a:ext cx="2688618" cy="400627"/>
          </a:xfrm>
          <a:prstGeom prst="rect">
            <a:avLst/>
          </a:prstGeom>
          <a:noFill/>
        </p:spPr>
        <p:txBody>
          <a:bodyPr wrap="square" lIns="134464" tIns="107571" rIns="134464" bIns="107571" rtlCol="0">
            <a:spAutoFit/>
          </a:bodyPr>
          <a:lstStyle/>
          <a:p>
            <a:pPr>
              <a:lnSpc>
                <a:spcPct val="90000"/>
              </a:lnSpc>
              <a:spcAft>
                <a:spcPts val="441"/>
              </a:spcAft>
            </a:pPr>
            <a:r>
              <a:rPr lang="en-GB" sz="1324">
                <a:solidFill>
                  <a:schemeClr val="tx1">
                    <a:lumMod val="65000"/>
                    <a:lumOff val="35000"/>
                  </a:schemeClr>
                </a:solidFill>
                <a:latin typeface="+mj-lt"/>
              </a:rPr>
              <a:t>Web hooks and API integration</a:t>
            </a:r>
          </a:p>
        </p:txBody>
      </p:sp>
      <p:sp>
        <p:nvSpPr>
          <p:cNvPr id="43" name="TextBox 42">
            <a:extLst>
              <a:ext uri="{FF2B5EF4-FFF2-40B4-BE49-F238E27FC236}">
                <a16:creationId xmlns:a16="http://schemas.microsoft.com/office/drawing/2014/main" id="{8343520C-365C-4DD3-A6EE-6EEACCA258EB}"/>
              </a:ext>
            </a:extLst>
          </p:cNvPr>
          <p:cNvSpPr txBox="1"/>
          <p:nvPr/>
        </p:nvSpPr>
        <p:spPr>
          <a:xfrm>
            <a:off x="783579" y="2682929"/>
            <a:ext cx="2922660" cy="461541"/>
          </a:xfrm>
          <a:prstGeom prst="rect">
            <a:avLst/>
          </a:prstGeom>
          <a:noFill/>
        </p:spPr>
        <p:txBody>
          <a:bodyPr wrap="square" lIns="134464" tIns="107571" rIns="134464" bIns="107571" rtlCol="0">
            <a:spAutoFit/>
          </a:bodyPr>
          <a:lstStyle/>
          <a:p>
            <a:pPr>
              <a:lnSpc>
                <a:spcPct val="90000"/>
              </a:lnSpc>
              <a:spcAft>
                <a:spcPts val="441"/>
              </a:spcAft>
            </a:pPr>
            <a:r>
              <a:rPr lang="en-GB" sz="882">
                <a:solidFill>
                  <a:srgbClr val="595959"/>
                </a:solidFill>
              </a:rPr>
              <a:t>Add validations and extensions from the marketplace or build your own using web hooks and REST APIs.</a:t>
            </a:r>
            <a:endParaRPr lang="en-US" sz="882">
              <a:solidFill>
                <a:srgbClr val="595959"/>
              </a:solidFill>
            </a:endParaRPr>
          </a:p>
        </p:txBody>
      </p:sp>
      <p:sp>
        <p:nvSpPr>
          <p:cNvPr id="44" name="Oval 43">
            <a:extLst>
              <a:ext uri="{FF2B5EF4-FFF2-40B4-BE49-F238E27FC236}">
                <a16:creationId xmlns:a16="http://schemas.microsoft.com/office/drawing/2014/main" id="{7E034A3A-A4A8-4FBB-942E-6C93C6CE439E}"/>
              </a:ext>
              <a:ext uri="{C183D7F6-B498-43B3-948B-1728B52AA6E4}">
                <adec:decorative xmlns:adec="http://schemas.microsoft.com/office/drawing/2017/decorative" val="1"/>
              </a:ext>
            </a:extLst>
          </p:cNvPr>
          <p:cNvSpPr/>
          <p:nvPr/>
        </p:nvSpPr>
        <p:spPr bwMode="auto">
          <a:xfrm>
            <a:off x="327283" y="3319355"/>
            <a:ext cx="408287" cy="408287"/>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sp>
        <p:nvSpPr>
          <p:cNvPr id="45" name="TextBox 44">
            <a:extLst>
              <a:ext uri="{FF2B5EF4-FFF2-40B4-BE49-F238E27FC236}">
                <a16:creationId xmlns:a16="http://schemas.microsoft.com/office/drawing/2014/main" id="{1E62A60F-AB60-4082-B174-8789DC97B9AB}"/>
              </a:ext>
            </a:extLst>
          </p:cNvPr>
          <p:cNvSpPr txBox="1"/>
          <p:nvPr/>
        </p:nvSpPr>
        <p:spPr>
          <a:xfrm>
            <a:off x="783580" y="3316659"/>
            <a:ext cx="3375062" cy="400627"/>
          </a:xfrm>
          <a:prstGeom prst="rect">
            <a:avLst/>
          </a:prstGeom>
          <a:noFill/>
        </p:spPr>
        <p:txBody>
          <a:bodyPr wrap="square" lIns="134464" tIns="107571" rIns="134464" bIns="107571" rtlCol="0">
            <a:spAutoFit/>
          </a:bodyPr>
          <a:lstStyle/>
          <a:p>
            <a:pPr>
              <a:lnSpc>
                <a:spcPct val="90000"/>
              </a:lnSpc>
              <a:spcAft>
                <a:spcPts val="441"/>
              </a:spcAft>
            </a:pPr>
            <a:r>
              <a:rPr lang="en-GB" sz="1324">
                <a:solidFill>
                  <a:schemeClr val="tx1">
                    <a:lumMod val="65000"/>
                    <a:lumOff val="35000"/>
                  </a:schemeClr>
                </a:solidFill>
                <a:latin typeface="+mj-lt"/>
              </a:rPr>
              <a:t>Semantic code search</a:t>
            </a:r>
          </a:p>
        </p:txBody>
      </p:sp>
      <p:sp>
        <p:nvSpPr>
          <p:cNvPr id="46" name="TextBox 45">
            <a:extLst>
              <a:ext uri="{FF2B5EF4-FFF2-40B4-BE49-F238E27FC236}">
                <a16:creationId xmlns:a16="http://schemas.microsoft.com/office/drawing/2014/main" id="{9DA1E11A-F562-4DB4-A6D6-7CEFEFE43CC7}"/>
              </a:ext>
            </a:extLst>
          </p:cNvPr>
          <p:cNvSpPr txBox="1"/>
          <p:nvPr/>
        </p:nvSpPr>
        <p:spPr>
          <a:xfrm>
            <a:off x="783579" y="3550091"/>
            <a:ext cx="2922660" cy="461541"/>
          </a:xfrm>
          <a:prstGeom prst="rect">
            <a:avLst/>
          </a:prstGeom>
          <a:noFill/>
        </p:spPr>
        <p:txBody>
          <a:bodyPr wrap="square" lIns="134464" tIns="107571" rIns="134464" bIns="107571" rtlCol="0">
            <a:spAutoFit/>
          </a:bodyPr>
          <a:lstStyle/>
          <a:p>
            <a:pPr>
              <a:lnSpc>
                <a:spcPct val="90000"/>
              </a:lnSpc>
              <a:spcAft>
                <a:spcPts val="441"/>
              </a:spcAft>
            </a:pPr>
            <a:r>
              <a:rPr lang="en-GB" sz="882">
                <a:solidFill>
                  <a:srgbClr val="595959"/>
                </a:solidFill>
              </a:rPr>
              <a:t>Quickly find what you’re looking for with code-aware search that understands classes and variables.</a:t>
            </a:r>
          </a:p>
        </p:txBody>
      </p:sp>
      <p:sp>
        <p:nvSpPr>
          <p:cNvPr id="47" name="Oval 46">
            <a:extLst>
              <a:ext uri="{FF2B5EF4-FFF2-40B4-BE49-F238E27FC236}">
                <a16:creationId xmlns:a16="http://schemas.microsoft.com/office/drawing/2014/main" id="{3991E517-266D-483D-80EE-59EB5D7E4351}"/>
              </a:ext>
              <a:ext uri="{C183D7F6-B498-43B3-948B-1728B52AA6E4}">
                <adec:decorative xmlns:adec="http://schemas.microsoft.com/office/drawing/2017/decorative" val="1"/>
              </a:ext>
            </a:extLst>
          </p:cNvPr>
          <p:cNvSpPr/>
          <p:nvPr/>
        </p:nvSpPr>
        <p:spPr bwMode="auto">
          <a:xfrm>
            <a:off x="327283" y="1523753"/>
            <a:ext cx="408287" cy="408287"/>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pic>
        <p:nvPicPr>
          <p:cNvPr id="33" name="Graphic 32">
            <a:extLst>
              <a:ext uri="{FF2B5EF4-FFF2-40B4-BE49-F238E27FC236}">
                <a16:creationId xmlns:a16="http://schemas.microsoft.com/office/drawing/2014/main" id="{93288D8C-BB43-4A81-9E09-5EABEB42648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6377" y="3418448"/>
            <a:ext cx="210100" cy="210100"/>
          </a:xfrm>
          <a:prstGeom prst="rect">
            <a:avLst/>
          </a:prstGeom>
        </p:spPr>
      </p:pic>
      <p:pic>
        <p:nvPicPr>
          <p:cNvPr id="19" name="Graphic 18">
            <a:extLst>
              <a:ext uri="{FF2B5EF4-FFF2-40B4-BE49-F238E27FC236}">
                <a16:creationId xmlns:a16="http://schemas.microsoft.com/office/drawing/2014/main" id="{618E3755-67BE-496C-B460-83452793011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9386" y="1612735"/>
            <a:ext cx="266126" cy="210100"/>
          </a:xfrm>
          <a:prstGeom prst="rect">
            <a:avLst/>
          </a:prstGeom>
        </p:spPr>
      </p:pic>
      <p:pic>
        <p:nvPicPr>
          <p:cNvPr id="31" name="Graphic 30">
            <a:extLst>
              <a:ext uri="{FF2B5EF4-FFF2-40B4-BE49-F238E27FC236}">
                <a16:creationId xmlns:a16="http://schemas.microsoft.com/office/drawing/2014/main" id="{5F810962-2ECB-4B97-B308-C82C65209D15}"/>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7845" y="2554789"/>
            <a:ext cx="210100" cy="203096"/>
          </a:xfrm>
          <a:prstGeom prst="rect">
            <a:avLst/>
          </a:prstGeom>
        </p:spPr>
      </p:pic>
      <p:pic>
        <p:nvPicPr>
          <p:cNvPr id="20" name="Picture 19" descr="A screenshot of Azure Repos showing the list of Pull requests">
            <a:extLst>
              <a:ext uri="{FF2B5EF4-FFF2-40B4-BE49-F238E27FC236}">
                <a16:creationId xmlns:a16="http://schemas.microsoft.com/office/drawing/2014/main" id="{3DF5342D-19C4-40E5-90CB-9298A017C106}"/>
              </a:ext>
            </a:extLst>
          </p:cNvPr>
          <p:cNvPicPr>
            <a:picLocks noChangeAspect="1"/>
          </p:cNvPicPr>
          <p:nvPr/>
        </p:nvPicPr>
        <p:blipFill rotWithShape="1">
          <a:blip r:embed="rId10">
            <a:extLst>
              <a:ext uri="{28A0092B-C50C-407E-A947-70E740481C1C}">
                <a14:useLocalDpi xmlns:a14="http://schemas.microsoft.com/office/drawing/2010/main" val="0"/>
              </a:ext>
            </a:extLst>
          </a:blip>
          <a:srcRect r="13411"/>
          <a:stretch/>
        </p:blipFill>
        <p:spPr>
          <a:xfrm>
            <a:off x="4613993" y="1129011"/>
            <a:ext cx="4530008" cy="3269768"/>
          </a:xfrm>
          <a:prstGeom prst="rect">
            <a:avLst/>
          </a:prstGeom>
        </p:spPr>
      </p:pic>
    </p:spTree>
    <p:extLst>
      <p:ext uri="{BB962C8B-B14F-4D97-AF65-F5344CB8AC3E}">
        <p14:creationId xmlns:p14="http://schemas.microsoft.com/office/powerpoint/2010/main" val="219736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1C36602B-4B5A-4F03-B79F-CE6132621626}"/>
              </a:ext>
            </a:extLst>
          </p:cNvPr>
          <p:cNvPicPr>
            <a:picLocks noChangeAspect="1"/>
          </p:cNvPicPr>
          <p:nvPr/>
        </p:nvPicPr>
        <p:blipFill rotWithShape="1">
          <a:blip r:embed="rId3">
            <a:extLst>
              <a:ext uri="{28A0092B-C50C-407E-A947-70E740481C1C}">
                <a14:useLocalDpi xmlns:a14="http://schemas.microsoft.com/office/drawing/2010/main" val="0"/>
              </a:ext>
            </a:extLst>
          </a:blip>
          <a:srcRect t="482" r="31342" b="17338"/>
          <a:stretch/>
        </p:blipFill>
        <p:spPr>
          <a:xfrm>
            <a:off x="3260746" y="366"/>
            <a:ext cx="5883255" cy="5142770"/>
          </a:xfrm>
          <a:prstGeom prst="rect">
            <a:avLst/>
          </a:prstGeom>
        </p:spPr>
      </p:pic>
      <p:sp>
        <p:nvSpPr>
          <p:cNvPr id="5" name="Text Placeholder 4">
            <a:extLst>
              <a:ext uri="{FF2B5EF4-FFF2-40B4-BE49-F238E27FC236}">
                <a16:creationId xmlns:a16="http://schemas.microsoft.com/office/drawing/2014/main" id="{795D34CA-2892-4FF4-9588-C6A35829635B}"/>
              </a:ext>
            </a:extLst>
          </p:cNvPr>
          <p:cNvSpPr>
            <a:spLocks noGrp="1"/>
          </p:cNvSpPr>
          <p:nvPr>
            <p:ph type="body" sz="quarter" idx="10"/>
          </p:nvPr>
        </p:nvSpPr>
        <p:spPr>
          <a:xfrm>
            <a:off x="327284" y="715251"/>
            <a:ext cx="3831358" cy="509260"/>
          </a:xfrm>
        </p:spPr>
        <p:txBody>
          <a:bodyPr/>
          <a:lstStyle/>
          <a:p>
            <a:pPr>
              <a:lnSpc>
                <a:spcPct val="100000"/>
              </a:lnSpc>
            </a:pPr>
            <a:r>
              <a:rPr lang="en-GB" sz="1324">
                <a:solidFill>
                  <a:schemeClr val="tx1">
                    <a:lumMod val="65000"/>
                    <a:lumOff val="35000"/>
                  </a:schemeClr>
                </a:solidFill>
              </a:rPr>
              <a:t>Get end-to-end traceability. Run tests and log defects from your browser. Track and assess quality throughout your testing lifecycle.</a:t>
            </a:r>
            <a:endParaRPr lang="en-US" sz="1324">
              <a:solidFill>
                <a:schemeClr val="tx1">
                  <a:lumMod val="65000"/>
                  <a:lumOff val="35000"/>
                </a:schemeClr>
              </a:solidFill>
            </a:endParaRPr>
          </a:p>
        </p:txBody>
      </p:sp>
      <p:sp>
        <p:nvSpPr>
          <p:cNvPr id="4" name="Title 3">
            <a:extLst>
              <a:ext uri="{FF2B5EF4-FFF2-40B4-BE49-F238E27FC236}">
                <a16:creationId xmlns:a16="http://schemas.microsoft.com/office/drawing/2014/main" id="{DA6A65AD-43AA-423E-8D08-19A36B5745EF}"/>
              </a:ext>
            </a:extLst>
          </p:cNvPr>
          <p:cNvSpPr>
            <a:spLocks noGrp="1"/>
          </p:cNvSpPr>
          <p:nvPr>
            <p:ph type="title"/>
          </p:nvPr>
        </p:nvSpPr>
        <p:spPr/>
        <p:txBody>
          <a:bodyPr/>
          <a:lstStyle/>
          <a:p>
            <a:r>
              <a:rPr lang="en-US">
                <a:solidFill>
                  <a:srgbClr val="554CC7"/>
                </a:solidFill>
              </a:rPr>
              <a:t>Azure Test Plans</a:t>
            </a:r>
          </a:p>
        </p:txBody>
      </p:sp>
      <p:sp>
        <p:nvSpPr>
          <p:cNvPr id="18" name="Oval 17">
            <a:extLst>
              <a:ext uri="{FF2B5EF4-FFF2-40B4-BE49-F238E27FC236}">
                <a16:creationId xmlns:a16="http://schemas.microsoft.com/office/drawing/2014/main" id="{FFDB50A0-8DD6-48CA-80CD-8F55978146FF}"/>
              </a:ext>
              <a:ext uri="{C183D7F6-B498-43B3-948B-1728B52AA6E4}">
                <adec:decorative xmlns:adec="http://schemas.microsoft.com/office/drawing/2017/decorative" val="1"/>
              </a:ext>
            </a:extLst>
          </p:cNvPr>
          <p:cNvSpPr/>
          <p:nvPr/>
        </p:nvSpPr>
        <p:spPr bwMode="auto">
          <a:xfrm>
            <a:off x="327283" y="2452193"/>
            <a:ext cx="408287" cy="408287"/>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a:extLst>
              <a:ext uri="{FF2B5EF4-FFF2-40B4-BE49-F238E27FC236}">
                <a16:creationId xmlns:a16="http://schemas.microsoft.com/office/drawing/2014/main" id="{2C90A02D-FA22-4D75-8262-E67026C3F459}"/>
              </a:ext>
            </a:extLst>
          </p:cNvPr>
          <p:cNvSpPr txBox="1"/>
          <p:nvPr/>
        </p:nvSpPr>
        <p:spPr>
          <a:xfrm>
            <a:off x="783580" y="1517023"/>
            <a:ext cx="2688618" cy="400627"/>
          </a:xfrm>
          <a:prstGeom prst="rect">
            <a:avLst/>
          </a:prstGeom>
          <a:noFill/>
        </p:spPr>
        <p:txBody>
          <a:bodyPr wrap="square" lIns="134464" tIns="107571" rIns="134464" bIns="107571" rtlCol="0">
            <a:spAutoFit/>
          </a:bodyPr>
          <a:lstStyle/>
          <a:p>
            <a:pPr>
              <a:lnSpc>
                <a:spcPct val="90000"/>
              </a:lnSpc>
              <a:spcAft>
                <a:spcPts val="441"/>
              </a:spcAft>
            </a:pPr>
            <a:r>
              <a:rPr lang="en-US" sz="1324">
                <a:solidFill>
                  <a:schemeClr val="tx1">
                    <a:lumMod val="65000"/>
                    <a:lumOff val="35000"/>
                  </a:schemeClr>
                </a:solidFill>
                <a:latin typeface="+mj-lt"/>
              </a:rPr>
              <a:t>Capture rich data</a:t>
            </a:r>
          </a:p>
        </p:txBody>
      </p:sp>
      <p:sp>
        <p:nvSpPr>
          <p:cNvPr id="10" name="TextBox 9">
            <a:extLst>
              <a:ext uri="{FF2B5EF4-FFF2-40B4-BE49-F238E27FC236}">
                <a16:creationId xmlns:a16="http://schemas.microsoft.com/office/drawing/2014/main" id="{967D699B-D6CA-484D-9DCC-8760B5AE64AE}"/>
              </a:ext>
            </a:extLst>
          </p:cNvPr>
          <p:cNvSpPr txBox="1"/>
          <p:nvPr/>
        </p:nvSpPr>
        <p:spPr>
          <a:xfrm>
            <a:off x="783579" y="1750455"/>
            <a:ext cx="2922660" cy="827988"/>
          </a:xfrm>
          <a:prstGeom prst="rect">
            <a:avLst/>
          </a:prstGeom>
          <a:noFill/>
        </p:spPr>
        <p:txBody>
          <a:bodyPr wrap="square" lIns="134464" tIns="107571" rIns="134464" bIns="107571" rtlCol="0">
            <a:spAutoFit/>
          </a:bodyPr>
          <a:lstStyle/>
          <a:p>
            <a:pPr>
              <a:lnSpc>
                <a:spcPct val="90000"/>
              </a:lnSpc>
              <a:spcAft>
                <a:spcPts val="441"/>
              </a:spcAft>
            </a:pPr>
            <a:r>
              <a:rPr lang="en-GB" sz="882">
                <a:solidFill>
                  <a:srgbClr val="595959"/>
                </a:solidFill>
              </a:rPr>
              <a:t>Capture rich scenario data as you execute tests to make discovered defects actionable. Explore user stories without test cases or test steps. You can create test cases directly from your exploratory test sessions.</a:t>
            </a:r>
            <a:endParaRPr lang="en-US" sz="882">
              <a:solidFill>
                <a:srgbClr val="595959"/>
              </a:solidFill>
            </a:endParaRPr>
          </a:p>
        </p:txBody>
      </p:sp>
      <p:sp>
        <p:nvSpPr>
          <p:cNvPr id="20" name="TextBox 19">
            <a:extLst>
              <a:ext uri="{FF2B5EF4-FFF2-40B4-BE49-F238E27FC236}">
                <a16:creationId xmlns:a16="http://schemas.microsoft.com/office/drawing/2014/main" id="{D306CDB6-E465-4A41-B520-9DC0AC0600BC}"/>
              </a:ext>
            </a:extLst>
          </p:cNvPr>
          <p:cNvSpPr txBox="1"/>
          <p:nvPr/>
        </p:nvSpPr>
        <p:spPr>
          <a:xfrm>
            <a:off x="783580" y="2449498"/>
            <a:ext cx="2688618" cy="400627"/>
          </a:xfrm>
          <a:prstGeom prst="rect">
            <a:avLst/>
          </a:prstGeom>
          <a:noFill/>
        </p:spPr>
        <p:txBody>
          <a:bodyPr wrap="square" lIns="134464" tIns="107571" rIns="134464" bIns="107571" rtlCol="0">
            <a:spAutoFit/>
          </a:bodyPr>
          <a:lstStyle/>
          <a:p>
            <a:pPr>
              <a:lnSpc>
                <a:spcPct val="90000"/>
              </a:lnSpc>
              <a:spcAft>
                <a:spcPts val="441"/>
              </a:spcAft>
            </a:pPr>
            <a:r>
              <a:rPr lang="en-GB" sz="1324">
                <a:solidFill>
                  <a:schemeClr val="tx1">
                    <a:lumMod val="65000"/>
                    <a:lumOff val="35000"/>
                  </a:schemeClr>
                </a:solidFill>
                <a:latin typeface="+mj-lt"/>
              </a:rPr>
              <a:t>Test across web and desktop</a:t>
            </a:r>
          </a:p>
        </p:txBody>
      </p:sp>
      <p:sp>
        <p:nvSpPr>
          <p:cNvPr id="21" name="TextBox 20">
            <a:extLst>
              <a:ext uri="{FF2B5EF4-FFF2-40B4-BE49-F238E27FC236}">
                <a16:creationId xmlns:a16="http://schemas.microsoft.com/office/drawing/2014/main" id="{48F696DB-EE80-40C9-9008-6142F73C1492}"/>
              </a:ext>
            </a:extLst>
          </p:cNvPr>
          <p:cNvSpPr txBox="1"/>
          <p:nvPr/>
        </p:nvSpPr>
        <p:spPr>
          <a:xfrm>
            <a:off x="783579" y="2682929"/>
            <a:ext cx="2922660" cy="705838"/>
          </a:xfrm>
          <a:prstGeom prst="rect">
            <a:avLst/>
          </a:prstGeom>
          <a:noFill/>
        </p:spPr>
        <p:txBody>
          <a:bodyPr wrap="square" lIns="134464" tIns="107571" rIns="134464" bIns="107571" rtlCol="0">
            <a:spAutoFit/>
          </a:bodyPr>
          <a:lstStyle/>
          <a:p>
            <a:pPr>
              <a:lnSpc>
                <a:spcPct val="90000"/>
              </a:lnSpc>
              <a:spcAft>
                <a:spcPts val="441"/>
              </a:spcAft>
            </a:pPr>
            <a:r>
              <a:rPr lang="en-GB" sz="882">
                <a:solidFill>
                  <a:srgbClr val="595959"/>
                </a:solidFill>
              </a:rPr>
              <a:t>Test your application where it lives. Complete scripted tests across desktop or web scenarios. Test on-premises application from the cloud and vice-versa.</a:t>
            </a:r>
            <a:endParaRPr lang="en-US" sz="882">
              <a:solidFill>
                <a:srgbClr val="595959"/>
              </a:solidFill>
            </a:endParaRPr>
          </a:p>
        </p:txBody>
      </p:sp>
      <p:sp>
        <p:nvSpPr>
          <p:cNvPr id="22" name="Oval 21">
            <a:extLst>
              <a:ext uri="{FF2B5EF4-FFF2-40B4-BE49-F238E27FC236}">
                <a16:creationId xmlns:a16="http://schemas.microsoft.com/office/drawing/2014/main" id="{F9FA9159-C35A-4C32-B438-04A9E511DFC2}"/>
              </a:ext>
              <a:ext uri="{C183D7F6-B498-43B3-948B-1728B52AA6E4}">
                <adec:decorative xmlns:adec="http://schemas.microsoft.com/office/drawing/2017/decorative" val="1"/>
              </a:ext>
            </a:extLst>
          </p:cNvPr>
          <p:cNvSpPr/>
          <p:nvPr/>
        </p:nvSpPr>
        <p:spPr bwMode="auto">
          <a:xfrm>
            <a:off x="327283" y="3319355"/>
            <a:ext cx="408287" cy="408287"/>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sp>
        <p:nvSpPr>
          <p:cNvPr id="23" name="TextBox 22">
            <a:extLst>
              <a:ext uri="{FF2B5EF4-FFF2-40B4-BE49-F238E27FC236}">
                <a16:creationId xmlns:a16="http://schemas.microsoft.com/office/drawing/2014/main" id="{96008E34-B942-4226-8B9D-786CCFA9C753}"/>
              </a:ext>
            </a:extLst>
          </p:cNvPr>
          <p:cNvSpPr txBox="1"/>
          <p:nvPr/>
        </p:nvSpPr>
        <p:spPr>
          <a:xfrm>
            <a:off x="783580" y="3316659"/>
            <a:ext cx="3375062" cy="400627"/>
          </a:xfrm>
          <a:prstGeom prst="rect">
            <a:avLst/>
          </a:prstGeom>
          <a:noFill/>
        </p:spPr>
        <p:txBody>
          <a:bodyPr wrap="square" lIns="134464" tIns="107571" rIns="134464" bIns="107571" rtlCol="0">
            <a:spAutoFit/>
          </a:bodyPr>
          <a:lstStyle/>
          <a:p>
            <a:pPr>
              <a:lnSpc>
                <a:spcPct val="90000"/>
              </a:lnSpc>
              <a:spcAft>
                <a:spcPts val="441"/>
              </a:spcAft>
            </a:pPr>
            <a:r>
              <a:rPr lang="en-GB" sz="1324">
                <a:solidFill>
                  <a:schemeClr val="tx1">
                    <a:lumMod val="65000"/>
                    <a:lumOff val="35000"/>
                  </a:schemeClr>
                </a:solidFill>
                <a:latin typeface="+mj-lt"/>
              </a:rPr>
              <a:t>Get end-to-end traceability</a:t>
            </a:r>
          </a:p>
        </p:txBody>
      </p:sp>
      <p:sp>
        <p:nvSpPr>
          <p:cNvPr id="24" name="TextBox 23">
            <a:extLst>
              <a:ext uri="{FF2B5EF4-FFF2-40B4-BE49-F238E27FC236}">
                <a16:creationId xmlns:a16="http://schemas.microsoft.com/office/drawing/2014/main" id="{44BE15AD-9292-49C4-A9A5-33B96DE0766E}"/>
              </a:ext>
            </a:extLst>
          </p:cNvPr>
          <p:cNvSpPr txBox="1"/>
          <p:nvPr/>
        </p:nvSpPr>
        <p:spPr>
          <a:xfrm>
            <a:off x="783579" y="3550091"/>
            <a:ext cx="2922660" cy="583690"/>
          </a:xfrm>
          <a:prstGeom prst="rect">
            <a:avLst/>
          </a:prstGeom>
          <a:noFill/>
        </p:spPr>
        <p:txBody>
          <a:bodyPr wrap="square" lIns="134464" tIns="107571" rIns="134464" bIns="107571" rtlCol="0">
            <a:spAutoFit/>
          </a:bodyPr>
          <a:lstStyle/>
          <a:p>
            <a:pPr>
              <a:lnSpc>
                <a:spcPct val="90000"/>
              </a:lnSpc>
              <a:spcAft>
                <a:spcPts val="441"/>
              </a:spcAft>
            </a:pPr>
            <a:r>
              <a:rPr lang="en-GB" sz="882">
                <a:solidFill>
                  <a:srgbClr val="595959"/>
                </a:solidFill>
              </a:rPr>
              <a:t>Leverage the same test tools across your engineers and user acceptance testing stakeholders. Pay for the tools only when you need them.</a:t>
            </a:r>
            <a:endParaRPr lang="en-US" sz="882">
              <a:solidFill>
                <a:srgbClr val="595959"/>
              </a:solidFill>
            </a:endParaRPr>
          </a:p>
        </p:txBody>
      </p:sp>
      <p:sp>
        <p:nvSpPr>
          <p:cNvPr id="28" name="Text Placeholder 3">
            <a:extLst>
              <a:ext uri="{FF2B5EF4-FFF2-40B4-BE49-F238E27FC236}">
                <a16:creationId xmlns:a16="http://schemas.microsoft.com/office/drawing/2014/main" id="{12CDE9BA-C365-4833-B2DD-01DF20A79BB3}"/>
              </a:ext>
            </a:extLst>
          </p:cNvPr>
          <p:cNvSpPr txBox="1">
            <a:spLocks/>
          </p:cNvSpPr>
          <p:nvPr/>
        </p:nvSpPr>
        <p:spPr>
          <a:xfrm>
            <a:off x="727851" y="4414468"/>
            <a:ext cx="2855748" cy="226344"/>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45">
              <a:buNone/>
              <a:defRPr/>
            </a:pPr>
            <a:r>
              <a:rPr lang="en-US" sz="1471" b="1">
                <a:solidFill>
                  <a:srgbClr val="554CC7"/>
                </a:solidFill>
                <a:latin typeface="Segoe UI Semibold" panose="020B0702040204020203" pitchFamily="34" charset="0"/>
                <a:cs typeface="Segoe UI Semibold" panose="020B0702040204020203" pitchFamily="34" charset="0"/>
              </a:rPr>
              <a:t>https://azure.com/devops</a:t>
            </a:r>
          </a:p>
        </p:txBody>
      </p:sp>
      <p:sp>
        <p:nvSpPr>
          <p:cNvPr id="29" name="Oval 28">
            <a:extLst>
              <a:ext uri="{FF2B5EF4-FFF2-40B4-BE49-F238E27FC236}">
                <a16:creationId xmlns:a16="http://schemas.microsoft.com/office/drawing/2014/main" id="{898FC792-55D1-47DF-A396-371288845618}"/>
              </a:ext>
              <a:ext uri="{C183D7F6-B498-43B3-948B-1728B52AA6E4}">
                <adec:decorative xmlns:adec="http://schemas.microsoft.com/office/drawing/2017/decorative" val="1"/>
              </a:ext>
            </a:extLst>
          </p:cNvPr>
          <p:cNvSpPr/>
          <p:nvPr/>
        </p:nvSpPr>
        <p:spPr bwMode="auto">
          <a:xfrm>
            <a:off x="300012" y="4368662"/>
            <a:ext cx="315030" cy="315028"/>
          </a:xfrm>
          <a:prstGeom prst="ellipse">
            <a:avLst/>
          </a:prstGeom>
          <a:noFill/>
          <a:ln w="28575" cap="flat" cmpd="sng" algn="ctr">
            <a:solidFill>
              <a:srgbClr val="554CC7"/>
            </a:solid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383" eaLnBrk="1" hangingPunct="1">
              <a:defRPr/>
            </a:pPr>
            <a:r>
              <a:rPr lang="en-US" sz="1471" kern="0">
                <a:ln w="19050">
                  <a:noFill/>
                </a:ln>
                <a:solidFill>
                  <a:srgbClr val="554CC7"/>
                </a:solidFill>
                <a:latin typeface="Segoe UI"/>
                <a:ea typeface="Segoe UI" pitchFamily="34" charset="0"/>
                <a:cs typeface="Segoe UI" pitchFamily="34" charset="0"/>
                <a:sym typeface="Wingdings" panose="05000000000000000000" pitchFamily="2" charset="2"/>
              </a:rPr>
              <a:t></a:t>
            </a:r>
            <a:endParaRPr lang="en-US" sz="1471" kern="0">
              <a:ln w="19050">
                <a:noFill/>
              </a:ln>
              <a:solidFill>
                <a:srgbClr val="554CC7"/>
              </a:solidFill>
              <a:latin typeface="Segoe UI"/>
              <a:ea typeface="Segoe UI" pitchFamily="34" charset="0"/>
              <a:cs typeface="Segoe UI" pitchFamily="34" charset="0"/>
            </a:endParaRPr>
          </a:p>
        </p:txBody>
      </p:sp>
      <p:sp>
        <p:nvSpPr>
          <p:cNvPr id="26" name="Oval 25">
            <a:extLst>
              <a:ext uri="{FF2B5EF4-FFF2-40B4-BE49-F238E27FC236}">
                <a16:creationId xmlns:a16="http://schemas.microsoft.com/office/drawing/2014/main" id="{08760E37-E16B-454B-B53B-34DE4F345D6B}"/>
              </a:ext>
              <a:ext uri="{C183D7F6-B498-43B3-948B-1728B52AA6E4}">
                <adec:decorative xmlns:adec="http://schemas.microsoft.com/office/drawing/2017/decorative" val="1"/>
              </a:ext>
            </a:extLst>
          </p:cNvPr>
          <p:cNvSpPr/>
          <p:nvPr/>
        </p:nvSpPr>
        <p:spPr bwMode="auto">
          <a:xfrm>
            <a:off x="327283" y="1523753"/>
            <a:ext cx="408287" cy="408287"/>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pic>
        <p:nvPicPr>
          <p:cNvPr id="3" name="Graphic 2">
            <a:extLst>
              <a:ext uri="{FF2B5EF4-FFF2-40B4-BE49-F238E27FC236}">
                <a16:creationId xmlns:a16="http://schemas.microsoft.com/office/drawing/2014/main" id="{3796FCAC-8D9C-42BB-84AA-6BE88EF3468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3729" y="3418478"/>
            <a:ext cx="203096" cy="196093"/>
          </a:xfrm>
          <a:prstGeom prst="rect">
            <a:avLst/>
          </a:prstGeom>
        </p:spPr>
      </p:pic>
      <p:pic>
        <p:nvPicPr>
          <p:cNvPr id="7" name="Graphic 6">
            <a:extLst>
              <a:ext uri="{FF2B5EF4-FFF2-40B4-BE49-F238E27FC236}">
                <a16:creationId xmlns:a16="http://schemas.microsoft.com/office/drawing/2014/main" id="{7F14F29B-444D-4ACF-85D1-7D8CFFEED0D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5738" y="2559337"/>
            <a:ext cx="203096" cy="210100"/>
          </a:xfrm>
          <a:prstGeom prst="rect">
            <a:avLst/>
          </a:prstGeom>
        </p:spPr>
      </p:pic>
      <p:pic>
        <p:nvPicPr>
          <p:cNvPr id="9" name="Graphic 8">
            <a:extLst>
              <a:ext uri="{FF2B5EF4-FFF2-40B4-BE49-F238E27FC236}">
                <a16:creationId xmlns:a16="http://schemas.microsoft.com/office/drawing/2014/main" id="{B1CFC10C-8367-4CFF-9BE9-540CA26471D3}"/>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8734" y="1605241"/>
            <a:ext cx="210100" cy="224106"/>
          </a:xfrm>
          <a:prstGeom prst="rect">
            <a:avLst/>
          </a:prstGeom>
        </p:spPr>
      </p:pic>
      <p:pic>
        <p:nvPicPr>
          <p:cNvPr id="25" name="Picture 24" descr="A screenshot of Azure Test Plans showing the test execution report for the Web Team project">
            <a:extLst>
              <a:ext uri="{FF2B5EF4-FFF2-40B4-BE49-F238E27FC236}">
                <a16:creationId xmlns:a16="http://schemas.microsoft.com/office/drawing/2014/main" id="{8BE6259D-2C48-4690-8895-C4E011B520A0}"/>
              </a:ext>
            </a:extLst>
          </p:cNvPr>
          <p:cNvPicPr>
            <a:picLocks noChangeAspect="1"/>
          </p:cNvPicPr>
          <p:nvPr/>
        </p:nvPicPr>
        <p:blipFill rotWithShape="1">
          <a:blip r:embed="rId10">
            <a:extLst>
              <a:ext uri="{28A0092B-C50C-407E-A947-70E740481C1C}">
                <a14:useLocalDpi xmlns:a14="http://schemas.microsoft.com/office/drawing/2010/main" val="0"/>
              </a:ext>
            </a:extLst>
          </a:blip>
          <a:srcRect r="13411"/>
          <a:stretch/>
        </p:blipFill>
        <p:spPr>
          <a:xfrm>
            <a:off x="4613993" y="1131868"/>
            <a:ext cx="4530007" cy="3269768"/>
          </a:xfrm>
          <a:prstGeom prst="rect">
            <a:avLst/>
          </a:prstGeom>
        </p:spPr>
      </p:pic>
    </p:spTree>
    <p:extLst>
      <p:ext uri="{BB962C8B-B14F-4D97-AF65-F5344CB8AC3E}">
        <p14:creationId xmlns:p14="http://schemas.microsoft.com/office/powerpoint/2010/main" val="340196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68D97D0A-E00A-466D-BA6F-14AD4427BDCC}"/>
              </a:ext>
            </a:extLst>
          </p:cNvPr>
          <p:cNvPicPr>
            <a:picLocks noChangeAspect="1"/>
          </p:cNvPicPr>
          <p:nvPr/>
        </p:nvPicPr>
        <p:blipFill rotWithShape="1">
          <a:blip r:embed="rId3">
            <a:extLst>
              <a:ext uri="{28A0092B-C50C-407E-A947-70E740481C1C}">
                <a14:useLocalDpi xmlns:a14="http://schemas.microsoft.com/office/drawing/2010/main" val="0"/>
              </a:ext>
            </a:extLst>
          </a:blip>
          <a:srcRect t="482" r="31342" b="17338"/>
          <a:stretch/>
        </p:blipFill>
        <p:spPr>
          <a:xfrm>
            <a:off x="3260746" y="366"/>
            <a:ext cx="5883255" cy="5142770"/>
          </a:xfrm>
          <a:prstGeom prst="rect">
            <a:avLst/>
          </a:prstGeom>
        </p:spPr>
      </p:pic>
      <p:sp>
        <p:nvSpPr>
          <p:cNvPr id="5" name="Text Placeholder 4">
            <a:extLst>
              <a:ext uri="{FF2B5EF4-FFF2-40B4-BE49-F238E27FC236}">
                <a16:creationId xmlns:a16="http://schemas.microsoft.com/office/drawing/2014/main" id="{795D34CA-2892-4FF4-9588-C6A35829635B}"/>
              </a:ext>
            </a:extLst>
          </p:cNvPr>
          <p:cNvSpPr>
            <a:spLocks noGrp="1"/>
          </p:cNvSpPr>
          <p:nvPr>
            <p:ph type="body" sz="quarter" idx="10"/>
          </p:nvPr>
        </p:nvSpPr>
        <p:spPr>
          <a:xfrm>
            <a:off x="327284" y="715251"/>
            <a:ext cx="3831358" cy="509260"/>
          </a:xfrm>
        </p:spPr>
        <p:txBody>
          <a:bodyPr/>
          <a:lstStyle/>
          <a:p>
            <a:pPr>
              <a:lnSpc>
                <a:spcPct val="100000"/>
              </a:lnSpc>
            </a:pPr>
            <a:r>
              <a:rPr lang="en-GB" sz="1324">
                <a:solidFill>
                  <a:schemeClr val="tx1">
                    <a:lumMod val="65000"/>
                    <a:lumOff val="35000"/>
                  </a:schemeClr>
                </a:solidFill>
              </a:rPr>
              <a:t>Create and share Maven, </a:t>
            </a:r>
            <a:r>
              <a:rPr lang="en-GB" sz="1324" err="1">
                <a:solidFill>
                  <a:schemeClr val="tx1">
                    <a:lumMod val="65000"/>
                    <a:lumOff val="35000"/>
                  </a:schemeClr>
                </a:solidFill>
              </a:rPr>
              <a:t>npm</a:t>
            </a:r>
            <a:r>
              <a:rPr lang="en-GB" sz="1324">
                <a:solidFill>
                  <a:schemeClr val="tx1">
                    <a:lumMod val="65000"/>
                    <a:lumOff val="35000"/>
                  </a:schemeClr>
                </a:solidFill>
              </a:rPr>
              <a:t>, and NuGet package feeds from public and private sources – fully integrated into CI/CD pipelines</a:t>
            </a:r>
            <a:endParaRPr lang="en-US" sz="1324">
              <a:solidFill>
                <a:schemeClr val="tx1">
                  <a:lumMod val="65000"/>
                  <a:lumOff val="35000"/>
                </a:schemeClr>
              </a:solidFill>
            </a:endParaRPr>
          </a:p>
        </p:txBody>
      </p:sp>
      <p:sp>
        <p:nvSpPr>
          <p:cNvPr id="4" name="Title 3">
            <a:extLst>
              <a:ext uri="{FF2B5EF4-FFF2-40B4-BE49-F238E27FC236}">
                <a16:creationId xmlns:a16="http://schemas.microsoft.com/office/drawing/2014/main" id="{DA6A65AD-43AA-423E-8D08-19A36B5745EF}"/>
              </a:ext>
            </a:extLst>
          </p:cNvPr>
          <p:cNvSpPr>
            <a:spLocks noGrp="1"/>
          </p:cNvSpPr>
          <p:nvPr>
            <p:ph type="title"/>
          </p:nvPr>
        </p:nvSpPr>
        <p:spPr/>
        <p:txBody>
          <a:bodyPr/>
          <a:lstStyle/>
          <a:p>
            <a:r>
              <a:rPr lang="en-US">
                <a:solidFill>
                  <a:srgbClr val="CB2E6D"/>
                </a:solidFill>
              </a:rPr>
              <a:t>Azure Artifacts</a:t>
            </a:r>
          </a:p>
        </p:txBody>
      </p:sp>
      <p:sp>
        <p:nvSpPr>
          <p:cNvPr id="18" name="Oval 17">
            <a:extLst>
              <a:ext uri="{FF2B5EF4-FFF2-40B4-BE49-F238E27FC236}">
                <a16:creationId xmlns:a16="http://schemas.microsoft.com/office/drawing/2014/main" id="{FFDB50A0-8DD6-48CA-80CD-8F55978146FF}"/>
              </a:ext>
              <a:ext uri="{C183D7F6-B498-43B3-948B-1728B52AA6E4}">
                <adec:decorative xmlns:adec="http://schemas.microsoft.com/office/drawing/2017/decorative" val="1"/>
              </a:ext>
            </a:extLst>
          </p:cNvPr>
          <p:cNvSpPr/>
          <p:nvPr/>
        </p:nvSpPr>
        <p:spPr bwMode="auto">
          <a:xfrm>
            <a:off x="327283" y="2452193"/>
            <a:ext cx="408287" cy="408287"/>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a:extLst>
              <a:ext uri="{FF2B5EF4-FFF2-40B4-BE49-F238E27FC236}">
                <a16:creationId xmlns:a16="http://schemas.microsoft.com/office/drawing/2014/main" id="{2C90A02D-FA22-4D75-8262-E67026C3F459}"/>
              </a:ext>
            </a:extLst>
          </p:cNvPr>
          <p:cNvSpPr txBox="1"/>
          <p:nvPr/>
        </p:nvSpPr>
        <p:spPr>
          <a:xfrm>
            <a:off x="783580" y="1517023"/>
            <a:ext cx="2688618" cy="400627"/>
          </a:xfrm>
          <a:prstGeom prst="rect">
            <a:avLst/>
          </a:prstGeom>
          <a:noFill/>
        </p:spPr>
        <p:txBody>
          <a:bodyPr wrap="square" lIns="134464" tIns="107571" rIns="134464" bIns="107571" rtlCol="0">
            <a:spAutoFit/>
          </a:bodyPr>
          <a:lstStyle/>
          <a:p>
            <a:pPr>
              <a:lnSpc>
                <a:spcPct val="90000"/>
              </a:lnSpc>
              <a:spcAft>
                <a:spcPts val="441"/>
              </a:spcAft>
            </a:pPr>
            <a:r>
              <a:rPr lang="en-US" sz="1324">
                <a:solidFill>
                  <a:schemeClr val="tx1">
                    <a:lumMod val="65000"/>
                    <a:lumOff val="35000"/>
                  </a:schemeClr>
                </a:solidFill>
                <a:latin typeface="+mj-lt"/>
              </a:rPr>
              <a:t>Manage all package types</a:t>
            </a:r>
          </a:p>
        </p:txBody>
      </p:sp>
      <p:sp>
        <p:nvSpPr>
          <p:cNvPr id="10" name="TextBox 9">
            <a:extLst>
              <a:ext uri="{FF2B5EF4-FFF2-40B4-BE49-F238E27FC236}">
                <a16:creationId xmlns:a16="http://schemas.microsoft.com/office/drawing/2014/main" id="{967D699B-D6CA-484D-9DCC-8760B5AE64AE}"/>
              </a:ext>
            </a:extLst>
          </p:cNvPr>
          <p:cNvSpPr txBox="1"/>
          <p:nvPr/>
        </p:nvSpPr>
        <p:spPr>
          <a:xfrm>
            <a:off x="783579" y="1750455"/>
            <a:ext cx="2922660" cy="461541"/>
          </a:xfrm>
          <a:prstGeom prst="rect">
            <a:avLst/>
          </a:prstGeom>
          <a:noFill/>
        </p:spPr>
        <p:txBody>
          <a:bodyPr wrap="square" lIns="134464" tIns="107571" rIns="134464" bIns="107571" rtlCol="0">
            <a:spAutoFit/>
          </a:bodyPr>
          <a:lstStyle/>
          <a:p>
            <a:pPr>
              <a:lnSpc>
                <a:spcPct val="90000"/>
              </a:lnSpc>
              <a:spcAft>
                <a:spcPts val="441"/>
              </a:spcAft>
            </a:pPr>
            <a:r>
              <a:rPr lang="en-GB" sz="882">
                <a:solidFill>
                  <a:srgbClr val="595959"/>
                </a:solidFill>
              </a:rPr>
              <a:t>Get universal </a:t>
            </a:r>
            <a:r>
              <a:rPr lang="en-GB" sz="882" err="1">
                <a:solidFill>
                  <a:srgbClr val="595959"/>
                </a:solidFill>
              </a:rPr>
              <a:t>artifact</a:t>
            </a:r>
            <a:r>
              <a:rPr lang="en-GB" sz="882">
                <a:solidFill>
                  <a:srgbClr val="595959"/>
                </a:solidFill>
              </a:rPr>
              <a:t> management for Maven, </a:t>
            </a:r>
            <a:r>
              <a:rPr lang="en-GB" sz="882" err="1">
                <a:solidFill>
                  <a:srgbClr val="595959"/>
                </a:solidFill>
              </a:rPr>
              <a:t>npm</a:t>
            </a:r>
            <a:r>
              <a:rPr lang="en-GB" sz="882">
                <a:solidFill>
                  <a:srgbClr val="595959"/>
                </a:solidFill>
              </a:rPr>
              <a:t>, and NuGet.</a:t>
            </a:r>
            <a:endParaRPr lang="en-US" sz="882">
              <a:solidFill>
                <a:srgbClr val="595959"/>
              </a:solidFill>
            </a:endParaRPr>
          </a:p>
        </p:txBody>
      </p:sp>
      <p:sp>
        <p:nvSpPr>
          <p:cNvPr id="20" name="TextBox 19">
            <a:extLst>
              <a:ext uri="{FF2B5EF4-FFF2-40B4-BE49-F238E27FC236}">
                <a16:creationId xmlns:a16="http://schemas.microsoft.com/office/drawing/2014/main" id="{D306CDB6-E465-4A41-B520-9DC0AC0600BC}"/>
              </a:ext>
            </a:extLst>
          </p:cNvPr>
          <p:cNvSpPr txBox="1"/>
          <p:nvPr/>
        </p:nvSpPr>
        <p:spPr>
          <a:xfrm>
            <a:off x="783580" y="2449498"/>
            <a:ext cx="2688618" cy="400627"/>
          </a:xfrm>
          <a:prstGeom prst="rect">
            <a:avLst/>
          </a:prstGeom>
          <a:noFill/>
        </p:spPr>
        <p:txBody>
          <a:bodyPr wrap="square" lIns="134464" tIns="107571" rIns="134464" bIns="107571" rtlCol="0">
            <a:spAutoFit/>
          </a:bodyPr>
          <a:lstStyle/>
          <a:p>
            <a:pPr>
              <a:lnSpc>
                <a:spcPct val="90000"/>
              </a:lnSpc>
              <a:spcAft>
                <a:spcPts val="441"/>
              </a:spcAft>
            </a:pPr>
            <a:r>
              <a:rPr lang="en-GB" sz="1324">
                <a:solidFill>
                  <a:schemeClr val="tx1">
                    <a:lumMod val="65000"/>
                    <a:lumOff val="35000"/>
                  </a:schemeClr>
                </a:solidFill>
                <a:latin typeface="+mj-lt"/>
              </a:rPr>
              <a:t>Add packages to any pipeline</a:t>
            </a:r>
          </a:p>
        </p:txBody>
      </p:sp>
      <p:sp>
        <p:nvSpPr>
          <p:cNvPr id="21" name="TextBox 20">
            <a:extLst>
              <a:ext uri="{FF2B5EF4-FFF2-40B4-BE49-F238E27FC236}">
                <a16:creationId xmlns:a16="http://schemas.microsoft.com/office/drawing/2014/main" id="{48F696DB-EE80-40C9-9008-6142F73C1492}"/>
              </a:ext>
            </a:extLst>
          </p:cNvPr>
          <p:cNvSpPr txBox="1"/>
          <p:nvPr/>
        </p:nvSpPr>
        <p:spPr>
          <a:xfrm>
            <a:off x="783579" y="2682929"/>
            <a:ext cx="2922660" cy="461541"/>
          </a:xfrm>
          <a:prstGeom prst="rect">
            <a:avLst/>
          </a:prstGeom>
          <a:noFill/>
        </p:spPr>
        <p:txBody>
          <a:bodyPr wrap="square" lIns="134464" tIns="107571" rIns="134464" bIns="107571" rtlCol="0">
            <a:spAutoFit/>
          </a:bodyPr>
          <a:lstStyle/>
          <a:p>
            <a:pPr>
              <a:lnSpc>
                <a:spcPct val="90000"/>
              </a:lnSpc>
              <a:spcAft>
                <a:spcPts val="441"/>
              </a:spcAft>
            </a:pPr>
            <a:r>
              <a:rPr lang="en-GB" sz="882">
                <a:solidFill>
                  <a:srgbClr val="595959"/>
                </a:solidFill>
              </a:rPr>
              <a:t>Share packages, and use built-in CI/CD, versioning, and testing.</a:t>
            </a:r>
            <a:endParaRPr lang="en-US" sz="882">
              <a:solidFill>
                <a:srgbClr val="595959"/>
              </a:solidFill>
            </a:endParaRPr>
          </a:p>
        </p:txBody>
      </p:sp>
      <p:sp>
        <p:nvSpPr>
          <p:cNvPr id="22" name="Oval 21">
            <a:extLst>
              <a:ext uri="{FF2B5EF4-FFF2-40B4-BE49-F238E27FC236}">
                <a16:creationId xmlns:a16="http://schemas.microsoft.com/office/drawing/2014/main" id="{F9FA9159-C35A-4C32-B438-04A9E511DFC2}"/>
              </a:ext>
              <a:ext uri="{C183D7F6-B498-43B3-948B-1728B52AA6E4}">
                <adec:decorative xmlns:adec="http://schemas.microsoft.com/office/drawing/2017/decorative" val="1"/>
              </a:ext>
            </a:extLst>
          </p:cNvPr>
          <p:cNvSpPr/>
          <p:nvPr/>
        </p:nvSpPr>
        <p:spPr bwMode="auto">
          <a:xfrm>
            <a:off x="327283" y="3319355"/>
            <a:ext cx="408287" cy="408287"/>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sp>
        <p:nvSpPr>
          <p:cNvPr id="23" name="TextBox 22">
            <a:extLst>
              <a:ext uri="{FF2B5EF4-FFF2-40B4-BE49-F238E27FC236}">
                <a16:creationId xmlns:a16="http://schemas.microsoft.com/office/drawing/2014/main" id="{96008E34-B942-4226-8B9D-786CCFA9C753}"/>
              </a:ext>
            </a:extLst>
          </p:cNvPr>
          <p:cNvSpPr txBox="1"/>
          <p:nvPr/>
        </p:nvSpPr>
        <p:spPr>
          <a:xfrm>
            <a:off x="783580" y="3316659"/>
            <a:ext cx="3375062" cy="400627"/>
          </a:xfrm>
          <a:prstGeom prst="rect">
            <a:avLst/>
          </a:prstGeom>
          <a:noFill/>
        </p:spPr>
        <p:txBody>
          <a:bodyPr wrap="square" lIns="134464" tIns="107571" rIns="134464" bIns="107571" rtlCol="0">
            <a:spAutoFit/>
          </a:bodyPr>
          <a:lstStyle/>
          <a:p>
            <a:pPr>
              <a:lnSpc>
                <a:spcPct val="90000"/>
              </a:lnSpc>
              <a:spcAft>
                <a:spcPts val="441"/>
              </a:spcAft>
            </a:pPr>
            <a:r>
              <a:rPr lang="en-GB" sz="1324">
                <a:solidFill>
                  <a:schemeClr val="tx1">
                    <a:lumMod val="65000"/>
                    <a:lumOff val="35000"/>
                  </a:schemeClr>
                </a:solidFill>
                <a:latin typeface="+mj-lt"/>
              </a:rPr>
              <a:t>Share code efficiently</a:t>
            </a:r>
          </a:p>
        </p:txBody>
      </p:sp>
      <p:sp>
        <p:nvSpPr>
          <p:cNvPr id="24" name="TextBox 23">
            <a:extLst>
              <a:ext uri="{FF2B5EF4-FFF2-40B4-BE49-F238E27FC236}">
                <a16:creationId xmlns:a16="http://schemas.microsoft.com/office/drawing/2014/main" id="{44BE15AD-9292-49C4-A9A5-33B96DE0766E}"/>
              </a:ext>
            </a:extLst>
          </p:cNvPr>
          <p:cNvSpPr txBox="1"/>
          <p:nvPr/>
        </p:nvSpPr>
        <p:spPr>
          <a:xfrm>
            <a:off x="783579" y="3550091"/>
            <a:ext cx="2922660" cy="461541"/>
          </a:xfrm>
          <a:prstGeom prst="rect">
            <a:avLst/>
          </a:prstGeom>
          <a:noFill/>
        </p:spPr>
        <p:txBody>
          <a:bodyPr wrap="square" lIns="134464" tIns="107571" rIns="134464" bIns="107571" rtlCol="0">
            <a:spAutoFit/>
          </a:bodyPr>
          <a:lstStyle/>
          <a:p>
            <a:pPr>
              <a:lnSpc>
                <a:spcPct val="90000"/>
              </a:lnSpc>
              <a:spcAft>
                <a:spcPts val="441"/>
              </a:spcAft>
            </a:pPr>
            <a:r>
              <a:rPr lang="en-GB" sz="882">
                <a:solidFill>
                  <a:srgbClr val="595959"/>
                </a:solidFill>
              </a:rPr>
              <a:t>Easily share code across small teams and large enterprises.</a:t>
            </a:r>
            <a:endParaRPr lang="en-US" sz="882">
              <a:solidFill>
                <a:srgbClr val="595959"/>
              </a:solidFill>
            </a:endParaRPr>
          </a:p>
        </p:txBody>
      </p:sp>
      <p:sp>
        <p:nvSpPr>
          <p:cNvPr id="28" name="Text Placeholder 3">
            <a:extLst>
              <a:ext uri="{FF2B5EF4-FFF2-40B4-BE49-F238E27FC236}">
                <a16:creationId xmlns:a16="http://schemas.microsoft.com/office/drawing/2014/main" id="{12CDE9BA-C365-4833-B2DD-01DF20A79BB3}"/>
              </a:ext>
            </a:extLst>
          </p:cNvPr>
          <p:cNvSpPr txBox="1">
            <a:spLocks/>
          </p:cNvSpPr>
          <p:nvPr/>
        </p:nvSpPr>
        <p:spPr>
          <a:xfrm>
            <a:off x="727851" y="4414468"/>
            <a:ext cx="2855748" cy="226344"/>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45">
              <a:buNone/>
              <a:defRPr/>
            </a:pPr>
            <a:r>
              <a:rPr lang="en-US" sz="1471" b="1">
                <a:solidFill>
                  <a:srgbClr val="CB2E6D"/>
                </a:solidFill>
                <a:latin typeface="Segoe UI Semibold" panose="020B0702040204020203" pitchFamily="34" charset="0"/>
                <a:cs typeface="Segoe UI Semibold" panose="020B0702040204020203" pitchFamily="34" charset="0"/>
              </a:rPr>
              <a:t>https://azure.com/devops</a:t>
            </a:r>
          </a:p>
        </p:txBody>
      </p:sp>
      <p:sp>
        <p:nvSpPr>
          <p:cNvPr id="29" name="Oval 28">
            <a:extLst>
              <a:ext uri="{FF2B5EF4-FFF2-40B4-BE49-F238E27FC236}">
                <a16:creationId xmlns:a16="http://schemas.microsoft.com/office/drawing/2014/main" id="{898FC792-55D1-47DF-A396-371288845618}"/>
              </a:ext>
              <a:ext uri="{C183D7F6-B498-43B3-948B-1728B52AA6E4}">
                <adec:decorative xmlns:adec="http://schemas.microsoft.com/office/drawing/2017/decorative" val="1"/>
              </a:ext>
            </a:extLst>
          </p:cNvPr>
          <p:cNvSpPr/>
          <p:nvPr/>
        </p:nvSpPr>
        <p:spPr bwMode="auto">
          <a:xfrm>
            <a:off x="300012" y="4368662"/>
            <a:ext cx="315030" cy="315028"/>
          </a:xfrm>
          <a:prstGeom prst="ellipse">
            <a:avLst/>
          </a:prstGeom>
          <a:noFill/>
          <a:ln w="28575" cap="flat" cmpd="sng" algn="ctr">
            <a:solidFill>
              <a:srgbClr val="CB2E6D"/>
            </a:solid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383" eaLnBrk="1" hangingPunct="1">
              <a:defRPr/>
            </a:pPr>
            <a:r>
              <a:rPr lang="en-US" sz="1471" kern="0">
                <a:ln w="19050">
                  <a:noFill/>
                </a:ln>
                <a:solidFill>
                  <a:srgbClr val="CB2E6D"/>
                </a:solidFill>
                <a:latin typeface="Segoe UI"/>
                <a:ea typeface="Segoe UI" pitchFamily="34" charset="0"/>
                <a:cs typeface="Segoe UI" pitchFamily="34" charset="0"/>
                <a:sym typeface="Wingdings" panose="05000000000000000000" pitchFamily="2" charset="2"/>
              </a:rPr>
              <a:t></a:t>
            </a:r>
            <a:endParaRPr lang="en-US" sz="1471" kern="0">
              <a:ln w="19050">
                <a:noFill/>
              </a:ln>
              <a:solidFill>
                <a:srgbClr val="CB2E6D"/>
              </a:solidFill>
              <a:latin typeface="Segoe UI"/>
              <a:ea typeface="Segoe UI" pitchFamily="34" charset="0"/>
              <a:cs typeface="Segoe UI" pitchFamily="34" charset="0"/>
            </a:endParaRPr>
          </a:p>
        </p:txBody>
      </p:sp>
      <p:sp>
        <p:nvSpPr>
          <p:cNvPr id="26" name="Oval 25">
            <a:extLst>
              <a:ext uri="{FF2B5EF4-FFF2-40B4-BE49-F238E27FC236}">
                <a16:creationId xmlns:a16="http://schemas.microsoft.com/office/drawing/2014/main" id="{08760E37-E16B-454B-B53B-34DE4F345D6B}"/>
              </a:ext>
              <a:ext uri="{C183D7F6-B498-43B3-948B-1728B52AA6E4}">
                <adec:decorative xmlns:adec="http://schemas.microsoft.com/office/drawing/2017/decorative" val="1"/>
              </a:ext>
            </a:extLst>
          </p:cNvPr>
          <p:cNvSpPr/>
          <p:nvPr/>
        </p:nvSpPr>
        <p:spPr bwMode="auto">
          <a:xfrm>
            <a:off x="327283" y="1523753"/>
            <a:ext cx="408287" cy="408287"/>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a:lnSpc>
                <a:spcPct val="90000"/>
              </a:lnSpc>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pic>
        <p:nvPicPr>
          <p:cNvPr id="13" name="Graphic 12">
            <a:extLst>
              <a:ext uri="{FF2B5EF4-FFF2-40B4-BE49-F238E27FC236}">
                <a16:creationId xmlns:a16="http://schemas.microsoft.com/office/drawing/2014/main" id="{2A467BB4-5A75-492E-A68A-063FC77860C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3380" y="3411880"/>
            <a:ext cx="196093" cy="210100"/>
          </a:xfrm>
          <a:prstGeom prst="rect">
            <a:avLst/>
          </a:prstGeom>
        </p:spPr>
      </p:pic>
      <p:pic>
        <p:nvPicPr>
          <p:cNvPr id="19" name="Graphic 18">
            <a:extLst>
              <a:ext uri="{FF2B5EF4-FFF2-40B4-BE49-F238E27FC236}">
                <a16:creationId xmlns:a16="http://schemas.microsoft.com/office/drawing/2014/main" id="{DD7BD547-8D79-4FE3-A391-C2DAD50D7CE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6377" y="1629850"/>
            <a:ext cx="210100" cy="196093"/>
          </a:xfrm>
          <a:prstGeom prst="rect">
            <a:avLst/>
          </a:prstGeom>
        </p:spPr>
      </p:pic>
      <p:pic>
        <p:nvPicPr>
          <p:cNvPr id="31" name="Graphic 30">
            <a:extLst>
              <a:ext uri="{FF2B5EF4-FFF2-40B4-BE49-F238E27FC236}">
                <a16:creationId xmlns:a16="http://schemas.microsoft.com/office/drawing/2014/main" id="{04912787-156B-463C-861A-D0C18DECD68E}"/>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3380" y="2561600"/>
            <a:ext cx="210100" cy="210100"/>
          </a:xfrm>
          <a:prstGeom prst="rect">
            <a:avLst/>
          </a:prstGeom>
        </p:spPr>
      </p:pic>
      <p:pic>
        <p:nvPicPr>
          <p:cNvPr id="27" name="Picture 26" descr="A screenshot of Azure Artifacts listing NuGet, NPM and Maven packages">
            <a:extLst>
              <a:ext uri="{FF2B5EF4-FFF2-40B4-BE49-F238E27FC236}">
                <a16:creationId xmlns:a16="http://schemas.microsoft.com/office/drawing/2014/main" id="{E9A11B5A-A10B-421E-B3C5-614EBB5321DE}"/>
              </a:ext>
            </a:extLst>
          </p:cNvPr>
          <p:cNvPicPr>
            <a:picLocks noChangeAspect="1"/>
          </p:cNvPicPr>
          <p:nvPr/>
        </p:nvPicPr>
        <p:blipFill rotWithShape="1">
          <a:blip r:embed="rId10">
            <a:extLst>
              <a:ext uri="{28A0092B-C50C-407E-A947-70E740481C1C}">
                <a14:useLocalDpi xmlns:a14="http://schemas.microsoft.com/office/drawing/2010/main" val="0"/>
              </a:ext>
            </a:extLst>
          </a:blip>
          <a:srcRect r="13270"/>
          <a:stretch/>
        </p:blipFill>
        <p:spPr>
          <a:xfrm>
            <a:off x="4613993" y="1131868"/>
            <a:ext cx="4530007" cy="3264426"/>
          </a:xfrm>
          <a:prstGeom prst="rect">
            <a:avLst/>
          </a:prstGeom>
        </p:spPr>
      </p:pic>
    </p:spTree>
    <p:extLst>
      <p:ext uri="{BB962C8B-B14F-4D97-AF65-F5344CB8AC3E}">
        <p14:creationId xmlns:p14="http://schemas.microsoft.com/office/powerpoint/2010/main" val="281131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1D37F-9777-4AC2-B701-65A67F74A26C}"/>
              </a:ext>
            </a:extLst>
          </p:cNvPr>
          <p:cNvSpPr>
            <a:spLocks noGrp="1"/>
          </p:cNvSpPr>
          <p:nvPr>
            <p:ph type="title"/>
          </p:nvPr>
        </p:nvSpPr>
        <p:spPr/>
        <p:txBody>
          <a:bodyPr/>
          <a:lstStyle/>
          <a:p>
            <a:r>
              <a:rPr lang="en-US"/>
              <a:t>Smarter Insights, Faster</a:t>
            </a:r>
          </a:p>
        </p:txBody>
      </p:sp>
      <p:sp>
        <p:nvSpPr>
          <p:cNvPr id="29" name="TextBox 28">
            <a:extLst>
              <a:ext uri="{FF2B5EF4-FFF2-40B4-BE49-F238E27FC236}">
                <a16:creationId xmlns:a16="http://schemas.microsoft.com/office/drawing/2014/main" id="{EBCA8E7C-31C6-4F4E-BE47-69FEAA91F44C}"/>
              </a:ext>
            </a:extLst>
          </p:cNvPr>
          <p:cNvSpPr txBox="1"/>
          <p:nvPr/>
        </p:nvSpPr>
        <p:spPr>
          <a:xfrm>
            <a:off x="202551" y="674251"/>
            <a:ext cx="7237283" cy="420923"/>
          </a:xfrm>
          <a:prstGeom prst="rect">
            <a:avLst/>
          </a:prstGeom>
          <a:noFill/>
        </p:spPr>
        <p:txBody>
          <a:bodyPr wrap="square" lIns="134445" tIns="107556" rIns="134445" bIns="107556" rtlCol="0">
            <a:spAutoFit/>
          </a:bodyPr>
          <a:lstStyle>
            <a:defPPr>
              <a:defRPr lang="en-US"/>
            </a:defPPr>
            <a:lvl1pPr defTabSz="950663" fontAlgn="base">
              <a:lnSpc>
                <a:spcPct val="90000"/>
              </a:lnSpc>
              <a:spcBef>
                <a:spcPct val="0"/>
              </a:spcBef>
              <a:spcAft>
                <a:spcPct val="0"/>
              </a:spcAft>
              <a:defRPr sz="2000" kern="0">
                <a:gradFill>
                  <a:gsLst>
                    <a:gs pos="78761">
                      <a:schemeClr val="accent1"/>
                    </a:gs>
                    <a:gs pos="0">
                      <a:schemeClr val="accent1"/>
                    </a:gs>
                  </a:gsLst>
                  <a:lin ang="5400000" scaled="0"/>
                </a:gradFill>
                <a:latin typeface="Segoe UI Semibold" panose="020B0702040204020203" pitchFamily="34" charset="0"/>
                <a:cs typeface="Segoe UI Semibold" panose="020B0702040204020203" pitchFamily="34" charset="0"/>
              </a:defRPr>
            </a:lvl1pPr>
            <a:lvl2pPr marL="457200" defTabSz="457200"/>
            <a:lvl3pPr marL="914400" defTabSz="457200"/>
            <a:lvl4pPr marL="1371600" defTabSz="457200"/>
            <a:lvl5pPr marL="1828800" defTabSz="457200"/>
            <a:lvl6pPr marL="2286000" defTabSz="457200"/>
            <a:lvl7pPr marL="2743200" defTabSz="457200"/>
            <a:lvl8pPr marL="3200400" defTabSz="457200"/>
            <a:lvl9pPr marL="3657600" defTabSz="457200"/>
          </a:lstStyle>
          <a:p>
            <a:pPr defTabSz="698889">
              <a:defRPr/>
            </a:pPr>
            <a:r>
              <a:rPr lang="en-US" sz="1471">
                <a:gradFill>
                  <a:gsLst>
                    <a:gs pos="78761">
                      <a:srgbClr val="0072C6"/>
                    </a:gs>
                    <a:gs pos="0">
                      <a:srgbClr val="0072C6"/>
                    </a:gs>
                  </a:gsLst>
                  <a:lin ang="5400000" scaled="0"/>
                </a:gradFill>
              </a:rPr>
              <a:t>Azure Monitor, Application Insights &amp; Log Analytics</a:t>
            </a:r>
          </a:p>
        </p:txBody>
      </p:sp>
      <p:sp>
        <p:nvSpPr>
          <p:cNvPr id="77" name="Rectangle 76">
            <a:extLst>
              <a:ext uri="{FF2B5EF4-FFF2-40B4-BE49-F238E27FC236}">
                <a16:creationId xmlns:a16="http://schemas.microsoft.com/office/drawing/2014/main" id="{DC3AACD1-5CAD-4C5C-B124-749FB46293A0}"/>
              </a:ext>
            </a:extLst>
          </p:cNvPr>
          <p:cNvSpPr/>
          <p:nvPr/>
        </p:nvSpPr>
        <p:spPr bwMode="auto">
          <a:xfrm>
            <a:off x="596379" y="1607115"/>
            <a:ext cx="2407604" cy="6423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685252">
              <a:spcAft>
                <a:spcPts val="1765"/>
              </a:spcAft>
              <a:defRPr/>
            </a:pPr>
            <a:r>
              <a:rPr lang="en-US" kern="0">
                <a:gradFill>
                  <a:gsLst>
                    <a:gs pos="78761">
                      <a:srgbClr val="0072C6"/>
                    </a:gs>
                    <a:gs pos="0">
                      <a:srgbClr val="0072C6"/>
                    </a:gs>
                  </a:gsLst>
                  <a:lin ang="5400000" scaled="0"/>
                </a:gradFill>
                <a:latin typeface="Segoe UI Semilight" panose="020B0402040204020203" pitchFamily="34" charset="0"/>
                <a:ea typeface="Segoe UI Light" charset="0"/>
                <a:cs typeface="Segoe UI Semilight" panose="020B0402040204020203" pitchFamily="34" charset="0"/>
              </a:rPr>
              <a:t>Pre-defined solutions with smart thresholds</a:t>
            </a:r>
          </a:p>
        </p:txBody>
      </p:sp>
      <p:grpSp>
        <p:nvGrpSpPr>
          <p:cNvPr id="78" name="Group 77">
            <a:extLst>
              <a:ext uri="{FF2B5EF4-FFF2-40B4-BE49-F238E27FC236}">
                <a16:creationId xmlns:a16="http://schemas.microsoft.com/office/drawing/2014/main" id="{8E8DFC08-94B9-41A2-B6A2-10EBC65875DD}"/>
              </a:ext>
              <a:ext uri="{C183D7F6-B498-43B3-948B-1728B52AA6E4}">
                <adec:decorative xmlns:adec="http://schemas.microsoft.com/office/drawing/2017/decorative" val="1"/>
              </a:ext>
            </a:extLst>
          </p:cNvPr>
          <p:cNvGrpSpPr/>
          <p:nvPr/>
        </p:nvGrpSpPr>
        <p:grpSpPr>
          <a:xfrm>
            <a:off x="233183" y="1607115"/>
            <a:ext cx="234402" cy="233767"/>
            <a:chOff x="7745382" y="4179584"/>
            <a:chExt cx="216026" cy="215441"/>
          </a:xfrm>
          <a:solidFill>
            <a:schemeClr val="accent1"/>
          </a:solidFill>
        </p:grpSpPr>
        <p:sp>
          <p:nvSpPr>
            <p:cNvPr id="79" name="Freeform 14">
              <a:extLst>
                <a:ext uri="{FF2B5EF4-FFF2-40B4-BE49-F238E27FC236}">
                  <a16:creationId xmlns:a16="http://schemas.microsoft.com/office/drawing/2014/main" id="{B1D1E7D1-4F8B-4894-BB16-EDD3873F05A6}"/>
                </a:ext>
              </a:extLst>
            </p:cNvPr>
            <p:cNvSpPr>
              <a:spLocks noChangeArrowheads="1"/>
            </p:cNvSpPr>
            <p:nvPr/>
          </p:nvSpPr>
          <p:spPr bwMode="auto">
            <a:xfrm>
              <a:off x="7847458" y="4234965"/>
              <a:ext cx="59320" cy="102821"/>
            </a:xfrm>
            <a:custGeom>
              <a:avLst/>
              <a:gdLst>
                <a:gd name="T0" fmla="*/ 373 w 461"/>
                <a:gd name="T1" fmla="*/ 449 h 801"/>
                <a:gd name="T2" fmla="*/ 373 w 461"/>
                <a:gd name="T3" fmla="*/ 449 h 801"/>
                <a:gd name="T4" fmla="*/ 298 w 461"/>
                <a:gd name="T5" fmla="*/ 449 h 801"/>
                <a:gd name="T6" fmla="*/ 298 w 461"/>
                <a:gd name="T7" fmla="*/ 449 h 801"/>
                <a:gd name="T8" fmla="*/ 0 w 461"/>
                <a:gd name="T9" fmla="*/ 747 h 801"/>
                <a:gd name="T10" fmla="*/ 0 w 461"/>
                <a:gd name="T11" fmla="*/ 747 h 801"/>
                <a:gd name="T12" fmla="*/ 56 w 461"/>
                <a:gd name="T13" fmla="*/ 800 h 801"/>
                <a:gd name="T14" fmla="*/ 460 w 461"/>
                <a:gd name="T15" fmla="*/ 405 h 801"/>
                <a:gd name="T16" fmla="*/ 460 w 461"/>
                <a:gd name="T17" fmla="*/ 405 h 801"/>
                <a:gd name="T18" fmla="*/ 56 w 461"/>
                <a:gd name="T19" fmla="*/ 0 h 801"/>
                <a:gd name="T20" fmla="*/ 56 w 461"/>
                <a:gd name="T21" fmla="*/ 0 h 801"/>
                <a:gd name="T22" fmla="*/ 0 w 461"/>
                <a:gd name="T23" fmla="*/ 53 h 801"/>
                <a:gd name="T24" fmla="*/ 0 w 461"/>
                <a:gd name="T25" fmla="*/ 53 h 801"/>
                <a:gd name="T26" fmla="*/ 298 w 461"/>
                <a:gd name="T27" fmla="*/ 361 h 801"/>
                <a:gd name="T28" fmla="*/ 298 w 461"/>
                <a:gd name="T29" fmla="*/ 361 h 801"/>
                <a:gd name="T30" fmla="*/ 373 w 461"/>
                <a:gd name="T31" fmla="*/ 361 h 801"/>
                <a:gd name="T32" fmla="*/ 373 w 461"/>
                <a:gd name="T33" fmla="*/ 44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1" h="801">
                  <a:moveTo>
                    <a:pt x="373" y="449"/>
                  </a:moveTo>
                  <a:lnTo>
                    <a:pt x="373" y="449"/>
                  </a:lnTo>
                  <a:lnTo>
                    <a:pt x="298" y="449"/>
                  </a:lnTo>
                  <a:lnTo>
                    <a:pt x="298" y="449"/>
                  </a:lnTo>
                  <a:lnTo>
                    <a:pt x="0" y="747"/>
                  </a:lnTo>
                  <a:lnTo>
                    <a:pt x="0" y="747"/>
                  </a:lnTo>
                  <a:lnTo>
                    <a:pt x="56" y="800"/>
                  </a:lnTo>
                  <a:lnTo>
                    <a:pt x="460" y="405"/>
                  </a:lnTo>
                  <a:lnTo>
                    <a:pt x="460" y="405"/>
                  </a:lnTo>
                  <a:lnTo>
                    <a:pt x="56" y="0"/>
                  </a:lnTo>
                  <a:lnTo>
                    <a:pt x="56" y="0"/>
                  </a:lnTo>
                  <a:lnTo>
                    <a:pt x="0" y="53"/>
                  </a:lnTo>
                  <a:lnTo>
                    <a:pt x="0" y="53"/>
                  </a:lnTo>
                  <a:lnTo>
                    <a:pt x="298" y="361"/>
                  </a:lnTo>
                  <a:lnTo>
                    <a:pt x="298" y="361"/>
                  </a:lnTo>
                  <a:lnTo>
                    <a:pt x="373" y="361"/>
                  </a:lnTo>
                  <a:lnTo>
                    <a:pt x="373" y="449"/>
                  </a:lnTo>
                </a:path>
              </a:pathLst>
            </a:custGeom>
            <a:grpFill/>
            <a:ln>
              <a:noFill/>
            </a:ln>
            <a:effectLst/>
          </p:spPr>
          <p:txBody>
            <a:bodyPr wrap="none" anchor="ctr"/>
            <a:lstStyle/>
            <a:p>
              <a:pPr>
                <a:defRPr/>
              </a:pPr>
              <a:endParaRPr lang="en-US" sz="1377">
                <a:solidFill>
                  <a:srgbClr val="505050"/>
                </a:solidFill>
                <a:latin typeface="Segoe UI Semilight"/>
              </a:endParaRPr>
            </a:p>
          </p:txBody>
        </p:sp>
        <p:sp>
          <p:nvSpPr>
            <p:cNvPr id="80" name="Freeform 15">
              <a:extLst>
                <a:ext uri="{FF2B5EF4-FFF2-40B4-BE49-F238E27FC236}">
                  <a16:creationId xmlns:a16="http://schemas.microsoft.com/office/drawing/2014/main" id="{BB32EDF1-9A2F-4425-AE1B-3727B12E9202}"/>
                </a:ext>
              </a:extLst>
            </p:cNvPr>
            <p:cNvSpPr>
              <a:spLocks noChangeArrowheads="1"/>
            </p:cNvSpPr>
            <p:nvPr/>
          </p:nvSpPr>
          <p:spPr bwMode="auto">
            <a:xfrm>
              <a:off x="7807855" y="4280865"/>
              <a:ext cx="93670" cy="11709"/>
            </a:xfrm>
            <a:custGeom>
              <a:avLst/>
              <a:gdLst>
                <a:gd name="T0" fmla="*/ 704 w 705"/>
                <a:gd name="T1" fmla="*/ 44 h 89"/>
                <a:gd name="T2" fmla="*/ 704 w 705"/>
                <a:gd name="T3" fmla="*/ 44 h 89"/>
                <a:gd name="T4" fmla="*/ 660 w 705"/>
                <a:gd name="T5" fmla="*/ 0 h 89"/>
                <a:gd name="T6" fmla="*/ 660 w 705"/>
                <a:gd name="T7" fmla="*/ 0 h 89"/>
                <a:gd name="T8" fmla="*/ 0 w 705"/>
                <a:gd name="T9" fmla="*/ 0 h 89"/>
                <a:gd name="T10" fmla="*/ 0 w 705"/>
                <a:gd name="T11" fmla="*/ 0 h 89"/>
                <a:gd name="T12" fmla="*/ 0 w 705"/>
                <a:gd name="T13" fmla="*/ 88 h 89"/>
                <a:gd name="T14" fmla="*/ 0 w 705"/>
                <a:gd name="T15" fmla="*/ 88 h 89"/>
                <a:gd name="T16" fmla="*/ 660 w 705"/>
                <a:gd name="T17" fmla="*/ 88 h 89"/>
                <a:gd name="T18" fmla="*/ 660 w 705"/>
                <a:gd name="T19" fmla="*/ 88 h 89"/>
                <a:gd name="T20" fmla="*/ 704 w 705"/>
                <a:gd name="T21" fmla="*/ 4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5" h="89">
                  <a:moveTo>
                    <a:pt x="704" y="44"/>
                  </a:moveTo>
                  <a:lnTo>
                    <a:pt x="704" y="44"/>
                  </a:lnTo>
                  <a:lnTo>
                    <a:pt x="660" y="0"/>
                  </a:lnTo>
                  <a:lnTo>
                    <a:pt x="660" y="0"/>
                  </a:lnTo>
                  <a:lnTo>
                    <a:pt x="0" y="0"/>
                  </a:lnTo>
                  <a:lnTo>
                    <a:pt x="0" y="0"/>
                  </a:lnTo>
                  <a:lnTo>
                    <a:pt x="0" y="88"/>
                  </a:lnTo>
                  <a:lnTo>
                    <a:pt x="0" y="88"/>
                  </a:lnTo>
                  <a:lnTo>
                    <a:pt x="660" y="88"/>
                  </a:lnTo>
                  <a:lnTo>
                    <a:pt x="660" y="88"/>
                  </a:lnTo>
                  <a:lnTo>
                    <a:pt x="704" y="44"/>
                  </a:lnTo>
                </a:path>
              </a:pathLst>
            </a:custGeom>
            <a:grpFill/>
            <a:ln>
              <a:noFill/>
            </a:ln>
            <a:effectLst/>
          </p:spPr>
          <p:txBody>
            <a:bodyPr wrap="none" anchor="ctr"/>
            <a:lstStyle/>
            <a:p>
              <a:pPr>
                <a:defRPr/>
              </a:pPr>
              <a:endParaRPr lang="en-US" sz="1377">
                <a:solidFill>
                  <a:srgbClr val="505050"/>
                </a:solidFill>
                <a:latin typeface="Segoe UI Semilight"/>
              </a:endParaRPr>
            </a:p>
          </p:txBody>
        </p:sp>
        <p:sp>
          <p:nvSpPr>
            <p:cNvPr id="81" name="Freeform 16">
              <a:extLst>
                <a:ext uri="{FF2B5EF4-FFF2-40B4-BE49-F238E27FC236}">
                  <a16:creationId xmlns:a16="http://schemas.microsoft.com/office/drawing/2014/main" id="{DCA4629F-BCE1-4DC5-B63D-341C3C90911D}"/>
                </a:ext>
              </a:extLst>
            </p:cNvPr>
            <p:cNvSpPr>
              <a:spLocks noChangeArrowheads="1"/>
            </p:cNvSpPr>
            <p:nvPr/>
          </p:nvSpPr>
          <p:spPr bwMode="auto">
            <a:xfrm>
              <a:off x="7745382" y="4179584"/>
              <a:ext cx="216026" cy="215441"/>
            </a:xfrm>
            <a:custGeom>
              <a:avLst/>
              <a:gdLst>
                <a:gd name="T0" fmla="*/ 854 w 1626"/>
                <a:gd name="T1" fmla="*/ 1623 h 1624"/>
                <a:gd name="T2" fmla="*/ 976 w 1626"/>
                <a:gd name="T3" fmla="*/ 1607 h 1624"/>
                <a:gd name="T4" fmla="*/ 1093 w 1626"/>
                <a:gd name="T5" fmla="*/ 1573 h 1624"/>
                <a:gd name="T6" fmla="*/ 1198 w 1626"/>
                <a:gd name="T7" fmla="*/ 1522 h 1624"/>
                <a:gd name="T8" fmla="*/ 1330 w 1626"/>
                <a:gd name="T9" fmla="*/ 1435 h 1624"/>
                <a:gd name="T10" fmla="*/ 1487 w 1626"/>
                <a:gd name="T11" fmla="*/ 1259 h 1624"/>
                <a:gd name="T12" fmla="*/ 1559 w 1626"/>
                <a:gd name="T13" fmla="*/ 1124 h 1624"/>
                <a:gd name="T14" fmla="*/ 1597 w 1626"/>
                <a:gd name="T15" fmla="*/ 1011 h 1624"/>
                <a:gd name="T16" fmla="*/ 1619 w 1626"/>
                <a:gd name="T17" fmla="*/ 891 h 1624"/>
                <a:gd name="T18" fmla="*/ 1625 w 1626"/>
                <a:gd name="T19" fmla="*/ 810 h 1624"/>
                <a:gd name="T20" fmla="*/ 1616 w 1626"/>
                <a:gd name="T21" fmla="*/ 687 h 1624"/>
                <a:gd name="T22" fmla="*/ 1588 w 1626"/>
                <a:gd name="T23" fmla="*/ 568 h 1624"/>
                <a:gd name="T24" fmla="*/ 1544 w 1626"/>
                <a:gd name="T25" fmla="*/ 458 h 1624"/>
                <a:gd name="T26" fmla="*/ 1487 w 1626"/>
                <a:gd name="T27" fmla="*/ 354 h 1624"/>
                <a:gd name="T28" fmla="*/ 1330 w 1626"/>
                <a:gd name="T29" fmla="*/ 182 h 1624"/>
                <a:gd name="T30" fmla="*/ 1198 w 1626"/>
                <a:gd name="T31" fmla="*/ 97 h 1624"/>
                <a:gd name="T32" fmla="*/ 1093 w 1626"/>
                <a:gd name="T33" fmla="*/ 47 h 1624"/>
                <a:gd name="T34" fmla="*/ 976 w 1626"/>
                <a:gd name="T35" fmla="*/ 15 h 1624"/>
                <a:gd name="T36" fmla="*/ 854 w 1626"/>
                <a:gd name="T37" fmla="*/ 0 h 1624"/>
                <a:gd name="T38" fmla="*/ 772 w 1626"/>
                <a:gd name="T39" fmla="*/ 0 h 1624"/>
                <a:gd name="T40" fmla="*/ 650 w 1626"/>
                <a:gd name="T41" fmla="*/ 15 h 1624"/>
                <a:gd name="T42" fmla="*/ 534 w 1626"/>
                <a:gd name="T43" fmla="*/ 47 h 1624"/>
                <a:gd name="T44" fmla="*/ 424 w 1626"/>
                <a:gd name="T45" fmla="*/ 97 h 1624"/>
                <a:gd name="T46" fmla="*/ 295 w 1626"/>
                <a:gd name="T47" fmla="*/ 182 h 1624"/>
                <a:gd name="T48" fmla="*/ 138 w 1626"/>
                <a:gd name="T49" fmla="*/ 354 h 1624"/>
                <a:gd name="T50" fmla="*/ 82 w 1626"/>
                <a:gd name="T51" fmla="*/ 458 h 1624"/>
                <a:gd name="T52" fmla="*/ 37 w 1626"/>
                <a:gd name="T53" fmla="*/ 568 h 1624"/>
                <a:gd name="T54" fmla="*/ 9 w 1626"/>
                <a:gd name="T55" fmla="*/ 687 h 1624"/>
                <a:gd name="T56" fmla="*/ 0 w 1626"/>
                <a:gd name="T57" fmla="*/ 810 h 1624"/>
                <a:gd name="T58" fmla="*/ 6 w 1626"/>
                <a:gd name="T59" fmla="*/ 891 h 1624"/>
                <a:gd name="T60" fmla="*/ 25 w 1626"/>
                <a:gd name="T61" fmla="*/ 1011 h 1624"/>
                <a:gd name="T62" fmla="*/ 63 w 1626"/>
                <a:gd name="T63" fmla="*/ 1124 h 1624"/>
                <a:gd name="T64" fmla="*/ 138 w 1626"/>
                <a:gd name="T65" fmla="*/ 1259 h 1624"/>
                <a:gd name="T66" fmla="*/ 295 w 1626"/>
                <a:gd name="T67" fmla="*/ 1435 h 1624"/>
                <a:gd name="T68" fmla="*/ 424 w 1626"/>
                <a:gd name="T69" fmla="*/ 1522 h 1624"/>
                <a:gd name="T70" fmla="*/ 534 w 1626"/>
                <a:gd name="T71" fmla="*/ 1573 h 1624"/>
                <a:gd name="T72" fmla="*/ 650 w 1626"/>
                <a:gd name="T73" fmla="*/ 1607 h 1624"/>
                <a:gd name="T74" fmla="*/ 772 w 1626"/>
                <a:gd name="T75" fmla="*/ 1623 h 1624"/>
                <a:gd name="T76" fmla="*/ 813 w 1626"/>
                <a:gd name="T77" fmla="*/ 84 h 1624"/>
                <a:gd name="T78" fmla="*/ 1030 w 1626"/>
                <a:gd name="T79" fmla="*/ 119 h 1624"/>
                <a:gd name="T80" fmla="*/ 1220 w 1626"/>
                <a:gd name="T81" fmla="*/ 207 h 1624"/>
                <a:gd name="T82" fmla="*/ 1374 w 1626"/>
                <a:gd name="T83" fmla="*/ 348 h 1624"/>
                <a:gd name="T84" fmla="*/ 1481 w 1626"/>
                <a:gd name="T85" fmla="*/ 527 h 1624"/>
                <a:gd name="T86" fmla="*/ 1531 w 1626"/>
                <a:gd name="T87" fmla="*/ 734 h 1624"/>
                <a:gd name="T88" fmla="*/ 1531 w 1626"/>
                <a:gd name="T89" fmla="*/ 885 h 1624"/>
                <a:gd name="T90" fmla="*/ 1481 w 1626"/>
                <a:gd name="T91" fmla="*/ 1089 h 1624"/>
                <a:gd name="T92" fmla="*/ 1374 w 1626"/>
                <a:gd name="T93" fmla="*/ 1268 h 1624"/>
                <a:gd name="T94" fmla="*/ 1220 w 1626"/>
                <a:gd name="T95" fmla="*/ 1410 h 1624"/>
                <a:gd name="T96" fmla="*/ 1030 w 1626"/>
                <a:gd name="T97" fmla="*/ 1500 h 1624"/>
                <a:gd name="T98" fmla="*/ 851 w 1626"/>
                <a:gd name="T99" fmla="*/ 1535 h 1624"/>
                <a:gd name="T100" fmla="*/ 775 w 1626"/>
                <a:gd name="T101" fmla="*/ 1535 h 1624"/>
                <a:gd name="T102" fmla="*/ 600 w 1626"/>
                <a:gd name="T103" fmla="*/ 1500 h 1624"/>
                <a:gd name="T104" fmla="*/ 411 w 1626"/>
                <a:gd name="T105" fmla="*/ 1410 h 1624"/>
                <a:gd name="T106" fmla="*/ 254 w 1626"/>
                <a:gd name="T107" fmla="*/ 1268 h 1624"/>
                <a:gd name="T108" fmla="*/ 147 w 1626"/>
                <a:gd name="T109" fmla="*/ 1089 h 1624"/>
                <a:gd name="T110" fmla="*/ 91 w 1626"/>
                <a:gd name="T111" fmla="*/ 885 h 1624"/>
                <a:gd name="T112" fmla="*/ 88 w 1626"/>
                <a:gd name="T113" fmla="*/ 810 h 1624"/>
                <a:gd name="T114" fmla="*/ 103 w 1626"/>
                <a:gd name="T115" fmla="*/ 662 h 1624"/>
                <a:gd name="T116" fmla="*/ 176 w 1626"/>
                <a:gd name="T117" fmla="*/ 461 h 1624"/>
                <a:gd name="T118" fmla="*/ 301 w 1626"/>
                <a:gd name="T119" fmla="*/ 295 h 1624"/>
                <a:gd name="T120" fmla="*/ 471 w 1626"/>
                <a:gd name="T121" fmla="*/ 172 h 1624"/>
                <a:gd name="T122" fmla="*/ 669 w 1626"/>
                <a:gd name="T123" fmla="*/ 10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6" h="1624">
                  <a:moveTo>
                    <a:pt x="813" y="1623"/>
                  </a:moveTo>
                  <a:lnTo>
                    <a:pt x="813" y="1623"/>
                  </a:lnTo>
                  <a:lnTo>
                    <a:pt x="854" y="1623"/>
                  </a:lnTo>
                  <a:lnTo>
                    <a:pt x="895" y="1620"/>
                  </a:lnTo>
                  <a:lnTo>
                    <a:pt x="936" y="1614"/>
                  </a:lnTo>
                  <a:lnTo>
                    <a:pt x="976" y="1607"/>
                  </a:lnTo>
                  <a:lnTo>
                    <a:pt x="1017" y="1598"/>
                  </a:lnTo>
                  <a:lnTo>
                    <a:pt x="1055" y="1585"/>
                  </a:lnTo>
                  <a:lnTo>
                    <a:pt x="1093" y="1573"/>
                  </a:lnTo>
                  <a:lnTo>
                    <a:pt x="1130" y="1557"/>
                  </a:lnTo>
                  <a:lnTo>
                    <a:pt x="1165" y="1541"/>
                  </a:lnTo>
                  <a:lnTo>
                    <a:pt x="1198" y="1522"/>
                  </a:lnTo>
                  <a:lnTo>
                    <a:pt x="1233" y="1504"/>
                  </a:lnTo>
                  <a:lnTo>
                    <a:pt x="1267" y="1482"/>
                  </a:lnTo>
                  <a:lnTo>
                    <a:pt x="1330" y="1435"/>
                  </a:lnTo>
                  <a:lnTo>
                    <a:pt x="1387" y="1381"/>
                  </a:lnTo>
                  <a:lnTo>
                    <a:pt x="1440" y="1322"/>
                  </a:lnTo>
                  <a:lnTo>
                    <a:pt x="1487" y="1259"/>
                  </a:lnTo>
                  <a:lnTo>
                    <a:pt x="1525" y="1193"/>
                  </a:lnTo>
                  <a:lnTo>
                    <a:pt x="1544" y="1158"/>
                  </a:lnTo>
                  <a:lnTo>
                    <a:pt x="1559" y="1124"/>
                  </a:lnTo>
                  <a:lnTo>
                    <a:pt x="1575" y="1086"/>
                  </a:lnTo>
                  <a:lnTo>
                    <a:pt x="1588" y="1048"/>
                  </a:lnTo>
                  <a:lnTo>
                    <a:pt x="1597" y="1011"/>
                  </a:lnTo>
                  <a:lnTo>
                    <a:pt x="1606" y="970"/>
                  </a:lnTo>
                  <a:lnTo>
                    <a:pt x="1616" y="932"/>
                  </a:lnTo>
                  <a:lnTo>
                    <a:pt x="1619" y="891"/>
                  </a:lnTo>
                  <a:lnTo>
                    <a:pt x="1622" y="851"/>
                  </a:lnTo>
                  <a:lnTo>
                    <a:pt x="1625" y="810"/>
                  </a:lnTo>
                  <a:lnTo>
                    <a:pt x="1625" y="810"/>
                  </a:lnTo>
                  <a:lnTo>
                    <a:pt x="1622" y="769"/>
                  </a:lnTo>
                  <a:lnTo>
                    <a:pt x="1619" y="728"/>
                  </a:lnTo>
                  <a:lnTo>
                    <a:pt x="1616" y="687"/>
                  </a:lnTo>
                  <a:lnTo>
                    <a:pt x="1606" y="646"/>
                  </a:lnTo>
                  <a:lnTo>
                    <a:pt x="1597" y="606"/>
                  </a:lnTo>
                  <a:lnTo>
                    <a:pt x="1588" y="568"/>
                  </a:lnTo>
                  <a:lnTo>
                    <a:pt x="1575" y="530"/>
                  </a:lnTo>
                  <a:lnTo>
                    <a:pt x="1559" y="493"/>
                  </a:lnTo>
                  <a:lnTo>
                    <a:pt x="1544" y="458"/>
                  </a:lnTo>
                  <a:lnTo>
                    <a:pt x="1525" y="424"/>
                  </a:lnTo>
                  <a:lnTo>
                    <a:pt x="1506" y="389"/>
                  </a:lnTo>
                  <a:lnTo>
                    <a:pt x="1487" y="354"/>
                  </a:lnTo>
                  <a:lnTo>
                    <a:pt x="1440" y="292"/>
                  </a:lnTo>
                  <a:lnTo>
                    <a:pt x="1387" y="235"/>
                  </a:lnTo>
                  <a:lnTo>
                    <a:pt x="1330" y="182"/>
                  </a:lnTo>
                  <a:lnTo>
                    <a:pt x="1267" y="138"/>
                  </a:lnTo>
                  <a:lnTo>
                    <a:pt x="1233" y="116"/>
                  </a:lnTo>
                  <a:lnTo>
                    <a:pt x="1198" y="97"/>
                  </a:lnTo>
                  <a:lnTo>
                    <a:pt x="1165" y="78"/>
                  </a:lnTo>
                  <a:lnTo>
                    <a:pt x="1130" y="63"/>
                  </a:lnTo>
                  <a:lnTo>
                    <a:pt x="1093" y="47"/>
                  </a:lnTo>
                  <a:lnTo>
                    <a:pt x="1055" y="34"/>
                  </a:lnTo>
                  <a:lnTo>
                    <a:pt x="1017" y="25"/>
                  </a:lnTo>
                  <a:lnTo>
                    <a:pt x="976" y="15"/>
                  </a:lnTo>
                  <a:lnTo>
                    <a:pt x="936" y="9"/>
                  </a:lnTo>
                  <a:lnTo>
                    <a:pt x="895" y="3"/>
                  </a:lnTo>
                  <a:lnTo>
                    <a:pt x="854" y="0"/>
                  </a:lnTo>
                  <a:lnTo>
                    <a:pt x="813" y="0"/>
                  </a:lnTo>
                  <a:lnTo>
                    <a:pt x="813" y="0"/>
                  </a:lnTo>
                  <a:lnTo>
                    <a:pt x="772" y="0"/>
                  </a:lnTo>
                  <a:lnTo>
                    <a:pt x="728" y="3"/>
                  </a:lnTo>
                  <a:lnTo>
                    <a:pt x="688" y="9"/>
                  </a:lnTo>
                  <a:lnTo>
                    <a:pt x="650" y="15"/>
                  </a:lnTo>
                  <a:lnTo>
                    <a:pt x="609" y="25"/>
                  </a:lnTo>
                  <a:lnTo>
                    <a:pt x="571" y="34"/>
                  </a:lnTo>
                  <a:lnTo>
                    <a:pt x="534" y="47"/>
                  </a:lnTo>
                  <a:lnTo>
                    <a:pt x="496" y="63"/>
                  </a:lnTo>
                  <a:lnTo>
                    <a:pt x="461" y="78"/>
                  </a:lnTo>
                  <a:lnTo>
                    <a:pt x="424" y="97"/>
                  </a:lnTo>
                  <a:lnTo>
                    <a:pt x="392" y="116"/>
                  </a:lnTo>
                  <a:lnTo>
                    <a:pt x="358" y="138"/>
                  </a:lnTo>
                  <a:lnTo>
                    <a:pt x="295" y="182"/>
                  </a:lnTo>
                  <a:lnTo>
                    <a:pt x="239" y="235"/>
                  </a:lnTo>
                  <a:lnTo>
                    <a:pt x="185" y="292"/>
                  </a:lnTo>
                  <a:lnTo>
                    <a:pt x="138" y="354"/>
                  </a:lnTo>
                  <a:lnTo>
                    <a:pt x="119" y="389"/>
                  </a:lnTo>
                  <a:lnTo>
                    <a:pt x="97" y="424"/>
                  </a:lnTo>
                  <a:lnTo>
                    <a:pt x="82" y="458"/>
                  </a:lnTo>
                  <a:lnTo>
                    <a:pt x="63" y="493"/>
                  </a:lnTo>
                  <a:lnTo>
                    <a:pt x="50" y="530"/>
                  </a:lnTo>
                  <a:lnTo>
                    <a:pt x="37" y="568"/>
                  </a:lnTo>
                  <a:lnTo>
                    <a:pt x="25" y="606"/>
                  </a:lnTo>
                  <a:lnTo>
                    <a:pt x="15" y="646"/>
                  </a:lnTo>
                  <a:lnTo>
                    <a:pt x="9" y="687"/>
                  </a:lnTo>
                  <a:lnTo>
                    <a:pt x="6" y="728"/>
                  </a:lnTo>
                  <a:lnTo>
                    <a:pt x="3" y="769"/>
                  </a:lnTo>
                  <a:lnTo>
                    <a:pt x="0" y="810"/>
                  </a:lnTo>
                  <a:lnTo>
                    <a:pt x="0" y="810"/>
                  </a:lnTo>
                  <a:lnTo>
                    <a:pt x="3" y="851"/>
                  </a:lnTo>
                  <a:lnTo>
                    <a:pt x="6" y="891"/>
                  </a:lnTo>
                  <a:lnTo>
                    <a:pt x="9" y="932"/>
                  </a:lnTo>
                  <a:lnTo>
                    <a:pt x="15" y="970"/>
                  </a:lnTo>
                  <a:lnTo>
                    <a:pt x="25" y="1011"/>
                  </a:lnTo>
                  <a:lnTo>
                    <a:pt x="37" y="1048"/>
                  </a:lnTo>
                  <a:lnTo>
                    <a:pt x="50" y="1086"/>
                  </a:lnTo>
                  <a:lnTo>
                    <a:pt x="63" y="1124"/>
                  </a:lnTo>
                  <a:lnTo>
                    <a:pt x="82" y="1158"/>
                  </a:lnTo>
                  <a:lnTo>
                    <a:pt x="97" y="1193"/>
                  </a:lnTo>
                  <a:lnTo>
                    <a:pt x="138" y="1259"/>
                  </a:lnTo>
                  <a:lnTo>
                    <a:pt x="185" y="1322"/>
                  </a:lnTo>
                  <a:lnTo>
                    <a:pt x="239" y="1381"/>
                  </a:lnTo>
                  <a:lnTo>
                    <a:pt x="295" y="1435"/>
                  </a:lnTo>
                  <a:lnTo>
                    <a:pt x="358" y="1482"/>
                  </a:lnTo>
                  <a:lnTo>
                    <a:pt x="392" y="1504"/>
                  </a:lnTo>
                  <a:lnTo>
                    <a:pt x="424" y="1522"/>
                  </a:lnTo>
                  <a:lnTo>
                    <a:pt x="461" y="1541"/>
                  </a:lnTo>
                  <a:lnTo>
                    <a:pt x="496" y="1557"/>
                  </a:lnTo>
                  <a:lnTo>
                    <a:pt x="534" y="1573"/>
                  </a:lnTo>
                  <a:lnTo>
                    <a:pt x="571" y="1585"/>
                  </a:lnTo>
                  <a:lnTo>
                    <a:pt x="609" y="1598"/>
                  </a:lnTo>
                  <a:lnTo>
                    <a:pt x="650" y="1607"/>
                  </a:lnTo>
                  <a:lnTo>
                    <a:pt x="688" y="1614"/>
                  </a:lnTo>
                  <a:lnTo>
                    <a:pt x="728" y="1620"/>
                  </a:lnTo>
                  <a:lnTo>
                    <a:pt x="772" y="1623"/>
                  </a:lnTo>
                  <a:lnTo>
                    <a:pt x="813" y="1623"/>
                  </a:lnTo>
                  <a:close/>
                  <a:moveTo>
                    <a:pt x="813" y="84"/>
                  </a:moveTo>
                  <a:lnTo>
                    <a:pt x="813" y="84"/>
                  </a:lnTo>
                  <a:lnTo>
                    <a:pt x="888" y="91"/>
                  </a:lnTo>
                  <a:lnTo>
                    <a:pt x="961" y="100"/>
                  </a:lnTo>
                  <a:lnTo>
                    <a:pt x="1030" y="119"/>
                  </a:lnTo>
                  <a:lnTo>
                    <a:pt x="1096" y="141"/>
                  </a:lnTo>
                  <a:lnTo>
                    <a:pt x="1162" y="172"/>
                  </a:lnTo>
                  <a:lnTo>
                    <a:pt x="1220" y="207"/>
                  </a:lnTo>
                  <a:lnTo>
                    <a:pt x="1274" y="251"/>
                  </a:lnTo>
                  <a:lnTo>
                    <a:pt x="1327" y="295"/>
                  </a:lnTo>
                  <a:lnTo>
                    <a:pt x="1374" y="348"/>
                  </a:lnTo>
                  <a:lnTo>
                    <a:pt x="1415" y="401"/>
                  </a:lnTo>
                  <a:lnTo>
                    <a:pt x="1449" y="461"/>
                  </a:lnTo>
                  <a:lnTo>
                    <a:pt x="1481" y="527"/>
                  </a:lnTo>
                  <a:lnTo>
                    <a:pt x="1503" y="593"/>
                  </a:lnTo>
                  <a:lnTo>
                    <a:pt x="1522" y="662"/>
                  </a:lnTo>
                  <a:lnTo>
                    <a:pt x="1531" y="734"/>
                  </a:lnTo>
                  <a:lnTo>
                    <a:pt x="1537" y="810"/>
                  </a:lnTo>
                  <a:lnTo>
                    <a:pt x="1537" y="810"/>
                  </a:lnTo>
                  <a:lnTo>
                    <a:pt x="1531" y="885"/>
                  </a:lnTo>
                  <a:lnTo>
                    <a:pt x="1522" y="954"/>
                  </a:lnTo>
                  <a:lnTo>
                    <a:pt x="1503" y="1023"/>
                  </a:lnTo>
                  <a:lnTo>
                    <a:pt x="1481" y="1089"/>
                  </a:lnTo>
                  <a:lnTo>
                    <a:pt x="1449" y="1152"/>
                  </a:lnTo>
                  <a:lnTo>
                    <a:pt x="1415" y="1215"/>
                  </a:lnTo>
                  <a:lnTo>
                    <a:pt x="1374" y="1268"/>
                  </a:lnTo>
                  <a:lnTo>
                    <a:pt x="1327" y="1322"/>
                  </a:lnTo>
                  <a:lnTo>
                    <a:pt x="1274" y="1369"/>
                  </a:lnTo>
                  <a:lnTo>
                    <a:pt x="1220" y="1410"/>
                  </a:lnTo>
                  <a:lnTo>
                    <a:pt x="1162" y="1447"/>
                  </a:lnTo>
                  <a:lnTo>
                    <a:pt x="1096" y="1479"/>
                  </a:lnTo>
                  <a:lnTo>
                    <a:pt x="1030" y="1500"/>
                  </a:lnTo>
                  <a:lnTo>
                    <a:pt x="961" y="1519"/>
                  </a:lnTo>
                  <a:lnTo>
                    <a:pt x="888" y="1532"/>
                  </a:lnTo>
                  <a:lnTo>
                    <a:pt x="851" y="1535"/>
                  </a:lnTo>
                  <a:lnTo>
                    <a:pt x="813" y="1535"/>
                  </a:lnTo>
                  <a:lnTo>
                    <a:pt x="813" y="1535"/>
                  </a:lnTo>
                  <a:lnTo>
                    <a:pt x="775" y="1535"/>
                  </a:lnTo>
                  <a:lnTo>
                    <a:pt x="741" y="1532"/>
                  </a:lnTo>
                  <a:lnTo>
                    <a:pt x="669" y="1519"/>
                  </a:lnTo>
                  <a:lnTo>
                    <a:pt x="600" y="1500"/>
                  </a:lnTo>
                  <a:lnTo>
                    <a:pt x="534" y="1479"/>
                  </a:lnTo>
                  <a:lnTo>
                    <a:pt x="471" y="1447"/>
                  </a:lnTo>
                  <a:lnTo>
                    <a:pt x="411" y="1410"/>
                  </a:lnTo>
                  <a:lnTo>
                    <a:pt x="355" y="1369"/>
                  </a:lnTo>
                  <a:lnTo>
                    <a:pt x="301" y="1322"/>
                  </a:lnTo>
                  <a:lnTo>
                    <a:pt x="254" y="1268"/>
                  </a:lnTo>
                  <a:lnTo>
                    <a:pt x="213" y="1215"/>
                  </a:lnTo>
                  <a:lnTo>
                    <a:pt x="176" y="1152"/>
                  </a:lnTo>
                  <a:lnTo>
                    <a:pt x="147" y="1089"/>
                  </a:lnTo>
                  <a:lnTo>
                    <a:pt x="122" y="1023"/>
                  </a:lnTo>
                  <a:lnTo>
                    <a:pt x="103" y="954"/>
                  </a:lnTo>
                  <a:lnTo>
                    <a:pt x="91" y="885"/>
                  </a:lnTo>
                  <a:lnTo>
                    <a:pt x="88" y="848"/>
                  </a:lnTo>
                  <a:lnTo>
                    <a:pt x="88" y="810"/>
                  </a:lnTo>
                  <a:lnTo>
                    <a:pt x="88" y="810"/>
                  </a:lnTo>
                  <a:lnTo>
                    <a:pt x="88" y="772"/>
                  </a:lnTo>
                  <a:lnTo>
                    <a:pt x="91" y="734"/>
                  </a:lnTo>
                  <a:lnTo>
                    <a:pt x="103" y="662"/>
                  </a:lnTo>
                  <a:lnTo>
                    <a:pt x="122" y="593"/>
                  </a:lnTo>
                  <a:lnTo>
                    <a:pt x="147" y="527"/>
                  </a:lnTo>
                  <a:lnTo>
                    <a:pt x="176" y="461"/>
                  </a:lnTo>
                  <a:lnTo>
                    <a:pt x="213" y="401"/>
                  </a:lnTo>
                  <a:lnTo>
                    <a:pt x="254" y="348"/>
                  </a:lnTo>
                  <a:lnTo>
                    <a:pt x="301" y="295"/>
                  </a:lnTo>
                  <a:lnTo>
                    <a:pt x="355" y="251"/>
                  </a:lnTo>
                  <a:lnTo>
                    <a:pt x="411" y="207"/>
                  </a:lnTo>
                  <a:lnTo>
                    <a:pt x="471" y="172"/>
                  </a:lnTo>
                  <a:lnTo>
                    <a:pt x="534" y="141"/>
                  </a:lnTo>
                  <a:lnTo>
                    <a:pt x="600" y="119"/>
                  </a:lnTo>
                  <a:lnTo>
                    <a:pt x="669" y="100"/>
                  </a:lnTo>
                  <a:lnTo>
                    <a:pt x="741" y="91"/>
                  </a:lnTo>
                  <a:lnTo>
                    <a:pt x="813" y="84"/>
                  </a:lnTo>
                  <a:close/>
                </a:path>
              </a:pathLst>
            </a:custGeom>
            <a:grpFill/>
            <a:ln>
              <a:noFill/>
            </a:ln>
            <a:effectLst/>
          </p:spPr>
          <p:txBody>
            <a:bodyPr wrap="none" anchor="ctr"/>
            <a:lstStyle/>
            <a:p>
              <a:pPr>
                <a:defRPr/>
              </a:pPr>
              <a:endParaRPr lang="en-US" sz="1377">
                <a:solidFill>
                  <a:srgbClr val="505050"/>
                </a:solidFill>
                <a:latin typeface="Segoe UI Semilight"/>
              </a:endParaRPr>
            </a:p>
          </p:txBody>
        </p:sp>
      </p:grpSp>
      <p:grpSp>
        <p:nvGrpSpPr>
          <p:cNvPr id="82" name="Group 81">
            <a:extLst>
              <a:ext uri="{FF2B5EF4-FFF2-40B4-BE49-F238E27FC236}">
                <a16:creationId xmlns:a16="http://schemas.microsoft.com/office/drawing/2014/main" id="{DEA7C860-1E9B-4957-97A6-F54DBE9F8106}"/>
              </a:ext>
              <a:ext uri="{C183D7F6-B498-43B3-948B-1728B52AA6E4}">
                <adec:decorative xmlns:adec="http://schemas.microsoft.com/office/drawing/2017/decorative" val="1"/>
              </a:ext>
            </a:extLst>
          </p:cNvPr>
          <p:cNvGrpSpPr/>
          <p:nvPr/>
        </p:nvGrpSpPr>
        <p:grpSpPr>
          <a:xfrm>
            <a:off x="233183" y="2423540"/>
            <a:ext cx="234402" cy="233767"/>
            <a:chOff x="7745382" y="4179584"/>
            <a:chExt cx="216026" cy="215441"/>
          </a:xfrm>
          <a:solidFill>
            <a:schemeClr val="accent1"/>
          </a:solidFill>
        </p:grpSpPr>
        <p:sp>
          <p:nvSpPr>
            <p:cNvPr id="83" name="Freeform 14">
              <a:extLst>
                <a:ext uri="{FF2B5EF4-FFF2-40B4-BE49-F238E27FC236}">
                  <a16:creationId xmlns:a16="http://schemas.microsoft.com/office/drawing/2014/main" id="{DD54E1CA-9944-4CE1-B9D7-E50EC778E055}"/>
                </a:ext>
              </a:extLst>
            </p:cNvPr>
            <p:cNvSpPr>
              <a:spLocks noChangeArrowheads="1"/>
            </p:cNvSpPr>
            <p:nvPr/>
          </p:nvSpPr>
          <p:spPr bwMode="auto">
            <a:xfrm>
              <a:off x="7847458" y="4234965"/>
              <a:ext cx="59320" cy="102821"/>
            </a:xfrm>
            <a:custGeom>
              <a:avLst/>
              <a:gdLst>
                <a:gd name="T0" fmla="*/ 373 w 461"/>
                <a:gd name="T1" fmla="*/ 449 h 801"/>
                <a:gd name="T2" fmla="*/ 373 w 461"/>
                <a:gd name="T3" fmla="*/ 449 h 801"/>
                <a:gd name="T4" fmla="*/ 298 w 461"/>
                <a:gd name="T5" fmla="*/ 449 h 801"/>
                <a:gd name="T6" fmla="*/ 298 w 461"/>
                <a:gd name="T7" fmla="*/ 449 h 801"/>
                <a:gd name="T8" fmla="*/ 0 w 461"/>
                <a:gd name="T9" fmla="*/ 747 h 801"/>
                <a:gd name="T10" fmla="*/ 0 w 461"/>
                <a:gd name="T11" fmla="*/ 747 h 801"/>
                <a:gd name="T12" fmla="*/ 56 w 461"/>
                <a:gd name="T13" fmla="*/ 800 h 801"/>
                <a:gd name="T14" fmla="*/ 460 w 461"/>
                <a:gd name="T15" fmla="*/ 405 h 801"/>
                <a:gd name="T16" fmla="*/ 460 w 461"/>
                <a:gd name="T17" fmla="*/ 405 h 801"/>
                <a:gd name="T18" fmla="*/ 56 w 461"/>
                <a:gd name="T19" fmla="*/ 0 h 801"/>
                <a:gd name="T20" fmla="*/ 56 w 461"/>
                <a:gd name="T21" fmla="*/ 0 h 801"/>
                <a:gd name="T22" fmla="*/ 0 w 461"/>
                <a:gd name="T23" fmla="*/ 53 h 801"/>
                <a:gd name="T24" fmla="*/ 0 w 461"/>
                <a:gd name="T25" fmla="*/ 53 h 801"/>
                <a:gd name="T26" fmla="*/ 298 w 461"/>
                <a:gd name="T27" fmla="*/ 361 h 801"/>
                <a:gd name="T28" fmla="*/ 298 w 461"/>
                <a:gd name="T29" fmla="*/ 361 h 801"/>
                <a:gd name="T30" fmla="*/ 373 w 461"/>
                <a:gd name="T31" fmla="*/ 361 h 801"/>
                <a:gd name="T32" fmla="*/ 373 w 461"/>
                <a:gd name="T33" fmla="*/ 44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1" h="801">
                  <a:moveTo>
                    <a:pt x="373" y="449"/>
                  </a:moveTo>
                  <a:lnTo>
                    <a:pt x="373" y="449"/>
                  </a:lnTo>
                  <a:lnTo>
                    <a:pt x="298" y="449"/>
                  </a:lnTo>
                  <a:lnTo>
                    <a:pt x="298" y="449"/>
                  </a:lnTo>
                  <a:lnTo>
                    <a:pt x="0" y="747"/>
                  </a:lnTo>
                  <a:lnTo>
                    <a:pt x="0" y="747"/>
                  </a:lnTo>
                  <a:lnTo>
                    <a:pt x="56" y="800"/>
                  </a:lnTo>
                  <a:lnTo>
                    <a:pt x="460" y="405"/>
                  </a:lnTo>
                  <a:lnTo>
                    <a:pt x="460" y="405"/>
                  </a:lnTo>
                  <a:lnTo>
                    <a:pt x="56" y="0"/>
                  </a:lnTo>
                  <a:lnTo>
                    <a:pt x="56" y="0"/>
                  </a:lnTo>
                  <a:lnTo>
                    <a:pt x="0" y="53"/>
                  </a:lnTo>
                  <a:lnTo>
                    <a:pt x="0" y="53"/>
                  </a:lnTo>
                  <a:lnTo>
                    <a:pt x="298" y="361"/>
                  </a:lnTo>
                  <a:lnTo>
                    <a:pt x="298" y="361"/>
                  </a:lnTo>
                  <a:lnTo>
                    <a:pt x="373" y="361"/>
                  </a:lnTo>
                  <a:lnTo>
                    <a:pt x="373" y="449"/>
                  </a:lnTo>
                </a:path>
              </a:pathLst>
            </a:custGeom>
            <a:grpFill/>
            <a:ln>
              <a:noFill/>
            </a:ln>
            <a:effectLst/>
          </p:spPr>
          <p:txBody>
            <a:bodyPr wrap="none" anchor="ctr"/>
            <a:lstStyle/>
            <a:p>
              <a:pPr>
                <a:defRPr/>
              </a:pPr>
              <a:endParaRPr lang="en-US" sz="1377">
                <a:solidFill>
                  <a:srgbClr val="505050"/>
                </a:solidFill>
                <a:latin typeface="Segoe UI Semilight"/>
              </a:endParaRPr>
            </a:p>
          </p:txBody>
        </p:sp>
        <p:sp>
          <p:nvSpPr>
            <p:cNvPr id="84" name="Freeform 15">
              <a:extLst>
                <a:ext uri="{FF2B5EF4-FFF2-40B4-BE49-F238E27FC236}">
                  <a16:creationId xmlns:a16="http://schemas.microsoft.com/office/drawing/2014/main" id="{AF684F95-C618-41D7-80EC-37684A96F92F}"/>
                </a:ext>
              </a:extLst>
            </p:cNvPr>
            <p:cNvSpPr>
              <a:spLocks noChangeArrowheads="1"/>
            </p:cNvSpPr>
            <p:nvPr/>
          </p:nvSpPr>
          <p:spPr bwMode="auto">
            <a:xfrm>
              <a:off x="7807855" y="4280865"/>
              <a:ext cx="93670" cy="11709"/>
            </a:xfrm>
            <a:custGeom>
              <a:avLst/>
              <a:gdLst>
                <a:gd name="T0" fmla="*/ 704 w 705"/>
                <a:gd name="T1" fmla="*/ 44 h 89"/>
                <a:gd name="T2" fmla="*/ 704 w 705"/>
                <a:gd name="T3" fmla="*/ 44 h 89"/>
                <a:gd name="T4" fmla="*/ 660 w 705"/>
                <a:gd name="T5" fmla="*/ 0 h 89"/>
                <a:gd name="T6" fmla="*/ 660 w 705"/>
                <a:gd name="T7" fmla="*/ 0 h 89"/>
                <a:gd name="T8" fmla="*/ 0 w 705"/>
                <a:gd name="T9" fmla="*/ 0 h 89"/>
                <a:gd name="T10" fmla="*/ 0 w 705"/>
                <a:gd name="T11" fmla="*/ 0 h 89"/>
                <a:gd name="T12" fmla="*/ 0 w 705"/>
                <a:gd name="T13" fmla="*/ 88 h 89"/>
                <a:gd name="T14" fmla="*/ 0 w 705"/>
                <a:gd name="T15" fmla="*/ 88 h 89"/>
                <a:gd name="T16" fmla="*/ 660 w 705"/>
                <a:gd name="T17" fmla="*/ 88 h 89"/>
                <a:gd name="T18" fmla="*/ 660 w 705"/>
                <a:gd name="T19" fmla="*/ 88 h 89"/>
                <a:gd name="T20" fmla="*/ 704 w 705"/>
                <a:gd name="T21" fmla="*/ 4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5" h="89">
                  <a:moveTo>
                    <a:pt x="704" y="44"/>
                  </a:moveTo>
                  <a:lnTo>
                    <a:pt x="704" y="44"/>
                  </a:lnTo>
                  <a:lnTo>
                    <a:pt x="660" y="0"/>
                  </a:lnTo>
                  <a:lnTo>
                    <a:pt x="660" y="0"/>
                  </a:lnTo>
                  <a:lnTo>
                    <a:pt x="0" y="0"/>
                  </a:lnTo>
                  <a:lnTo>
                    <a:pt x="0" y="0"/>
                  </a:lnTo>
                  <a:lnTo>
                    <a:pt x="0" y="88"/>
                  </a:lnTo>
                  <a:lnTo>
                    <a:pt x="0" y="88"/>
                  </a:lnTo>
                  <a:lnTo>
                    <a:pt x="660" y="88"/>
                  </a:lnTo>
                  <a:lnTo>
                    <a:pt x="660" y="88"/>
                  </a:lnTo>
                  <a:lnTo>
                    <a:pt x="704" y="44"/>
                  </a:lnTo>
                </a:path>
              </a:pathLst>
            </a:custGeom>
            <a:grpFill/>
            <a:ln>
              <a:noFill/>
            </a:ln>
            <a:effectLst/>
          </p:spPr>
          <p:txBody>
            <a:bodyPr wrap="none" anchor="ctr"/>
            <a:lstStyle/>
            <a:p>
              <a:pPr>
                <a:defRPr/>
              </a:pPr>
              <a:endParaRPr lang="en-US" sz="1377">
                <a:solidFill>
                  <a:srgbClr val="505050"/>
                </a:solidFill>
                <a:latin typeface="Segoe UI Semilight"/>
              </a:endParaRPr>
            </a:p>
          </p:txBody>
        </p:sp>
        <p:sp>
          <p:nvSpPr>
            <p:cNvPr id="85" name="Freeform 16">
              <a:extLst>
                <a:ext uri="{FF2B5EF4-FFF2-40B4-BE49-F238E27FC236}">
                  <a16:creationId xmlns:a16="http://schemas.microsoft.com/office/drawing/2014/main" id="{D6A3381A-A417-481E-815E-64768F61B0E0}"/>
                </a:ext>
              </a:extLst>
            </p:cNvPr>
            <p:cNvSpPr>
              <a:spLocks noChangeArrowheads="1"/>
            </p:cNvSpPr>
            <p:nvPr/>
          </p:nvSpPr>
          <p:spPr bwMode="auto">
            <a:xfrm>
              <a:off x="7745382" y="4179584"/>
              <a:ext cx="216026" cy="215441"/>
            </a:xfrm>
            <a:custGeom>
              <a:avLst/>
              <a:gdLst>
                <a:gd name="T0" fmla="*/ 854 w 1626"/>
                <a:gd name="T1" fmla="*/ 1623 h 1624"/>
                <a:gd name="T2" fmla="*/ 976 w 1626"/>
                <a:gd name="T3" fmla="*/ 1607 h 1624"/>
                <a:gd name="T4" fmla="*/ 1093 w 1626"/>
                <a:gd name="T5" fmla="*/ 1573 h 1624"/>
                <a:gd name="T6" fmla="*/ 1198 w 1626"/>
                <a:gd name="T7" fmla="*/ 1522 h 1624"/>
                <a:gd name="T8" fmla="*/ 1330 w 1626"/>
                <a:gd name="T9" fmla="*/ 1435 h 1624"/>
                <a:gd name="T10" fmla="*/ 1487 w 1626"/>
                <a:gd name="T11" fmla="*/ 1259 h 1624"/>
                <a:gd name="T12" fmla="*/ 1559 w 1626"/>
                <a:gd name="T13" fmla="*/ 1124 h 1624"/>
                <a:gd name="T14" fmla="*/ 1597 w 1626"/>
                <a:gd name="T15" fmla="*/ 1011 h 1624"/>
                <a:gd name="T16" fmla="*/ 1619 w 1626"/>
                <a:gd name="T17" fmla="*/ 891 h 1624"/>
                <a:gd name="T18" fmla="*/ 1625 w 1626"/>
                <a:gd name="T19" fmla="*/ 810 h 1624"/>
                <a:gd name="T20" fmla="*/ 1616 w 1626"/>
                <a:gd name="T21" fmla="*/ 687 h 1624"/>
                <a:gd name="T22" fmla="*/ 1588 w 1626"/>
                <a:gd name="T23" fmla="*/ 568 h 1624"/>
                <a:gd name="T24" fmla="*/ 1544 w 1626"/>
                <a:gd name="T25" fmla="*/ 458 h 1624"/>
                <a:gd name="T26" fmla="*/ 1487 w 1626"/>
                <a:gd name="T27" fmla="*/ 354 h 1624"/>
                <a:gd name="T28" fmla="*/ 1330 w 1626"/>
                <a:gd name="T29" fmla="*/ 182 h 1624"/>
                <a:gd name="T30" fmla="*/ 1198 w 1626"/>
                <a:gd name="T31" fmla="*/ 97 h 1624"/>
                <a:gd name="T32" fmla="*/ 1093 w 1626"/>
                <a:gd name="T33" fmla="*/ 47 h 1624"/>
                <a:gd name="T34" fmla="*/ 976 w 1626"/>
                <a:gd name="T35" fmla="*/ 15 h 1624"/>
                <a:gd name="T36" fmla="*/ 854 w 1626"/>
                <a:gd name="T37" fmla="*/ 0 h 1624"/>
                <a:gd name="T38" fmla="*/ 772 w 1626"/>
                <a:gd name="T39" fmla="*/ 0 h 1624"/>
                <a:gd name="T40" fmla="*/ 650 w 1626"/>
                <a:gd name="T41" fmla="*/ 15 h 1624"/>
                <a:gd name="T42" fmla="*/ 534 w 1626"/>
                <a:gd name="T43" fmla="*/ 47 h 1624"/>
                <a:gd name="T44" fmla="*/ 424 w 1626"/>
                <a:gd name="T45" fmla="*/ 97 h 1624"/>
                <a:gd name="T46" fmla="*/ 295 w 1626"/>
                <a:gd name="T47" fmla="*/ 182 h 1624"/>
                <a:gd name="T48" fmla="*/ 138 w 1626"/>
                <a:gd name="T49" fmla="*/ 354 h 1624"/>
                <a:gd name="T50" fmla="*/ 82 w 1626"/>
                <a:gd name="T51" fmla="*/ 458 h 1624"/>
                <a:gd name="T52" fmla="*/ 37 w 1626"/>
                <a:gd name="T53" fmla="*/ 568 h 1624"/>
                <a:gd name="T54" fmla="*/ 9 w 1626"/>
                <a:gd name="T55" fmla="*/ 687 h 1624"/>
                <a:gd name="T56" fmla="*/ 0 w 1626"/>
                <a:gd name="T57" fmla="*/ 810 h 1624"/>
                <a:gd name="T58" fmla="*/ 6 w 1626"/>
                <a:gd name="T59" fmla="*/ 891 h 1624"/>
                <a:gd name="T60" fmla="*/ 25 w 1626"/>
                <a:gd name="T61" fmla="*/ 1011 h 1624"/>
                <a:gd name="T62" fmla="*/ 63 w 1626"/>
                <a:gd name="T63" fmla="*/ 1124 h 1624"/>
                <a:gd name="T64" fmla="*/ 138 w 1626"/>
                <a:gd name="T65" fmla="*/ 1259 h 1624"/>
                <a:gd name="T66" fmla="*/ 295 w 1626"/>
                <a:gd name="T67" fmla="*/ 1435 h 1624"/>
                <a:gd name="T68" fmla="*/ 424 w 1626"/>
                <a:gd name="T69" fmla="*/ 1522 h 1624"/>
                <a:gd name="T70" fmla="*/ 534 w 1626"/>
                <a:gd name="T71" fmla="*/ 1573 h 1624"/>
                <a:gd name="T72" fmla="*/ 650 w 1626"/>
                <a:gd name="T73" fmla="*/ 1607 h 1624"/>
                <a:gd name="T74" fmla="*/ 772 w 1626"/>
                <a:gd name="T75" fmla="*/ 1623 h 1624"/>
                <a:gd name="T76" fmla="*/ 813 w 1626"/>
                <a:gd name="T77" fmla="*/ 84 h 1624"/>
                <a:gd name="T78" fmla="*/ 1030 w 1626"/>
                <a:gd name="T79" fmla="*/ 119 h 1624"/>
                <a:gd name="T80" fmla="*/ 1220 w 1626"/>
                <a:gd name="T81" fmla="*/ 207 h 1624"/>
                <a:gd name="T82" fmla="*/ 1374 w 1626"/>
                <a:gd name="T83" fmla="*/ 348 h 1624"/>
                <a:gd name="T84" fmla="*/ 1481 w 1626"/>
                <a:gd name="T85" fmla="*/ 527 h 1624"/>
                <a:gd name="T86" fmla="*/ 1531 w 1626"/>
                <a:gd name="T87" fmla="*/ 734 h 1624"/>
                <a:gd name="T88" fmla="*/ 1531 w 1626"/>
                <a:gd name="T89" fmla="*/ 885 h 1624"/>
                <a:gd name="T90" fmla="*/ 1481 w 1626"/>
                <a:gd name="T91" fmla="*/ 1089 h 1624"/>
                <a:gd name="T92" fmla="*/ 1374 w 1626"/>
                <a:gd name="T93" fmla="*/ 1268 h 1624"/>
                <a:gd name="T94" fmla="*/ 1220 w 1626"/>
                <a:gd name="T95" fmla="*/ 1410 h 1624"/>
                <a:gd name="T96" fmla="*/ 1030 w 1626"/>
                <a:gd name="T97" fmla="*/ 1500 h 1624"/>
                <a:gd name="T98" fmla="*/ 851 w 1626"/>
                <a:gd name="T99" fmla="*/ 1535 h 1624"/>
                <a:gd name="T100" fmla="*/ 775 w 1626"/>
                <a:gd name="T101" fmla="*/ 1535 h 1624"/>
                <a:gd name="T102" fmla="*/ 600 w 1626"/>
                <a:gd name="T103" fmla="*/ 1500 h 1624"/>
                <a:gd name="T104" fmla="*/ 411 w 1626"/>
                <a:gd name="T105" fmla="*/ 1410 h 1624"/>
                <a:gd name="T106" fmla="*/ 254 w 1626"/>
                <a:gd name="T107" fmla="*/ 1268 h 1624"/>
                <a:gd name="T108" fmla="*/ 147 w 1626"/>
                <a:gd name="T109" fmla="*/ 1089 h 1624"/>
                <a:gd name="T110" fmla="*/ 91 w 1626"/>
                <a:gd name="T111" fmla="*/ 885 h 1624"/>
                <a:gd name="T112" fmla="*/ 88 w 1626"/>
                <a:gd name="T113" fmla="*/ 810 h 1624"/>
                <a:gd name="T114" fmla="*/ 103 w 1626"/>
                <a:gd name="T115" fmla="*/ 662 h 1624"/>
                <a:gd name="T116" fmla="*/ 176 w 1626"/>
                <a:gd name="T117" fmla="*/ 461 h 1624"/>
                <a:gd name="T118" fmla="*/ 301 w 1626"/>
                <a:gd name="T119" fmla="*/ 295 h 1624"/>
                <a:gd name="T120" fmla="*/ 471 w 1626"/>
                <a:gd name="T121" fmla="*/ 172 h 1624"/>
                <a:gd name="T122" fmla="*/ 669 w 1626"/>
                <a:gd name="T123" fmla="*/ 10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6" h="1624">
                  <a:moveTo>
                    <a:pt x="813" y="1623"/>
                  </a:moveTo>
                  <a:lnTo>
                    <a:pt x="813" y="1623"/>
                  </a:lnTo>
                  <a:lnTo>
                    <a:pt x="854" y="1623"/>
                  </a:lnTo>
                  <a:lnTo>
                    <a:pt x="895" y="1620"/>
                  </a:lnTo>
                  <a:lnTo>
                    <a:pt x="936" y="1614"/>
                  </a:lnTo>
                  <a:lnTo>
                    <a:pt x="976" y="1607"/>
                  </a:lnTo>
                  <a:lnTo>
                    <a:pt x="1017" y="1598"/>
                  </a:lnTo>
                  <a:lnTo>
                    <a:pt x="1055" y="1585"/>
                  </a:lnTo>
                  <a:lnTo>
                    <a:pt x="1093" y="1573"/>
                  </a:lnTo>
                  <a:lnTo>
                    <a:pt x="1130" y="1557"/>
                  </a:lnTo>
                  <a:lnTo>
                    <a:pt x="1165" y="1541"/>
                  </a:lnTo>
                  <a:lnTo>
                    <a:pt x="1198" y="1522"/>
                  </a:lnTo>
                  <a:lnTo>
                    <a:pt x="1233" y="1504"/>
                  </a:lnTo>
                  <a:lnTo>
                    <a:pt x="1267" y="1482"/>
                  </a:lnTo>
                  <a:lnTo>
                    <a:pt x="1330" y="1435"/>
                  </a:lnTo>
                  <a:lnTo>
                    <a:pt x="1387" y="1381"/>
                  </a:lnTo>
                  <a:lnTo>
                    <a:pt x="1440" y="1322"/>
                  </a:lnTo>
                  <a:lnTo>
                    <a:pt x="1487" y="1259"/>
                  </a:lnTo>
                  <a:lnTo>
                    <a:pt x="1525" y="1193"/>
                  </a:lnTo>
                  <a:lnTo>
                    <a:pt x="1544" y="1158"/>
                  </a:lnTo>
                  <a:lnTo>
                    <a:pt x="1559" y="1124"/>
                  </a:lnTo>
                  <a:lnTo>
                    <a:pt x="1575" y="1086"/>
                  </a:lnTo>
                  <a:lnTo>
                    <a:pt x="1588" y="1048"/>
                  </a:lnTo>
                  <a:lnTo>
                    <a:pt x="1597" y="1011"/>
                  </a:lnTo>
                  <a:lnTo>
                    <a:pt x="1606" y="970"/>
                  </a:lnTo>
                  <a:lnTo>
                    <a:pt x="1616" y="932"/>
                  </a:lnTo>
                  <a:lnTo>
                    <a:pt x="1619" y="891"/>
                  </a:lnTo>
                  <a:lnTo>
                    <a:pt x="1622" y="851"/>
                  </a:lnTo>
                  <a:lnTo>
                    <a:pt x="1625" y="810"/>
                  </a:lnTo>
                  <a:lnTo>
                    <a:pt x="1625" y="810"/>
                  </a:lnTo>
                  <a:lnTo>
                    <a:pt x="1622" y="769"/>
                  </a:lnTo>
                  <a:lnTo>
                    <a:pt x="1619" y="728"/>
                  </a:lnTo>
                  <a:lnTo>
                    <a:pt x="1616" y="687"/>
                  </a:lnTo>
                  <a:lnTo>
                    <a:pt x="1606" y="646"/>
                  </a:lnTo>
                  <a:lnTo>
                    <a:pt x="1597" y="606"/>
                  </a:lnTo>
                  <a:lnTo>
                    <a:pt x="1588" y="568"/>
                  </a:lnTo>
                  <a:lnTo>
                    <a:pt x="1575" y="530"/>
                  </a:lnTo>
                  <a:lnTo>
                    <a:pt x="1559" y="493"/>
                  </a:lnTo>
                  <a:lnTo>
                    <a:pt x="1544" y="458"/>
                  </a:lnTo>
                  <a:lnTo>
                    <a:pt x="1525" y="424"/>
                  </a:lnTo>
                  <a:lnTo>
                    <a:pt x="1506" y="389"/>
                  </a:lnTo>
                  <a:lnTo>
                    <a:pt x="1487" y="354"/>
                  </a:lnTo>
                  <a:lnTo>
                    <a:pt x="1440" y="292"/>
                  </a:lnTo>
                  <a:lnTo>
                    <a:pt x="1387" y="235"/>
                  </a:lnTo>
                  <a:lnTo>
                    <a:pt x="1330" y="182"/>
                  </a:lnTo>
                  <a:lnTo>
                    <a:pt x="1267" y="138"/>
                  </a:lnTo>
                  <a:lnTo>
                    <a:pt x="1233" y="116"/>
                  </a:lnTo>
                  <a:lnTo>
                    <a:pt x="1198" y="97"/>
                  </a:lnTo>
                  <a:lnTo>
                    <a:pt x="1165" y="78"/>
                  </a:lnTo>
                  <a:lnTo>
                    <a:pt x="1130" y="63"/>
                  </a:lnTo>
                  <a:lnTo>
                    <a:pt x="1093" y="47"/>
                  </a:lnTo>
                  <a:lnTo>
                    <a:pt x="1055" y="34"/>
                  </a:lnTo>
                  <a:lnTo>
                    <a:pt x="1017" y="25"/>
                  </a:lnTo>
                  <a:lnTo>
                    <a:pt x="976" y="15"/>
                  </a:lnTo>
                  <a:lnTo>
                    <a:pt x="936" y="9"/>
                  </a:lnTo>
                  <a:lnTo>
                    <a:pt x="895" y="3"/>
                  </a:lnTo>
                  <a:lnTo>
                    <a:pt x="854" y="0"/>
                  </a:lnTo>
                  <a:lnTo>
                    <a:pt x="813" y="0"/>
                  </a:lnTo>
                  <a:lnTo>
                    <a:pt x="813" y="0"/>
                  </a:lnTo>
                  <a:lnTo>
                    <a:pt x="772" y="0"/>
                  </a:lnTo>
                  <a:lnTo>
                    <a:pt x="728" y="3"/>
                  </a:lnTo>
                  <a:lnTo>
                    <a:pt x="688" y="9"/>
                  </a:lnTo>
                  <a:lnTo>
                    <a:pt x="650" y="15"/>
                  </a:lnTo>
                  <a:lnTo>
                    <a:pt x="609" y="25"/>
                  </a:lnTo>
                  <a:lnTo>
                    <a:pt x="571" y="34"/>
                  </a:lnTo>
                  <a:lnTo>
                    <a:pt x="534" y="47"/>
                  </a:lnTo>
                  <a:lnTo>
                    <a:pt x="496" y="63"/>
                  </a:lnTo>
                  <a:lnTo>
                    <a:pt x="461" y="78"/>
                  </a:lnTo>
                  <a:lnTo>
                    <a:pt x="424" y="97"/>
                  </a:lnTo>
                  <a:lnTo>
                    <a:pt x="392" y="116"/>
                  </a:lnTo>
                  <a:lnTo>
                    <a:pt x="358" y="138"/>
                  </a:lnTo>
                  <a:lnTo>
                    <a:pt x="295" y="182"/>
                  </a:lnTo>
                  <a:lnTo>
                    <a:pt x="239" y="235"/>
                  </a:lnTo>
                  <a:lnTo>
                    <a:pt x="185" y="292"/>
                  </a:lnTo>
                  <a:lnTo>
                    <a:pt x="138" y="354"/>
                  </a:lnTo>
                  <a:lnTo>
                    <a:pt x="119" y="389"/>
                  </a:lnTo>
                  <a:lnTo>
                    <a:pt x="97" y="424"/>
                  </a:lnTo>
                  <a:lnTo>
                    <a:pt x="82" y="458"/>
                  </a:lnTo>
                  <a:lnTo>
                    <a:pt x="63" y="493"/>
                  </a:lnTo>
                  <a:lnTo>
                    <a:pt x="50" y="530"/>
                  </a:lnTo>
                  <a:lnTo>
                    <a:pt x="37" y="568"/>
                  </a:lnTo>
                  <a:lnTo>
                    <a:pt x="25" y="606"/>
                  </a:lnTo>
                  <a:lnTo>
                    <a:pt x="15" y="646"/>
                  </a:lnTo>
                  <a:lnTo>
                    <a:pt x="9" y="687"/>
                  </a:lnTo>
                  <a:lnTo>
                    <a:pt x="6" y="728"/>
                  </a:lnTo>
                  <a:lnTo>
                    <a:pt x="3" y="769"/>
                  </a:lnTo>
                  <a:lnTo>
                    <a:pt x="0" y="810"/>
                  </a:lnTo>
                  <a:lnTo>
                    <a:pt x="0" y="810"/>
                  </a:lnTo>
                  <a:lnTo>
                    <a:pt x="3" y="851"/>
                  </a:lnTo>
                  <a:lnTo>
                    <a:pt x="6" y="891"/>
                  </a:lnTo>
                  <a:lnTo>
                    <a:pt x="9" y="932"/>
                  </a:lnTo>
                  <a:lnTo>
                    <a:pt x="15" y="970"/>
                  </a:lnTo>
                  <a:lnTo>
                    <a:pt x="25" y="1011"/>
                  </a:lnTo>
                  <a:lnTo>
                    <a:pt x="37" y="1048"/>
                  </a:lnTo>
                  <a:lnTo>
                    <a:pt x="50" y="1086"/>
                  </a:lnTo>
                  <a:lnTo>
                    <a:pt x="63" y="1124"/>
                  </a:lnTo>
                  <a:lnTo>
                    <a:pt x="82" y="1158"/>
                  </a:lnTo>
                  <a:lnTo>
                    <a:pt x="97" y="1193"/>
                  </a:lnTo>
                  <a:lnTo>
                    <a:pt x="138" y="1259"/>
                  </a:lnTo>
                  <a:lnTo>
                    <a:pt x="185" y="1322"/>
                  </a:lnTo>
                  <a:lnTo>
                    <a:pt x="239" y="1381"/>
                  </a:lnTo>
                  <a:lnTo>
                    <a:pt x="295" y="1435"/>
                  </a:lnTo>
                  <a:lnTo>
                    <a:pt x="358" y="1482"/>
                  </a:lnTo>
                  <a:lnTo>
                    <a:pt x="392" y="1504"/>
                  </a:lnTo>
                  <a:lnTo>
                    <a:pt x="424" y="1522"/>
                  </a:lnTo>
                  <a:lnTo>
                    <a:pt x="461" y="1541"/>
                  </a:lnTo>
                  <a:lnTo>
                    <a:pt x="496" y="1557"/>
                  </a:lnTo>
                  <a:lnTo>
                    <a:pt x="534" y="1573"/>
                  </a:lnTo>
                  <a:lnTo>
                    <a:pt x="571" y="1585"/>
                  </a:lnTo>
                  <a:lnTo>
                    <a:pt x="609" y="1598"/>
                  </a:lnTo>
                  <a:lnTo>
                    <a:pt x="650" y="1607"/>
                  </a:lnTo>
                  <a:lnTo>
                    <a:pt x="688" y="1614"/>
                  </a:lnTo>
                  <a:lnTo>
                    <a:pt x="728" y="1620"/>
                  </a:lnTo>
                  <a:lnTo>
                    <a:pt x="772" y="1623"/>
                  </a:lnTo>
                  <a:lnTo>
                    <a:pt x="813" y="1623"/>
                  </a:lnTo>
                  <a:close/>
                  <a:moveTo>
                    <a:pt x="813" y="84"/>
                  </a:moveTo>
                  <a:lnTo>
                    <a:pt x="813" y="84"/>
                  </a:lnTo>
                  <a:lnTo>
                    <a:pt x="888" y="91"/>
                  </a:lnTo>
                  <a:lnTo>
                    <a:pt x="961" y="100"/>
                  </a:lnTo>
                  <a:lnTo>
                    <a:pt x="1030" y="119"/>
                  </a:lnTo>
                  <a:lnTo>
                    <a:pt x="1096" y="141"/>
                  </a:lnTo>
                  <a:lnTo>
                    <a:pt x="1162" y="172"/>
                  </a:lnTo>
                  <a:lnTo>
                    <a:pt x="1220" y="207"/>
                  </a:lnTo>
                  <a:lnTo>
                    <a:pt x="1274" y="251"/>
                  </a:lnTo>
                  <a:lnTo>
                    <a:pt x="1327" y="295"/>
                  </a:lnTo>
                  <a:lnTo>
                    <a:pt x="1374" y="348"/>
                  </a:lnTo>
                  <a:lnTo>
                    <a:pt x="1415" y="401"/>
                  </a:lnTo>
                  <a:lnTo>
                    <a:pt x="1449" y="461"/>
                  </a:lnTo>
                  <a:lnTo>
                    <a:pt x="1481" y="527"/>
                  </a:lnTo>
                  <a:lnTo>
                    <a:pt x="1503" y="593"/>
                  </a:lnTo>
                  <a:lnTo>
                    <a:pt x="1522" y="662"/>
                  </a:lnTo>
                  <a:lnTo>
                    <a:pt x="1531" y="734"/>
                  </a:lnTo>
                  <a:lnTo>
                    <a:pt x="1537" y="810"/>
                  </a:lnTo>
                  <a:lnTo>
                    <a:pt x="1537" y="810"/>
                  </a:lnTo>
                  <a:lnTo>
                    <a:pt x="1531" y="885"/>
                  </a:lnTo>
                  <a:lnTo>
                    <a:pt x="1522" y="954"/>
                  </a:lnTo>
                  <a:lnTo>
                    <a:pt x="1503" y="1023"/>
                  </a:lnTo>
                  <a:lnTo>
                    <a:pt x="1481" y="1089"/>
                  </a:lnTo>
                  <a:lnTo>
                    <a:pt x="1449" y="1152"/>
                  </a:lnTo>
                  <a:lnTo>
                    <a:pt x="1415" y="1215"/>
                  </a:lnTo>
                  <a:lnTo>
                    <a:pt x="1374" y="1268"/>
                  </a:lnTo>
                  <a:lnTo>
                    <a:pt x="1327" y="1322"/>
                  </a:lnTo>
                  <a:lnTo>
                    <a:pt x="1274" y="1369"/>
                  </a:lnTo>
                  <a:lnTo>
                    <a:pt x="1220" y="1410"/>
                  </a:lnTo>
                  <a:lnTo>
                    <a:pt x="1162" y="1447"/>
                  </a:lnTo>
                  <a:lnTo>
                    <a:pt x="1096" y="1479"/>
                  </a:lnTo>
                  <a:lnTo>
                    <a:pt x="1030" y="1500"/>
                  </a:lnTo>
                  <a:lnTo>
                    <a:pt x="961" y="1519"/>
                  </a:lnTo>
                  <a:lnTo>
                    <a:pt x="888" y="1532"/>
                  </a:lnTo>
                  <a:lnTo>
                    <a:pt x="851" y="1535"/>
                  </a:lnTo>
                  <a:lnTo>
                    <a:pt x="813" y="1535"/>
                  </a:lnTo>
                  <a:lnTo>
                    <a:pt x="813" y="1535"/>
                  </a:lnTo>
                  <a:lnTo>
                    <a:pt x="775" y="1535"/>
                  </a:lnTo>
                  <a:lnTo>
                    <a:pt x="741" y="1532"/>
                  </a:lnTo>
                  <a:lnTo>
                    <a:pt x="669" y="1519"/>
                  </a:lnTo>
                  <a:lnTo>
                    <a:pt x="600" y="1500"/>
                  </a:lnTo>
                  <a:lnTo>
                    <a:pt x="534" y="1479"/>
                  </a:lnTo>
                  <a:lnTo>
                    <a:pt x="471" y="1447"/>
                  </a:lnTo>
                  <a:lnTo>
                    <a:pt x="411" y="1410"/>
                  </a:lnTo>
                  <a:lnTo>
                    <a:pt x="355" y="1369"/>
                  </a:lnTo>
                  <a:lnTo>
                    <a:pt x="301" y="1322"/>
                  </a:lnTo>
                  <a:lnTo>
                    <a:pt x="254" y="1268"/>
                  </a:lnTo>
                  <a:lnTo>
                    <a:pt x="213" y="1215"/>
                  </a:lnTo>
                  <a:lnTo>
                    <a:pt x="176" y="1152"/>
                  </a:lnTo>
                  <a:lnTo>
                    <a:pt x="147" y="1089"/>
                  </a:lnTo>
                  <a:lnTo>
                    <a:pt x="122" y="1023"/>
                  </a:lnTo>
                  <a:lnTo>
                    <a:pt x="103" y="954"/>
                  </a:lnTo>
                  <a:lnTo>
                    <a:pt x="91" y="885"/>
                  </a:lnTo>
                  <a:lnTo>
                    <a:pt x="88" y="848"/>
                  </a:lnTo>
                  <a:lnTo>
                    <a:pt x="88" y="810"/>
                  </a:lnTo>
                  <a:lnTo>
                    <a:pt x="88" y="810"/>
                  </a:lnTo>
                  <a:lnTo>
                    <a:pt x="88" y="772"/>
                  </a:lnTo>
                  <a:lnTo>
                    <a:pt x="91" y="734"/>
                  </a:lnTo>
                  <a:lnTo>
                    <a:pt x="103" y="662"/>
                  </a:lnTo>
                  <a:lnTo>
                    <a:pt x="122" y="593"/>
                  </a:lnTo>
                  <a:lnTo>
                    <a:pt x="147" y="527"/>
                  </a:lnTo>
                  <a:lnTo>
                    <a:pt x="176" y="461"/>
                  </a:lnTo>
                  <a:lnTo>
                    <a:pt x="213" y="401"/>
                  </a:lnTo>
                  <a:lnTo>
                    <a:pt x="254" y="348"/>
                  </a:lnTo>
                  <a:lnTo>
                    <a:pt x="301" y="295"/>
                  </a:lnTo>
                  <a:lnTo>
                    <a:pt x="355" y="251"/>
                  </a:lnTo>
                  <a:lnTo>
                    <a:pt x="411" y="207"/>
                  </a:lnTo>
                  <a:lnTo>
                    <a:pt x="471" y="172"/>
                  </a:lnTo>
                  <a:lnTo>
                    <a:pt x="534" y="141"/>
                  </a:lnTo>
                  <a:lnTo>
                    <a:pt x="600" y="119"/>
                  </a:lnTo>
                  <a:lnTo>
                    <a:pt x="669" y="100"/>
                  </a:lnTo>
                  <a:lnTo>
                    <a:pt x="741" y="91"/>
                  </a:lnTo>
                  <a:lnTo>
                    <a:pt x="813" y="84"/>
                  </a:lnTo>
                  <a:close/>
                </a:path>
              </a:pathLst>
            </a:custGeom>
            <a:grpFill/>
            <a:ln>
              <a:noFill/>
            </a:ln>
            <a:effectLst/>
          </p:spPr>
          <p:txBody>
            <a:bodyPr wrap="none" anchor="ctr"/>
            <a:lstStyle/>
            <a:p>
              <a:pPr>
                <a:defRPr/>
              </a:pPr>
              <a:endParaRPr lang="en-US" sz="1377">
                <a:solidFill>
                  <a:srgbClr val="505050"/>
                </a:solidFill>
                <a:latin typeface="Segoe UI Semilight"/>
              </a:endParaRPr>
            </a:p>
          </p:txBody>
        </p:sp>
      </p:grpSp>
      <p:grpSp>
        <p:nvGrpSpPr>
          <p:cNvPr id="86" name="Group 85">
            <a:extLst>
              <a:ext uri="{FF2B5EF4-FFF2-40B4-BE49-F238E27FC236}">
                <a16:creationId xmlns:a16="http://schemas.microsoft.com/office/drawing/2014/main" id="{B108EFB9-AE18-416A-BFD0-183FD0665F63}"/>
              </a:ext>
              <a:ext uri="{C183D7F6-B498-43B3-948B-1728B52AA6E4}">
                <adec:decorative xmlns:adec="http://schemas.microsoft.com/office/drawing/2017/decorative" val="1"/>
              </a:ext>
            </a:extLst>
          </p:cNvPr>
          <p:cNvGrpSpPr/>
          <p:nvPr/>
        </p:nvGrpSpPr>
        <p:grpSpPr>
          <a:xfrm>
            <a:off x="233183" y="3207587"/>
            <a:ext cx="234402" cy="233767"/>
            <a:chOff x="7745382" y="4179584"/>
            <a:chExt cx="216026" cy="215441"/>
          </a:xfrm>
          <a:solidFill>
            <a:schemeClr val="accent1"/>
          </a:solidFill>
        </p:grpSpPr>
        <p:sp>
          <p:nvSpPr>
            <p:cNvPr id="87" name="Freeform 14">
              <a:extLst>
                <a:ext uri="{FF2B5EF4-FFF2-40B4-BE49-F238E27FC236}">
                  <a16:creationId xmlns:a16="http://schemas.microsoft.com/office/drawing/2014/main" id="{ECBDCC75-252E-4E5A-BEE5-7139B189852D}"/>
                </a:ext>
              </a:extLst>
            </p:cNvPr>
            <p:cNvSpPr>
              <a:spLocks noChangeArrowheads="1"/>
            </p:cNvSpPr>
            <p:nvPr/>
          </p:nvSpPr>
          <p:spPr bwMode="auto">
            <a:xfrm>
              <a:off x="7847458" y="4234965"/>
              <a:ext cx="59320" cy="102821"/>
            </a:xfrm>
            <a:custGeom>
              <a:avLst/>
              <a:gdLst>
                <a:gd name="T0" fmla="*/ 373 w 461"/>
                <a:gd name="T1" fmla="*/ 449 h 801"/>
                <a:gd name="T2" fmla="*/ 373 w 461"/>
                <a:gd name="T3" fmla="*/ 449 h 801"/>
                <a:gd name="T4" fmla="*/ 298 w 461"/>
                <a:gd name="T5" fmla="*/ 449 h 801"/>
                <a:gd name="T6" fmla="*/ 298 w 461"/>
                <a:gd name="T7" fmla="*/ 449 h 801"/>
                <a:gd name="T8" fmla="*/ 0 w 461"/>
                <a:gd name="T9" fmla="*/ 747 h 801"/>
                <a:gd name="T10" fmla="*/ 0 w 461"/>
                <a:gd name="T11" fmla="*/ 747 h 801"/>
                <a:gd name="T12" fmla="*/ 56 w 461"/>
                <a:gd name="T13" fmla="*/ 800 h 801"/>
                <a:gd name="T14" fmla="*/ 460 w 461"/>
                <a:gd name="T15" fmla="*/ 405 h 801"/>
                <a:gd name="T16" fmla="*/ 460 w 461"/>
                <a:gd name="T17" fmla="*/ 405 h 801"/>
                <a:gd name="T18" fmla="*/ 56 w 461"/>
                <a:gd name="T19" fmla="*/ 0 h 801"/>
                <a:gd name="T20" fmla="*/ 56 w 461"/>
                <a:gd name="T21" fmla="*/ 0 h 801"/>
                <a:gd name="T22" fmla="*/ 0 w 461"/>
                <a:gd name="T23" fmla="*/ 53 h 801"/>
                <a:gd name="T24" fmla="*/ 0 w 461"/>
                <a:gd name="T25" fmla="*/ 53 h 801"/>
                <a:gd name="T26" fmla="*/ 298 w 461"/>
                <a:gd name="T27" fmla="*/ 361 h 801"/>
                <a:gd name="T28" fmla="*/ 298 w 461"/>
                <a:gd name="T29" fmla="*/ 361 h 801"/>
                <a:gd name="T30" fmla="*/ 373 w 461"/>
                <a:gd name="T31" fmla="*/ 361 h 801"/>
                <a:gd name="T32" fmla="*/ 373 w 461"/>
                <a:gd name="T33" fmla="*/ 44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1" h="801">
                  <a:moveTo>
                    <a:pt x="373" y="449"/>
                  </a:moveTo>
                  <a:lnTo>
                    <a:pt x="373" y="449"/>
                  </a:lnTo>
                  <a:lnTo>
                    <a:pt x="298" y="449"/>
                  </a:lnTo>
                  <a:lnTo>
                    <a:pt x="298" y="449"/>
                  </a:lnTo>
                  <a:lnTo>
                    <a:pt x="0" y="747"/>
                  </a:lnTo>
                  <a:lnTo>
                    <a:pt x="0" y="747"/>
                  </a:lnTo>
                  <a:lnTo>
                    <a:pt x="56" y="800"/>
                  </a:lnTo>
                  <a:lnTo>
                    <a:pt x="460" y="405"/>
                  </a:lnTo>
                  <a:lnTo>
                    <a:pt x="460" y="405"/>
                  </a:lnTo>
                  <a:lnTo>
                    <a:pt x="56" y="0"/>
                  </a:lnTo>
                  <a:lnTo>
                    <a:pt x="56" y="0"/>
                  </a:lnTo>
                  <a:lnTo>
                    <a:pt x="0" y="53"/>
                  </a:lnTo>
                  <a:lnTo>
                    <a:pt x="0" y="53"/>
                  </a:lnTo>
                  <a:lnTo>
                    <a:pt x="298" y="361"/>
                  </a:lnTo>
                  <a:lnTo>
                    <a:pt x="298" y="361"/>
                  </a:lnTo>
                  <a:lnTo>
                    <a:pt x="373" y="361"/>
                  </a:lnTo>
                  <a:lnTo>
                    <a:pt x="373" y="449"/>
                  </a:lnTo>
                </a:path>
              </a:pathLst>
            </a:custGeom>
            <a:grpFill/>
            <a:ln>
              <a:noFill/>
            </a:ln>
            <a:effectLst/>
          </p:spPr>
          <p:txBody>
            <a:bodyPr wrap="none" anchor="ctr"/>
            <a:lstStyle/>
            <a:p>
              <a:pPr>
                <a:defRPr/>
              </a:pPr>
              <a:endParaRPr lang="en-US" sz="1377">
                <a:solidFill>
                  <a:srgbClr val="505050"/>
                </a:solidFill>
                <a:latin typeface="Segoe UI Semilight"/>
              </a:endParaRPr>
            </a:p>
          </p:txBody>
        </p:sp>
        <p:sp>
          <p:nvSpPr>
            <p:cNvPr id="88" name="Freeform 15">
              <a:extLst>
                <a:ext uri="{FF2B5EF4-FFF2-40B4-BE49-F238E27FC236}">
                  <a16:creationId xmlns:a16="http://schemas.microsoft.com/office/drawing/2014/main" id="{B90326B8-ED44-423A-8AA1-5FF7C06F8DF7}"/>
                </a:ext>
              </a:extLst>
            </p:cNvPr>
            <p:cNvSpPr>
              <a:spLocks noChangeArrowheads="1"/>
            </p:cNvSpPr>
            <p:nvPr/>
          </p:nvSpPr>
          <p:spPr bwMode="auto">
            <a:xfrm>
              <a:off x="7807855" y="4280865"/>
              <a:ext cx="93670" cy="11709"/>
            </a:xfrm>
            <a:custGeom>
              <a:avLst/>
              <a:gdLst>
                <a:gd name="T0" fmla="*/ 704 w 705"/>
                <a:gd name="T1" fmla="*/ 44 h 89"/>
                <a:gd name="T2" fmla="*/ 704 w 705"/>
                <a:gd name="T3" fmla="*/ 44 h 89"/>
                <a:gd name="T4" fmla="*/ 660 w 705"/>
                <a:gd name="T5" fmla="*/ 0 h 89"/>
                <a:gd name="T6" fmla="*/ 660 w 705"/>
                <a:gd name="T7" fmla="*/ 0 h 89"/>
                <a:gd name="T8" fmla="*/ 0 w 705"/>
                <a:gd name="T9" fmla="*/ 0 h 89"/>
                <a:gd name="T10" fmla="*/ 0 w 705"/>
                <a:gd name="T11" fmla="*/ 0 h 89"/>
                <a:gd name="T12" fmla="*/ 0 w 705"/>
                <a:gd name="T13" fmla="*/ 88 h 89"/>
                <a:gd name="T14" fmla="*/ 0 w 705"/>
                <a:gd name="T15" fmla="*/ 88 h 89"/>
                <a:gd name="T16" fmla="*/ 660 w 705"/>
                <a:gd name="T17" fmla="*/ 88 h 89"/>
                <a:gd name="T18" fmla="*/ 660 w 705"/>
                <a:gd name="T19" fmla="*/ 88 h 89"/>
                <a:gd name="T20" fmla="*/ 704 w 705"/>
                <a:gd name="T21" fmla="*/ 4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5" h="89">
                  <a:moveTo>
                    <a:pt x="704" y="44"/>
                  </a:moveTo>
                  <a:lnTo>
                    <a:pt x="704" y="44"/>
                  </a:lnTo>
                  <a:lnTo>
                    <a:pt x="660" y="0"/>
                  </a:lnTo>
                  <a:lnTo>
                    <a:pt x="660" y="0"/>
                  </a:lnTo>
                  <a:lnTo>
                    <a:pt x="0" y="0"/>
                  </a:lnTo>
                  <a:lnTo>
                    <a:pt x="0" y="0"/>
                  </a:lnTo>
                  <a:lnTo>
                    <a:pt x="0" y="88"/>
                  </a:lnTo>
                  <a:lnTo>
                    <a:pt x="0" y="88"/>
                  </a:lnTo>
                  <a:lnTo>
                    <a:pt x="660" y="88"/>
                  </a:lnTo>
                  <a:lnTo>
                    <a:pt x="660" y="88"/>
                  </a:lnTo>
                  <a:lnTo>
                    <a:pt x="704" y="44"/>
                  </a:lnTo>
                </a:path>
              </a:pathLst>
            </a:custGeom>
            <a:grpFill/>
            <a:ln>
              <a:noFill/>
            </a:ln>
            <a:effectLst/>
          </p:spPr>
          <p:txBody>
            <a:bodyPr wrap="none" anchor="ctr"/>
            <a:lstStyle/>
            <a:p>
              <a:pPr>
                <a:defRPr/>
              </a:pPr>
              <a:endParaRPr lang="en-US" sz="1377">
                <a:solidFill>
                  <a:srgbClr val="505050"/>
                </a:solidFill>
                <a:latin typeface="Segoe UI Semilight"/>
              </a:endParaRPr>
            </a:p>
          </p:txBody>
        </p:sp>
        <p:sp>
          <p:nvSpPr>
            <p:cNvPr id="89" name="Freeform 16">
              <a:extLst>
                <a:ext uri="{FF2B5EF4-FFF2-40B4-BE49-F238E27FC236}">
                  <a16:creationId xmlns:a16="http://schemas.microsoft.com/office/drawing/2014/main" id="{66891DF0-02BC-4E3F-AD47-D38A829BAF3B}"/>
                </a:ext>
              </a:extLst>
            </p:cNvPr>
            <p:cNvSpPr>
              <a:spLocks noChangeArrowheads="1"/>
            </p:cNvSpPr>
            <p:nvPr/>
          </p:nvSpPr>
          <p:spPr bwMode="auto">
            <a:xfrm>
              <a:off x="7745382" y="4179584"/>
              <a:ext cx="216026" cy="215441"/>
            </a:xfrm>
            <a:custGeom>
              <a:avLst/>
              <a:gdLst>
                <a:gd name="T0" fmla="*/ 854 w 1626"/>
                <a:gd name="T1" fmla="*/ 1623 h 1624"/>
                <a:gd name="T2" fmla="*/ 976 w 1626"/>
                <a:gd name="T3" fmla="*/ 1607 h 1624"/>
                <a:gd name="T4" fmla="*/ 1093 w 1626"/>
                <a:gd name="T5" fmla="*/ 1573 h 1624"/>
                <a:gd name="T6" fmla="*/ 1198 w 1626"/>
                <a:gd name="T7" fmla="*/ 1522 h 1624"/>
                <a:gd name="T8" fmla="*/ 1330 w 1626"/>
                <a:gd name="T9" fmla="*/ 1435 h 1624"/>
                <a:gd name="T10" fmla="*/ 1487 w 1626"/>
                <a:gd name="T11" fmla="*/ 1259 h 1624"/>
                <a:gd name="T12" fmla="*/ 1559 w 1626"/>
                <a:gd name="T13" fmla="*/ 1124 h 1624"/>
                <a:gd name="T14" fmla="*/ 1597 w 1626"/>
                <a:gd name="T15" fmla="*/ 1011 h 1624"/>
                <a:gd name="T16" fmla="*/ 1619 w 1626"/>
                <a:gd name="T17" fmla="*/ 891 h 1624"/>
                <a:gd name="T18" fmla="*/ 1625 w 1626"/>
                <a:gd name="T19" fmla="*/ 810 h 1624"/>
                <a:gd name="T20" fmla="*/ 1616 w 1626"/>
                <a:gd name="T21" fmla="*/ 687 h 1624"/>
                <a:gd name="T22" fmla="*/ 1588 w 1626"/>
                <a:gd name="T23" fmla="*/ 568 h 1624"/>
                <a:gd name="T24" fmla="*/ 1544 w 1626"/>
                <a:gd name="T25" fmla="*/ 458 h 1624"/>
                <a:gd name="T26" fmla="*/ 1487 w 1626"/>
                <a:gd name="T27" fmla="*/ 354 h 1624"/>
                <a:gd name="T28" fmla="*/ 1330 w 1626"/>
                <a:gd name="T29" fmla="*/ 182 h 1624"/>
                <a:gd name="T30" fmla="*/ 1198 w 1626"/>
                <a:gd name="T31" fmla="*/ 97 h 1624"/>
                <a:gd name="T32" fmla="*/ 1093 w 1626"/>
                <a:gd name="T33" fmla="*/ 47 h 1624"/>
                <a:gd name="T34" fmla="*/ 976 w 1626"/>
                <a:gd name="T35" fmla="*/ 15 h 1624"/>
                <a:gd name="T36" fmla="*/ 854 w 1626"/>
                <a:gd name="T37" fmla="*/ 0 h 1624"/>
                <a:gd name="T38" fmla="*/ 772 w 1626"/>
                <a:gd name="T39" fmla="*/ 0 h 1624"/>
                <a:gd name="T40" fmla="*/ 650 w 1626"/>
                <a:gd name="T41" fmla="*/ 15 h 1624"/>
                <a:gd name="T42" fmla="*/ 534 w 1626"/>
                <a:gd name="T43" fmla="*/ 47 h 1624"/>
                <a:gd name="T44" fmla="*/ 424 w 1626"/>
                <a:gd name="T45" fmla="*/ 97 h 1624"/>
                <a:gd name="T46" fmla="*/ 295 w 1626"/>
                <a:gd name="T47" fmla="*/ 182 h 1624"/>
                <a:gd name="T48" fmla="*/ 138 w 1626"/>
                <a:gd name="T49" fmla="*/ 354 h 1624"/>
                <a:gd name="T50" fmla="*/ 82 w 1626"/>
                <a:gd name="T51" fmla="*/ 458 h 1624"/>
                <a:gd name="T52" fmla="*/ 37 w 1626"/>
                <a:gd name="T53" fmla="*/ 568 h 1624"/>
                <a:gd name="T54" fmla="*/ 9 w 1626"/>
                <a:gd name="T55" fmla="*/ 687 h 1624"/>
                <a:gd name="T56" fmla="*/ 0 w 1626"/>
                <a:gd name="T57" fmla="*/ 810 h 1624"/>
                <a:gd name="T58" fmla="*/ 6 w 1626"/>
                <a:gd name="T59" fmla="*/ 891 h 1624"/>
                <a:gd name="T60" fmla="*/ 25 w 1626"/>
                <a:gd name="T61" fmla="*/ 1011 h 1624"/>
                <a:gd name="T62" fmla="*/ 63 w 1626"/>
                <a:gd name="T63" fmla="*/ 1124 h 1624"/>
                <a:gd name="T64" fmla="*/ 138 w 1626"/>
                <a:gd name="T65" fmla="*/ 1259 h 1624"/>
                <a:gd name="T66" fmla="*/ 295 w 1626"/>
                <a:gd name="T67" fmla="*/ 1435 h 1624"/>
                <a:gd name="T68" fmla="*/ 424 w 1626"/>
                <a:gd name="T69" fmla="*/ 1522 h 1624"/>
                <a:gd name="T70" fmla="*/ 534 w 1626"/>
                <a:gd name="T71" fmla="*/ 1573 h 1624"/>
                <a:gd name="T72" fmla="*/ 650 w 1626"/>
                <a:gd name="T73" fmla="*/ 1607 h 1624"/>
                <a:gd name="T74" fmla="*/ 772 w 1626"/>
                <a:gd name="T75" fmla="*/ 1623 h 1624"/>
                <a:gd name="T76" fmla="*/ 813 w 1626"/>
                <a:gd name="T77" fmla="*/ 84 h 1624"/>
                <a:gd name="T78" fmla="*/ 1030 w 1626"/>
                <a:gd name="T79" fmla="*/ 119 h 1624"/>
                <a:gd name="T80" fmla="*/ 1220 w 1626"/>
                <a:gd name="T81" fmla="*/ 207 h 1624"/>
                <a:gd name="T82" fmla="*/ 1374 w 1626"/>
                <a:gd name="T83" fmla="*/ 348 h 1624"/>
                <a:gd name="T84" fmla="*/ 1481 w 1626"/>
                <a:gd name="T85" fmla="*/ 527 h 1624"/>
                <a:gd name="T86" fmla="*/ 1531 w 1626"/>
                <a:gd name="T87" fmla="*/ 734 h 1624"/>
                <a:gd name="T88" fmla="*/ 1531 w 1626"/>
                <a:gd name="T89" fmla="*/ 885 h 1624"/>
                <a:gd name="T90" fmla="*/ 1481 w 1626"/>
                <a:gd name="T91" fmla="*/ 1089 h 1624"/>
                <a:gd name="T92" fmla="*/ 1374 w 1626"/>
                <a:gd name="T93" fmla="*/ 1268 h 1624"/>
                <a:gd name="T94" fmla="*/ 1220 w 1626"/>
                <a:gd name="T95" fmla="*/ 1410 h 1624"/>
                <a:gd name="T96" fmla="*/ 1030 w 1626"/>
                <a:gd name="T97" fmla="*/ 1500 h 1624"/>
                <a:gd name="T98" fmla="*/ 851 w 1626"/>
                <a:gd name="T99" fmla="*/ 1535 h 1624"/>
                <a:gd name="T100" fmla="*/ 775 w 1626"/>
                <a:gd name="T101" fmla="*/ 1535 h 1624"/>
                <a:gd name="T102" fmla="*/ 600 w 1626"/>
                <a:gd name="T103" fmla="*/ 1500 h 1624"/>
                <a:gd name="T104" fmla="*/ 411 w 1626"/>
                <a:gd name="T105" fmla="*/ 1410 h 1624"/>
                <a:gd name="T106" fmla="*/ 254 w 1626"/>
                <a:gd name="T107" fmla="*/ 1268 h 1624"/>
                <a:gd name="T108" fmla="*/ 147 w 1626"/>
                <a:gd name="T109" fmla="*/ 1089 h 1624"/>
                <a:gd name="T110" fmla="*/ 91 w 1626"/>
                <a:gd name="T111" fmla="*/ 885 h 1624"/>
                <a:gd name="T112" fmla="*/ 88 w 1626"/>
                <a:gd name="T113" fmla="*/ 810 h 1624"/>
                <a:gd name="T114" fmla="*/ 103 w 1626"/>
                <a:gd name="T115" fmla="*/ 662 h 1624"/>
                <a:gd name="T116" fmla="*/ 176 w 1626"/>
                <a:gd name="T117" fmla="*/ 461 h 1624"/>
                <a:gd name="T118" fmla="*/ 301 w 1626"/>
                <a:gd name="T119" fmla="*/ 295 h 1624"/>
                <a:gd name="T120" fmla="*/ 471 w 1626"/>
                <a:gd name="T121" fmla="*/ 172 h 1624"/>
                <a:gd name="T122" fmla="*/ 669 w 1626"/>
                <a:gd name="T123" fmla="*/ 10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6" h="1624">
                  <a:moveTo>
                    <a:pt x="813" y="1623"/>
                  </a:moveTo>
                  <a:lnTo>
                    <a:pt x="813" y="1623"/>
                  </a:lnTo>
                  <a:lnTo>
                    <a:pt x="854" y="1623"/>
                  </a:lnTo>
                  <a:lnTo>
                    <a:pt x="895" y="1620"/>
                  </a:lnTo>
                  <a:lnTo>
                    <a:pt x="936" y="1614"/>
                  </a:lnTo>
                  <a:lnTo>
                    <a:pt x="976" y="1607"/>
                  </a:lnTo>
                  <a:lnTo>
                    <a:pt x="1017" y="1598"/>
                  </a:lnTo>
                  <a:lnTo>
                    <a:pt x="1055" y="1585"/>
                  </a:lnTo>
                  <a:lnTo>
                    <a:pt x="1093" y="1573"/>
                  </a:lnTo>
                  <a:lnTo>
                    <a:pt x="1130" y="1557"/>
                  </a:lnTo>
                  <a:lnTo>
                    <a:pt x="1165" y="1541"/>
                  </a:lnTo>
                  <a:lnTo>
                    <a:pt x="1198" y="1522"/>
                  </a:lnTo>
                  <a:lnTo>
                    <a:pt x="1233" y="1504"/>
                  </a:lnTo>
                  <a:lnTo>
                    <a:pt x="1267" y="1482"/>
                  </a:lnTo>
                  <a:lnTo>
                    <a:pt x="1330" y="1435"/>
                  </a:lnTo>
                  <a:lnTo>
                    <a:pt x="1387" y="1381"/>
                  </a:lnTo>
                  <a:lnTo>
                    <a:pt x="1440" y="1322"/>
                  </a:lnTo>
                  <a:lnTo>
                    <a:pt x="1487" y="1259"/>
                  </a:lnTo>
                  <a:lnTo>
                    <a:pt x="1525" y="1193"/>
                  </a:lnTo>
                  <a:lnTo>
                    <a:pt x="1544" y="1158"/>
                  </a:lnTo>
                  <a:lnTo>
                    <a:pt x="1559" y="1124"/>
                  </a:lnTo>
                  <a:lnTo>
                    <a:pt x="1575" y="1086"/>
                  </a:lnTo>
                  <a:lnTo>
                    <a:pt x="1588" y="1048"/>
                  </a:lnTo>
                  <a:lnTo>
                    <a:pt x="1597" y="1011"/>
                  </a:lnTo>
                  <a:lnTo>
                    <a:pt x="1606" y="970"/>
                  </a:lnTo>
                  <a:lnTo>
                    <a:pt x="1616" y="932"/>
                  </a:lnTo>
                  <a:lnTo>
                    <a:pt x="1619" y="891"/>
                  </a:lnTo>
                  <a:lnTo>
                    <a:pt x="1622" y="851"/>
                  </a:lnTo>
                  <a:lnTo>
                    <a:pt x="1625" y="810"/>
                  </a:lnTo>
                  <a:lnTo>
                    <a:pt x="1625" y="810"/>
                  </a:lnTo>
                  <a:lnTo>
                    <a:pt x="1622" y="769"/>
                  </a:lnTo>
                  <a:lnTo>
                    <a:pt x="1619" y="728"/>
                  </a:lnTo>
                  <a:lnTo>
                    <a:pt x="1616" y="687"/>
                  </a:lnTo>
                  <a:lnTo>
                    <a:pt x="1606" y="646"/>
                  </a:lnTo>
                  <a:lnTo>
                    <a:pt x="1597" y="606"/>
                  </a:lnTo>
                  <a:lnTo>
                    <a:pt x="1588" y="568"/>
                  </a:lnTo>
                  <a:lnTo>
                    <a:pt x="1575" y="530"/>
                  </a:lnTo>
                  <a:lnTo>
                    <a:pt x="1559" y="493"/>
                  </a:lnTo>
                  <a:lnTo>
                    <a:pt x="1544" y="458"/>
                  </a:lnTo>
                  <a:lnTo>
                    <a:pt x="1525" y="424"/>
                  </a:lnTo>
                  <a:lnTo>
                    <a:pt x="1506" y="389"/>
                  </a:lnTo>
                  <a:lnTo>
                    <a:pt x="1487" y="354"/>
                  </a:lnTo>
                  <a:lnTo>
                    <a:pt x="1440" y="292"/>
                  </a:lnTo>
                  <a:lnTo>
                    <a:pt x="1387" y="235"/>
                  </a:lnTo>
                  <a:lnTo>
                    <a:pt x="1330" y="182"/>
                  </a:lnTo>
                  <a:lnTo>
                    <a:pt x="1267" y="138"/>
                  </a:lnTo>
                  <a:lnTo>
                    <a:pt x="1233" y="116"/>
                  </a:lnTo>
                  <a:lnTo>
                    <a:pt x="1198" y="97"/>
                  </a:lnTo>
                  <a:lnTo>
                    <a:pt x="1165" y="78"/>
                  </a:lnTo>
                  <a:lnTo>
                    <a:pt x="1130" y="63"/>
                  </a:lnTo>
                  <a:lnTo>
                    <a:pt x="1093" y="47"/>
                  </a:lnTo>
                  <a:lnTo>
                    <a:pt x="1055" y="34"/>
                  </a:lnTo>
                  <a:lnTo>
                    <a:pt x="1017" y="25"/>
                  </a:lnTo>
                  <a:lnTo>
                    <a:pt x="976" y="15"/>
                  </a:lnTo>
                  <a:lnTo>
                    <a:pt x="936" y="9"/>
                  </a:lnTo>
                  <a:lnTo>
                    <a:pt x="895" y="3"/>
                  </a:lnTo>
                  <a:lnTo>
                    <a:pt x="854" y="0"/>
                  </a:lnTo>
                  <a:lnTo>
                    <a:pt x="813" y="0"/>
                  </a:lnTo>
                  <a:lnTo>
                    <a:pt x="813" y="0"/>
                  </a:lnTo>
                  <a:lnTo>
                    <a:pt x="772" y="0"/>
                  </a:lnTo>
                  <a:lnTo>
                    <a:pt x="728" y="3"/>
                  </a:lnTo>
                  <a:lnTo>
                    <a:pt x="688" y="9"/>
                  </a:lnTo>
                  <a:lnTo>
                    <a:pt x="650" y="15"/>
                  </a:lnTo>
                  <a:lnTo>
                    <a:pt x="609" y="25"/>
                  </a:lnTo>
                  <a:lnTo>
                    <a:pt x="571" y="34"/>
                  </a:lnTo>
                  <a:lnTo>
                    <a:pt x="534" y="47"/>
                  </a:lnTo>
                  <a:lnTo>
                    <a:pt x="496" y="63"/>
                  </a:lnTo>
                  <a:lnTo>
                    <a:pt x="461" y="78"/>
                  </a:lnTo>
                  <a:lnTo>
                    <a:pt x="424" y="97"/>
                  </a:lnTo>
                  <a:lnTo>
                    <a:pt x="392" y="116"/>
                  </a:lnTo>
                  <a:lnTo>
                    <a:pt x="358" y="138"/>
                  </a:lnTo>
                  <a:lnTo>
                    <a:pt x="295" y="182"/>
                  </a:lnTo>
                  <a:lnTo>
                    <a:pt x="239" y="235"/>
                  </a:lnTo>
                  <a:lnTo>
                    <a:pt x="185" y="292"/>
                  </a:lnTo>
                  <a:lnTo>
                    <a:pt x="138" y="354"/>
                  </a:lnTo>
                  <a:lnTo>
                    <a:pt x="119" y="389"/>
                  </a:lnTo>
                  <a:lnTo>
                    <a:pt x="97" y="424"/>
                  </a:lnTo>
                  <a:lnTo>
                    <a:pt x="82" y="458"/>
                  </a:lnTo>
                  <a:lnTo>
                    <a:pt x="63" y="493"/>
                  </a:lnTo>
                  <a:lnTo>
                    <a:pt x="50" y="530"/>
                  </a:lnTo>
                  <a:lnTo>
                    <a:pt x="37" y="568"/>
                  </a:lnTo>
                  <a:lnTo>
                    <a:pt x="25" y="606"/>
                  </a:lnTo>
                  <a:lnTo>
                    <a:pt x="15" y="646"/>
                  </a:lnTo>
                  <a:lnTo>
                    <a:pt x="9" y="687"/>
                  </a:lnTo>
                  <a:lnTo>
                    <a:pt x="6" y="728"/>
                  </a:lnTo>
                  <a:lnTo>
                    <a:pt x="3" y="769"/>
                  </a:lnTo>
                  <a:lnTo>
                    <a:pt x="0" y="810"/>
                  </a:lnTo>
                  <a:lnTo>
                    <a:pt x="0" y="810"/>
                  </a:lnTo>
                  <a:lnTo>
                    <a:pt x="3" y="851"/>
                  </a:lnTo>
                  <a:lnTo>
                    <a:pt x="6" y="891"/>
                  </a:lnTo>
                  <a:lnTo>
                    <a:pt x="9" y="932"/>
                  </a:lnTo>
                  <a:lnTo>
                    <a:pt x="15" y="970"/>
                  </a:lnTo>
                  <a:lnTo>
                    <a:pt x="25" y="1011"/>
                  </a:lnTo>
                  <a:lnTo>
                    <a:pt x="37" y="1048"/>
                  </a:lnTo>
                  <a:lnTo>
                    <a:pt x="50" y="1086"/>
                  </a:lnTo>
                  <a:lnTo>
                    <a:pt x="63" y="1124"/>
                  </a:lnTo>
                  <a:lnTo>
                    <a:pt x="82" y="1158"/>
                  </a:lnTo>
                  <a:lnTo>
                    <a:pt x="97" y="1193"/>
                  </a:lnTo>
                  <a:lnTo>
                    <a:pt x="138" y="1259"/>
                  </a:lnTo>
                  <a:lnTo>
                    <a:pt x="185" y="1322"/>
                  </a:lnTo>
                  <a:lnTo>
                    <a:pt x="239" y="1381"/>
                  </a:lnTo>
                  <a:lnTo>
                    <a:pt x="295" y="1435"/>
                  </a:lnTo>
                  <a:lnTo>
                    <a:pt x="358" y="1482"/>
                  </a:lnTo>
                  <a:lnTo>
                    <a:pt x="392" y="1504"/>
                  </a:lnTo>
                  <a:lnTo>
                    <a:pt x="424" y="1522"/>
                  </a:lnTo>
                  <a:lnTo>
                    <a:pt x="461" y="1541"/>
                  </a:lnTo>
                  <a:lnTo>
                    <a:pt x="496" y="1557"/>
                  </a:lnTo>
                  <a:lnTo>
                    <a:pt x="534" y="1573"/>
                  </a:lnTo>
                  <a:lnTo>
                    <a:pt x="571" y="1585"/>
                  </a:lnTo>
                  <a:lnTo>
                    <a:pt x="609" y="1598"/>
                  </a:lnTo>
                  <a:lnTo>
                    <a:pt x="650" y="1607"/>
                  </a:lnTo>
                  <a:lnTo>
                    <a:pt x="688" y="1614"/>
                  </a:lnTo>
                  <a:lnTo>
                    <a:pt x="728" y="1620"/>
                  </a:lnTo>
                  <a:lnTo>
                    <a:pt x="772" y="1623"/>
                  </a:lnTo>
                  <a:lnTo>
                    <a:pt x="813" y="1623"/>
                  </a:lnTo>
                  <a:close/>
                  <a:moveTo>
                    <a:pt x="813" y="84"/>
                  </a:moveTo>
                  <a:lnTo>
                    <a:pt x="813" y="84"/>
                  </a:lnTo>
                  <a:lnTo>
                    <a:pt x="888" y="91"/>
                  </a:lnTo>
                  <a:lnTo>
                    <a:pt x="961" y="100"/>
                  </a:lnTo>
                  <a:lnTo>
                    <a:pt x="1030" y="119"/>
                  </a:lnTo>
                  <a:lnTo>
                    <a:pt x="1096" y="141"/>
                  </a:lnTo>
                  <a:lnTo>
                    <a:pt x="1162" y="172"/>
                  </a:lnTo>
                  <a:lnTo>
                    <a:pt x="1220" y="207"/>
                  </a:lnTo>
                  <a:lnTo>
                    <a:pt x="1274" y="251"/>
                  </a:lnTo>
                  <a:lnTo>
                    <a:pt x="1327" y="295"/>
                  </a:lnTo>
                  <a:lnTo>
                    <a:pt x="1374" y="348"/>
                  </a:lnTo>
                  <a:lnTo>
                    <a:pt x="1415" y="401"/>
                  </a:lnTo>
                  <a:lnTo>
                    <a:pt x="1449" y="461"/>
                  </a:lnTo>
                  <a:lnTo>
                    <a:pt x="1481" y="527"/>
                  </a:lnTo>
                  <a:lnTo>
                    <a:pt x="1503" y="593"/>
                  </a:lnTo>
                  <a:lnTo>
                    <a:pt x="1522" y="662"/>
                  </a:lnTo>
                  <a:lnTo>
                    <a:pt x="1531" y="734"/>
                  </a:lnTo>
                  <a:lnTo>
                    <a:pt x="1537" y="810"/>
                  </a:lnTo>
                  <a:lnTo>
                    <a:pt x="1537" y="810"/>
                  </a:lnTo>
                  <a:lnTo>
                    <a:pt x="1531" y="885"/>
                  </a:lnTo>
                  <a:lnTo>
                    <a:pt x="1522" y="954"/>
                  </a:lnTo>
                  <a:lnTo>
                    <a:pt x="1503" y="1023"/>
                  </a:lnTo>
                  <a:lnTo>
                    <a:pt x="1481" y="1089"/>
                  </a:lnTo>
                  <a:lnTo>
                    <a:pt x="1449" y="1152"/>
                  </a:lnTo>
                  <a:lnTo>
                    <a:pt x="1415" y="1215"/>
                  </a:lnTo>
                  <a:lnTo>
                    <a:pt x="1374" y="1268"/>
                  </a:lnTo>
                  <a:lnTo>
                    <a:pt x="1327" y="1322"/>
                  </a:lnTo>
                  <a:lnTo>
                    <a:pt x="1274" y="1369"/>
                  </a:lnTo>
                  <a:lnTo>
                    <a:pt x="1220" y="1410"/>
                  </a:lnTo>
                  <a:lnTo>
                    <a:pt x="1162" y="1447"/>
                  </a:lnTo>
                  <a:lnTo>
                    <a:pt x="1096" y="1479"/>
                  </a:lnTo>
                  <a:lnTo>
                    <a:pt x="1030" y="1500"/>
                  </a:lnTo>
                  <a:lnTo>
                    <a:pt x="961" y="1519"/>
                  </a:lnTo>
                  <a:lnTo>
                    <a:pt x="888" y="1532"/>
                  </a:lnTo>
                  <a:lnTo>
                    <a:pt x="851" y="1535"/>
                  </a:lnTo>
                  <a:lnTo>
                    <a:pt x="813" y="1535"/>
                  </a:lnTo>
                  <a:lnTo>
                    <a:pt x="813" y="1535"/>
                  </a:lnTo>
                  <a:lnTo>
                    <a:pt x="775" y="1535"/>
                  </a:lnTo>
                  <a:lnTo>
                    <a:pt x="741" y="1532"/>
                  </a:lnTo>
                  <a:lnTo>
                    <a:pt x="669" y="1519"/>
                  </a:lnTo>
                  <a:lnTo>
                    <a:pt x="600" y="1500"/>
                  </a:lnTo>
                  <a:lnTo>
                    <a:pt x="534" y="1479"/>
                  </a:lnTo>
                  <a:lnTo>
                    <a:pt x="471" y="1447"/>
                  </a:lnTo>
                  <a:lnTo>
                    <a:pt x="411" y="1410"/>
                  </a:lnTo>
                  <a:lnTo>
                    <a:pt x="355" y="1369"/>
                  </a:lnTo>
                  <a:lnTo>
                    <a:pt x="301" y="1322"/>
                  </a:lnTo>
                  <a:lnTo>
                    <a:pt x="254" y="1268"/>
                  </a:lnTo>
                  <a:lnTo>
                    <a:pt x="213" y="1215"/>
                  </a:lnTo>
                  <a:lnTo>
                    <a:pt x="176" y="1152"/>
                  </a:lnTo>
                  <a:lnTo>
                    <a:pt x="147" y="1089"/>
                  </a:lnTo>
                  <a:lnTo>
                    <a:pt x="122" y="1023"/>
                  </a:lnTo>
                  <a:lnTo>
                    <a:pt x="103" y="954"/>
                  </a:lnTo>
                  <a:lnTo>
                    <a:pt x="91" y="885"/>
                  </a:lnTo>
                  <a:lnTo>
                    <a:pt x="88" y="848"/>
                  </a:lnTo>
                  <a:lnTo>
                    <a:pt x="88" y="810"/>
                  </a:lnTo>
                  <a:lnTo>
                    <a:pt x="88" y="810"/>
                  </a:lnTo>
                  <a:lnTo>
                    <a:pt x="88" y="772"/>
                  </a:lnTo>
                  <a:lnTo>
                    <a:pt x="91" y="734"/>
                  </a:lnTo>
                  <a:lnTo>
                    <a:pt x="103" y="662"/>
                  </a:lnTo>
                  <a:lnTo>
                    <a:pt x="122" y="593"/>
                  </a:lnTo>
                  <a:lnTo>
                    <a:pt x="147" y="527"/>
                  </a:lnTo>
                  <a:lnTo>
                    <a:pt x="176" y="461"/>
                  </a:lnTo>
                  <a:lnTo>
                    <a:pt x="213" y="401"/>
                  </a:lnTo>
                  <a:lnTo>
                    <a:pt x="254" y="348"/>
                  </a:lnTo>
                  <a:lnTo>
                    <a:pt x="301" y="295"/>
                  </a:lnTo>
                  <a:lnTo>
                    <a:pt x="355" y="251"/>
                  </a:lnTo>
                  <a:lnTo>
                    <a:pt x="411" y="207"/>
                  </a:lnTo>
                  <a:lnTo>
                    <a:pt x="471" y="172"/>
                  </a:lnTo>
                  <a:lnTo>
                    <a:pt x="534" y="141"/>
                  </a:lnTo>
                  <a:lnTo>
                    <a:pt x="600" y="119"/>
                  </a:lnTo>
                  <a:lnTo>
                    <a:pt x="669" y="100"/>
                  </a:lnTo>
                  <a:lnTo>
                    <a:pt x="741" y="91"/>
                  </a:lnTo>
                  <a:lnTo>
                    <a:pt x="813" y="84"/>
                  </a:lnTo>
                  <a:close/>
                </a:path>
              </a:pathLst>
            </a:custGeom>
            <a:grpFill/>
            <a:ln>
              <a:noFill/>
            </a:ln>
            <a:effectLst/>
          </p:spPr>
          <p:txBody>
            <a:bodyPr wrap="none" anchor="ctr"/>
            <a:lstStyle/>
            <a:p>
              <a:pPr>
                <a:defRPr/>
              </a:pPr>
              <a:endParaRPr lang="en-US" sz="1377">
                <a:solidFill>
                  <a:srgbClr val="505050"/>
                </a:solidFill>
                <a:latin typeface="Segoe UI Semilight"/>
              </a:endParaRPr>
            </a:p>
          </p:txBody>
        </p:sp>
      </p:grpSp>
      <p:sp>
        <p:nvSpPr>
          <p:cNvPr id="90" name="Rectangle 89">
            <a:extLst>
              <a:ext uri="{FF2B5EF4-FFF2-40B4-BE49-F238E27FC236}">
                <a16:creationId xmlns:a16="http://schemas.microsoft.com/office/drawing/2014/main" id="{F7FD0E6A-59D4-4FCD-91F8-E8C3DED5067B}"/>
              </a:ext>
            </a:extLst>
          </p:cNvPr>
          <p:cNvSpPr/>
          <p:nvPr/>
        </p:nvSpPr>
        <p:spPr>
          <a:xfrm>
            <a:off x="596379" y="2415075"/>
            <a:ext cx="2394431" cy="623339"/>
          </a:xfrm>
          <a:prstGeom prst="rect">
            <a:avLst/>
          </a:prstGeom>
        </p:spPr>
        <p:txBody>
          <a:bodyPr lIns="0" tIns="0" rIns="0" bIns="0">
            <a:noAutofit/>
          </a:bodyPr>
          <a:lstStyle/>
          <a:p>
            <a:pPr defTabSz="685252">
              <a:spcAft>
                <a:spcPts val="1765"/>
              </a:spcAft>
              <a:defRPr/>
            </a:pPr>
            <a:r>
              <a:rPr lang="en-US" kern="0">
                <a:gradFill>
                  <a:gsLst>
                    <a:gs pos="78761">
                      <a:srgbClr val="0072C6"/>
                    </a:gs>
                    <a:gs pos="0">
                      <a:srgbClr val="0072C6"/>
                    </a:gs>
                  </a:gsLst>
                  <a:lin ang="5400000" scaled="0"/>
                </a:gradFill>
                <a:latin typeface="Segoe UI Semilight" panose="020B0402040204020203" pitchFamily="34" charset="0"/>
                <a:ea typeface="Segoe UI Light" charset="0"/>
                <a:cs typeface="Segoe UI Semilight" panose="020B0402040204020203" pitchFamily="34" charset="0"/>
              </a:rPr>
              <a:t>Visualize data in intuitive and customizable dashboards</a:t>
            </a:r>
          </a:p>
        </p:txBody>
      </p:sp>
      <p:sp>
        <p:nvSpPr>
          <p:cNvPr id="91" name="Rectangle 90">
            <a:extLst>
              <a:ext uri="{FF2B5EF4-FFF2-40B4-BE49-F238E27FC236}">
                <a16:creationId xmlns:a16="http://schemas.microsoft.com/office/drawing/2014/main" id="{6A8DDD96-5607-4289-8CB2-10F3BC304E79}"/>
              </a:ext>
            </a:extLst>
          </p:cNvPr>
          <p:cNvSpPr/>
          <p:nvPr/>
        </p:nvSpPr>
        <p:spPr>
          <a:xfrm>
            <a:off x="596379" y="3207587"/>
            <a:ext cx="2036107" cy="637082"/>
          </a:xfrm>
          <a:prstGeom prst="rect">
            <a:avLst/>
          </a:prstGeom>
        </p:spPr>
        <p:txBody>
          <a:bodyPr lIns="0" tIns="0" rIns="0" bIns="0">
            <a:noAutofit/>
          </a:bodyPr>
          <a:lstStyle/>
          <a:p>
            <a:pPr defTabSz="685252">
              <a:spcAft>
                <a:spcPts val="1765"/>
              </a:spcAft>
              <a:defRPr/>
            </a:pPr>
            <a:r>
              <a:rPr lang="en-US" kern="0">
                <a:gradFill>
                  <a:gsLst>
                    <a:gs pos="78761">
                      <a:srgbClr val="0072C6"/>
                    </a:gs>
                    <a:gs pos="0">
                      <a:srgbClr val="0072C6"/>
                    </a:gs>
                  </a:gsLst>
                  <a:lin ang="5400000" scaled="0"/>
                </a:gradFill>
                <a:latin typeface="Segoe UI Semilight" panose="020B0402040204020203" pitchFamily="34" charset="0"/>
                <a:ea typeface="Segoe UI Light" charset="0"/>
                <a:cs typeface="Segoe UI Semilight" panose="020B0402040204020203" pitchFamily="34" charset="0"/>
              </a:rPr>
              <a:t>Separate the signal from the noise and accelerate root-cause analysis </a:t>
            </a:r>
          </a:p>
        </p:txBody>
      </p:sp>
      <p:grpSp>
        <p:nvGrpSpPr>
          <p:cNvPr id="25" name="Group 24">
            <a:extLst>
              <a:ext uri="{FF2B5EF4-FFF2-40B4-BE49-F238E27FC236}">
                <a16:creationId xmlns:a16="http://schemas.microsoft.com/office/drawing/2014/main" id="{6CE0A7ED-6C29-414D-B9F9-E0B3FBF0B5B4}"/>
              </a:ext>
              <a:ext uri="{C183D7F6-B498-43B3-948B-1728B52AA6E4}">
                <adec:decorative xmlns:adec="http://schemas.microsoft.com/office/drawing/2017/decorative" val="1"/>
              </a:ext>
            </a:extLst>
          </p:cNvPr>
          <p:cNvGrpSpPr/>
          <p:nvPr/>
        </p:nvGrpSpPr>
        <p:grpSpPr>
          <a:xfrm>
            <a:off x="258532" y="4136804"/>
            <a:ext cx="234402" cy="233767"/>
            <a:chOff x="7745382" y="4179584"/>
            <a:chExt cx="216026" cy="215441"/>
          </a:xfrm>
          <a:solidFill>
            <a:schemeClr val="accent1"/>
          </a:solidFill>
        </p:grpSpPr>
        <p:sp>
          <p:nvSpPr>
            <p:cNvPr id="26" name="Freeform 14">
              <a:extLst>
                <a:ext uri="{FF2B5EF4-FFF2-40B4-BE49-F238E27FC236}">
                  <a16:creationId xmlns:a16="http://schemas.microsoft.com/office/drawing/2014/main" id="{00F96420-FE7D-43DA-8586-F437B1AD9B80}"/>
                </a:ext>
              </a:extLst>
            </p:cNvPr>
            <p:cNvSpPr>
              <a:spLocks noChangeArrowheads="1"/>
            </p:cNvSpPr>
            <p:nvPr/>
          </p:nvSpPr>
          <p:spPr bwMode="auto">
            <a:xfrm>
              <a:off x="7847458" y="4234965"/>
              <a:ext cx="59320" cy="102821"/>
            </a:xfrm>
            <a:custGeom>
              <a:avLst/>
              <a:gdLst>
                <a:gd name="T0" fmla="*/ 373 w 461"/>
                <a:gd name="T1" fmla="*/ 449 h 801"/>
                <a:gd name="T2" fmla="*/ 373 w 461"/>
                <a:gd name="T3" fmla="*/ 449 h 801"/>
                <a:gd name="T4" fmla="*/ 298 w 461"/>
                <a:gd name="T5" fmla="*/ 449 h 801"/>
                <a:gd name="T6" fmla="*/ 298 w 461"/>
                <a:gd name="T7" fmla="*/ 449 h 801"/>
                <a:gd name="T8" fmla="*/ 0 w 461"/>
                <a:gd name="T9" fmla="*/ 747 h 801"/>
                <a:gd name="T10" fmla="*/ 0 w 461"/>
                <a:gd name="T11" fmla="*/ 747 h 801"/>
                <a:gd name="T12" fmla="*/ 56 w 461"/>
                <a:gd name="T13" fmla="*/ 800 h 801"/>
                <a:gd name="T14" fmla="*/ 460 w 461"/>
                <a:gd name="T15" fmla="*/ 405 h 801"/>
                <a:gd name="T16" fmla="*/ 460 w 461"/>
                <a:gd name="T17" fmla="*/ 405 h 801"/>
                <a:gd name="T18" fmla="*/ 56 w 461"/>
                <a:gd name="T19" fmla="*/ 0 h 801"/>
                <a:gd name="T20" fmla="*/ 56 w 461"/>
                <a:gd name="T21" fmla="*/ 0 h 801"/>
                <a:gd name="T22" fmla="*/ 0 w 461"/>
                <a:gd name="T23" fmla="*/ 53 h 801"/>
                <a:gd name="T24" fmla="*/ 0 w 461"/>
                <a:gd name="T25" fmla="*/ 53 h 801"/>
                <a:gd name="T26" fmla="*/ 298 w 461"/>
                <a:gd name="T27" fmla="*/ 361 h 801"/>
                <a:gd name="T28" fmla="*/ 298 w 461"/>
                <a:gd name="T29" fmla="*/ 361 h 801"/>
                <a:gd name="T30" fmla="*/ 373 w 461"/>
                <a:gd name="T31" fmla="*/ 361 h 801"/>
                <a:gd name="T32" fmla="*/ 373 w 461"/>
                <a:gd name="T33" fmla="*/ 44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1" h="801">
                  <a:moveTo>
                    <a:pt x="373" y="449"/>
                  </a:moveTo>
                  <a:lnTo>
                    <a:pt x="373" y="449"/>
                  </a:lnTo>
                  <a:lnTo>
                    <a:pt x="298" y="449"/>
                  </a:lnTo>
                  <a:lnTo>
                    <a:pt x="298" y="449"/>
                  </a:lnTo>
                  <a:lnTo>
                    <a:pt x="0" y="747"/>
                  </a:lnTo>
                  <a:lnTo>
                    <a:pt x="0" y="747"/>
                  </a:lnTo>
                  <a:lnTo>
                    <a:pt x="56" y="800"/>
                  </a:lnTo>
                  <a:lnTo>
                    <a:pt x="460" y="405"/>
                  </a:lnTo>
                  <a:lnTo>
                    <a:pt x="460" y="405"/>
                  </a:lnTo>
                  <a:lnTo>
                    <a:pt x="56" y="0"/>
                  </a:lnTo>
                  <a:lnTo>
                    <a:pt x="56" y="0"/>
                  </a:lnTo>
                  <a:lnTo>
                    <a:pt x="0" y="53"/>
                  </a:lnTo>
                  <a:lnTo>
                    <a:pt x="0" y="53"/>
                  </a:lnTo>
                  <a:lnTo>
                    <a:pt x="298" y="361"/>
                  </a:lnTo>
                  <a:lnTo>
                    <a:pt x="298" y="361"/>
                  </a:lnTo>
                  <a:lnTo>
                    <a:pt x="373" y="361"/>
                  </a:lnTo>
                  <a:lnTo>
                    <a:pt x="373" y="449"/>
                  </a:lnTo>
                </a:path>
              </a:pathLst>
            </a:custGeom>
            <a:grpFill/>
            <a:ln>
              <a:noFill/>
            </a:ln>
            <a:effectLst/>
          </p:spPr>
          <p:txBody>
            <a:bodyPr wrap="none" anchor="ctr"/>
            <a:lstStyle/>
            <a:p>
              <a:pPr>
                <a:defRPr/>
              </a:pPr>
              <a:endParaRPr lang="en-US" sz="1377">
                <a:solidFill>
                  <a:srgbClr val="505050"/>
                </a:solidFill>
                <a:latin typeface="Segoe UI Semilight"/>
              </a:endParaRPr>
            </a:p>
          </p:txBody>
        </p:sp>
        <p:sp>
          <p:nvSpPr>
            <p:cNvPr id="27" name="Freeform 15">
              <a:extLst>
                <a:ext uri="{FF2B5EF4-FFF2-40B4-BE49-F238E27FC236}">
                  <a16:creationId xmlns:a16="http://schemas.microsoft.com/office/drawing/2014/main" id="{5A0E9D39-FCB6-402C-96F4-B0806345F033}"/>
                </a:ext>
              </a:extLst>
            </p:cNvPr>
            <p:cNvSpPr>
              <a:spLocks noChangeArrowheads="1"/>
            </p:cNvSpPr>
            <p:nvPr/>
          </p:nvSpPr>
          <p:spPr bwMode="auto">
            <a:xfrm>
              <a:off x="7807855" y="4280865"/>
              <a:ext cx="93670" cy="11709"/>
            </a:xfrm>
            <a:custGeom>
              <a:avLst/>
              <a:gdLst>
                <a:gd name="T0" fmla="*/ 704 w 705"/>
                <a:gd name="T1" fmla="*/ 44 h 89"/>
                <a:gd name="T2" fmla="*/ 704 w 705"/>
                <a:gd name="T3" fmla="*/ 44 h 89"/>
                <a:gd name="T4" fmla="*/ 660 w 705"/>
                <a:gd name="T5" fmla="*/ 0 h 89"/>
                <a:gd name="T6" fmla="*/ 660 w 705"/>
                <a:gd name="T7" fmla="*/ 0 h 89"/>
                <a:gd name="T8" fmla="*/ 0 w 705"/>
                <a:gd name="T9" fmla="*/ 0 h 89"/>
                <a:gd name="T10" fmla="*/ 0 w 705"/>
                <a:gd name="T11" fmla="*/ 0 h 89"/>
                <a:gd name="T12" fmla="*/ 0 w 705"/>
                <a:gd name="T13" fmla="*/ 88 h 89"/>
                <a:gd name="T14" fmla="*/ 0 w 705"/>
                <a:gd name="T15" fmla="*/ 88 h 89"/>
                <a:gd name="T16" fmla="*/ 660 w 705"/>
                <a:gd name="T17" fmla="*/ 88 h 89"/>
                <a:gd name="T18" fmla="*/ 660 w 705"/>
                <a:gd name="T19" fmla="*/ 88 h 89"/>
                <a:gd name="T20" fmla="*/ 704 w 705"/>
                <a:gd name="T21" fmla="*/ 4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5" h="89">
                  <a:moveTo>
                    <a:pt x="704" y="44"/>
                  </a:moveTo>
                  <a:lnTo>
                    <a:pt x="704" y="44"/>
                  </a:lnTo>
                  <a:lnTo>
                    <a:pt x="660" y="0"/>
                  </a:lnTo>
                  <a:lnTo>
                    <a:pt x="660" y="0"/>
                  </a:lnTo>
                  <a:lnTo>
                    <a:pt x="0" y="0"/>
                  </a:lnTo>
                  <a:lnTo>
                    <a:pt x="0" y="0"/>
                  </a:lnTo>
                  <a:lnTo>
                    <a:pt x="0" y="88"/>
                  </a:lnTo>
                  <a:lnTo>
                    <a:pt x="0" y="88"/>
                  </a:lnTo>
                  <a:lnTo>
                    <a:pt x="660" y="88"/>
                  </a:lnTo>
                  <a:lnTo>
                    <a:pt x="660" y="88"/>
                  </a:lnTo>
                  <a:lnTo>
                    <a:pt x="704" y="44"/>
                  </a:lnTo>
                </a:path>
              </a:pathLst>
            </a:custGeom>
            <a:grpFill/>
            <a:ln>
              <a:noFill/>
            </a:ln>
            <a:effectLst/>
          </p:spPr>
          <p:txBody>
            <a:bodyPr wrap="none" anchor="ctr"/>
            <a:lstStyle/>
            <a:p>
              <a:pPr>
                <a:defRPr/>
              </a:pPr>
              <a:endParaRPr lang="en-US" sz="1377">
                <a:solidFill>
                  <a:srgbClr val="505050"/>
                </a:solidFill>
                <a:latin typeface="Segoe UI Semilight"/>
              </a:endParaRPr>
            </a:p>
          </p:txBody>
        </p:sp>
        <p:sp>
          <p:nvSpPr>
            <p:cNvPr id="28" name="Freeform 16">
              <a:extLst>
                <a:ext uri="{FF2B5EF4-FFF2-40B4-BE49-F238E27FC236}">
                  <a16:creationId xmlns:a16="http://schemas.microsoft.com/office/drawing/2014/main" id="{DE8E1CCE-B4D8-49EF-A328-B48106680F26}"/>
                </a:ext>
              </a:extLst>
            </p:cNvPr>
            <p:cNvSpPr>
              <a:spLocks noChangeArrowheads="1"/>
            </p:cNvSpPr>
            <p:nvPr/>
          </p:nvSpPr>
          <p:spPr bwMode="auto">
            <a:xfrm>
              <a:off x="7745382" y="4179584"/>
              <a:ext cx="216026" cy="215441"/>
            </a:xfrm>
            <a:custGeom>
              <a:avLst/>
              <a:gdLst>
                <a:gd name="T0" fmla="*/ 854 w 1626"/>
                <a:gd name="T1" fmla="*/ 1623 h 1624"/>
                <a:gd name="T2" fmla="*/ 976 w 1626"/>
                <a:gd name="T3" fmla="*/ 1607 h 1624"/>
                <a:gd name="T4" fmla="*/ 1093 w 1626"/>
                <a:gd name="T5" fmla="*/ 1573 h 1624"/>
                <a:gd name="T6" fmla="*/ 1198 w 1626"/>
                <a:gd name="T7" fmla="*/ 1522 h 1624"/>
                <a:gd name="T8" fmla="*/ 1330 w 1626"/>
                <a:gd name="T9" fmla="*/ 1435 h 1624"/>
                <a:gd name="T10" fmla="*/ 1487 w 1626"/>
                <a:gd name="T11" fmla="*/ 1259 h 1624"/>
                <a:gd name="T12" fmla="*/ 1559 w 1626"/>
                <a:gd name="T13" fmla="*/ 1124 h 1624"/>
                <a:gd name="T14" fmla="*/ 1597 w 1626"/>
                <a:gd name="T15" fmla="*/ 1011 h 1624"/>
                <a:gd name="T16" fmla="*/ 1619 w 1626"/>
                <a:gd name="T17" fmla="*/ 891 h 1624"/>
                <a:gd name="T18" fmla="*/ 1625 w 1626"/>
                <a:gd name="T19" fmla="*/ 810 h 1624"/>
                <a:gd name="T20" fmla="*/ 1616 w 1626"/>
                <a:gd name="T21" fmla="*/ 687 h 1624"/>
                <a:gd name="T22" fmla="*/ 1588 w 1626"/>
                <a:gd name="T23" fmla="*/ 568 h 1624"/>
                <a:gd name="T24" fmla="*/ 1544 w 1626"/>
                <a:gd name="T25" fmla="*/ 458 h 1624"/>
                <a:gd name="T26" fmla="*/ 1487 w 1626"/>
                <a:gd name="T27" fmla="*/ 354 h 1624"/>
                <a:gd name="T28" fmla="*/ 1330 w 1626"/>
                <a:gd name="T29" fmla="*/ 182 h 1624"/>
                <a:gd name="T30" fmla="*/ 1198 w 1626"/>
                <a:gd name="T31" fmla="*/ 97 h 1624"/>
                <a:gd name="T32" fmla="*/ 1093 w 1626"/>
                <a:gd name="T33" fmla="*/ 47 h 1624"/>
                <a:gd name="T34" fmla="*/ 976 w 1626"/>
                <a:gd name="T35" fmla="*/ 15 h 1624"/>
                <a:gd name="T36" fmla="*/ 854 w 1626"/>
                <a:gd name="T37" fmla="*/ 0 h 1624"/>
                <a:gd name="T38" fmla="*/ 772 w 1626"/>
                <a:gd name="T39" fmla="*/ 0 h 1624"/>
                <a:gd name="T40" fmla="*/ 650 w 1626"/>
                <a:gd name="T41" fmla="*/ 15 h 1624"/>
                <a:gd name="T42" fmla="*/ 534 w 1626"/>
                <a:gd name="T43" fmla="*/ 47 h 1624"/>
                <a:gd name="T44" fmla="*/ 424 w 1626"/>
                <a:gd name="T45" fmla="*/ 97 h 1624"/>
                <a:gd name="T46" fmla="*/ 295 w 1626"/>
                <a:gd name="T47" fmla="*/ 182 h 1624"/>
                <a:gd name="T48" fmla="*/ 138 w 1626"/>
                <a:gd name="T49" fmla="*/ 354 h 1624"/>
                <a:gd name="T50" fmla="*/ 82 w 1626"/>
                <a:gd name="T51" fmla="*/ 458 h 1624"/>
                <a:gd name="T52" fmla="*/ 37 w 1626"/>
                <a:gd name="T53" fmla="*/ 568 h 1624"/>
                <a:gd name="T54" fmla="*/ 9 w 1626"/>
                <a:gd name="T55" fmla="*/ 687 h 1624"/>
                <a:gd name="T56" fmla="*/ 0 w 1626"/>
                <a:gd name="T57" fmla="*/ 810 h 1624"/>
                <a:gd name="T58" fmla="*/ 6 w 1626"/>
                <a:gd name="T59" fmla="*/ 891 h 1624"/>
                <a:gd name="T60" fmla="*/ 25 w 1626"/>
                <a:gd name="T61" fmla="*/ 1011 h 1624"/>
                <a:gd name="T62" fmla="*/ 63 w 1626"/>
                <a:gd name="T63" fmla="*/ 1124 h 1624"/>
                <a:gd name="T64" fmla="*/ 138 w 1626"/>
                <a:gd name="T65" fmla="*/ 1259 h 1624"/>
                <a:gd name="T66" fmla="*/ 295 w 1626"/>
                <a:gd name="T67" fmla="*/ 1435 h 1624"/>
                <a:gd name="T68" fmla="*/ 424 w 1626"/>
                <a:gd name="T69" fmla="*/ 1522 h 1624"/>
                <a:gd name="T70" fmla="*/ 534 w 1626"/>
                <a:gd name="T71" fmla="*/ 1573 h 1624"/>
                <a:gd name="T72" fmla="*/ 650 w 1626"/>
                <a:gd name="T73" fmla="*/ 1607 h 1624"/>
                <a:gd name="T74" fmla="*/ 772 w 1626"/>
                <a:gd name="T75" fmla="*/ 1623 h 1624"/>
                <a:gd name="T76" fmla="*/ 813 w 1626"/>
                <a:gd name="T77" fmla="*/ 84 h 1624"/>
                <a:gd name="T78" fmla="*/ 1030 w 1626"/>
                <a:gd name="T79" fmla="*/ 119 h 1624"/>
                <a:gd name="T80" fmla="*/ 1220 w 1626"/>
                <a:gd name="T81" fmla="*/ 207 h 1624"/>
                <a:gd name="T82" fmla="*/ 1374 w 1626"/>
                <a:gd name="T83" fmla="*/ 348 h 1624"/>
                <a:gd name="T84" fmla="*/ 1481 w 1626"/>
                <a:gd name="T85" fmla="*/ 527 h 1624"/>
                <a:gd name="T86" fmla="*/ 1531 w 1626"/>
                <a:gd name="T87" fmla="*/ 734 h 1624"/>
                <a:gd name="T88" fmla="*/ 1531 w 1626"/>
                <a:gd name="T89" fmla="*/ 885 h 1624"/>
                <a:gd name="T90" fmla="*/ 1481 w 1626"/>
                <a:gd name="T91" fmla="*/ 1089 h 1624"/>
                <a:gd name="T92" fmla="*/ 1374 w 1626"/>
                <a:gd name="T93" fmla="*/ 1268 h 1624"/>
                <a:gd name="T94" fmla="*/ 1220 w 1626"/>
                <a:gd name="T95" fmla="*/ 1410 h 1624"/>
                <a:gd name="T96" fmla="*/ 1030 w 1626"/>
                <a:gd name="T97" fmla="*/ 1500 h 1624"/>
                <a:gd name="T98" fmla="*/ 851 w 1626"/>
                <a:gd name="T99" fmla="*/ 1535 h 1624"/>
                <a:gd name="T100" fmla="*/ 775 w 1626"/>
                <a:gd name="T101" fmla="*/ 1535 h 1624"/>
                <a:gd name="T102" fmla="*/ 600 w 1626"/>
                <a:gd name="T103" fmla="*/ 1500 h 1624"/>
                <a:gd name="T104" fmla="*/ 411 w 1626"/>
                <a:gd name="T105" fmla="*/ 1410 h 1624"/>
                <a:gd name="T106" fmla="*/ 254 w 1626"/>
                <a:gd name="T107" fmla="*/ 1268 h 1624"/>
                <a:gd name="T108" fmla="*/ 147 w 1626"/>
                <a:gd name="T109" fmla="*/ 1089 h 1624"/>
                <a:gd name="T110" fmla="*/ 91 w 1626"/>
                <a:gd name="T111" fmla="*/ 885 h 1624"/>
                <a:gd name="T112" fmla="*/ 88 w 1626"/>
                <a:gd name="T113" fmla="*/ 810 h 1624"/>
                <a:gd name="T114" fmla="*/ 103 w 1626"/>
                <a:gd name="T115" fmla="*/ 662 h 1624"/>
                <a:gd name="T116" fmla="*/ 176 w 1626"/>
                <a:gd name="T117" fmla="*/ 461 h 1624"/>
                <a:gd name="T118" fmla="*/ 301 w 1626"/>
                <a:gd name="T119" fmla="*/ 295 h 1624"/>
                <a:gd name="T120" fmla="*/ 471 w 1626"/>
                <a:gd name="T121" fmla="*/ 172 h 1624"/>
                <a:gd name="T122" fmla="*/ 669 w 1626"/>
                <a:gd name="T123" fmla="*/ 10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6" h="1624">
                  <a:moveTo>
                    <a:pt x="813" y="1623"/>
                  </a:moveTo>
                  <a:lnTo>
                    <a:pt x="813" y="1623"/>
                  </a:lnTo>
                  <a:lnTo>
                    <a:pt x="854" y="1623"/>
                  </a:lnTo>
                  <a:lnTo>
                    <a:pt x="895" y="1620"/>
                  </a:lnTo>
                  <a:lnTo>
                    <a:pt x="936" y="1614"/>
                  </a:lnTo>
                  <a:lnTo>
                    <a:pt x="976" y="1607"/>
                  </a:lnTo>
                  <a:lnTo>
                    <a:pt x="1017" y="1598"/>
                  </a:lnTo>
                  <a:lnTo>
                    <a:pt x="1055" y="1585"/>
                  </a:lnTo>
                  <a:lnTo>
                    <a:pt x="1093" y="1573"/>
                  </a:lnTo>
                  <a:lnTo>
                    <a:pt x="1130" y="1557"/>
                  </a:lnTo>
                  <a:lnTo>
                    <a:pt x="1165" y="1541"/>
                  </a:lnTo>
                  <a:lnTo>
                    <a:pt x="1198" y="1522"/>
                  </a:lnTo>
                  <a:lnTo>
                    <a:pt x="1233" y="1504"/>
                  </a:lnTo>
                  <a:lnTo>
                    <a:pt x="1267" y="1482"/>
                  </a:lnTo>
                  <a:lnTo>
                    <a:pt x="1330" y="1435"/>
                  </a:lnTo>
                  <a:lnTo>
                    <a:pt x="1387" y="1381"/>
                  </a:lnTo>
                  <a:lnTo>
                    <a:pt x="1440" y="1322"/>
                  </a:lnTo>
                  <a:lnTo>
                    <a:pt x="1487" y="1259"/>
                  </a:lnTo>
                  <a:lnTo>
                    <a:pt x="1525" y="1193"/>
                  </a:lnTo>
                  <a:lnTo>
                    <a:pt x="1544" y="1158"/>
                  </a:lnTo>
                  <a:lnTo>
                    <a:pt x="1559" y="1124"/>
                  </a:lnTo>
                  <a:lnTo>
                    <a:pt x="1575" y="1086"/>
                  </a:lnTo>
                  <a:lnTo>
                    <a:pt x="1588" y="1048"/>
                  </a:lnTo>
                  <a:lnTo>
                    <a:pt x="1597" y="1011"/>
                  </a:lnTo>
                  <a:lnTo>
                    <a:pt x="1606" y="970"/>
                  </a:lnTo>
                  <a:lnTo>
                    <a:pt x="1616" y="932"/>
                  </a:lnTo>
                  <a:lnTo>
                    <a:pt x="1619" y="891"/>
                  </a:lnTo>
                  <a:lnTo>
                    <a:pt x="1622" y="851"/>
                  </a:lnTo>
                  <a:lnTo>
                    <a:pt x="1625" y="810"/>
                  </a:lnTo>
                  <a:lnTo>
                    <a:pt x="1625" y="810"/>
                  </a:lnTo>
                  <a:lnTo>
                    <a:pt x="1622" y="769"/>
                  </a:lnTo>
                  <a:lnTo>
                    <a:pt x="1619" y="728"/>
                  </a:lnTo>
                  <a:lnTo>
                    <a:pt x="1616" y="687"/>
                  </a:lnTo>
                  <a:lnTo>
                    <a:pt x="1606" y="646"/>
                  </a:lnTo>
                  <a:lnTo>
                    <a:pt x="1597" y="606"/>
                  </a:lnTo>
                  <a:lnTo>
                    <a:pt x="1588" y="568"/>
                  </a:lnTo>
                  <a:lnTo>
                    <a:pt x="1575" y="530"/>
                  </a:lnTo>
                  <a:lnTo>
                    <a:pt x="1559" y="493"/>
                  </a:lnTo>
                  <a:lnTo>
                    <a:pt x="1544" y="458"/>
                  </a:lnTo>
                  <a:lnTo>
                    <a:pt x="1525" y="424"/>
                  </a:lnTo>
                  <a:lnTo>
                    <a:pt x="1506" y="389"/>
                  </a:lnTo>
                  <a:lnTo>
                    <a:pt x="1487" y="354"/>
                  </a:lnTo>
                  <a:lnTo>
                    <a:pt x="1440" y="292"/>
                  </a:lnTo>
                  <a:lnTo>
                    <a:pt x="1387" y="235"/>
                  </a:lnTo>
                  <a:lnTo>
                    <a:pt x="1330" y="182"/>
                  </a:lnTo>
                  <a:lnTo>
                    <a:pt x="1267" y="138"/>
                  </a:lnTo>
                  <a:lnTo>
                    <a:pt x="1233" y="116"/>
                  </a:lnTo>
                  <a:lnTo>
                    <a:pt x="1198" y="97"/>
                  </a:lnTo>
                  <a:lnTo>
                    <a:pt x="1165" y="78"/>
                  </a:lnTo>
                  <a:lnTo>
                    <a:pt x="1130" y="63"/>
                  </a:lnTo>
                  <a:lnTo>
                    <a:pt x="1093" y="47"/>
                  </a:lnTo>
                  <a:lnTo>
                    <a:pt x="1055" y="34"/>
                  </a:lnTo>
                  <a:lnTo>
                    <a:pt x="1017" y="25"/>
                  </a:lnTo>
                  <a:lnTo>
                    <a:pt x="976" y="15"/>
                  </a:lnTo>
                  <a:lnTo>
                    <a:pt x="936" y="9"/>
                  </a:lnTo>
                  <a:lnTo>
                    <a:pt x="895" y="3"/>
                  </a:lnTo>
                  <a:lnTo>
                    <a:pt x="854" y="0"/>
                  </a:lnTo>
                  <a:lnTo>
                    <a:pt x="813" y="0"/>
                  </a:lnTo>
                  <a:lnTo>
                    <a:pt x="813" y="0"/>
                  </a:lnTo>
                  <a:lnTo>
                    <a:pt x="772" y="0"/>
                  </a:lnTo>
                  <a:lnTo>
                    <a:pt x="728" y="3"/>
                  </a:lnTo>
                  <a:lnTo>
                    <a:pt x="688" y="9"/>
                  </a:lnTo>
                  <a:lnTo>
                    <a:pt x="650" y="15"/>
                  </a:lnTo>
                  <a:lnTo>
                    <a:pt x="609" y="25"/>
                  </a:lnTo>
                  <a:lnTo>
                    <a:pt x="571" y="34"/>
                  </a:lnTo>
                  <a:lnTo>
                    <a:pt x="534" y="47"/>
                  </a:lnTo>
                  <a:lnTo>
                    <a:pt x="496" y="63"/>
                  </a:lnTo>
                  <a:lnTo>
                    <a:pt x="461" y="78"/>
                  </a:lnTo>
                  <a:lnTo>
                    <a:pt x="424" y="97"/>
                  </a:lnTo>
                  <a:lnTo>
                    <a:pt x="392" y="116"/>
                  </a:lnTo>
                  <a:lnTo>
                    <a:pt x="358" y="138"/>
                  </a:lnTo>
                  <a:lnTo>
                    <a:pt x="295" y="182"/>
                  </a:lnTo>
                  <a:lnTo>
                    <a:pt x="239" y="235"/>
                  </a:lnTo>
                  <a:lnTo>
                    <a:pt x="185" y="292"/>
                  </a:lnTo>
                  <a:lnTo>
                    <a:pt x="138" y="354"/>
                  </a:lnTo>
                  <a:lnTo>
                    <a:pt x="119" y="389"/>
                  </a:lnTo>
                  <a:lnTo>
                    <a:pt x="97" y="424"/>
                  </a:lnTo>
                  <a:lnTo>
                    <a:pt x="82" y="458"/>
                  </a:lnTo>
                  <a:lnTo>
                    <a:pt x="63" y="493"/>
                  </a:lnTo>
                  <a:lnTo>
                    <a:pt x="50" y="530"/>
                  </a:lnTo>
                  <a:lnTo>
                    <a:pt x="37" y="568"/>
                  </a:lnTo>
                  <a:lnTo>
                    <a:pt x="25" y="606"/>
                  </a:lnTo>
                  <a:lnTo>
                    <a:pt x="15" y="646"/>
                  </a:lnTo>
                  <a:lnTo>
                    <a:pt x="9" y="687"/>
                  </a:lnTo>
                  <a:lnTo>
                    <a:pt x="6" y="728"/>
                  </a:lnTo>
                  <a:lnTo>
                    <a:pt x="3" y="769"/>
                  </a:lnTo>
                  <a:lnTo>
                    <a:pt x="0" y="810"/>
                  </a:lnTo>
                  <a:lnTo>
                    <a:pt x="0" y="810"/>
                  </a:lnTo>
                  <a:lnTo>
                    <a:pt x="3" y="851"/>
                  </a:lnTo>
                  <a:lnTo>
                    <a:pt x="6" y="891"/>
                  </a:lnTo>
                  <a:lnTo>
                    <a:pt x="9" y="932"/>
                  </a:lnTo>
                  <a:lnTo>
                    <a:pt x="15" y="970"/>
                  </a:lnTo>
                  <a:lnTo>
                    <a:pt x="25" y="1011"/>
                  </a:lnTo>
                  <a:lnTo>
                    <a:pt x="37" y="1048"/>
                  </a:lnTo>
                  <a:lnTo>
                    <a:pt x="50" y="1086"/>
                  </a:lnTo>
                  <a:lnTo>
                    <a:pt x="63" y="1124"/>
                  </a:lnTo>
                  <a:lnTo>
                    <a:pt x="82" y="1158"/>
                  </a:lnTo>
                  <a:lnTo>
                    <a:pt x="97" y="1193"/>
                  </a:lnTo>
                  <a:lnTo>
                    <a:pt x="138" y="1259"/>
                  </a:lnTo>
                  <a:lnTo>
                    <a:pt x="185" y="1322"/>
                  </a:lnTo>
                  <a:lnTo>
                    <a:pt x="239" y="1381"/>
                  </a:lnTo>
                  <a:lnTo>
                    <a:pt x="295" y="1435"/>
                  </a:lnTo>
                  <a:lnTo>
                    <a:pt x="358" y="1482"/>
                  </a:lnTo>
                  <a:lnTo>
                    <a:pt x="392" y="1504"/>
                  </a:lnTo>
                  <a:lnTo>
                    <a:pt x="424" y="1522"/>
                  </a:lnTo>
                  <a:lnTo>
                    <a:pt x="461" y="1541"/>
                  </a:lnTo>
                  <a:lnTo>
                    <a:pt x="496" y="1557"/>
                  </a:lnTo>
                  <a:lnTo>
                    <a:pt x="534" y="1573"/>
                  </a:lnTo>
                  <a:lnTo>
                    <a:pt x="571" y="1585"/>
                  </a:lnTo>
                  <a:lnTo>
                    <a:pt x="609" y="1598"/>
                  </a:lnTo>
                  <a:lnTo>
                    <a:pt x="650" y="1607"/>
                  </a:lnTo>
                  <a:lnTo>
                    <a:pt x="688" y="1614"/>
                  </a:lnTo>
                  <a:lnTo>
                    <a:pt x="728" y="1620"/>
                  </a:lnTo>
                  <a:lnTo>
                    <a:pt x="772" y="1623"/>
                  </a:lnTo>
                  <a:lnTo>
                    <a:pt x="813" y="1623"/>
                  </a:lnTo>
                  <a:close/>
                  <a:moveTo>
                    <a:pt x="813" y="84"/>
                  </a:moveTo>
                  <a:lnTo>
                    <a:pt x="813" y="84"/>
                  </a:lnTo>
                  <a:lnTo>
                    <a:pt x="888" y="91"/>
                  </a:lnTo>
                  <a:lnTo>
                    <a:pt x="961" y="100"/>
                  </a:lnTo>
                  <a:lnTo>
                    <a:pt x="1030" y="119"/>
                  </a:lnTo>
                  <a:lnTo>
                    <a:pt x="1096" y="141"/>
                  </a:lnTo>
                  <a:lnTo>
                    <a:pt x="1162" y="172"/>
                  </a:lnTo>
                  <a:lnTo>
                    <a:pt x="1220" y="207"/>
                  </a:lnTo>
                  <a:lnTo>
                    <a:pt x="1274" y="251"/>
                  </a:lnTo>
                  <a:lnTo>
                    <a:pt x="1327" y="295"/>
                  </a:lnTo>
                  <a:lnTo>
                    <a:pt x="1374" y="348"/>
                  </a:lnTo>
                  <a:lnTo>
                    <a:pt x="1415" y="401"/>
                  </a:lnTo>
                  <a:lnTo>
                    <a:pt x="1449" y="461"/>
                  </a:lnTo>
                  <a:lnTo>
                    <a:pt x="1481" y="527"/>
                  </a:lnTo>
                  <a:lnTo>
                    <a:pt x="1503" y="593"/>
                  </a:lnTo>
                  <a:lnTo>
                    <a:pt x="1522" y="662"/>
                  </a:lnTo>
                  <a:lnTo>
                    <a:pt x="1531" y="734"/>
                  </a:lnTo>
                  <a:lnTo>
                    <a:pt x="1537" y="810"/>
                  </a:lnTo>
                  <a:lnTo>
                    <a:pt x="1537" y="810"/>
                  </a:lnTo>
                  <a:lnTo>
                    <a:pt x="1531" y="885"/>
                  </a:lnTo>
                  <a:lnTo>
                    <a:pt x="1522" y="954"/>
                  </a:lnTo>
                  <a:lnTo>
                    <a:pt x="1503" y="1023"/>
                  </a:lnTo>
                  <a:lnTo>
                    <a:pt x="1481" y="1089"/>
                  </a:lnTo>
                  <a:lnTo>
                    <a:pt x="1449" y="1152"/>
                  </a:lnTo>
                  <a:lnTo>
                    <a:pt x="1415" y="1215"/>
                  </a:lnTo>
                  <a:lnTo>
                    <a:pt x="1374" y="1268"/>
                  </a:lnTo>
                  <a:lnTo>
                    <a:pt x="1327" y="1322"/>
                  </a:lnTo>
                  <a:lnTo>
                    <a:pt x="1274" y="1369"/>
                  </a:lnTo>
                  <a:lnTo>
                    <a:pt x="1220" y="1410"/>
                  </a:lnTo>
                  <a:lnTo>
                    <a:pt x="1162" y="1447"/>
                  </a:lnTo>
                  <a:lnTo>
                    <a:pt x="1096" y="1479"/>
                  </a:lnTo>
                  <a:lnTo>
                    <a:pt x="1030" y="1500"/>
                  </a:lnTo>
                  <a:lnTo>
                    <a:pt x="961" y="1519"/>
                  </a:lnTo>
                  <a:lnTo>
                    <a:pt x="888" y="1532"/>
                  </a:lnTo>
                  <a:lnTo>
                    <a:pt x="851" y="1535"/>
                  </a:lnTo>
                  <a:lnTo>
                    <a:pt x="813" y="1535"/>
                  </a:lnTo>
                  <a:lnTo>
                    <a:pt x="813" y="1535"/>
                  </a:lnTo>
                  <a:lnTo>
                    <a:pt x="775" y="1535"/>
                  </a:lnTo>
                  <a:lnTo>
                    <a:pt x="741" y="1532"/>
                  </a:lnTo>
                  <a:lnTo>
                    <a:pt x="669" y="1519"/>
                  </a:lnTo>
                  <a:lnTo>
                    <a:pt x="600" y="1500"/>
                  </a:lnTo>
                  <a:lnTo>
                    <a:pt x="534" y="1479"/>
                  </a:lnTo>
                  <a:lnTo>
                    <a:pt x="471" y="1447"/>
                  </a:lnTo>
                  <a:lnTo>
                    <a:pt x="411" y="1410"/>
                  </a:lnTo>
                  <a:lnTo>
                    <a:pt x="355" y="1369"/>
                  </a:lnTo>
                  <a:lnTo>
                    <a:pt x="301" y="1322"/>
                  </a:lnTo>
                  <a:lnTo>
                    <a:pt x="254" y="1268"/>
                  </a:lnTo>
                  <a:lnTo>
                    <a:pt x="213" y="1215"/>
                  </a:lnTo>
                  <a:lnTo>
                    <a:pt x="176" y="1152"/>
                  </a:lnTo>
                  <a:lnTo>
                    <a:pt x="147" y="1089"/>
                  </a:lnTo>
                  <a:lnTo>
                    <a:pt x="122" y="1023"/>
                  </a:lnTo>
                  <a:lnTo>
                    <a:pt x="103" y="954"/>
                  </a:lnTo>
                  <a:lnTo>
                    <a:pt x="91" y="885"/>
                  </a:lnTo>
                  <a:lnTo>
                    <a:pt x="88" y="848"/>
                  </a:lnTo>
                  <a:lnTo>
                    <a:pt x="88" y="810"/>
                  </a:lnTo>
                  <a:lnTo>
                    <a:pt x="88" y="810"/>
                  </a:lnTo>
                  <a:lnTo>
                    <a:pt x="88" y="772"/>
                  </a:lnTo>
                  <a:lnTo>
                    <a:pt x="91" y="734"/>
                  </a:lnTo>
                  <a:lnTo>
                    <a:pt x="103" y="662"/>
                  </a:lnTo>
                  <a:lnTo>
                    <a:pt x="122" y="593"/>
                  </a:lnTo>
                  <a:lnTo>
                    <a:pt x="147" y="527"/>
                  </a:lnTo>
                  <a:lnTo>
                    <a:pt x="176" y="461"/>
                  </a:lnTo>
                  <a:lnTo>
                    <a:pt x="213" y="401"/>
                  </a:lnTo>
                  <a:lnTo>
                    <a:pt x="254" y="348"/>
                  </a:lnTo>
                  <a:lnTo>
                    <a:pt x="301" y="295"/>
                  </a:lnTo>
                  <a:lnTo>
                    <a:pt x="355" y="251"/>
                  </a:lnTo>
                  <a:lnTo>
                    <a:pt x="411" y="207"/>
                  </a:lnTo>
                  <a:lnTo>
                    <a:pt x="471" y="172"/>
                  </a:lnTo>
                  <a:lnTo>
                    <a:pt x="534" y="141"/>
                  </a:lnTo>
                  <a:lnTo>
                    <a:pt x="600" y="119"/>
                  </a:lnTo>
                  <a:lnTo>
                    <a:pt x="669" y="100"/>
                  </a:lnTo>
                  <a:lnTo>
                    <a:pt x="741" y="91"/>
                  </a:lnTo>
                  <a:lnTo>
                    <a:pt x="813" y="84"/>
                  </a:lnTo>
                  <a:close/>
                </a:path>
              </a:pathLst>
            </a:custGeom>
            <a:grpFill/>
            <a:ln>
              <a:noFill/>
            </a:ln>
            <a:effectLst/>
          </p:spPr>
          <p:txBody>
            <a:bodyPr wrap="none" anchor="ctr"/>
            <a:lstStyle/>
            <a:p>
              <a:pPr>
                <a:defRPr/>
              </a:pPr>
              <a:endParaRPr lang="en-US" sz="1377">
                <a:solidFill>
                  <a:srgbClr val="505050"/>
                </a:solidFill>
                <a:latin typeface="Segoe UI Semilight"/>
              </a:endParaRPr>
            </a:p>
          </p:txBody>
        </p:sp>
      </p:grpSp>
      <p:sp>
        <p:nvSpPr>
          <p:cNvPr id="30" name="Rectangle 29">
            <a:extLst>
              <a:ext uri="{FF2B5EF4-FFF2-40B4-BE49-F238E27FC236}">
                <a16:creationId xmlns:a16="http://schemas.microsoft.com/office/drawing/2014/main" id="{F2EAEA50-48E4-4BE0-AD02-30C6F8697704}"/>
              </a:ext>
            </a:extLst>
          </p:cNvPr>
          <p:cNvSpPr/>
          <p:nvPr/>
        </p:nvSpPr>
        <p:spPr>
          <a:xfrm>
            <a:off x="621729" y="4136805"/>
            <a:ext cx="2036107" cy="637082"/>
          </a:xfrm>
          <a:prstGeom prst="rect">
            <a:avLst/>
          </a:prstGeom>
        </p:spPr>
        <p:txBody>
          <a:bodyPr lIns="0" tIns="0" rIns="0" bIns="0">
            <a:noAutofit/>
          </a:bodyPr>
          <a:lstStyle/>
          <a:p>
            <a:pPr defTabSz="685252">
              <a:spcAft>
                <a:spcPts val="1765"/>
              </a:spcAft>
              <a:defRPr/>
            </a:pPr>
            <a:r>
              <a:rPr lang="en-US" kern="0">
                <a:gradFill>
                  <a:gsLst>
                    <a:gs pos="78761">
                      <a:srgbClr val="0072C6"/>
                    </a:gs>
                    <a:gs pos="0">
                      <a:srgbClr val="0072C6"/>
                    </a:gs>
                  </a:gsLst>
                  <a:lin ang="5400000" scaled="0"/>
                </a:gradFill>
                <a:latin typeface="Segoe UI Semilight" panose="020B0402040204020203" pitchFamily="34" charset="0"/>
                <a:ea typeface="Segoe UI Light" charset="0"/>
                <a:cs typeface="Segoe UI Semilight" panose="020B0402040204020203" pitchFamily="34" charset="0"/>
              </a:rPr>
              <a:t>Integrate your existing processes &amp; tools like Service Now</a:t>
            </a:r>
          </a:p>
        </p:txBody>
      </p:sp>
      <p:pic>
        <p:nvPicPr>
          <p:cNvPr id="36" name="Picture 35" descr="Screenshot of Azure Monitoring">
            <a:extLst>
              <a:ext uri="{FF2B5EF4-FFF2-40B4-BE49-F238E27FC236}">
                <a16:creationId xmlns:a16="http://schemas.microsoft.com/office/drawing/2014/main" id="{70C0BDE3-9D62-4F0C-9C98-F7D9BF2A02B6}"/>
              </a:ext>
            </a:extLst>
          </p:cNvPr>
          <p:cNvPicPr>
            <a:picLocks noChangeAspect="1"/>
          </p:cNvPicPr>
          <p:nvPr/>
        </p:nvPicPr>
        <p:blipFill rotWithShape="1">
          <a:blip r:embed="rId3"/>
          <a:srcRect b="9162"/>
          <a:stretch/>
        </p:blipFill>
        <p:spPr>
          <a:xfrm>
            <a:off x="3399737" y="1583197"/>
            <a:ext cx="5381991" cy="3044670"/>
          </a:xfrm>
          <a:prstGeom prst="rect">
            <a:avLst/>
          </a:prstGeom>
        </p:spPr>
      </p:pic>
      <p:pic>
        <p:nvPicPr>
          <p:cNvPr id="32" name="Picture 31">
            <a:extLst>
              <a:ext uri="{FF2B5EF4-FFF2-40B4-BE49-F238E27FC236}">
                <a16:creationId xmlns:a16="http://schemas.microsoft.com/office/drawing/2014/main" id="{D37892CC-6C38-4EC1-B59E-6EDE1B9119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53337" y="525102"/>
            <a:ext cx="6990664" cy="4618033"/>
          </a:xfrm>
          <a:prstGeom prst="rect">
            <a:avLst/>
          </a:prstGeom>
        </p:spPr>
      </p:pic>
    </p:spTree>
    <p:extLst>
      <p:ext uri="{BB962C8B-B14F-4D97-AF65-F5344CB8AC3E}">
        <p14:creationId xmlns:p14="http://schemas.microsoft.com/office/powerpoint/2010/main" val="396884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750"/>
                                        <p:tgtEl>
                                          <p:spTgt spid="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750"/>
                                        <p:tgtEl>
                                          <p:spTgt spid="77"/>
                                        </p:tgtEl>
                                      </p:cBhvr>
                                    </p:animEffect>
                                  </p:childTnLst>
                                </p:cTn>
                              </p:par>
                            </p:childTnLst>
                          </p:cTn>
                        </p:par>
                        <p:par>
                          <p:cTn id="11" fill="hold">
                            <p:stCondLst>
                              <p:cond delay="750"/>
                            </p:stCondLst>
                            <p:childTnLst>
                              <p:par>
                                <p:cTn id="12" presetID="10" presetClass="entr" presetSubtype="0" fill="hold" nodeType="afterEffect">
                                  <p:stCondLst>
                                    <p:cond delay="0"/>
                                  </p:stCondLst>
                                  <p:childTnLst>
                                    <p:set>
                                      <p:cBhvr>
                                        <p:cTn id="13" dur="1" fill="hold">
                                          <p:stCondLst>
                                            <p:cond delay="0"/>
                                          </p:stCondLst>
                                        </p:cTn>
                                        <p:tgtEl>
                                          <p:spTgt spid="82"/>
                                        </p:tgtEl>
                                        <p:attrNameLst>
                                          <p:attrName>style.visibility</p:attrName>
                                        </p:attrNameLst>
                                      </p:cBhvr>
                                      <p:to>
                                        <p:strVal val="visible"/>
                                      </p:to>
                                    </p:set>
                                    <p:animEffect transition="in" filter="fade">
                                      <p:cBhvr>
                                        <p:cTn id="14" dur="750"/>
                                        <p:tgtEl>
                                          <p:spTgt spid="8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fade">
                                      <p:cBhvr>
                                        <p:cTn id="17" dur="750"/>
                                        <p:tgtEl>
                                          <p:spTgt spid="9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fade">
                                      <p:cBhvr>
                                        <p:cTn id="21" dur="750"/>
                                        <p:tgtEl>
                                          <p:spTgt spid="8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1"/>
                                        </p:tgtEl>
                                        <p:attrNameLst>
                                          <p:attrName>style.visibility</p:attrName>
                                        </p:attrNameLst>
                                      </p:cBhvr>
                                      <p:to>
                                        <p:strVal val="visible"/>
                                      </p:to>
                                    </p:set>
                                    <p:animEffect transition="in" filter="fade">
                                      <p:cBhvr>
                                        <p:cTn id="24" dur="750"/>
                                        <p:tgtEl>
                                          <p:spTgt spid="91"/>
                                        </p:tgtEl>
                                      </p:cBhvr>
                                    </p:animEffect>
                                  </p:childTnLst>
                                </p:cTn>
                              </p:par>
                            </p:childTnLst>
                          </p:cTn>
                        </p:par>
                        <p:par>
                          <p:cTn id="25" fill="hold">
                            <p:stCondLst>
                              <p:cond delay="2250"/>
                            </p:stCondLst>
                            <p:childTnLst>
                              <p:par>
                                <p:cTn id="26" presetID="10" presetClass="entr" presetSubtype="0"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75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90" grpId="0"/>
      <p:bldP spid="91"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1450"/>
            <a:ext cx="8382000" cy="769441"/>
          </a:xfrm>
        </p:spPr>
        <p:txBody>
          <a:bodyPr/>
          <a:lstStyle/>
          <a:p>
            <a:r>
              <a:rPr lang="en-US" b="1" dirty="0"/>
              <a:t>Demo</a:t>
            </a:r>
          </a:p>
        </p:txBody>
      </p:sp>
      <p:sp>
        <p:nvSpPr>
          <p:cNvPr id="3" name="Content Placeholder 2"/>
          <p:cNvSpPr>
            <a:spLocks noGrp="1"/>
          </p:cNvSpPr>
          <p:nvPr>
            <p:ph idx="1"/>
          </p:nvPr>
        </p:nvSpPr>
        <p:spPr>
          <a:xfrm>
            <a:off x="366714" y="2283210"/>
            <a:ext cx="8410575" cy="769441"/>
          </a:xfrm>
        </p:spPr>
        <p:txBody>
          <a:bodyPr/>
          <a:lstStyle/>
          <a:p>
            <a:pPr algn="ctr">
              <a:buNone/>
            </a:pPr>
            <a:r>
              <a:rPr lang="en-US" sz="4800" b="1" dirty="0"/>
              <a:t>Enough slides, let’s code.</a:t>
            </a:r>
            <a:endParaRPr lang="en-US" sz="2800" b="1" dirty="0"/>
          </a:p>
        </p:txBody>
      </p:sp>
    </p:spTree>
    <p:extLst>
      <p:ext uri="{BB962C8B-B14F-4D97-AF65-F5344CB8AC3E}">
        <p14:creationId xmlns:p14="http://schemas.microsoft.com/office/powerpoint/2010/main" val="278108607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5800" y="1218010"/>
            <a:ext cx="7772400" cy="1125140"/>
          </a:xfrm>
        </p:spPr>
        <p:txBody>
          <a:bodyPr/>
          <a:lstStyle/>
          <a:p>
            <a:r>
              <a:rPr lang="en-US" sz="2400" i="1" dirty="0">
                <a:solidFill>
                  <a:schemeClr val="accent1"/>
                </a:solidFill>
                <a:latin typeface="+mj-lt"/>
              </a:rPr>
              <a:t>Please use </a:t>
            </a:r>
            <a:r>
              <a:rPr lang="en-US" sz="2400" i="1" dirty="0" err="1">
                <a:solidFill>
                  <a:schemeClr val="accent1"/>
                </a:solidFill>
                <a:latin typeface="+mj-lt"/>
              </a:rPr>
              <a:t>EventsXD</a:t>
            </a:r>
            <a:r>
              <a:rPr lang="en-US" sz="2400" i="1" dirty="0">
                <a:solidFill>
                  <a:schemeClr val="accent1"/>
                </a:solidFill>
                <a:latin typeface="+mj-lt"/>
              </a:rPr>
              <a:t> to fill out a session evaluation.</a:t>
            </a:r>
            <a:br>
              <a:rPr lang="en-US" sz="2400" i="1" dirty="0">
                <a:solidFill>
                  <a:schemeClr val="accent1"/>
                </a:solidFill>
                <a:latin typeface="+mj-lt"/>
              </a:rPr>
            </a:br>
            <a:endParaRPr lang="en-US" sz="2400" dirty="0">
              <a:solidFill>
                <a:schemeClr val="accent1"/>
              </a:solidFill>
              <a:latin typeface="+mj-lt"/>
            </a:endParaRPr>
          </a:p>
        </p:txBody>
      </p:sp>
      <p:sp>
        <p:nvSpPr>
          <p:cNvPr id="8" name="Title 3"/>
          <p:cNvSpPr txBox="1">
            <a:spLocks/>
          </p:cNvSpPr>
          <p:nvPr/>
        </p:nvSpPr>
        <p:spPr bwMode="auto">
          <a:xfrm>
            <a:off x="685800" y="2400300"/>
            <a:ext cx="77724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l" defTabSz="-13873163" rtl="0" eaLnBrk="1" fontAlgn="base" hangingPunct="1">
              <a:spcBef>
                <a:spcPct val="0"/>
              </a:spcBef>
              <a:spcAft>
                <a:spcPct val="0"/>
              </a:spcAft>
              <a:defRPr sz="2800" b="1">
                <a:solidFill>
                  <a:schemeClr val="tx1"/>
                </a:solidFill>
                <a:latin typeface="Myriad Pro" pitchFamily="34" charset="0"/>
                <a:ea typeface="+mj-ea"/>
                <a:cs typeface="Segoe UI" pitchFamily="34" charset="0"/>
              </a:defRPr>
            </a:lvl1pPr>
            <a:lvl2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2pPr>
            <a:lvl3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3pPr>
            <a:lvl4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4pPr>
            <a:lvl5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5pPr>
            <a:lvl6pPr marL="457200" algn="l" eaLnBrk="1" fontAlgn="base" hangingPunct="1">
              <a:spcBef>
                <a:spcPct val="0"/>
              </a:spcBef>
              <a:spcAft>
                <a:spcPct val="0"/>
              </a:spcAft>
              <a:defRPr sz="2800" b="1">
                <a:solidFill>
                  <a:schemeClr val="tx2">
                    <a:alpha val="100000"/>
                  </a:schemeClr>
                </a:solidFill>
                <a:latin typeface="Verdana"/>
              </a:defRPr>
            </a:lvl6pPr>
            <a:lvl7pPr marL="914400" algn="l" eaLnBrk="1" fontAlgn="base" hangingPunct="1">
              <a:spcBef>
                <a:spcPct val="0"/>
              </a:spcBef>
              <a:spcAft>
                <a:spcPct val="0"/>
              </a:spcAft>
              <a:defRPr sz="2800" b="1">
                <a:solidFill>
                  <a:schemeClr val="tx2">
                    <a:alpha val="100000"/>
                  </a:schemeClr>
                </a:solidFill>
                <a:latin typeface="Verdana"/>
              </a:defRPr>
            </a:lvl7pPr>
            <a:lvl8pPr marL="1371600" algn="l" eaLnBrk="1" fontAlgn="base" hangingPunct="1">
              <a:spcBef>
                <a:spcPct val="0"/>
              </a:spcBef>
              <a:spcAft>
                <a:spcPct val="0"/>
              </a:spcAft>
              <a:defRPr sz="2800" b="1">
                <a:solidFill>
                  <a:schemeClr val="tx2">
                    <a:alpha val="100000"/>
                  </a:schemeClr>
                </a:solidFill>
                <a:latin typeface="Verdana"/>
              </a:defRPr>
            </a:lvl8pPr>
            <a:lvl9pPr marL="1828800" algn="l" eaLnBrk="1" fontAlgn="base" hangingPunct="1">
              <a:spcBef>
                <a:spcPct val="0"/>
              </a:spcBef>
              <a:spcAft>
                <a:spcPct val="0"/>
              </a:spcAft>
              <a:defRPr sz="2800" b="1">
                <a:solidFill>
                  <a:schemeClr val="tx2">
                    <a:alpha val="100000"/>
                  </a:schemeClr>
                </a:solidFill>
                <a:latin typeface="Verdana"/>
              </a:defRPr>
            </a:lvl9pPr>
          </a:lstStyle>
          <a:p>
            <a:pPr algn="r"/>
            <a:r>
              <a:rPr lang="en-US" sz="4800" kern="0" dirty="0">
                <a:solidFill>
                  <a:schemeClr val="accent1"/>
                </a:solidFill>
                <a:latin typeface="+mj-lt"/>
                <a:cs typeface="Mangal" pitchFamily="18" charset="0"/>
              </a:rPr>
              <a:t>Thank you!</a:t>
            </a:r>
          </a:p>
        </p:txBody>
      </p:sp>
    </p:spTree>
    <p:extLst>
      <p:ext uri="{BB962C8B-B14F-4D97-AF65-F5344CB8AC3E}">
        <p14:creationId xmlns:p14="http://schemas.microsoft.com/office/powerpoint/2010/main" val="230393154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1450"/>
            <a:ext cx="8382000" cy="769441"/>
          </a:xfrm>
        </p:spPr>
        <p:txBody>
          <a:bodyPr/>
          <a:lstStyle/>
          <a:p>
            <a:r>
              <a:rPr lang="en-US" b="1" dirty="0"/>
              <a:t>Goal</a:t>
            </a:r>
          </a:p>
        </p:txBody>
      </p:sp>
      <p:sp>
        <p:nvSpPr>
          <p:cNvPr id="3" name="Content Placeholder 2"/>
          <p:cNvSpPr>
            <a:spLocks noGrp="1"/>
          </p:cNvSpPr>
          <p:nvPr>
            <p:ph idx="1"/>
          </p:nvPr>
        </p:nvSpPr>
        <p:spPr>
          <a:xfrm>
            <a:off x="366714" y="1647651"/>
            <a:ext cx="8410575" cy="2012859"/>
          </a:xfrm>
        </p:spPr>
        <p:txBody>
          <a:bodyPr/>
          <a:lstStyle/>
          <a:p>
            <a:pPr marL="0" indent="0">
              <a:buNone/>
            </a:pPr>
            <a:r>
              <a:rPr lang="en-US" b="1" i="1" dirty="0"/>
              <a:t>Provide ideas on how separating builds and deployments for your application.</a:t>
            </a:r>
          </a:p>
          <a:p>
            <a:pPr marL="0" indent="0">
              <a:buNone/>
            </a:pPr>
            <a:r>
              <a:rPr lang="en-US" b="1" i="1" dirty="0"/>
              <a:t>Breaking a problem into smaller subsets allows for different solutions along the way…</a:t>
            </a:r>
          </a:p>
        </p:txBody>
      </p:sp>
    </p:spTree>
    <p:extLst>
      <p:ext uri="{BB962C8B-B14F-4D97-AF65-F5344CB8AC3E}">
        <p14:creationId xmlns:p14="http://schemas.microsoft.com/office/powerpoint/2010/main" val="104628949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1450"/>
            <a:ext cx="8382000" cy="769441"/>
          </a:xfrm>
        </p:spPr>
        <p:txBody>
          <a:bodyPr/>
          <a:lstStyle/>
          <a:p>
            <a:r>
              <a:rPr lang="en-US" b="1" dirty="0"/>
              <a:t>Caveat</a:t>
            </a:r>
          </a:p>
        </p:txBody>
      </p:sp>
      <p:sp>
        <p:nvSpPr>
          <p:cNvPr id="3" name="Content Placeholder 2"/>
          <p:cNvSpPr>
            <a:spLocks noGrp="1"/>
          </p:cNvSpPr>
          <p:nvPr>
            <p:ph idx="1"/>
          </p:nvPr>
        </p:nvSpPr>
        <p:spPr>
          <a:xfrm>
            <a:off x="366714" y="1647651"/>
            <a:ext cx="8410575" cy="2012859"/>
          </a:xfrm>
        </p:spPr>
        <p:txBody>
          <a:bodyPr/>
          <a:lstStyle/>
          <a:p>
            <a:pPr marL="0" indent="0">
              <a:buNone/>
            </a:pPr>
            <a:r>
              <a:rPr lang="en-US" b="1" i="1" dirty="0"/>
              <a:t>The techniques covered are based on generalizations across different team cultures.</a:t>
            </a:r>
          </a:p>
          <a:p>
            <a:pPr marL="0" indent="0">
              <a:buNone/>
            </a:pPr>
            <a:r>
              <a:rPr lang="en-US" b="1" i="1" dirty="0"/>
              <a:t>Your mileage will vary as you apply within your team culture.</a:t>
            </a:r>
          </a:p>
        </p:txBody>
      </p:sp>
    </p:spTree>
    <p:extLst>
      <p:ext uri="{BB962C8B-B14F-4D97-AF65-F5344CB8AC3E}">
        <p14:creationId xmlns:p14="http://schemas.microsoft.com/office/powerpoint/2010/main" val="82444490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Info</a:t>
            </a:r>
          </a:p>
        </p:txBody>
      </p:sp>
      <p:sp>
        <p:nvSpPr>
          <p:cNvPr id="3" name="Content Placeholder 2"/>
          <p:cNvSpPr>
            <a:spLocks noGrp="1"/>
          </p:cNvSpPr>
          <p:nvPr>
            <p:ph idx="1"/>
          </p:nvPr>
        </p:nvSpPr>
        <p:spPr>
          <a:xfrm>
            <a:off x="381003" y="1063229"/>
            <a:ext cx="4800597" cy="1725601"/>
          </a:xfrm>
        </p:spPr>
        <p:txBody>
          <a:bodyPr/>
          <a:lstStyle/>
          <a:p>
            <a:pPr marL="0" indent="0">
              <a:buNone/>
            </a:pPr>
            <a:r>
              <a:rPr lang="en-US" b="1" dirty="0"/>
              <a:t>javier@lozanotek.com</a:t>
            </a:r>
          </a:p>
          <a:p>
            <a:pPr marL="0" indent="0">
              <a:buNone/>
            </a:pPr>
            <a:r>
              <a:rPr lang="en-US" b="1" dirty="0"/>
              <a:t>@jglozano</a:t>
            </a:r>
          </a:p>
          <a:p>
            <a:pPr marL="0" indent="0">
              <a:buNone/>
            </a:pPr>
            <a:r>
              <a:rPr lang="en-US" b="1" dirty="0"/>
              <a:t>http://jglozano.io</a:t>
            </a:r>
          </a:p>
        </p:txBody>
      </p:sp>
      <p:pic>
        <p:nvPicPr>
          <p:cNvPr id="5" name="Picture 2" descr="C:\Users\javier\Pictures\mvp_logo.jpg"/>
          <p:cNvPicPr>
            <a:picLocks noChangeAspect="1" noChangeArrowheads="1"/>
          </p:cNvPicPr>
          <p:nvPr/>
        </p:nvPicPr>
        <p:blipFill>
          <a:blip r:embed="rId2" cstate="print"/>
          <a:srcRect/>
          <a:stretch>
            <a:fillRect/>
          </a:stretch>
        </p:blipFill>
        <p:spPr bwMode="auto">
          <a:xfrm>
            <a:off x="6412088" y="1371600"/>
            <a:ext cx="2336800" cy="709386"/>
          </a:xfrm>
          <a:prstGeom prst="rect">
            <a:avLst/>
          </a:prstGeom>
          <a:noFill/>
          <a:ln w="9525">
            <a:noFill/>
            <a:miter lim="800000"/>
            <a:headEnd/>
            <a:tailEnd/>
          </a:ln>
        </p:spPr>
      </p:pic>
      <p:pic>
        <p:nvPicPr>
          <p:cNvPr id="6" name="Picture 3" descr="C:\Users\javier\Pictures\aspinsiders_logo.gif"/>
          <p:cNvPicPr>
            <a:picLocks noChangeAspect="1" noChangeArrowheads="1"/>
          </p:cNvPicPr>
          <p:nvPr/>
        </p:nvPicPr>
        <p:blipFill>
          <a:blip r:embed="rId3" cstate="print"/>
          <a:srcRect/>
          <a:stretch>
            <a:fillRect/>
          </a:stretch>
        </p:blipFill>
        <p:spPr bwMode="auto">
          <a:xfrm>
            <a:off x="6632221" y="552450"/>
            <a:ext cx="2116667" cy="571500"/>
          </a:xfrm>
          <a:prstGeom prst="rect">
            <a:avLst/>
          </a:prstGeom>
          <a:noFill/>
          <a:ln w="9525">
            <a:noFill/>
            <a:miter lim="800000"/>
            <a:headEnd/>
            <a:tailEnd/>
          </a:ln>
        </p:spPr>
      </p:pic>
      <p:sp>
        <p:nvSpPr>
          <p:cNvPr id="7" name="TextBox 6"/>
          <p:cNvSpPr txBox="1"/>
          <p:nvPr/>
        </p:nvSpPr>
        <p:spPr>
          <a:xfrm>
            <a:off x="159833" y="3886200"/>
            <a:ext cx="8998041" cy="584775"/>
          </a:xfrm>
          <a:prstGeom prst="rect">
            <a:avLst/>
          </a:prstGeom>
          <a:noFill/>
        </p:spPr>
        <p:txBody>
          <a:bodyPr wrap="none" rtlCol="0">
            <a:spAutoFit/>
          </a:bodyPr>
          <a:lstStyle/>
          <a:p>
            <a:r>
              <a:rPr lang="en-US" sz="3200" b="1" dirty="0">
                <a:latin typeface="+mj-lt"/>
              </a:rPr>
              <a:t>https://github.com/lozanotek/automated-delivery/</a:t>
            </a:r>
          </a:p>
        </p:txBody>
      </p:sp>
      <p:pic>
        <p:nvPicPr>
          <p:cNvPr id="8" name="Picture 7">
            <a:extLst>
              <a:ext uri="{FF2B5EF4-FFF2-40B4-BE49-F238E27FC236}">
                <a16:creationId xmlns:a16="http://schemas.microsoft.com/office/drawing/2014/main" id="{27D1C0CC-9D62-49A4-BE6F-058B03C16F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0679" y="2322567"/>
            <a:ext cx="1635441" cy="1470720"/>
          </a:xfrm>
          <a:prstGeom prst="rect">
            <a:avLst/>
          </a:prstGeom>
        </p:spPr>
      </p:pic>
      <p:pic>
        <p:nvPicPr>
          <p:cNvPr id="10" name="Picture 9">
            <a:extLst>
              <a:ext uri="{FF2B5EF4-FFF2-40B4-BE49-F238E27FC236}">
                <a16:creationId xmlns:a16="http://schemas.microsoft.com/office/drawing/2014/main" id="{B82E32EA-1204-4B58-8948-9CD4904108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5200" y="2328636"/>
            <a:ext cx="1550936" cy="1392120"/>
          </a:xfrm>
          <a:prstGeom prst="rect">
            <a:avLst/>
          </a:prstGeom>
        </p:spPr>
      </p:pic>
    </p:spTree>
    <p:extLst>
      <p:ext uri="{BB962C8B-B14F-4D97-AF65-F5344CB8AC3E}">
        <p14:creationId xmlns:p14="http://schemas.microsoft.com/office/powerpoint/2010/main" val="97754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44CA6F-6F35-AA49-9B72-D5841D299F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0" y="0"/>
            <a:ext cx="6583680" cy="5143500"/>
          </a:xfrm>
          <a:prstGeom prst="rect">
            <a:avLst/>
          </a:prstGeom>
        </p:spPr>
      </p:pic>
    </p:spTree>
    <p:extLst>
      <p:ext uri="{BB962C8B-B14F-4D97-AF65-F5344CB8AC3E}">
        <p14:creationId xmlns:p14="http://schemas.microsoft.com/office/powerpoint/2010/main" val="330152413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Foundation</a:t>
            </a:r>
          </a:p>
        </p:txBody>
      </p:sp>
      <p:sp>
        <p:nvSpPr>
          <p:cNvPr id="3" name="Content Placeholder 2"/>
          <p:cNvSpPr>
            <a:spLocks noGrp="1"/>
          </p:cNvSpPr>
          <p:nvPr>
            <p:ph idx="1"/>
          </p:nvPr>
        </p:nvSpPr>
        <p:spPr>
          <a:xfrm>
            <a:off x="1905001" y="1253622"/>
            <a:ext cx="5333999" cy="1013330"/>
          </a:xfrm>
        </p:spPr>
        <p:txBody>
          <a:bodyPr/>
          <a:lstStyle/>
          <a:p>
            <a:pPr marL="0" indent="0" algn="ctr">
              <a:buNone/>
            </a:pPr>
            <a:r>
              <a:rPr lang="en-US" sz="7200" dirty="0">
                <a:latin typeface="+mj-lt"/>
              </a:rPr>
              <a:t>Effectiveness</a:t>
            </a:r>
          </a:p>
        </p:txBody>
      </p:sp>
      <p:sp>
        <p:nvSpPr>
          <p:cNvPr id="4" name="TextBox 3"/>
          <p:cNvSpPr txBox="1"/>
          <p:nvPr/>
        </p:nvSpPr>
        <p:spPr>
          <a:xfrm>
            <a:off x="2607359" y="2828077"/>
            <a:ext cx="3816301" cy="1200329"/>
          </a:xfrm>
          <a:prstGeom prst="rect">
            <a:avLst/>
          </a:prstGeom>
          <a:noFill/>
        </p:spPr>
        <p:txBody>
          <a:bodyPr wrap="none" rtlCol="0">
            <a:spAutoFit/>
          </a:bodyPr>
          <a:lstStyle/>
          <a:p>
            <a:r>
              <a:rPr lang="en-US" sz="7200" b="1" dirty="0">
                <a:latin typeface="+mj-lt"/>
              </a:rPr>
              <a:t>Efficiency</a:t>
            </a:r>
          </a:p>
        </p:txBody>
      </p:sp>
      <p:cxnSp>
        <p:nvCxnSpPr>
          <p:cNvPr id="6" name="Straight Connector 5"/>
          <p:cNvCxnSpPr/>
          <p:nvPr/>
        </p:nvCxnSpPr>
        <p:spPr bwMode="auto">
          <a:xfrm>
            <a:off x="381000" y="2571750"/>
            <a:ext cx="8382000" cy="0"/>
          </a:xfrm>
          <a:prstGeom prst="line">
            <a:avLst/>
          </a:prstGeom>
          <a:ln w="38100">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0826752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Foundation</a:t>
            </a:r>
          </a:p>
        </p:txBody>
      </p:sp>
      <p:sp>
        <p:nvSpPr>
          <p:cNvPr id="3" name="Content Placeholder 2"/>
          <p:cNvSpPr>
            <a:spLocks noGrp="1"/>
          </p:cNvSpPr>
          <p:nvPr>
            <p:ph idx="1"/>
          </p:nvPr>
        </p:nvSpPr>
        <p:spPr>
          <a:xfrm>
            <a:off x="381000" y="1253622"/>
            <a:ext cx="8381999" cy="1006429"/>
          </a:xfrm>
        </p:spPr>
        <p:txBody>
          <a:bodyPr/>
          <a:lstStyle/>
          <a:p>
            <a:pPr marL="0" indent="0" algn="ctr">
              <a:buNone/>
            </a:pPr>
            <a:r>
              <a:rPr lang="en-US" sz="6600" dirty="0">
                <a:latin typeface="+mj-lt"/>
              </a:rPr>
              <a:t>Doing the right things</a:t>
            </a:r>
          </a:p>
        </p:txBody>
      </p:sp>
      <p:sp>
        <p:nvSpPr>
          <p:cNvPr id="4" name="TextBox 3"/>
          <p:cNvSpPr txBox="1"/>
          <p:nvPr/>
        </p:nvSpPr>
        <p:spPr>
          <a:xfrm>
            <a:off x="1280072" y="2800350"/>
            <a:ext cx="6415731" cy="1107996"/>
          </a:xfrm>
          <a:prstGeom prst="rect">
            <a:avLst/>
          </a:prstGeom>
          <a:noFill/>
        </p:spPr>
        <p:txBody>
          <a:bodyPr wrap="none" rtlCol="0">
            <a:spAutoFit/>
          </a:bodyPr>
          <a:lstStyle/>
          <a:p>
            <a:r>
              <a:rPr lang="en-US" sz="6600" b="1" dirty="0">
                <a:latin typeface="+mj-lt"/>
              </a:rPr>
              <a:t>Doing things right</a:t>
            </a:r>
          </a:p>
        </p:txBody>
      </p:sp>
      <p:cxnSp>
        <p:nvCxnSpPr>
          <p:cNvPr id="6" name="Straight Connector 5"/>
          <p:cNvCxnSpPr/>
          <p:nvPr/>
        </p:nvCxnSpPr>
        <p:spPr bwMode="auto">
          <a:xfrm>
            <a:off x="381000" y="2571750"/>
            <a:ext cx="8382000" cy="0"/>
          </a:xfrm>
          <a:prstGeom prst="line">
            <a:avLst/>
          </a:prstGeom>
          <a:ln w="38100">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4414100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Foundation</a:t>
            </a:r>
          </a:p>
        </p:txBody>
      </p:sp>
      <p:sp>
        <p:nvSpPr>
          <p:cNvPr id="3" name="Content Placeholder 2"/>
          <p:cNvSpPr>
            <a:spLocks noGrp="1"/>
          </p:cNvSpPr>
          <p:nvPr>
            <p:ph idx="1"/>
          </p:nvPr>
        </p:nvSpPr>
        <p:spPr>
          <a:xfrm>
            <a:off x="381000" y="1253622"/>
            <a:ext cx="8381999" cy="3139321"/>
          </a:xfrm>
        </p:spPr>
        <p:txBody>
          <a:bodyPr/>
          <a:lstStyle/>
          <a:p>
            <a:pPr marL="0" indent="0" algn="ctr">
              <a:buNone/>
            </a:pPr>
            <a:r>
              <a:rPr lang="en-US" sz="6600" dirty="0"/>
              <a:t>Doing the right things, </a:t>
            </a:r>
            <a:r>
              <a:rPr lang="en-US" sz="6600" i="1" dirty="0"/>
              <a:t>right</a:t>
            </a:r>
            <a:r>
              <a:rPr lang="en-US" sz="6600" dirty="0"/>
              <a:t>…</a:t>
            </a:r>
          </a:p>
          <a:p>
            <a:pPr marL="0" indent="0" algn="ctr">
              <a:buNone/>
            </a:pPr>
            <a:r>
              <a:rPr lang="en-US" sz="6600" dirty="0"/>
              <a:t>…and predictable.</a:t>
            </a:r>
          </a:p>
        </p:txBody>
      </p:sp>
    </p:spTree>
    <p:extLst>
      <p:ext uri="{BB962C8B-B14F-4D97-AF65-F5344CB8AC3E}">
        <p14:creationId xmlns:p14="http://schemas.microsoft.com/office/powerpoint/2010/main" val="361378047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Foundation</a:t>
            </a:r>
          </a:p>
        </p:txBody>
      </p:sp>
      <p:sp>
        <p:nvSpPr>
          <p:cNvPr id="3" name="Content Placeholder 2"/>
          <p:cNvSpPr>
            <a:spLocks noGrp="1"/>
          </p:cNvSpPr>
          <p:nvPr>
            <p:ph idx="1"/>
          </p:nvPr>
        </p:nvSpPr>
        <p:spPr>
          <a:xfrm>
            <a:off x="381000" y="1253622"/>
            <a:ext cx="8381999" cy="2834622"/>
          </a:xfrm>
        </p:spPr>
        <p:txBody>
          <a:bodyPr/>
          <a:lstStyle/>
          <a:p>
            <a:pPr marL="0" indent="0" algn="ctr">
              <a:buNone/>
            </a:pPr>
            <a:r>
              <a:rPr lang="en-US" sz="6600" dirty="0"/>
              <a:t>Remember, you too are a </a:t>
            </a:r>
            <a:r>
              <a:rPr lang="en-US" sz="6600" i="1" dirty="0"/>
              <a:t>customer</a:t>
            </a:r>
            <a:r>
              <a:rPr lang="en-US" sz="6600" dirty="0"/>
              <a:t> of your processes.</a:t>
            </a:r>
          </a:p>
        </p:txBody>
      </p:sp>
    </p:spTree>
    <p:extLst>
      <p:ext uri="{BB962C8B-B14F-4D97-AF65-F5344CB8AC3E}">
        <p14:creationId xmlns:p14="http://schemas.microsoft.com/office/powerpoint/2010/main" val="2348848356"/>
      </p:ext>
    </p:extLst>
  </p:cSld>
  <p:clrMapOvr>
    <a:masterClrMapping/>
  </p:clrMapOvr>
  <p:transition/>
</p:sld>
</file>

<file path=ppt/theme/theme1.xml><?xml version="1.0" encoding="utf-8"?>
<a:theme xmlns:a="http://schemas.openxmlformats.org/drawingml/2006/main" name="SQLintersection">
  <a:themeElements>
    <a:clrScheme name="DEV2019">
      <a:dk1>
        <a:srgbClr val="000000"/>
      </a:dk1>
      <a:lt1>
        <a:srgbClr val="FFFFFF"/>
      </a:lt1>
      <a:dk2>
        <a:srgbClr val="373545"/>
      </a:dk2>
      <a:lt2>
        <a:srgbClr val="CEDBE6"/>
      </a:lt2>
      <a:accent1>
        <a:srgbClr val="25A5AB"/>
      </a:accent1>
      <a:accent2>
        <a:srgbClr val="99CACA"/>
      </a:accent2>
      <a:accent3>
        <a:srgbClr val="582865"/>
      </a:accent3>
      <a:accent4>
        <a:srgbClr val="00979F"/>
      </a:accent4>
      <a:accent5>
        <a:srgbClr val="379ECC"/>
      </a:accent5>
      <a:accent6>
        <a:srgbClr val="8ABCDB"/>
      </a:accent6>
      <a:hlink>
        <a:srgbClr val="3194B1"/>
      </a:hlink>
      <a:folHlink>
        <a:srgbClr val="B282AD"/>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a:spPr>
      <a:bodyPr wrap="none" anchor="ctr"/>
      <a:lstStyle>
        <a:defPPr>
          <a:defRPr sz="2000" dirty="0">
            <a:latin typeface="Tekton Pro" pitchFamily="34" charset="0"/>
          </a:defRPr>
        </a:defPPr>
      </a:lstStyle>
    </a:spDef>
    <a:lnDef>
      <a:spPr bwMode="auto">
        <a:xfrm>
          <a:off x="0" y="0"/>
          <a:ext cx="1" cy="1"/>
        </a:xfrm>
        <a:custGeom>
          <a:avLst/>
          <a:gdLst/>
          <a:ahLst/>
          <a:cxnLst/>
          <a:rect l="0" t="0" r="0" b="0"/>
          <a:pathLst/>
        </a:cu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none" w="med" len="med"/>
        </a:ln>
        <a:effectLst/>
      </a:spPr>
      <a:bodyPr vert="horz" wrap="none" lIns="91440" tIns="45720" rIns="91440" bIns="45720" anchor="ctr" compatLnSpc="1"/>
      <a:lstStyle>
        <a:defPPr marL="0" marR="0" indent="0" algn="ctr" defTabSz="914400" rtl="0" eaLnBrk="0" fontAlgn="base" latinLnBrk="0" hangingPunct="0">
          <a:lnSpc>
            <a:spcPct val="100000"/>
          </a:lnSpc>
          <a:spcBef>
            <a:spcPct val="0"/>
          </a:spcBef>
          <a:spcAft>
            <a:spcPct val="0"/>
          </a:spcAft>
          <a:buNone/>
          <a:tabLst/>
          <a:defRPr kumimoji="0" lang="en-US" sz="1600" b="1" i="0" u="none" strike="noStrike" baseline="0">
            <a:solidFill>
              <a:schemeClr val="tx1">
                <a:alpha val="100000"/>
              </a:schemeClr>
            </a:solidFill>
            <a:effectLst/>
            <a:latin typeface="Arial"/>
          </a:defRPr>
        </a:defPPr>
      </a:lstStyle>
    </a:lnDef>
    <a:txDef>
      <a:spPr bwMode="auto">
        <a:noFill/>
        <a:ln w="9525">
          <a:noFill/>
          <a:miter lim="800000"/>
          <a:headEnd/>
          <a:tailEnd/>
        </a:ln>
      </a:spPr>
      <a:bodyPr wrap="none">
        <a:spAutoFit/>
      </a:bodyPr>
      <a:lstStyle>
        <a:defPPr>
          <a:defRPr sz="1800" dirty="0">
            <a:solidFill>
              <a:srgbClr val="002060"/>
            </a:solidFill>
            <a:latin typeface="Tekton Pro" pitchFamily="34" charset="0"/>
          </a:defRPr>
        </a:defPPr>
      </a:lstStyle>
    </a:tx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865B9DCC8F7FB4A82840FBDE1FC983A" ma:contentTypeVersion="0" ma:contentTypeDescription="Create a new document." ma:contentTypeScope="" ma:versionID="ecd0916681f32cda70880b341f4a891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498799-B0FC-4B7A-8396-BFC34D805990}">
  <ds:schemaRefs>
    <ds:schemaRef ds:uri="http://schemas.microsoft.com/office/2006/metadata/properties"/>
    <ds:schemaRef ds:uri="http://purl.org/dc/elements/1.1/"/>
    <ds:schemaRef ds:uri="http://www.w3.org/XML/1998/namespace"/>
    <ds:schemaRef ds:uri="http://schemas.microsoft.com/office/2006/documentManagement/types"/>
    <ds:schemaRef ds:uri="http://purl.org/dc/dcmitype/"/>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1DEB1AF8-B785-4B22-89EC-168618F34A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685463B-57CE-4CE4-B1CF-FE44EB79BF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527</TotalTime>
  <Words>1374</Words>
  <Application>Microsoft Macintosh PowerPoint</Application>
  <PresentationFormat>On-screen Show (16:9)</PresentationFormat>
  <Paragraphs>145</Paragraphs>
  <Slides>18</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Calibri</vt:lpstr>
      <vt:lpstr>Calibri Light</vt:lpstr>
      <vt:lpstr>Cambria</vt:lpstr>
      <vt:lpstr>Myriad Pro</vt:lpstr>
      <vt:lpstr>Segoe UI</vt:lpstr>
      <vt:lpstr>Segoe UI Semibold</vt:lpstr>
      <vt:lpstr>Segoe UI Semilight</vt:lpstr>
      <vt:lpstr>Verdana</vt:lpstr>
      <vt:lpstr>Wingdings</vt:lpstr>
      <vt:lpstr>SQLintersection</vt:lpstr>
      <vt:lpstr> Automated Delivery for .NET Applications</vt:lpstr>
      <vt:lpstr>Goal</vt:lpstr>
      <vt:lpstr>Caveat</vt:lpstr>
      <vt:lpstr>Info</vt:lpstr>
      <vt:lpstr>PowerPoint Presentation</vt:lpstr>
      <vt:lpstr>Foundation</vt:lpstr>
      <vt:lpstr>Foundation</vt:lpstr>
      <vt:lpstr>Foundation</vt:lpstr>
      <vt:lpstr>Foundation</vt:lpstr>
      <vt:lpstr>Azure DevOps</vt:lpstr>
      <vt:lpstr>Azure Boards</vt:lpstr>
      <vt:lpstr>Azure Pipelines</vt:lpstr>
      <vt:lpstr>Azure Repos</vt:lpstr>
      <vt:lpstr>Azure Test Plans</vt:lpstr>
      <vt:lpstr>Azure Artifacts</vt:lpstr>
      <vt:lpstr>Smarter Insights, Faster</vt:lpstr>
      <vt:lpstr>Demo</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SQLintersection Session SQL213  Session Name</dc:title>
  <dc:subject>From raw Ajax to ASP.NET</dc:subject>
  <dc:creator>Kimberly L. Tripp</dc:creator>
  <cp:lastModifiedBy>Microsoft Office User</cp:lastModifiedBy>
  <cp:revision>46</cp:revision>
  <cp:lastPrinted>2012-12-21T20:05:00Z</cp:lastPrinted>
  <dcterms:created xsi:type="dcterms:W3CDTF">2014-10-22T19:18:01Z</dcterms:created>
  <dcterms:modified xsi:type="dcterms:W3CDTF">2019-06-13T16:21:58Z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0x0101003865B9DCC8F7FB4A82840FBDE1FC983A</vt:lpwstr>
  </property>
</Properties>
</file>