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sldIdLst>
    <p:sldId id="1822" r:id="rId2"/>
    <p:sldId id="1825" r:id="rId3"/>
    <p:sldId id="259" r:id="rId4"/>
    <p:sldId id="315" r:id="rId5"/>
    <p:sldId id="321" r:id="rId6"/>
    <p:sldId id="1837" r:id="rId7"/>
    <p:sldId id="276" r:id="rId8"/>
    <p:sldId id="277" r:id="rId9"/>
    <p:sldId id="299" r:id="rId10"/>
    <p:sldId id="312" r:id="rId11"/>
    <p:sldId id="313" r:id="rId12"/>
    <p:sldId id="1835" r:id="rId13"/>
    <p:sldId id="1838" r:id="rId14"/>
    <p:sldId id="354" r:id="rId15"/>
    <p:sldId id="324" r:id="rId16"/>
    <p:sldId id="281" r:id="rId17"/>
    <p:sldId id="335" r:id="rId18"/>
    <p:sldId id="355" r:id="rId19"/>
    <p:sldId id="327" r:id="rId20"/>
    <p:sldId id="338" r:id="rId21"/>
    <p:sldId id="334" r:id="rId22"/>
    <p:sldId id="271" r:id="rId23"/>
    <p:sldId id="336" r:id="rId24"/>
    <p:sldId id="337" r:id="rId25"/>
    <p:sldId id="339" r:id="rId26"/>
    <p:sldId id="1840" r:id="rId27"/>
    <p:sldId id="309" r:id="rId28"/>
    <p:sldId id="1847" r:id="rId29"/>
    <p:sldId id="1839" r:id="rId30"/>
    <p:sldId id="357" r:id="rId31"/>
    <p:sldId id="284" r:id="rId32"/>
    <p:sldId id="285" r:id="rId33"/>
    <p:sldId id="286" r:id="rId34"/>
    <p:sldId id="287" r:id="rId35"/>
    <p:sldId id="288" r:id="rId36"/>
    <p:sldId id="289" r:id="rId37"/>
    <p:sldId id="290" r:id="rId38"/>
    <p:sldId id="291" r:id="rId39"/>
    <p:sldId id="292" r:id="rId40"/>
    <p:sldId id="293" r:id="rId41"/>
    <p:sldId id="1841" r:id="rId42"/>
    <p:sldId id="333" r:id="rId43"/>
    <p:sldId id="314" r:id="rId44"/>
    <p:sldId id="310" r:id="rId45"/>
    <p:sldId id="325" r:id="rId46"/>
    <p:sldId id="372" r:id="rId47"/>
    <p:sldId id="1842" r:id="rId48"/>
    <p:sldId id="375" r:id="rId49"/>
    <p:sldId id="350" r:id="rId50"/>
    <p:sldId id="385" r:id="rId51"/>
    <p:sldId id="351" r:id="rId52"/>
    <p:sldId id="352" r:id="rId53"/>
    <p:sldId id="358" r:id="rId54"/>
    <p:sldId id="379" r:id="rId55"/>
    <p:sldId id="356" r:id="rId56"/>
    <p:sldId id="1843" r:id="rId57"/>
    <p:sldId id="1848" r:id="rId58"/>
    <p:sldId id="294" r:id="rId59"/>
    <p:sldId id="1828" r:id="rId60"/>
    <p:sldId id="1829" r:id="rId61"/>
    <p:sldId id="1830" r:id="rId62"/>
    <p:sldId id="1832" r:id="rId63"/>
    <p:sldId id="381" r:id="rId64"/>
    <p:sldId id="376" r:id="rId65"/>
    <p:sldId id="378" r:id="rId66"/>
    <p:sldId id="1827"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 userDrawn="1">
          <p15:clr>
            <a:srgbClr val="A4A3A4"/>
          </p15:clr>
        </p15:guide>
        <p15:guide id="2" pos="6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6" autoAdjust="0"/>
    <p:restoredTop sz="94660"/>
  </p:normalViewPr>
  <p:slideViewPr>
    <p:cSldViewPr snapToGrid="0" showGuides="1">
      <p:cViewPr>
        <p:scale>
          <a:sx n="63" d="100"/>
          <a:sy n="63" d="100"/>
        </p:scale>
        <p:origin x="728" y="52"/>
      </p:cViewPr>
      <p:guideLst>
        <p:guide orient="horz" pos="216"/>
        <p:guide pos="6840"/>
      </p:guideLst>
    </p:cSldViewPr>
  </p:slideViewPr>
  <p:notesTextViewPr>
    <p:cViewPr>
      <p:scale>
        <a:sx n="1" d="1"/>
        <a:sy n="1" d="1"/>
      </p:scale>
      <p:origin x="0" y="0"/>
    </p:cViewPr>
  </p:notesTextViewPr>
  <p:sorterViewPr>
    <p:cViewPr>
      <p:scale>
        <a:sx n="90" d="100"/>
        <a:sy n="90" d="100"/>
      </p:scale>
      <p:origin x="0" y="-1792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3C1664-715F-466C-87FD-4902D4430BE8}" type="doc">
      <dgm:prSet loTypeId="urn:microsoft.com/office/officeart/2005/8/layout/process1" loCatId="process" qsTypeId="urn:microsoft.com/office/officeart/2005/8/quickstyle/simple5" qsCatId="simple" csTypeId="urn:microsoft.com/office/officeart/2005/8/colors/colorful1" csCatId="colorful" phldr="1"/>
      <dgm:spPr/>
    </dgm:pt>
    <dgm:pt modelId="{DA77831D-7E72-4C3E-8FE7-4FBA12A52E5B}">
      <dgm:prSet phldrT="[Text]"/>
      <dgm:spPr/>
      <dgm:t>
        <a:bodyPr/>
        <a:lstStyle/>
        <a:p>
          <a:r>
            <a:rPr lang="en-US" dirty="0">
              <a:latin typeface="+mj-lt"/>
            </a:rPr>
            <a:t>Grab some code</a:t>
          </a:r>
        </a:p>
      </dgm:t>
    </dgm:pt>
    <dgm:pt modelId="{F6A6CFBE-3857-45A8-A494-1EE5EA653D8E}" type="parTrans" cxnId="{4C7D63FC-6646-4F7E-ADCC-C5FD0557FD3A}">
      <dgm:prSet/>
      <dgm:spPr/>
      <dgm:t>
        <a:bodyPr/>
        <a:lstStyle/>
        <a:p>
          <a:endParaRPr lang="en-US">
            <a:latin typeface="+mj-lt"/>
          </a:endParaRPr>
        </a:p>
      </dgm:t>
    </dgm:pt>
    <dgm:pt modelId="{F8DAF96E-CAD8-4B56-8D57-B6F1D3C4C0BB}" type="sibTrans" cxnId="{4C7D63FC-6646-4F7E-ADCC-C5FD0557FD3A}">
      <dgm:prSet/>
      <dgm:spPr/>
      <dgm:t>
        <a:bodyPr/>
        <a:lstStyle/>
        <a:p>
          <a:endParaRPr lang="en-US">
            <a:latin typeface="+mj-lt"/>
          </a:endParaRPr>
        </a:p>
      </dgm:t>
    </dgm:pt>
    <dgm:pt modelId="{A1637807-C58D-48A9-9A1C-7ACD777BFEAE}">
      <dgm:prSet phldrT="[Text]"/>
      <dgm:spPr/>
      <dgm:t>
        <a:bodyPr/>
        <a:lstStyle/>
        <a:p>
          <a:r>
            <a:rPr lang="en-US" dirty="0">
              <a:latin typeface="+mj-lt"/>
            </a:rPr>
            <a:t>Make a new method</a:t>
          </a:r>
        </a:p>
      </dgm:t>
    </dgm:pt>
    <dgm:pt modelId="{D2EF1365-EFFB-4614-9CEE-41B61E82AB18}" type="parTrans" cxnId="{4F4E6607-6E9D-41B0-90D1-B961D0D15D34}">
      <dgm:prSet/>
      <dgm:spPr/>
      <dgm:t>
        <a:bodyPr/>
        <a:lstStyle/>
        <a:p>
          <a:endParaRPr lang="en-US">
            <a:latin typeface="+mj-lt"/>
          </a:endParaRPr>
        </a:p>
      </dgm:t>
    </dgm:pt>
    <dgm:pt modelId="{95DEEBCF-09B6-4B9F-BE5B-0686BB347E47}" type="sibTrans" cxnId="{4F4E6607-6E9D-41B0-90D1-B961D0D15D34}">
      <dgm:prSet/>
      <dgm:spPr/>
      <dgm:t>
        <a:bodyPr/>
        <a:lstStyle/>
        <a:p>
          <a:endParaRPr lang="en-US">
            <a:latin typeface="+mj-lt"/>
          </a:endParaRPr>
        </a:p>
      </dgm:t>
    </dgm:pt>
    <dgm:pt modelId="{25380534-BD8D-4F2E-8F5F-4F953A051BC0}">
      <dgm:prSet phldrT="[Text]"/>
      <dgm:spPr/>
      <dgm:t>
        <a:bodyPr/>
        <a:lstStyle/>
        <a:p>
          <a:r>
            <a:rPr lang="en-US" dirty="0">
              <a:solidFill>
                <a:schemeClr val="tx1"/>
              </a:solidFill>
              <a:latin typeface="+mj-lt"/>
            </a:rPr>
            <a:t>Use it multiple places</a:t>
          </a:r>
        </a:p>
      </dgm:t>
    </dgm:pt>
    <dgm:pt modelId="{5D74D420-DFD8-4819-BB38-612C50C3AA15}" type="parTrans" cxnId="{52F21483-F297-45EE-8A9F-2CB29AA1CE96}">
      <dgm:prSet/>
      <dgm:spPr/>
      <dgm:t>
        <a:bodyPr/>
        <a:lstStyle/>
        <a:p>
          <a:endParaRPr lang="en-US">
            <a:latin typeface="+mj-lt"/>
          </a:endParaRPr>
        </a:p>
      </dgm:t>
    </dgm:pt>
    <dgm:pt modelId="{38CDAF8F-2AF5-4B2A-8679-686026D40AFB}" type="sibTrans" cxnId="{52F21483-F297-45EE-8A9F-2CB29AA1CE96}">
      <dgm:prSet/>
      <dgm:spPr/>
      <dgm:t>
        <a:bodyPr/>
        <a:lstStyle/>
        <a:p>
          <a:endParaRPr lang="en-US">
            <a:latin typeface="+mj-lt"/>
          </a:endParaRPr>
        </a:p>
      </dgm:t>
    </dgm:pt>
    <dgm:pt modelId="{64BB6AC5-D224-4BE5-BAE2-768D83DD70EB}" type="pres">
      <dgm:prSet presAssocID="{C83C1664-715F-466C-87FD-4902D4430BE8}" presName="Name0" presStyleCnt="0">
        <dgm:presLayoutVars>
          <dgm:dir/>
          <dgm:resizeHandles val="exact"/>
        </dgm:presLayoutVars>
      </dgm:prSet>
      <dgm:spPr/>
    </dgm:pt>
    <dgm:pt modelId="{A4FBD2C0-4CFF-4CA8-B1E6-575B3D588B3A}" type="pres">
      <dgm:prSet presAssocID="{DA77831D-7E72-4C3E-8FE7-4FBA12A52E5B}" presName="node" presStyleLbl="node1" presStyleIdx="0" presStyleCnt="3">
        <dgm:presLayoutVars>
          <dgm:bulletEnabled val="1"/>
        </dgm:presLayoutVars>
      </dgm:prSet>
      <dgm:spPr/>
    </dgm:pt>
    <dgm:pt modelId="{C3649EFD-49C0-48C6-970C-8D32F6A1A274}" type="pres">
      <dgm:prSet presAssocID="{F8DAF96E-CAD8-4B56-8D57-B6F1D3C4C0BB}" presName="sibTrans" presStyleLbl="sibTrans2D1" presStyleIdx="0" presStyleCnt="2"/>
      <dgm:spPr/>
    </dgm:pt>
    <dgm:pt modelId="{A6ED7F34-D417-43A4-A245-0C8BA3781609}" type="pres">
      <dgm:prSet presAssocID="{F8DAF96E-CAD8-4B56-8D57-B6F1D3C4C0BB}" presName="connectorText" presStyleLbl="sibTrans2D1" presStyleIdx="0" presStyleCnt="2"/>
      <dgm:spPr/>
    </dgm:pt>
    <dgm:pt modelId="{E7CBBCC7-4FBF-42FD-93A1-72C5A6AD540A}" type="pres">
      <dgm:prSet presAssocID="{A1637807-C58D-48A9-9A1C-7ACD777BFEAE}" presName="node" presStyleLbl="node1" presStyleIdx="1" presStyleCnt="3">
        <dgm:presLayoutVars>
          <dgm:bulletEnabled val="1"/>
        </dgm:presLayoutVars>
      </dgm:prSet>
      <dgm:spPr/>
    </dgm:pt>
    <dgm:pt modelId="{EF962254-878B-4F64-A987-A1613EA34777}" type="pres">
      <dgm:prSet presAssocID="{95DEEBCF-09B6-4B9F-BE5B-0686BB347E47}" presName="sibTrans" presStyleLbl="sibTrans2D1" presStyleIdx="1" presStyleCnt="2"/>
      <dgm:spPr/>
    </dgm:pt>
    <dgm:pt modelId="{96B0FCB8-EEF5-48CF-9193-43C5C915BB90}" type="pres">
      <dgm:prSet presAssocID="{95DEEBCF-09B6-4B9F-BE5B-0686BB347E47}" presName="connectorText" presStyleLbl="sibTrans2D1" presStyleIdx="1" presStyleCnt="2"/>
      <dgm:spPr/>
    </dgm:pt>
    <dgm:pt modelId="{F8441A8A-568D-4D9D-AD8C-99456678461C}" type="pres">
      <dgm:prSet presAssocID="{25380534-BD8D-4F2E-8F5F-4F953A051BC0}" presName="node" presStyleLbl="node1" presStyleIdx="2" presStyleCnt="3">
        <dgm:presLayoutVars>
          <dgm:bulletEnabled val="1"/>
        </dgm:presLayoutVars>
      </dgm:prSet>
      <dgm:spPr/>
    </dgm:pt>
  </dgm:ptLst>
  <dgm:cxnLst>
    <dgm:cxn modelId="{B28A5F04-71AB-4B76-8245-0C8D21979D00}" type="presOf" srcId="{25380534-BD8D-4F2E-8F5F-4F953A051BC0}" destId="{F8441A8A-568D-4D9D-AD8C-99456678461C}" srcOrd="0" destOrd="0" presId="urn:microsoft.com/office/officeart/2005/8/layout/process1"/>
    <dgm:cxn modelId="{4F4E6607-6E9D-41B0-90D1-B961D0D15D34}" srcId="{C83C1664-715F-466C-87FD-4902D4430BE8}" destId="{A1637807-C58D-48A9-9A1C-7ACD777BFEAE}" srcOrd="1" destOrd="0" parTransId="{D2EF1365-EFFB-4614-9CEE-41B61E82AB18}" sibTransId="{95DEEBCF-09B6-4B9F-BE5B-0686BB347E47}"/>
    <dgm:cxn modelId="{63599828-3B4D-4545-9F1D-91CAB95CB27A}" type="presOf" srcId="{95DEEBCF-09B6-4B9F-BE5B-0686BB347E47}" destId="{96B0FCB8-EEF5-48CF-9193-43C5C915BB90}" srcOrd="1" destOrd="0" presId="urn:microsoft.com/office/officeart/2005/8/layout/process1"/>
    <dgm:cxn modelId="{3A666759-14A1-465E-B760-DD9F97198670}" type="presOf" srcId="{DA77831D-7E72-4C3E-8FE7-4FBA12A52E5B}" destId="{A4FBD2C0-4CFF-4CA8-B1E6-575B3D588B3A}" srcOrd="0" destOrd="0" presId="urn:microsoft.com/office/officeart/2005/8/layout/process1"/>
    <dgm:cxn modelId="{689C047B-F3C2-4C92-8A41-0D751A9AFAC1}" type="presOf" srcId="{F8DAF96E-CAD8-4B56-8D57-B6F1D3C4C0BB}" destId="{A6ED7F34-D417-43A4-A245-0C8BA3781609}" srcOrd="1" destOrd="0" presId="urn:microsoft.com/office/officeart/2005/8/layout/process1"/>
    <dgm:cxn modelId="{E6A1017E-C487-4E01-ABC0-C41041148933}" type="presOf" srcId="{A1637807-C58D-48A9-9A1C-7ACD777BFEAE}" destId="{E7CBBCC7-4FBF-42FD-93A1-72C5A6AD540A}" srcOrd="0" destOrd="0" presId="urn:microsoft.com/office/officeart/2005/8/layout/process1"/>
    <dgm:cxn modelId="{52F21483-F297-45EE-8A9F-2CB29AA1CE96}" srcId="{C83C1664-715F-466C-87FD-4902D4430BE8}" destId="{25380534-BD8D-4F2E-8F5F-4F953A051BC0}" srcOrd="2" destOrd="0" parTransId="{5D74D420-DFD8-4819-BB38-612C50C3AA15}" sibTransId="{38CDAF8F-2AF5-4B2A-8679-686026D40AFB}"/>
    <dgm:cxn modelId="{B05E5792-19FE-43A0-8144-4E25EA17AF6C}" type="presOf" srcId="{95DEEBCF-09B6-4B9F-BE5B-0686BB347E47}" destId="{EF962254-878B-4F64-A987-A1613EA34777}" srcOrd="0" destOrd="0" presId="urn:microsoft.com/office/officeart/2005/8/layout/process1"/>
    <dgm:cxn modelId="{E5983794-51B3-476F-8842-AF813596CED8}" type="presOf" srcId="{F8DAF96E-CAD8-4B56-8D57-B6F1D3C4C0BB}" destId="{C3649EFD-49C0-48C6-970C-8D32F6A1A274}" srcOrd="0" destOrd="0" presId="urn:microsoft.com/office/officeart/2005/8/layout/process1"/>
    <dgm:cxn modelId="{4C7D63FC-6646-4F7E-ADCC-C5FD0557FD3A}" srcId="{C83C1664-715F-466C-87FD-4902D4430BE8}" destId="{DA77831D-7E72-4C3E-8FE7-4FBA12A52E5B}" srcOrd="0" destOrd="0" parTransId="{F6A6CFBE-3857-45A8-A494-1EE5EA653D8E}" sibTransId="{F8DAF96E-CAD8-4B56-8D57-B6F1D3C4C0BB}"/>
    <dgm:cxn modelId="{4D0F8EFC-BFA0-4896-8EAA-A5DD09BB4621}" type="presOf" srcId="{C83C1664-715F-466C-87FD-4902D4430BE8}" destId="{64BB6AC5-D224-4BE5-BAE2-768D83DD70EB}" srcOrd="0" destOrd="0" presId="urn:microsoft.com/office/officeart/2005/8/layout/process1"/>
    <dgm:cxn modelId="{1F3066C5-6ED1-482C-91AF-5A049F988457}" type="presParOf" srcId="{64BB6AC5-D224-4BE5-BAE2-768D83DD70EB}" destId="{A4FBD2C0-4CFF-4CA8-B1E6-575B3D588B3A}" srcOrd="0" destOrd="0" presId="urn:microsoft.com/office/officeart/2005/8/layout/process1"/>
    <dgm:cxn modelId="{D15812E8-10C8-4835-AF3A-217DA855EE19}" type="presParOf" srcId="{64BB6AC5-D224-4BE5-BAE2-768D83DD70EB}" destId="{C3649EFD-49C0-48C6-970C-8D32F6A1A274}" srcOrd="1" destOrd="0" presId="urn:microsoft.com/office/officeart/2005/8/layout/process1"/>
    <dgm:cxn modelId="{22862EC6-24C2-4B01-94A3-E0FEE505DB12}" type="presParOf" srcId="{C3649EFD-49C0-48C6-970C-8D32F6A1A274}" destId="{A6ED7F34-D417-43A4-A245-0C8BA3781609}" srcOrd="0" destOrd="0" presId="urn:microsoft.com/office/officeart/2005/8/layout/process1"/>
    <dgm:cxn modelId="{DF0C5C4E-6B5C-4E46-B88D-7BAB2D847180}" type="presParOf" srcId="{64BB6AC5-D224-4BE5-BAE2-768D83DD70EB}" destId="{E7CBBCC7-4FBF-42FD-93A1-72C5A6AD540A}" srcOrd="2" destOrd="0" presId="urn:microsoft.com/office/officeart/2005/8/layout/process1"/>
    <dgm:cxn modelId="{6EDA29C0-8804-4279-89BE-A8E494390A31}" type="presParOf" srcId="{64BB6AC5-D224-4BE5-BAE2-768D83DD70EB}" destId="{EF962254-878B-4F64-A987-A1613EA34777}" srcOrd="3" destOrd="0" presId="urn:microsoft.com/office/officeart/2005/8/layout/process1"/>
    <dgm:cxn modelId="{5818843E-F1E4-4110-B652-B810096AF31D}" type="presParOf" srcId="{EF962254-878B-4F64-A987-A1613EA34777}" destId="{96B0FCB8-EEF5-48CF-9193-43C5C915BB90}" srcOrd="0" destOrd="0" presId="urn:microsoft.com/office/officeart/2005/8/layout/process1"/>
    <dgm:cxn modelId="{566CFA52-1916-4B93-91C5-BA276254E418}" type="presParOf" srcId="{64BB6AC5-D224-4BE5-BAE2-768D83DD70EB}" destId="{F8441A8A-568D-4D9D-AD8C-99456678461C}"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3C1664-715F-466C-87FD-4902D4430BE8}" type="doc">
      <dgm:prSet loTypeId="urn:microsoft.com/office/officeart/2005/8/layout/process1" loCatId="process" qsTypeId="urn:microsoft.com/office/officeart/2005/8/quickstyle/simple5" qsCatId="simple" csTypeId="urn:microsoft.com/office/officeart/2005/8/colors/colorful1" csCatId="colorful" phldr="1"/>
      <dgm:spPr/>
    </dgm:pt>
    <dgm:pt modelId="{DA77831D-7E72-4C3E-8FE7-4FBA12A52E5B}">
      <dgm:prSet phldrT="[Text]"/>
      <dgm:spPr/>
      <dgm:t>
        <a:bodyPr/>
        <a:lstStyle/>
        <a:p>
          <a:r>
            <a:rPr lang="en-US" dirty="0">
              <a:latin typeface="+mj-lt"/>
            </a:rPr>
            <a:t>Grab the outside code</a:t>
          </a:r>
        </a:p>
      </dgm:t>
    </dgm:pt>
    <dgm:pt modelId="{F6A6CFBE-3857-45A8-A494-1EE5EA653D8E}" type="parTrans" cxnId="{4C7D63FC-6646-4F7E-ADCC-C5FD0557FD3A}">
      <dgm:prSet/>
      <dgm:spPr/>
      <dgm:t>
        <a:bodyPr/>
        <a:lstStyle/>
        <a:p>
          <a:endParaRPr lang="en-US">
            <a:latin typeface="+mj-lt"/>
          </a:endParaRPr>
        </a:p>
      </dgm:t>
    </dgm:pt>
    <dgm:pt modelId="{F8DAF96E-CAD8-4B56-8D57-B6F1D3C4C0BB}" type="sibTrans" cxnId="{4C7D63FC-6646-4F7E-ADCC-C5FD0557FD3A}">
      <dgm:prSet/>
      <dgm:spPr/>
      <dgm:t>
        <a:bodyPr/>
        <a:lstStyle/>
        <a:p>
          <a:endParaRPr lang="en-US">
            <a:latin typeface="+mj-lt"/>
          </a:endParaRPr>
        </a:p>
      </dgm:t>
    </dgm:pt>
    <dgm:pt modelId="{A1637807-C58D-48A9-9A1C-7ACD777BFEAE}">
      <dgm:prSet phldrT="[Text]"/>
      <dgm:spPr/>
      <dgm:t>
        <a:bodyPr/>
        <a:lstStyle/>
        <a:p>
          <a:r>
            <a:rPr lang="en-US" dirty="0">
              <a:latin typeface="+mj-lt"/>
            </a:rPr>
            <a:t>Make a new method</a:t>
          </a:r>
        </a:p>
      </dgm:t>
    </dgm:pt>
    <dgm:pt modelId="{D2EF1365-EFFB-4614-9CEE-41B61E82AB18}" type="parTrans" cxnId="{4F4E6607-6E9D-41B0-90D1-B961D0D15D34}">
      <dgm:prSet/>
      <dgm:spPr/>
      <dgm:t>
        <a:bodyPr/>
        <a:lstStyle/>
        <a:p>
          <a:endParaRPr lang="en-US">
            <a:latin typeface="+mj-lt"/>
          </a:endParaRPr>
        </a:p>
      </dgm:t>
    </dgm:pt>
    <dgm:pt modelId="{95DEEBCF-09B6-4B9F-BE5B-0686BB347E47}" type="sibTrans" cxnId="{4F4E6607-6E9D-41B0-90D1-B961D0D15D34}">
      <dgm:prSet/>
      <dgm:spPr/>
      <dgm:t>
        <a:bodyPr/>
        <a:lstStyle/>
        <a:p>
          <a:endParaRPr lang="en-US">
            <a:latin typeface="+mj-lt"/>
          </a:endParaRPr>
        </a:p>
      </dgm:t>
    </dgm:pt>
    <dgm:pt modelId="{AFE5EDFA-A705-48B4-9E4B-9BBADD9C01A5}">
      <dgm:prSet/>
      <dgm:spPr/>
      <dgm:t>
        <a:bodyPr/>
        <a:lstStyle/>
        <a:p>
          <a:r>
            <a:rPr lang="en-US" dirty="0">
              <a:solidFill>
                <a:schemeClr val="tx1"/>
              </a:solidFill>
              <a:latin typeface="+mj-lt"/>
            </a:rPr>
            <a:t>Pass the </a:t>
          </a:r>
          <a:br>
            <a:rPr lang="en-US" dirty="0">
              <a:solidFill>
                <a:schemeClr val="tx1"/>
              </a:solidFill>
              <a:latin typeface="+mj-lt"/>
            </a:rPr>
          </a:br>
          <a:r>
            <a:rPr lang="en-US" b="1" i="1" dirty="0">
              <a:solidFill>
                <a:schemeClr val="tx1"/>
              </a:solidFill>
              <a:latin typeface="+mj-lt"/>
            </a:rPr>
            <a:t>inside</a:t>
          </a:r>
          <a:r>
            <a:rPr lang="en-US" dirty="0">
              <a:solidFill>
                <a:schemeClr val="tx1"/>
              </a:solidFill>
              <a:latin typeface="+mj-lt"/>
            </a:rPr>
            <a:t> code</a:t>
          </a:r>
        </a:p>
      </dgm:t>
    </dgm:pt>
    <dgm:pt modelId="{F39D0B1C-59A0-4F0E-9F1E-6A7EB6DD78BA}" type="parTrans" cxnId="{016822C3-B553-4F37-B3A2-49E3522901AE}">
      <dgm:prSet/>
      <dgm:spPr/>
      <dgm:t>
        <a:bodyPr/>
        <a:lstStyle/>
        <a:p>
          <a:endParaRPr lang="en-US">
            <a:latin typeface="+mj-lt"/>
          </a:endParaRPr>
        </a:p>
      </dgm:t>
    </dgm:pt>
    <dgm:pt modelId="{833AF8A8-B6BA-439F-A54C-89A57CA1C10E}" type="sibTrans" cxnId="{016822C3-B553-4F37-B3A2-49E3522901AE}">
      <dgm:prSet/>
      <dgm:spPr/>
      <dgm:t>
        <a:bodyPr/>
        <a:lstStyle/>
        <a:p>
          <a:endParaRPr lang="en-US">
            <a:latin typeface="+mj-lt"/>
          </a:endParaRPr>
        </a:p>
      </dgm:t>
    </dgm:pt>
    <dgm:pt modelId="{8DECFA8C-540D-4FAC-B5BB-4A2AED7BE39C}">
      <dgm:prSet phldrT="[Text]"/>
      <dgm:spPr/>
      <dgm:t>
        <a:bodyPr/>
        <a:lstStyle/>
        <a:p>
          <a:r>
            <a:rPr lang="en-US" dirty="0">
              <a:latin typeface="+mj-lt"/>
            </a:rPr>
            <a:t>Use it multiple places</a:t>
          </a:r>
        </a:p>
      </dgm:t>
    </dgm:pt>
    <dgm:pt modelId="{9AF7857A-5FB4-451F-9568-C0E1BCE772CC}" type="parTrans" cxnId="{03E4B53C-305F-4ED1-B22E-0616F0C446CD}">
      <dgm:prSet/>
      <dgm:spPr/>
      <dgm:t>
        <a:bodyPr/>
        <a:lstStyle/>
        <a:p>
          <a:endParaRPr lang="en-US">
            <a:latin typeface="+mj-lt"/>
          </a:endParaRPr>
        </a:p>
      </dgm:t>
    </dgm:pt>
    <dgm:pt modelId="{648DF194-E4CE-4C63-82A1-DAF20F4BCE1E}" type="sibTrans" cxnId="{03E4B53C-305F-4ED1-B22E-0616F0C446CD}">
      <dgm:prSet/>
      <dgm:spPr/>
      <dgm:t>
        <a:bodyPr/>
        <a:lstStyle/>
        <a:p>
          <a:endParaRPr lang="en-US">
            <a:latin typeface="+mj-lt"/>
          </a:endParaRPr>
        </a:p>
      </dgm:t>
    </dgm:pt>
    <dgm:pt modelId="{64BB6AC5-D224-4BE5-BAE2-768D83DD70EB}" type="pres">
      <dgm:prSet presAssocID="{C83C1664-715F-466C-87FD-4902D4430BE8}" presName="Name0" presStyleCnt="0">
        <dgm:presLayoutVars>
          <dgm:dir/>
          <dgm:resizeHandles val="exact"/>
        </dgm:presLayoutVars>
      </dgm:prSet>
      <dgm:spPr/>
    </dgm:pt>
    <dgm:pt modelId="{A4FBD2C0-4CFF-4CA8-B1E6-575B3D588B3A}" type="pres">
      <dgm:prSet presAssocID="{DA77831D-7E72-4C3E-8FE7-4FBA12A52E5B}" presName="node" presStyleLbl="node1" presStyleIdx="0" presStyleCnt="4" custLinFactNeighborX="-10542" custLinFactNeighborY="-72470">
        <dgm:presLayoutVars>
          <dgm:bulletEnabled val="1"/>
        </dgm:presLayoutVars>
      </dgm:prSet>
      <dgm:spPr/>
    </dgm:pt>
    <dgm:pt modelId="{C3649EFD-49C0-48C6-970C-8D32F6A1A274}" type="pres">
      <dgm:prSet presAssocID="{F8DAF96E-CAD8-4B56-8D57-B6F1D3C4C0BB}" presName="sibTrans" presStyleLbl="sibTrans2D1" presStyleIdx="0" presStyleCnt="3"/>
      <dgm:spPr/>
    </dgm:pt>
    <dgm:pt modelId="{A6ED7F34-D417-43A4-A245-0C8BA3781609}" type="pres">
      <dgm:prSet presAssocID="{F8DAF96E-CAD8-4B56-8D57-B6F1D3C4C0BB}" presName="connectorText" presStyleLbl="sibTrans2D1" presStyleIdx="0" presStyleCnt="3"/>
      <dgm:spPr/>
    </dgm:pt>
    <dgm:pt modelId="{E7CBBCC7-4FBF-42FD-93A1-72C5A6AD540A}" type="pres">
      <dgm:prSet presAssocID="{A1637807-C58D-48A9-9A1C-7ACD777BFEAE}" presName="node" presStyleLbl="node1" presStyleIdx="1" presStyleCnt="4" custLinFactNeighborX="-25332" custLinFactNeighborY="74043">
        <dgm:presLayoutVars>
          <dgm:bulletEnabled val="1"/>
        </dgm:presLayoutVars>
      </dgm:prSet>
      <dgm:spPr/>
    </dgm:pt>
    <dgm:pt modelId="{EF962254-878B-4F64-A987-A1613EA34777}" type="pres">
      <dgm:prSet presAssocID="{95DEEBCF-09B6-4B9F-BE5B-0686BB347E47}" presName="sibTrans" presStyleLbl="sibTrans2D1" presStyleIdx="1" presStyleCnt="3"/>
      <dgm:spPr/>
    </dgm:pt>
    <dgm:pt modelId="{96B0FCB8-EEF5-48CF-9193-43C5C915BB90}" type="pres">
      <dgm:prSet presAssocID="{95DEEBCF-09B6-4B9F-BE5B-0686BB347E47}" presName="connectorText" presStyleLbl="sibTrans2D1" presStyleIdx="1" presStyleCnt="3"/>
      <dgm:spPr/>
    </dgm:pt>
    <dgm:pt modelId="{127A32F3-9A6D-436C-8375-951C77619BB6}" type="pres">
      <dgm:prSet presAssocID="{AFE5EDFA-A705-48B4-9E4B-9BBADD9C01A5}" presName="node" presStyleLbl="node1" presStyleIdx="2" presStyleCnt="4" custLinFactNeighborX="-25332" custLinFactNeighborY="74043">
        <dgm:presLayoutVars>
          <dgm:bulletEnabled val="1"/>
        </dgm:presLayoutVars>
      </dgm:prSet>
      <dgm:spPr/>
    </dgm:pt>
    <dgm:pt modelId="{D7648D15-83D5-4F86-95DC-A0F061920ACC}" type="pres">
      <dgm:prSet presAssocID="{833AF8A8-B6BA-439F-A54C-89A57CA1C10E}" presName="sibTrans" presStyleLbl="sibTrans2D1" presStyleIdx="2" presStyleCnt="3"/>
      <dgm:spPr/>
    </dgm:pt>
    <dgm:pt modelId="{A6916F40-6C20-4970-824B-669862F36D32}" type="pres">
      <dgm:prSet presAssocID="{833AF8A8-B6BA-439F-A54C-89A57CA1C10E}" presName="connectorText" presStyleLbl="sibTrans2D1" presStyleIdx="2" presStyleCnt="3"/>
      <dgm:spPr/>
    </dgm:pt>
    <dgm:pt modelId="{6F9A82EF-E122-4620-9FE9-F61031F1DDA9}" type="pres">
      <dgm:prSet presAssocID="{8DECFA8C-540D-4FAC-B5BB-4A2AED7BE39C}" presName="node" presStyleLbl="node1" presStyleIdx="3" presStyleCnt="4" custLinFactNeighborX="-63112" custLinFactNeighborY="-75491">
        <dgm:presLayoutVars>
          <dgm:bulletEnabled val="1"/>
        </dgm:presLayoutVars>
      </dgm:prSet>
      <dgm:spPr/>
    </dgm:pt>
  </dgm:ptLst>
  <dgm:cxnLst>
    <dgm:cxn modelId="{4F4E6607-6E9D-41B0-90D1-B961D0D15D34}" srcId="{C83C1664-715F-466C-87FD-4902D4430BE8}" destId="{A1637807-C58D-48A9-9A1C-7ACD777BFEAE}" srcOrd="1" destOrd="0" parTransId="{D2EF1365-EFFB-4614-9CEE-41B61E82AB18}" sibTransId="{95DEEBCF-09B6-4B9F-BE5B-0686BB347E47}"/>
    <dgm:cxn modelId="{67F90414-3BAD-488B-8E38-DE8F1AD0D7F9}" type="presOf" srcId="{95DEEBCF-09B6-4B9F-BE5B-0686BB347E47}" destId="{EF962254-878B-4F64-A987-A1613EA34777}" srcOrd="0" destOrd="0" presId="urn:microsoft.com/office/officeart/2005/8/layout/process1"/>
    <dgm:cxn modelId="{6BD59D19-B7D5-44C8-A1A5-AB7B3237886C}" type="presOf" srcId="{F8DAF96E-CAD8-4B56-8D57-B6F1D3C4C0BB}" destId="{A6ED7F34-D417-43A4-A245-0C8BA3781609}" srcOrd="1" destOrd="0" presId="urn:microsoft.com/office/officeart/2005/8/layout/process1"/>
    <dgm:cxn modelId="{7AE3E23B-656D-4696-8C70-35849F257980}" type="presOf" srcId="{AFE5EDFA-A705-48B4-9E4B-9BBADD9C01A5}" destId="{127A32F3-9A6D-436C-8375-951C77619BB6}" srcOrd="0" destOrd="0" presId="urn:microsoft.com/office/officeart/2005/8/layout/process1"/>
    <dgm:cxn modelId="{03E4B53C-305F-4ED1-B22E-0616F0C446CD}" srcId="{C83C1664-715F-466C-87FD-4902D4430BE8}" destId="{8DECFA8C-540D-4FAC-B5BB-4A2AED7BE39C}" srcOrd="3" destOrd="0" parTransId="{9AF7857A-5FB4-451F-9568-C0E1BCE772CC}" sibTransId="{648DF194-E4CE-4C63-82A1-DAF20F4BCE1E}"/>
    <dgm:cxn modelId="{81F3666B-0F9E-4D55-8078-02E53269A758}" type="presOf" srcId="{95DEEBCF-09B6-4B9F-BE5B-0686BB347E47}" destId="{96B0FCB8-EEF5-48CF-9193-43C5C915BB90}" srcOrd="1" destOrd="0" presId="urn:microsoft.com/office/officeart/2005/8/layout/process1"/>
    <dgm:cxn modelId="{81F05276-F7AF-41E7-B2D5-F303CA362085}" type="presOf" srcId="{A1637807-C58D-48A9-9A1C-7ACD777BFEAE}" destId="{E7CBBCC7-4FBF-42FD-93A1-72C5A6AD540A}" srcOrd="0" destOrd="0" presId="urn:microsoft.com/office/officeart/2005/8/layout/process1"/>
    <dgm:cxn modelId="{A7299293-744D-479A-83C7-098F9D337E0D}" type="presOf" srcId="{F8DAF96E-CAD8-4B56-8D57-B6F1D3C4C0BB}" destId="{C3649EFD-49C0-48C6-970C-8D32F6A1A274}" srcOrd="0" destOrd="0" presId="urn:microsoft.com/office/officeart/2005/8/layout/process1"/>
    <dgm:cxn modelId="{22C316AF-0CCD-4B3F-9A06-5006AC3ED939}" type="presOf" srcId="{833AF8A8-B6BA-439F-A54C-89A57CA1C10E}" destId="{D7648D15-83D5-4F86-95DC-A0F061920ACC}" srcOrd="0" destOrd="0" presId="urn:microsoft.com/office/officeart/2005/8/layout/process1"/>
    <dgm:cxn modelId="{C2E8BEBA-F2BE-4088-914C-FA4C7EB747F5}" type="presOf" srcId="{DA77831D-7E72-4C3E-8FE7-4FBA12A52E5B}" destId="{A4FBD2C0-4CFF-4CA8-B1E6-575B3D588B3A}" srcOrd="0" destOrd="0" presId="urn:microsoft.com/office/officeart/2005/8/layout/process1"/>
    <dgm:cxn modelId="{016822C3-B553-4F37-B3A2-49E3522901AE}" srcId="{C83C1664-715F-466C-87FD-4902D4430BE8}" destId="{AFE5EDFA-A705-48B4-9E4B-9BBADD9C01A5}" srcOrd="2" destOrd="0" parTransId="{F39D0B1C-59A0-4F0E-9F1E-6A7EB6DD78BA}" sibTransId="{833AF8A8-B6BA-439F-A54C-89A57CA1C10E}"/>
    <dgm:cxn modelId="{297A07D1-8E82-4A44-8BD9-D96DD3C5CFA3}" type="presOf" srcId="{833AF8A8-B6BA-439F-A54C-89A57CA1C10E}" destId="{A6916F40-6C20-4970-824B-669862F36D32}" srcOrd="1" destOrd="0" presId="urn:microsoft.com/office/officeart/2005/8/layout/process1"/>
    <dgm:cxn modelId="{0D83B9DF-9986-4D28-B864-E86BEDC88EA8}" type="presOf" srcId="{8DECFA8C-540D-4FAC-B5BB-4A2AED7BE39C}" destId="{6F9A82EF-E122-4620-9FE9-F61031F1DDA9}" srcOrd="0" destOrd="0" presId="urn:microsoft.com/office/officeart/2005/8/layout/process1"/>
    <dgm:cxn modelId="{C9EC86F4-2DEA-4C2F-A127-540A6AD27749}" type="presOf" srcId="{C83C1664-715F-466C-87FD-4902D4430BE8}" destId="{64BB6AC5-D224-4BE5-BAE2-768D83DD70EB}" srcOrd="0" destOrd="0" presId="urn:microsoft.com/office/officeart/2005/8/layout/process1"/>
    <dgm:cxn modelId="{4C7D63FC-6646-4F7E-ADCC-C5FD0557FD3A}" srcId="{C83C1664-715F-466C-87FD-4902D4430BE8}" destId="{DA77831D-7E72-4C3E-8FE7-4FBA12A52E5B}" srcOrd="0" destOrd="0" parTransId="{F6A6CFBE-3857-45A8-A494-1EE5EA653D8E}" sibTransId="{F8DAF96E-CAD8-4B56-8D57-B6F1D3C4C0BB}"/>
    <dgm:cxn modelId="{5D38EA73-2BCB-4F33-A4D5-CF9F68A0570A}" type="presParOf" srcId="{64BB6AC5-D224-4BE5-BAE2-768D83DD70EB}" destId="{A4FBD2C0-4CFF-4CA8-B1E6-575B3D588B3A}" srcOrd="0" destOrd="0" presId="urn:microsoft.com/office/officeart/2005/8/layout/process1"/>
    <dgm:cxn modelId="{9943DBBC-58D6-4314-A65F-F549543362BE}" type="presParOf" srcId="{64BB6AC5-D224-4BE5-BAE2-768D83DD70EB}" destId="{C3649EFD-49C0-48C6-970C-8D32F6A1A274}" srcOrd="1" destOrd="0" presId="urn:microsoft.com/office/officeart/2005/8/layout/process1"/>
    <dgm:cxn modelId="{02150E34-2B3F-4F4C-A6C6-6C51B7BBFA1D}" type="presParOf" srcId="{C3649EFD-49C0-48C6-970C-8D32F6A1A274}" destId="{A6ED7F34-D417-43A4-A245-0C8BA3781609}" srcOrd="0" destOrd="0" presId="urn:microsoft.com/office/officeart/2005/8/layout/process1"/>
    <dgm:cxn modelId="{74940001-DAA1-44AC-8E24-F7FAEA598209}" type="presParOf" srcId="{64BB6AC5-D224-4BE5-BAE2-768D83DD70EB}" destId="{E7CBBCC7-4FBF-42FD-93A1-72C5A6AD540A}" srcOrd="2" destOrd="0" presId="urn:microsoft.com/office/officeart/2005/8/layout/process1"/>
    <dgm:cxn modelId="{120B93E6-6262-49DF-9CE7-63CCFC600828}" type="presParOf" srcId="{64BB6AC5-D224-4BE5-BAE2-768D83DD70EB}" destId="{EF962254-878B-4F64-A987-A1613EA34777}" srcOrd="3" destOrd="0" presId="urn:microsoft.com/office/officeart/2005/8/layout/process1"/>
    <dgm:cxn modelId="{C1D6BE70-90F9-4E9A-8B54-720B4520A7F9}" type="presParOf" srcId="{EF962254-878B-4F64-A987-A1613EA34777}" destId="{96B0FCB8-EEF5-48CF-9193-43C5C915BB90}" srcOrd="0" destOrd="0" presId="urn:microsoft.com/office/officeart/2005/8/layout/process1"/>
    <dgm:cxn modelId="{C91BF5FE-5160-4B3E-9ACF-C68DD0A187E7}" type="presParOf" srcId="{64BB6AC5-D224-4BE5-BAE2-768D83DD70EB}" destId="{127A32F3-9A6D-436C-8375-951C77619BB6}" srcOrd="4" destOrd="0" presId="urn:microsoft.com/office/officeart/2005/8/layout/process1"/>
    <dgm:cxn modelId="{4401F8BD-4A6F-458F-B986-449CD5EBA74E}" type="presParOf" srcId="{64BB6AC5-D224-4BE5-BAE2-768D83DD70EB}" destId="{D7648D15-83D5-4F86-95DC-A0F061920ACC}" srcOrd="5" destOrd="0" presId="urn:microsoft.com/office/officeart/2005/8/layout/process1"/>
    <dgm:cxn modelId="{2D218F77-9161-4D10-AC80-F5FC9CFBC49B}" type="presParOf" srcId="{D7648D15-83D5-4F86-95DC-A0F061920ACC}" destId="{A6916F40-6C20-4970-824B-669862F36D32}" srcOrd="0" destOrd="0" presId="urn:microsoft.com/office/officeart/2005/8/layout/process1"/>
    <dgm:cxn modelId="{8814A04D-DFCB-4B06-A998-7250D60F4011}" type="presParOf" srcId="{64BB6AC5-D224-4BE5-BAE2-768D83DD70EB}" destId="{6F9A82EF-E122-4620-9FE9-F61031F1DDA9}"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4620247-6CF0-4B21-B455-86BD3D015506}" type="doc">
      <dgm:prSet loTypeId="urn:microsoft.com/office/officeart/2005/8/layout/hChevron3" loCatId="process" qsTypeId="urn:microsoft.com/office/officeart/2005/8/quickstyle/simple1" qsCatId="simple" csTypeId="urn:microsoft.com/office/officeart/2005/8/colors/colorful4" csCatId="colorful" phldr="1"/>
      <dgm:spPr/>
    </dgm:pt>
    <dgm:pt modelId="{D4F6B29C-5167-46A2-BB20-009FCD5BC52B}">
      <dgm:prSet phldrT="[Text]"/>
      <dgm:spPr/>
      <dgm:t>
        <a:bodyPr/>
        <a:lstStyle/>
        <a:p>
          <a:r>
            <a:rPr lang="en-US" b="1" u="sng" dirty="0" err="1"/>
            <a:t>WebAPI</a:t>
          </a:r>
          <a:br>
            <a:rPr lang="en-US" dirty="0"/>
          </a:br>
          <a:r>
            <a:rPr lang="en-US" dirty="0"/>
            <a:t>External facade</a:t>
          </a:r>
        </a:p>
      </dgm:t>
    </dgm:pt>
    <dgm:pt modelId="{CC26F048-D32C-4040-AFE0-1CE7B58940D5}" type="parTrans" cxnId="{67BE63BC-C982-455D-99AE-8FA241C5EF9A}">
      <dgm:prSet/>
      <dgm:spPr/>
      <dgm:t>
        <a:bodyPr/>
        <a:lstStyle/>
        <a:p>
          <a:endParaRPr lang="en-US"/>
        </a:p>
      </dgm:t>
    </dgm:pt>
    <dgm:pt modelId="{29B6BA68-9C42-4128-988F-44699E3B9E19}" type="sibTrans" cxnId="{67BE63BC-C982-455D-99AE-8FA241C5EF9A}">
      <dgm:prSet/>
      <dgm:spPr/>
      <dgm:t>
        <a:bodyPr/>
        <a:lstStyle/>
        <a:p>
          <a:endParaRPr lang="en-US"/>
        </a:p>
      </dgm:t>
    </dgm:pt>
    <dgm:pt modelId="{2032D029-8ECE-440F-8332-102603802EC8}">
      <dgm:prSet phldrT="[Text]"/>
      <dgm:spPr/>
      <dgm:t>
        <a:bodyPr/>
        <a:lstStyle/>
        <a:p>
          <a:r>
            <a:rPr lang="en-US" b="1" u="sng" dirty="0"/>
            <a:t>Service</a:t>
          </a:r>
          <a:r>
            <a:rPr lang="en-US" dirty="0"/>
            <a:t> Business logic</a:t>
          </a:r>
        </a:p>
      </dgm:t>
    </dgm:pt>
    <dgm:pt modelId="{6DEDCBBC-8A79-446A-845C-9EC303188B55}" type="parTrans" cxnId="{0E8BCA40-AC14-4C63-870B-6CFF4925128E}">
      <dgm:prSet/>
      <dgm:spPr/>
      <dgm:t>
        <a:bodyPr/>
        <a:lstStyle/>
        <a:p>
          <a:endParaRPr lang="en-US"/>
        </a:p>
      </dgm:t>
    </dgm:pt>
    <dgm:pt modelId="{04B5E8B6-459F-4BF1-A2DA-8EFA351E07FB}" type="sibTrans" cxnId="{0E8BCA40-AC14-4C63-870B-6CFF4925128E}">
      <dgm:prSet/>
      <dgm:spPr/>
      <dgm:t>
        <a:bodyPr/>
        <a:lstStyle/>
        <a:p>
          <a:endParaRPr lang="en-US"/>
        </a:p>
      </dgm:t>
    </dgm:pt>
    <dgm:pt modelId="{BFA633B6-7BED-49EF-8863-6F667FAA0313}">
      <dgm:prSet phldrT="[Text]"/>
      <dgm:spPr/>
      <dgm:t>
        <a:bodyPr/>
        <a:lstStyle/>
        <a:p>
          <a:r>
            <a:rPr lang="en-US" b="1" u="sng" dirty="0"/>
            <a:t>Repository</a:t>
          </a:r>
          <a:r>
            <a:rPr lang="en-US" dirty="0"/>
            <a:t> Persistence</a:t>
          </a:r>
        </a:p>
      </dgm:t>
    </dgm:pt>
    <dgm:pt modelId="{924AB4C1-5DE6-4873-9DAB-E943C0836109}" type="parTrans" cxnId="{59B94E84-8A4C-4CEF-A789-DEB01532840D}">
      <dgm:prSet/>
      <dgm:spPr/>
      <dgm:t>
        <a:bodyPr/>
        <a:lstStyle/>
        <a:p>
          <a:endParaRPr lang="en-US"/>
        </a:p>
      </dgm:t>
    </dgm:pt>
    <dgm:pt modelId="{540D031A-9C13-4137-851D-B0C805582DB6}" type="sibTrans" cxnId="{59B94E84-8A4C-4CEF-A789-DEB01532840D}">
      <dgm:prSet/>
      <dgm:spPr/>
      <dgm:t>
        <a:bodyPr/>
        <a:lstStyle/>
        <a:p>
          <a:endParaRPr lang="en-US"/>
        </a:p>
      </dgm:t>
    </dgm:pt>
    <dgm:pt modelId="{390DF276-8592-4960-82BE-6C66D0B4E13D}" type="pres">
      <dgm:prSet presAssocID="{34620247-6CF0-4B21-B455-86BD3D015506}" presName="Name0" presStyleCnt="0">
        <dgm:presLayoutVars>
          <dgm:dir/>
          <dgm:resizeHandles val="exact"/>
        </dgm:presLayoutVars>
      </dgm:prSet>
      <dgm:spPr/>
    </dgm:pt>
    <dgm:pt modelId="{93870761-F290-41E2-ABDB-CD106FAB9A38}" type="pres">
      <dgm:prSet presAssocID="{D4F6B29C-5167-46A2-BB20-009FCD5BC52B}" presName="parTxOnly" presStyleLbl="node1" presStyleIdx="0" presStyleCnt="3">
        <dgm:presLayoutVars>
          <dgm:bulletEnabled val="1"/>
        </dgm:presLayoutVars>
      </dgm:prSet>
      <dgm:spPr/>
    </dgm:pt>
    <dgm:pt modelId="{7F7B7B75-9280-4666-9B5D-993F09432E8D}" type="pres">
      <dgm:prSet presAssocID="{29B6BA68-9C42-4128-988F-44699E3B9E19}" presName="parSpace" presStyleCnt="0"/>
      <dgm:spPr/>
    </dgm:pt>
    <dgm:pt modelId="{49F3ACB3-222C-4E90-8884-FD78112ADB72}" type="pres">
      <dgm:prSet presAssocID="{2032D029-8ECE-440F-8332-102603802EC8}" presName="parTxOnly" presStyleLbl="node1" presStyleIdx="1" presStyleCnt="3">
        <dgm:presLayoutVars>
          <dgm:bulletEnabled val="1"/>
        </dgm:presLayoutVars>
      </dgm:prSet>
      <dgm:spPr/>
    </dgm:pt>
    <dgm:pt modelId="{EAFFFCE9-42E0-4A8B-8419-2A7F2E33B394}" type="pres">
      <dgm:prSet presAssocID="{04B5E8B6-459F-4BF1-A2DA-8EFA351E07FB}" presName="parSpace" presStyleCnt="0"/>
      <dgm:spPr/>
    </dgm:pt>
    <dgm:pt modelId="{D4C1D4B8-8E9F-4457-9BD1-4B862C3D7AC5}" type="pres">
      <dgm:prSet presAssocID="{BFA633B6-7BED-49EF-8863-6F667FAA0313}" presName="parTxOnly" presStyleLbl="node1" presStyleIdx="2" presStyleCnt="3">
        <dgm:presLayoutVars>
          <dgm:bulletEnabled val="1"/>
        </dgm:presLayoutVars>
      </dgm:prSet>
      <dgm:spPr/>
    </dgm:pt>
  </dgm:ptLst>
  <dgm:cxnLst>
    <dgm:cxn modelId="{0E8BCA40-AC14-4C63-870B-6CFF4925128E}" srcId="{34620247-6CF0-4B21-B455-86BD3D015506}" destId="{2032D029-8ECE-440F-8332-102603802EC8}" srcOrd="1" destOrd="0" parTransId="{6DEDCBBC-8A79-446A-845C-9EC303188B55}" sibTransId="{04B5E8B6-459F-4BF1-A2DA-8EFA351E07FB}"/>
    <dgm:cxn modelId="{9278F841-F129-42B7-9643-FA6119DC5CE0}" type="presOf" srcId="{2032D029-8ECE-440F-8332-102603802EC8}" destId="{49F3ACB3-222C-4E90-8884-FD78112ADB72}" srcOrd="0" destOrd="0" presId="urn:microsoft.com/office/officeart/2005/8/layout/hChevron3"/>
    <dgm:cxn modelId="{59B94E84-8A4C-4CEF-A789-DEB01532840D}" srcId="{34620247-6CF0-4B21-B455-86BD3D015506}" destId="{BFA633B6-7BED-49EF-8863-6F667FAA0313}" srcOrd="2" destOrd="0" parTransId="{924AB4C1-5DE6-4873-9DAB-E943C0836109}" sibTransId="{540D031A-9C13-4137-851D-B0C805582DB6}"/>
    <dgm:cxn modelId="{67BE63BC-C982-455D-99AE-8FA241C5EF9A}" srcId="{34620247-6CF0-4B21-B455-86BD3D015506}" destId="{D4F6B29C-5167-46A2-BB20-009FCD5BC52B}" srcOrd="0" destOrd="0" parTransId="{CC26F048-D32C-4040-AFE0-1CE7B58940D5}" sibTransId="{29B6BA68-9C42-4128-988F-44699E3B9E19}"/>
    <dgm:cxn modelId="{BA9763CA-F96A-404D-B840-04DCF6FCA2DE}" type="presOf" srcId="{BFA633B6-7BED-49EF-8863-6F667FAA0313}" destId="{D4C1D4B8-8E9F-4457-9BD1-4B862C3D7AC5}" srcOrd="0" destOrd="0" presId="urn:microsoft.com/office/officeart/2005/8/layout/hChevron3"/>
    <dgm:cxn modelId="{2CEA86EE-2C2F-4E4A-9439-8EC872296CCB}" type="presOf" srcId="{D4F6B29C-5167-46A2-BB20-009FCD5BC52B}" destId="{93870761-F290-41E2-ABDB-CD106FAB9A38}" srcOrd="0" destOrd="0" presId="urn:microsoft.com/office/officeart/2005/8/layout/hChevron3"/>
    <dgm:cxn modelId="{F40DDCF0-AB2F-48FF-B39A-4D696A77F945}" type="presOf" srcId="{34620247-6CF0-4B21-B455-86BD3D015506}" destId="{390DF276-8592-4960-82BE-6C66D0B4E13D}" srcOrd="0" destOrd="0" presId="urn:microsoft.com/office/officeart/2005/8/layout/hChevron3"/>
    <dgm:cxn modelId="{5B5FBD6C-AEE7-461D-A56F-C6356988180C}" type="presParOf" srcId="{390DF276-8592-4960-82BE-6C66D0B4E13D}" destId="{93870761-F290-41E2-ABDB-CD106FAB9A38}" srcOrd="0" destOrd="0" presId="urn:microsoft.com/office/officeart/2005/8/layout/hChevron3"/>
    <dgm:cxn modelId="{75717B05-37FF-42EB-BF30-564A0FD7263C}" type="presParOf" srcId="{390DF276-8592-4960-82BE-6C66D0B4E13D}" destId="{7F7B7B75-9280-4666-9B5D-993F09432E8D}" srcOrd="1" destOrd="0" presId="urn:microsoft.com/office/officeart/2005/8/layout/hChevron3"/>
    <dgm:cxn modelId="{6652B3F6-FDE3-440C-A2CF-035C3CCA405B}" type="presParOf" srcId="{390DF276-8592-4960-82BE-6C66D0B4E13D}" destId="{49F3ACB3-222C-4E90-8884-FD78112ADB72}" srcOrd="2" destOrd="0" presId="urn:microsoft.com/office/officeart/2005/8/layout/hChevron3"/>
    <dgm:cxn modelId="{D2C8EC7E-7468-490B-9B91-7415A16CBA76}" type="presParOf" srcId="{390DF276-8592-4960-82BE-6C66D0B4E13D}" destId="{EAFFFCE9-42E0-4A8B-8419-2A7F2E33B394}" srcOrd="3" destOrd="0" presId="urn:microsoft.com/office/officeart/2005/8/layout/hChevron3"/>
    <dgm:cxn modelId="{CAC5A69C-6616-4DD3-B3B8-46C14E00F791}" type="presParOf" srcId="{390DF276-8592-4960-82BE-6C66D0B4E13D}" destId="{D4C1D4B8-8E9F-4457-9BD1-4B862C3D7AC5}" srcOrd="4"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620247-6CF0-4B21-B455-86BD3D015506}" type="doc">
      <dgm:prSet loTypeId="urn:microsoft.com/office/officeart/2005/8/layout/hChevron3" loCatId="process" qsTypeId="urn:microsoft.com/office/officeart/2005/8/quickstyle/simple1" qsCatId="simple" csTypeId="urn:microsoft.com/office/officeart/2005/8/colors/colorful4" csCatId="colorful" phldr="1"/>
      <dgm:spPr/>
    </dgm:pt>
    <dgm:pt modelId="{D4F6B29C-5167-46A2-BB20-009FCD5BC52B}">
      <dgm:prSet phldrT="[Text]"/>
      <dgm:spPr/>
      <dgm:t>
        <a:bodyPr/>
        <a:lstStyle/>
        <a:p>
          <a:r>
            <a:rPr lang="en-US" b="1" u="sng" dirty="0" err="1"/>
            <a:t>WebAPI</a:t>
          </a:r>
          <a:br>
            <a:rPr lang="en-US" dirty="0"/>
          </a:br>
          <a:r>
            <a:rPr lang="en-US" dirty="0"/>
            <a:t>External facade</a:t>
          </a:r>
        </a:p>
      </dgm:t>
    </dgm:pt>
    <dgm:pt modelId="{CC26F048-D32C-4040-AFE0-1CE7B58940D5}" type="parTrans" cxnId="{67BE63BC-C982-455D-99AE-8FA241C5EF9A}">
      <dgm:prSet/>
      <dgm:spPr/>
      <dgm:t>
        <a:bodyPr/>
        <a:lstStyle/>
        <a:p>
          <a:endParaRPr lang="en-US"/>
        </a:p>
      </dgm:t>
    </dgm:pt>
    <dgm:pt modelId="{29B6BA68-9C42-4128-988F-44699E3B9E19}" type="sibTrans" cxnId="{67BE63BC-C982-455D-99AE-8FA241C5EF9A}">
      <dgm:prSet/>
      <dgm:spPr/>
      <dgm:t>
        <a:bodyPr/>
        <a:lstStyle/>
        <a:p>
          <a:endParaRPr lang="en-US"/>
        </a:p>
      </dgm:t>
    </dgm:pt>
    <dgm:pt modelId="{2032D029-8ECE-440F-8332-102603802EC8}">
      <dgm:prSet phldrT="[Text]"/>
      <dgm:spPr/>
      <dgm:t>
        <a:bodyPr/>
        <a:lstStyle/>
        <a:p>
          <a:r>
            <a:rPr lang="en-US" b="1" u="sng" dirty="0"/>
            <a:t>Service</a:t>
          </a:r>
          <a:r>
            <a:rPr lang="en-US" dirty="0"/>
            <a:t> Business logic</a:t>
          </a:r>
        </a:p>
      </dgm:t>
    </dgm:pt>
    <dgm:pt modelId="{6DEDCBBC-8A79-446A-845C-9EC303188B55}" type="parTrans" cxnId="{0E8BCA40-AC14-4C63-870B-6CFF4925128E}">
      <dgm:prSet/>
      <dgm:spPr/>
      <dgm:t>
        <a:bodyPr/>
        <a:lstStyle/>
        <a:p>
          <a:endParaRPr lang="en-US"/>
        </a:p>
      </dgm:t>
    </dgm:pt>
    <dgm:pt modelId="{04B5E8B6-459F-4BF1-A2DA-8EFA351E07FB}" type="sibTrans" cxnId="{0E8BCA40-AC14-4C63-870B-6CFF4925128E}">
      <dgm:prSet/>
      <dgm:spPr/>
      <dgm:t>
        <a:bodyPr/>
        <a:lstStyle/>
        <a:p>
          <a:endParaRPr lang="en-US"/>
        </a:p>
      </dgm:t>
    </dgm:pt>
    <dgm:pt modelId="{BFA633B6-7BED-49EF-8863-6F667FAA0313}">
      <dgm:prSet phldrT="[Text]"/>
      <dgm:spPr/>
      <dgm:t>
        <a:bodyPr/>
        <a:lstStyle/>
        <a:p>
          <a:r>
            <a:rPr lang="en-US" b="1" u="sng" dirty="0"/>
            <a:t>Repository</a:t>
          </a:r>
          <a:r>
            <a:rPr lang="en-US" dirty="0"/>
            <a:t> Persistence</a:t>
          </a:r>
        </a:p>
      </dgm:t>
    </dgm:pt>
    <dgm:pt modelId="{924AB4C1-5DE6-4873-9DAB-E943C0836109}" type="parTrans" cxnId="{59B94E84-8A4C-4CEF-A789-DEB01532840D}">
      <dgm:prSet/>
      <dgm:spPr/>
      <dgm:t>
        <a:bodyPr/>
        <a:lstStyle/>
        <a:p>
          <a:endParaRPr lang="en-US"/>
        </a:p>
      </dgm:t>
    </dgm:pt>
    <dgm:pt modelId="{540D031A-9C13-4137-851D-B0C805582DB6}" type="sibTrans" cxnId="{59B94E84-8A4C-4CEF-A789-DEB01532840D}">
      <dgm:prSet/>
      <dgm:spPr/>
      <dgm:t>
        <a:bodyPr/>
        <a:lstStyle/>
        <a:p>
          <a:endParaRPr lang="en-US"/>
        </a:p>
      </dgm:t>
    </dgm:pt>
    <dgm:pt modelId="{390DF276-8592-4960-82BE-6C66D0B4E13D}" type="pres">
      <dgm:prSet presAssocID="{34620247-6CF0-4B21-B455-86BD3D015506}" presName="Name0" presStyleCnt="0">
        <dgm:presLayoutVars>
          <dgm:dir/>
          <dgm:resizeHandles val="exact"/>
        </dgm:presLayoutVars>
      </dgm:prSet>
      <dgm:spPr/>
    </dgm:pt>
    <dgm:pt modelId="{93870761-F290-41E2-ABDB-CD106FAB9A38}" type="pres">
      <dgm:prSet presAssocID="{D4F6B29C-5167-46A2-BB20-009FCD5BC52B}" presName="parTxOnly" presStyleLbl="node1" presStyleIdx="0" presStyleCnt="3">
        <dgm:presLayoutVars>
          <dgm:bulletEnabled val="1"/>
        </dgm:presLayoutVars>
      </dgm:prSet>
      <dgm:spPr/>
    </dgm:pt>
    <dgm:pt modelId="{7F7B7B75-9280-4666-9B5D-993F09432E8D}" type="pres">
      <dgm:prSet presAssocID="{29B6BA68-9C42-4128-988F-44699E3B9E19}" presName="parSpace" presStyleCnt="0"/>
      <dgm:spPr/>
    </dgm:pt>
    <dgm:pt modelId="{49F3ACB3-222C-4E90-8884-FD78112ADB72}" type="pres">
      <dgm:prSet presAssocID="{2032D029-8ECE-440F-8332-102603802EC8}" presName="parTxOnly" presStyleLbl="node1" presStyleIdx="1" presStyleCnt="3">
        <dgm:presLayoutVars>
          <dgm:bulletEnabled val="1"/>
        </dgm:presLayoutVars>
      </dgm:prSet>
      <dgm:spPr/>
    </dgm:pt>
    <dgm:pt modelId="{EAFFFCE9-42E0-4A8B-8419-2A7F2E33B394}" type="pres">
      <dgm:prSet presAssocID="{04B5E8B6-459F-4BF1-A2DA-8EFA351E07FB}" presName="parSpace" presStyleCnt="0"/>
      <dgm:spPr/>
    </dgm:pt>
    <dgm:pt modelId="{D4C1D4B8-8E9F-4457-9BD1-4B862C3D7AC5}" type="pres">
      <dgm:prSet presAssocID="{BFA633B6-7BED-49EF-8863-6F667FAA0313}" presName="parTxOnly" presStyleLbl="node1" presStyleIdx="2" presStyleCnt="3">
        <dgm:presLayoutVars>
          <dgm:bulletEnabled val="1"/>
        </dgm:presLayoutVars>
      </dgm:prSet>
      <dgm:spPr/>
    </dgm:pt>
  </dgm:ptLst>
  <dgm:cxnLst>
    <dgm:cxn modelId="{0E8BCA40-AC14-4C63-870B-6CFF4925128E}" srcId="{34620247-6CF0-4B21-B455-86BD3D015506}" destId="{2032D029-8ECE-440F-8332-102603802EC8}" srcOrd="1" destOrd="0" parTransId="{6DEDCBBC-8A79-446A-845C-9EC303188B55}" sibTransId="{04B5E8B6-459F-4BF1-A2DA-8EFA351E07FB}"/>
    <dgm:cxn modelId="{9278F841-F129-42B7-9643-FA6119DC5CE0}" type="presOf" srcId="{2032D029-8ECE-440F-8332-102603802EC8}" destId="{49F3ACB3-222C-4E90-8884-FD78112ADB72}" srcOrd="0" destOrd="0" presId="urn:microsoft.com/office/officeart/2005/8/layout/hChevron3"/>
    <dgm:cxn modelId="{59B94E84-8A4C-4CEF-A789-DEB01532840D}" srcId="{34620247-6CF0-4B21-B455-86BD3D015506}" destId="{BFA633B6-7BED-49EF-8863-6F667FAA0313}" srcOrd="2" destOrd="0" parTransId="{924AB4C1-5DE6-4873-9DAB-E943C0836109}" sibTransId="{540D031A-9C13-4137-851D-B0C805582DB6}"/>
    <dgm:cxn modelId="{67BE63BC-C982-455D-99AE-8FA241C5EF9A}" srcId="{34620247-6CF0-4B21-B455-86BD3D015506}" destId="{D4F6B29C-5167-46A2-BB20-009FCD5BC52B}" srcOrd="0" destOrd="0" parTransId="{CC26F048-D32C-4040-AFE0-1CE7B58940D5}" sibTransId="{29B6BA68-9C42-4128-988F-44699E3B9E19}"/>
    <dgm:cxn modelId="{BA9763CA-F96A-404D-B840-04DCF6FCA2DE}" type="presOf" srcId="{BFA633B6-7BED-49EF-8863-6F667FAA0313}" destId="{D4C1D4B8-8E9F-4457-9BD1-4B862C3D7AC5}" srcOrd="0" destOrd="0" presId="urn:microsoft.com/office/officeart/2005/8/layout/hChevron3"/>
    <dgm:cxn modelId="{2CEA86EE-2C2F-4E4A-9439-8EC872296CCB}" type="presOf" srcId="{D4F6B29C-5167-46A2-BB20-009FCD5BC52B}" destId="{93870761-F290-41E2-ABDB-CD106FAB9A38}" srcOrd="0" destOrd="0" presId="urn:microsoft.com/office/officeart/2005/8/layout/hChevron3"/>
    <dgm:cxn modelId="{F40DDCF0-AB2F-48FF-B39A-4D696A77F945}" type="presOf" srcId="{34620247-6CF0-4B21-B455-86BD3D015506}" destId="{390DF276-8592-4960-82BE-6C66D0B4E13D}" srcOrd="0" destOrd="0" presId="urn:microsoft.com/office/officeart/2005/8/layout/hChevron3"/>
    <dgm:cxn modelId="{5B5FBD6C-AEE7-461D-A56F-C6356988180C}" type="presParOf" srcId="{390DF276-8592-4960-82BE-6C66D0B4E13D}" destId="{93870761-F290-41E2-ABDB-CD106FAB9A38}" srcOrd="0" destOrd="0" presId="urn:microsoft.com/office/officeart/2005/8/layout/hChevron3"/>
    <dgm:cxn modelId="{75717B05-37FF-42EB-BF30-564A0FD7263C}" type="presParOf" srcId="{390DF276-8592-4960-82BE-6C66D0B4E13D}" destId="{7F7B7B75-9280-4666-9B5D-993F09432E8D}" srcOrd="1" destOrd="0" presId="urn:microsoft.com/office/officeart/2005/8/layout/hChevron3"/>
    <dgm:cxn modelId="{6652B3F6-FDE3-440C-A2CF-035C3CCA405B}" type="presParOf" srcId="{390DF276-8592-4960-82BE-6C66D0B4E13D}" destId="{49F3ACB3-222C-4E90-8884-FD78112ADB72}" srcOrd="2" destOrd="0" presId="urn:microsoft.com/office/officeart/2005/8/layout/hChevron3"/>
    <dgm:cxn modelId="{D2C8EC7E-7468-490B-9B91-7415A16CBA76}" type="presParOf" srcId="{390DF276-8592-4960-82BE-6C66D0B4E13D}" destId="{EAFFFCE9-42E0-4A8B-8419-2A7F2E33B394}" srcOrd="3" destOrd="0" presId="urn:microsoft.com/office/officeart/2005/8/layout/hChevron3"/>
    <dgm:cxn modelId="{CAC5A69C-6616-4DD3-B3B8-46C14E00F791}" type="presParOf" srcId="{390DF276-8592-4960-82BE-6C66D0B4E13D}" destId="{D4C1D4B8-8E9F-4457-9BD1-4B862C3D7AC5}" srcOrd="4"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4620247-6CF0-4B21-B455-86BD3D015506}" type="doc">
      <dgm:prSet loTypeId="urn:microsoft.com/office/officeart/2005/8/layout/hChevron3" loCatId="process" qsTypeId="urn:microsoft.com/office/officeart/2005/8/quickstyle/simple1" qsCatId="simple" csTypeId="urn:microsoft.com/office/officeart/2005/8/colors/colorful4" csCatId="colorful" phldr="1"/>
      <dgm:spPr/>
    </dgm:pt>
    <dgm:pt modelId="{D4F6B29C-5167-46A2-BB20-009FCD5BC52B}">
      <dgm:prSet phldrT="[Text]"/>
      <dgm:spPr/>
      <dgm:t>
        <a:bodyPr/>
        <a:lstStyle/>
        <a:p>
          <a:r>
            <a:rPr lang="en-US" b="1" u="sng" dirty="0" err="1"/>
            <a:t>WebAPI</a:t>
          </a:r>
          <a:br>
            <a:rPr lang="en-US" dirty="0"/>
          </a:br>
          <a:r>
            <a:rPr lang="en-US" dirty="0"/>
            <a:t>External facade</a:t>
          </a:r>
        </a:p>
      </dgm:t>
    </dgm:pt>
    <dgm:pt modelId="{CC26F048-D32C-4040-AFE0-1CE7B58940D5}" type="parTrans" cxnId="{67BE63BC-C982-455D-99AE-8FA241C5EF9A}">
      <dgm:prSet/>
      <dgm:spPr/>
      <dgm:t>
        <a:bodyPr/>
        <a:lstStyle/>
        <a:p>
          <a:endParaRPr lang="en-US"/>
        </a:p>
      </dgm:t>
    </dgm:pt>
    <dgm:pt modelId="{29B6BA68-9C42-4128-988F-44699E3B9E19}" type="sibTrans" cxnId="{67BE63BC-C982-455D-99AE-8FA241C5EF9A}">
      <dgm:prSet/>
      <dgm:spPr/>
      <dgm:t>
        <a:bodyPr/>
        <a:lstStyle/>
        <a:p>
          <a:endParaRPr lang="en-US"/>
        </a:p>
      </dgm:t>
    </dgm:pt>
    <dgm:pt modelId="{2032D029-8ECE-440F-8332-102603802EC8}">
      <dgm:prSet phldrT="[Text]"/>
      <dgm:spPr/>
      <dgm:t>
        <a:bodyPr/>
        <a:lstStyle/>
        <a:p>
          <a:r>
            <a:rPr lang="en-US" b="1" u="sng" dirty="0"/>
            <a:t>Service</a:t>
          </a:r>
          <a:r>
            <a:rPr lang="en-US" dirty="0"/>
            <a:t> Business logic</a:t>
          </a:r>
        </a:p>
      </dgm:t>
    </dgm:pt>
    <dgm:pt modelId="{6DEDCBBC-8A79-446A-845C-9EC303188B55}" type="parTrans" cxnId="{0E8BCA40-AC14-4C63-870B-6CFF4925128E}">
      <dgm:prSet/>
      <dgm:spPr/>
      <dgm:t>
        <a:bodyPr/>
        <a:lstStyle/>
        <a:p>
          <a:endParaRPr lang="en-US"/>
        </a:p>
      </dgm:t>
    </dgm:pt>
    <dgm:pt modelId="{04B5E8B6-459F-4BF1-A2DA-8EFA351E07FB}" type="sibTrans" cxnId="{0E8BCA40-AC14-4C63-870B-6CFF4925128E}">
      <dgm:prSet/>
      <dgm:spPr/>
      <dgm:t>
        <a:bodyPr/>
        <a:lstStyle/>
        <a:p>
          <a:endParaRPr lang="en-US"/>
        </a:p>
      </dgm:t>
    </dgm:pt>
    <dgm:pt modelId="{BFA633B6-7BED-49EF-8863-6F667FAA0313}">
      <dgm:prSet phldrT="[Text]"/>
      <dgm:spPr/>
      <dgm:t>
        <a:bodyPr/>
        <a:lstStyle/>
        <a:p>
          <a:r>
            <a:rPr lang="en-US" b="1" u="sng" dirty="0"/>
            <a:t>Repository</a:t>
          </a:r>
          <a:r>
            <a:rPr lang="en-US" dirty="0"/>
            <a:t> Persistence</a:t>
          </a:r>
        </a:p>
      </dgm:t>
    </dgm:pt>
    <dgm:pt modelId="{924AB4C1-5DE6-4873-9DAB-E943C0836109}" type="parTrans" cxnId="{59B94E84-8A4C-4CEF-A789-DEB01532840D}">
      <dgm:prSet/>
      <dgm:spPr/>
      <dgm:t>
        <a:bodyPr/>
        <a:lstStyle/>
        <a:p>
          <a:endParaRPr lang="en-US"/>
        </a:p>
      </dgm:t>
    </dgm:pt>
    <dgm:pt modelId="{540D031A-9C13-4137-851D-B0C805582DB6}" type="sibTrans" cxnId="{59B94E84-8A4C-4CEF-A789-DEB01532840D}">
      <dgm:prSet/>
      <dgm:spPr/>
      <dgm:t>
        <a:bodyPr/>
        <a:lstStyle/>
        <a:p>
          <a:endParaRPr lang="en-US"/>
        </a:p>
      </dgm:t>
    </dgm:pt>
    <dgm:pt modelId="{390DF276-8592-4960-82BE-6C66D0B4E13D}" type="pres">
      <dgm:prSet presAssocID="{34620247-6CF0-4B21-B455-86BD3D015506}" presName="Name0" presStyleCnt="0">
        <dgm:presLayoutVars>
          <dgm:dir/>
          <dgm:resizeHandles val="exact"/>
        </dgm:presLayoutVars>
      </dgm:prSet>
      <dgm:spPr/>
    </dgm:pt>
    <dgm:pt modelId="{93870761-F290-41E2-ABDB-CD106FAB9A38}" type="pres">
      <dgm:prSet presAssocID="{D4F6B29C-5167-46A2-BB20-009FCD5BC52B}" presName="parTxOnly" presStyleLbl="node1" presStyleIdx="0" presStyleCnt="3">
        <dgm:presLayoutVars>
          <dgm:bulletEnabled val="1"/>
        </dgm:presLayoutVars>
      </dgm:prSet>
      <dgm:spPr/>
    </dgm:pt>
    <dgm:pt modelId="{7F7B7B75-9280-4666-9B5D-993F09432E8D}" type="pres">
      <dgm:prSet presAssocID="{29B6BA68-9C42-4128-988F-44699E3B9E19}" presName="parSpace" presStyleCnt="0"/>
      <dgm:spPr/>
    </dgm:pt>
    <dgm:pt modelId="{49F3ACB3-222C-4E90-8884-FD78112ADB72}" type="pres">
      <dgm:prSet presAssocID="{2032D029-8ECE-440F-8332-102603802EC8}" presName="parTxOnly" presStyleLbl="node1" presStyleIdx="1" presStyleCnt="3">
        <dgm:presLayoutVars>
          <dgm:bulletEnabled val="1"/>
        </dgm:presLayoutVars>
      </dgm:prSet>
      <dgm:spPr/>
    </dgm:pt>
    <dgm:pt modelId="{EAFFFCE9-42E0-4A8B-8419-2A7F2E33B394}" type="pres">
      <dgm:prSet presAssocID="{04B5E8B6-459F-4BF1-A2DA-8EFA351E07FB}" presName="parSpace" presStyleCnt="0"/>
      <dgm:spPr/>
    </dgm:pt>
    <dgm:pt modelId="{D4C1D4B8-8E9F-4457-9BD1-4B862C3D7AC5}" type="pres">
      <dgm:prSet presAssocID="{BFA633B6-7BED-49EF-8863-6F667FAA0313}" presName="parTxOnly" presStyleLbl="node1" presStyleIdx="2" presStyleCnt="3">
        <dgm:presLayoutVars>
          <dgm:bulletEnabled val="1"/>
        </dgm:presLayoutVars>
      </dgm:prSet>
      <dgm:spPr/>
    </dgm:pt>
  </dgm:ptLst>
  <dgm:cxnLst>
    <dgm:cxn modelId="{0E8BCA40-AC14-4C63-870B-6CFF4925128E}" srcId="{34620247-6CF0-4B21-B455-86BD3D015506}" destId="{2032D029-8ECE-440F-8332-102603802EC8}" srcOrd="1" destOrd="0" parTransId="{6DEDCBBC-8A79-446A-845C-9EC303188B55}" sibTransId="{04B5E8B6-459F-4BF1-A2DA-8EFA351E07FB}"/>
    <dgm:cxn modelId="{9278F841-F129-42B7-9643-FA6119DC5CE0}" type="presOf" srcId="{2032D029-8ECE-440F-8332-102603802EC8}" destId="{49F3ACB3-222C-4E90-8884-FD78112ADB72}" srcOrd="0" destOrd="0" presId="urn:microsoft.com/office/officeart/2005/8/layout/hChevron3"/>
    <dgm:cxn modelId="{59B94E84-8A4C-4CEF-A789-DEB01532840D}" srcId="{34620247-6CF0-4B21-B455-86BD3D015506}" destId="{BFA633B6-7BED-49EF-8863-6F667FAA0313}" srcOrd="2" destOrd="0" parTransId="{924AB4C1-5DE6-4873-9DAB-E943C0836109}" sibTransId="{540D031A-9C13-4137-851D-B0C805582DB6}"/>
    <dgm:cxn modelId="{67BE63BC-C982-455D-99AE-8FA241C5EF9A}" srcId="{34620247-6CF0-4B21-B455-86BD3D015506}" destId="{D4F6B29C-5167-46A2-BB20-009FCD5BC52B}" srcOrd="0" destOrd="0" parTransId="{CC26F048-D32C-4040-AFE0-1CE7B58940D5}" sibTransId="{29B6BA68-9C42-4128-988F-44699E3B9E19}"/>
    <dgm:cxn modelId="{BA9763CA-F96A-404D-B840-04DCF6FCA2DE}" type="presOf" srcId="{BFA633B6-7BED-49EF-8863-6F667FAA0313}" destId="{D4C1D4B8-8E9F-4457-9BD1-4B862C3D7AC5}" srcOrd="0" destOrd="0" presId="urn:microsoft.com/office/officeart/2005/8/layout/hChevron3"/>
    <dgm:cxn modelId="{2CEA86EE-2C2F-4E4A-9439-8EC872296CCB}" type="presOf" srcId="{D4F6B29C-5167-46A2-BB20-009FCD5BC52B}" destId="{93870761-F290-41E2-ABDB-CD106FAB9A38}" srcOrd="0" destOrd="0" presId="urn:microsoft.com/office/officeart/2005/8/layout/hChevron3"/>
    <dgm:cxn modelId="{F40DDCF0-AB2F-48FF-B39A-4D696A77F945}" type="presOf" srcId="{34620247-6CF0-4B21-B455-86BD3D015506}" destId="{390DF276-8592-4960-82BE-6C66D0B4E13D}" srcOrd="0" destOrd="0" presId="urn:microsoft.com/office/officeart/2005/8/layout/hChevron3"/>
    <dgm:cxn modelId="{5B5FBD6C-AEE7-461D-A56F-C6356988180C}" type="presParOf" srcId="{390DF276-8592-4960-82BE-6C66D0B4E13D}" destId="{93870761-F290-41E2-ABDB-CD106FAB9A38}" srcOrd="0" destOrd="0" presId="urn:microsoft.com/office/officeart/2005/8/layout/hChevron3"/>
    <dgm:cxn modelId="{75717B05-37FF-42EB-BF30-564A0FD7263C}" type="presParOf" srcId="{390DF276-8592-4960-82BE-6C66D0B4E13D}" destId="{7F7B7B75-9280-4666-9B5D-993F09432E8D}" srcOrd="1" destOrd="0" presId="urn:microsoft.com/office/officeart/2005/8/layout/hChevron3"/>
    <dgm:cxn modelId="{6652B3F6-FDE3-440C-A2CF-035C3CCA405B}" type="presParOf" srcId="{390DF276-8592-4960-82BE-6C66D0B4E13D}" destId="{49F3ACB3-222C-4E90-8884-FD78112ADB72}" srcOrd="2" destOrd="0" presId="urn:microsoft.com/office/officeart/2005/8/layout/hChevron3"/>
    <dgm:cxn modelId="{D2C8EC7E-7468-490B-9B91-7415A16CBA76}" type="presParOf" srcId="{390DF276-8592-4960-82BE-6C66D0B4E13D}" destId="{EAFFFCE9-42E0-4A8B-8419-2A7F2E33B394}" srcOrd="3" destOrd="0" presId="urn:microsoft.com/office/officeart/2005/8/layout/hChevron3"/>
    <dgm:cxn modelId="{CAC5A69C-6616-4DD3-B3B8-46C14E00F791}" type="presParOf" srcId="{390DF276-8592-4960-82BE-6C66D0B4E13D}" destId="{D4C1D4B8-8E9F-4457-9BD1-4B862C3D7AC5}" srcOrd="4"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FBD2C0-4CFF-4CA8-B1E6-575B3D588B3A}">
      <dsp:nvSpPr>
        <dsp:cNvPr id="0" name=""/>
        <dsp:cNvSpPr/>
      </dsp:nvSpPr>
      <dsp:spPr>
        <a:xfrm>
          <a:off x="8489" y="1059032"/>
          <a:ext cx="2537325" cy="1522395"/>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latin typeface="+mj-lt"/>
            </a:rPr>
            <a:t>Grab some code</a:t>
          </a:r>
        </a:p>
      </dsp:txBody>
      <dsp:txXfrm>
        <a:off x="53078" y="1103621"/>
        <a:ext cx="2448147" cy="1433217"/>
      </dsp:txXfrm>
    </dsp:sp>
    <dsp:sp modelId="{C3649EFD-49C0-48C6-970C-8D32F6A1A274}">
      <dsp:nvSpPr>
        <dsp:cNvPr id="0" name=""/>
        <dsp:cNvSpPr/>
      </dsp:nvSpPr>
      <dsp:spPr>
        <a:xfrm>
          <a:off x="2799547" y="1505601"/>
          <a:ext cx="537912" cy="629256"/>
        </a:xfrm>
        <a:prstGeom prst="rightArrow">
          <a:avLst>
            <a:gd name="adj1" fmla="val 60000"/>
            <a:gd name="adj2" fmla="val 5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a:latin typeface="+mj-lt"/>
          </a:endParaRPr>
        </a:p>
      </dsp:txBody>
      <dsp:txXfrm>
        <a:off x="2799547" y="1631452"/>
        <a:ext cx="376538" cy="377554"/>
      </dsp:txXfrm>
    </dsp:sp>
    <dsp:sp modelId="{E7CBBCC7-4FBF-42FD-93A1-72C5A6AD540A}">
      <dsp:nvSpPr>
        <dsp:cNvPr id="0" name=""/>
        <dsp:cNvSpPr/>
      </dsp:nvSpPr>
      <dsp:spPr>
        <a:xfrm>
          <a:off x="3560744" y="1059032"/>
          <a:ext cx="2537325" cy="1522395"/>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latin typeface="+mj-lt"/>
            </a:rPr>
            <a:t>Make a new method</a:t>
          </a:r>
        </a:p>
      </dsp:txBody>
      <dsp:txXfrm>
        <a:off x="3605333" y="1103621"/>
        <a:ext cx="2448147" cy="1433217"/>
      </dsp:txXfrm>
    </dsp:sp>
    <dsp:sp modelId="{EF962254-878B-4F64-A987-A1613EA34777}">
      <dsp:nvSpPr>
        <dsp:cNvPr id="0" name=""/>
        <dsp:cNvSpPr/>
      </dsp:nvSpPr>
      <dsp:spPr>
        <a:xfrm>
          <a:off x="6351802" y="1505601"/>
          <a:ext cx="537912" cy="629256"/>
        </a:xfrm>
        <a:prstGeom prst="rightArrow">
          <a:avLst>
            <a:gd name="adj1" fmla="val 60000"/>
            <a:gd name="adj2" fmla="val 5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n-US" sz="2400" kern="1200">
            <a:latin typeface="+mj-lt"/>
          </a:endParaRPr>
        </a:p>
      </dsp:txBody>
      <dsp:txXfrm>
        <a:off x="6351802" y="1631452"/>
        <a:ext cx="376538" cy="377554"/>
      </dsp:txXfrm>
    </dsp:sp>
    <dsp:sp modelId="{F8441A8A-568D-4D9D-AD8C-99456678461C}">
      <dsp:nvSpPr>
        <dsp:cNvPr id="0" name=""/>
        <dsp:cNvSpPr/>
      </dsp:nvSpPr>
      <dsp:spPr>
        <a:xfrm>
          <a:off x="7113000" y="1059032"/>
          <a:ext cx="2537325" cy="1522395"/>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chemeClr val="tx1"/>
              </a:solidFill>
              <a:latin typeface="+mj-lt"/>
            </a:rPr>
            <a:t>Use it multiple places</a:t>
          </a:r>
        </a:p>
      </dsp:txBody>
      <dsp:txXfrm>
        <a:off x="7157589" y="1103621"/>
        <a:ext cx="2448147" cy="14332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FBD2C0-4CFF-4CA8-B1E6-575B3D588B3A}">
      <dsp:nvSpPr>
        <dsp:cNvPr id="0" name=""/>
        <dsp:cNvSpPr/>
      </dsp:nvSpPr>
      <dsp:spPr>
        <a:xfrm>
          <a:off x="0" y="456527"/>
          <a:ext cx="1855831" cy="1113499"/>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mj-lt"/>
            </a:rPr>
            <a:t>Grab the outside code</a:t>
          </a:r>
        </a:p>
      </dsp:txBody>
      <dsp:txXfrm>
        <a:off x="32613" y="489140"/>
        <a:ext cx="1790605" cy="1048273"/>
      </dsp:txXfrm>
    </dsp:sp>
    <dsp:sp modelId="{C3649EFD-49C0-48C6-970C-8D32F6A1A274}">
      <dsp:nvSpPr>
        <dsp:cNvPr id="0" name=""/>
        <dsp:cNvSpPr/>
      </dsp:nvSpPr>
      <dsp:spPr>
        <a:xfrm rot="2042850">
          <a:off x="1901453" y="1606633"/>
          <a:ext cx="490281" cy="460246"/>
        </a:xfrm>
        <a:prstGeom prst="rightArrow">
          <a:avLst>
            <a:gd name="adj1" fmla="val 60000"/>
            <a:gd name="adj2" fmla="val 5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latin typeface="+mj-lt"/>
          </a:endParaRPr>
        </a:p>
      </dsp:txBody>
      <dsp:txXfrm>
        <a:off x="1913288" y="1660030"/>
        <a:ext cx="352207" cy="276148"/>
      </dsp:txXfrm>
    </dsp:sp>
    <dsp:sp modelId="{E7CBBCC7-4FBF-42FD-93A1-72C5A6AD540A}">
      <dsp:nvSpPr>
        <dsp:cNvPr id="0" name=""/>
        <dsp:cNvSpPr/>
      </dsp:nvSpPr>
      <dsp:spPr>
        <a:xfrm>
          <a:off x="2414361" y="2087948"/>
          <a:ext cx="1855831" cy="1113499"/>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mj-lt"/>
            </a:rPr>
            <a:t>Make a new method</a:t>
          </a:r>
        </a:p>
      </dsp:txBody>
      <dsp:txXfrm>
        <a:off x="2446974" y="2120561"/>
        <a:ext cx="1790605" cy="1048273"/>
      </dsp:txXfrm>
    </dsp:sp>
    <dsp:sp modelId="{EF962254-878B-4F64-A987-A1613EA34777}">
      <dsp:nvSpPr>
        <dsp:cNvPr id="0" name=""/>
        <dsp:cNvSpPr/>
      </dsp:nvSpPr>
      <dsp:spPr>
        <a:xfrm>
          <a:off x="4455776" y="2414575"/>
          <a:ext cx="393436" cy="460246"/>
        </a:xfrm>
        <a:prstGeom prst="rightArrow">
          <a:avLst>
            <a:gd name="adj1" fmla="val 60000"/>
            <a:gd name="adj2" fmla="val 5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latin typeface="+mj-lt"/>
          </a:endParaRPr>
        </a:p>
      </dsp:txBody>
      <dsp:txXfrm>
        <a:off x="4455776" y="2506624"/>
        <a:ext cx="275405" cy="276148"/>
      </dsp:txXfrm>
    </dsp:sp>
    <dsp:sp modelId="{127A32F3-9A6D-436C-8375-951C77619BB6}">
      <dsp:nvSpPr>
        <dsp:cNvPr id="0" name=""/>
        <dsp:cNvSpPr/>
      </dsp:nvSpPr>
      <dsp:spPr>
        <a:xfrm>
          <a:off x="5012526" y="2087948"/>
          <a:ext cx="1855831" cy="1113499"/>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solidFill>
              <a:latin typeface="+mj-lt"/>
            </a:rPr>
            <a:t>Pass the </a:t>
          </a:r>
          <a:br>
            <a:rPr lang="en-US" sz="2100" kern="1200" dirty="0">
              <a:solidFill>
                <a:schemeClr val="tx1"/>
              </a:solidFill>
              <a:latin typeface="+mj-lt"/>
            </a:rPr>
          </a:br>
          <a:r>
            <a:rPr lang="en-US" sz="2100" b="1" i="1" kern="1200" dirty="0">
              <a:solidFill>
                <a:schemeClr val="tx1"/>
              </a:solidFill>
              <a:latin typeface="+mj-lt"/>
            </a:rPr>
            <a:t>inside</a:t>
          </a:r>
          <a:r>
            <a:rPr lang="en-US" sz="2100" kern="1200" dirty="0">
              <a:solidFill>
                <a:schemeClr val="tx1"/>
              </a:solidFill>
              <a:latin typeface="+mj-lt"/>
            </a:rPr>
            <a:t> code</a:t>
          </a:r>
        </a:p>
      </dsp:txBody>
      <dsp:txXfrm>
        <a:off x="5045139" y="2120561"/>
        <a:ext cx="1790605" cy="1048273"/>
      </dsp:txXfrm>
    </dsp:sp>
    <dsp:sp modelId="{D7648D15-83D5-4F86-95DC-A0F061920ACC}">
      <dsp:nvSpPr>
        <dsp:cNvPr id="0" name=""/>
        <dsp:cNvSpPr/>
      </dsp:nvSpPr>
      <dsp:spPr>
        <a:xfrm rot="19458376">
          <a:off x="6860299" y="1573771"/>
          <a:ext cx="501030" cy="460246"/>
        </a:xfrm>
        <a:prstGeom prst="rightArrow">
          <a:avLst>
            <a:gd name="adj1" fmla="val 60000"/>
            <a:gd name="adj2" fmla="val 5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latin typeface="+mj-lt"/>
          </a:endParaRPr>
        </a:p>
      </dsp:txBody>
      <dsp:txXfrm>
        <a:off x="6873268" y="1706100"/>
        <a:ext cx="362956" cy="276148"/>
      </dsp:txXfrm>
    </dsp:sp>
    <dsp:sp modelId="{6F9A82EF-E122-4620-9FE9-F61031F1DDA9}">
      <dsp:nvSpPr>
        <dsp:cNvPr id="0" name=""/>
        <dsp:cNvSpPr/>
      </dsp:nvSpPr>
      <dsp:spPr>
        <a:xfrm>
          <a:off x="7330237" y="422888"/>
          <a:ext cx="1855831" cy="1113499"/>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mj-lt"/>
            </a:rPr>
            <a:t>Use it multiple places</a:t>
          </a:r>
        </a:p>
      </dsp:txBody>
      <dsp:txXfrm>
        <a:off x="7362850" y="455501"/>
        <a:ext cx="1790605" cy="10482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870761-F290-41E2-ABDB-CD106FAB9A38}">
      <dsp:nvSpPr>
        <dsp:cNvPr id="0" name=""/>
        <dsp:cNvSpPr/>
      </dsp:nvSpPr>
      <dsp:spPr>
        <a:xfrm>
          <a:off x="4399" y="1130173"/>
          <a:ext cx="3847055" cy="1538822"/>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85344" rIns="42672" bIns="85344" numCol="1" spcCol="1270" anchor="ctr" anchorCtr="0">
          <a:noAutofit/>
        </a:bodyPr>
        <a:lstStyle/>
        <a:p>
          <a:pPr marL="0" lvl="0" indent="0" algn="ctr" defTabSz="1422400">
            <a:lnSpc>
              <a:spcPct val="90000"/>
            </a:lnSpc>
            <a:spcBef>
              <a:spcPct val="0"/>
            </a:spcBef>
            <a:spcAft>
              <a:spcPct val="35000"/>
            </a:spcAft>
            <a:buNone/>
          </a:pPr>
          <a:r>
            <a:rPr lang="en-US" sz="3200" b="1" u="sng" kern="1200" dirty="0" err="1"/>
            <a:t>WebAPI</a:t>
          </a:r>
          <a:br>
            <a:rPr lang="en-US" sz="3200" kern="1200" dirty="0"/>
          </a:br>
          <a:r>
            <a:rPr lang="en-US" sz="3200" kern="1200" dirty="0"/>
            <a:t>External facade</a:t>
          </a:r>
        </a:p>
      </dsp:txBody>
      <dsp:txXfrm>
        <a:off x="4399" y="1130173"/>
        <a:ext cx="3462350" cy="1538822"/>
      </dsp:txXfrm>
    </dsp:sp>
    <dsp:sp modelId="{49F3ACB3-222C-4E90-8884-FD78112ADB72}">
      <dsp:nvSpPr>
        <dsp:cNvPr id="0" name=""/>
        <dsp:cNvSpPr/>
      </dsp:nvSpPr>
      <dsp:spPr>
        <a:xfrm>
          <a:off x="3082044" y="1130173"/>
          <a:ext cx="3847055" cy="1538822"/>
        </a:xfrm>
        <a:prstGeom prst="chevron">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85344" rIns="42672" bIns="85344" numCol="1" spcCol="1270" anchor="ctr" anchorCtr="0">
          <a:noAutofit/>
        </a:bodyPr>
        <a:lstStyle/>
        <a:p>
          <a:pPr marL="0" lvl="0" indent="0" algn="ctr" defTabSz="1422400">
            <a:lnSpc>
              <a:spcPct val="90000"/>
            </a:lnSpc>
            <a:spcBef>
              <a:spcPct val="0"/>
            </a:spcBef>
            <a:spcAft>
              <a:spcPct val="35000"/>
            </a:spcAft>
            <a:buNone/>
          </a:pPr>
          <a:r>
            <a:rPr lang="en-US" sz="3200" b="1" u="sng" kern="1200" dirty="0"/>
            <a:t>Service</a:t>
          </a:r>
          <a:r>
            <a:rPr lang="en-US" sz="3200" kern="1200" dirty="0"/>
            <a:t> Business logic</a:t>
          </a:r>
        </a:p>
      </dsp:txBody>
      <dsp:txXfrm>
        <a:off x="3851455" y="1130173"/>
        <a:ext cx="2308233" cy="1538822"/>
      </dsp:txXfrm>
    </dsp:sp>
    <dsp:sp modelId="{D4C1D4B8-8E9F-4457-9BD1-4B862C3D7AC5}">
      <dsp:nvSpPr>
        <dsp:cNvPr id="0" name=""/>
        <dsp:cNvSpPr/>
      </dsp:nvSpPr>
      <dsp:spPr>
        <a:xfrm>
          <a:off x="6159688" y="1130173"/>
          <a:ext cx="3847055" cy="1538822"/>
        </a:xfrm>
        <a:prstGeom prst="chevron">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85344" rIns="42672" bIns="85344" numCol="1" spcCol="1270" anchor="ctr" anchorCtr="0">
          <a:noAutofit/>
        </a:bodyPr>
        <a:lstStyle/>
        <a:p>
          <a:pPr marL="0" lvl="0" indent="0" algn="ctr" defTabSz="1422400">
            <a:lnSpc>
              <a:spcPct val="90000"/>
            </a:lnSpc>
            <a:spcBef>
              <a:spcPct val="0"/>
            </a:spcBef>
            <a:spcAft>
              <a:spcPct val="35000"/>
            </a:spcAft>
            <a:buNone/>
          </a:pPr>
          <a:r>
            <a:rPr lang="en-US" sz="3200" b="1" u="sng" kern="1200" dirty="0"/>
            <a:t>Repository</a:t>
          </a:r>
          <a:r>
            <a:rPr lang="en-US" sz="3200" kern="1200" dirty="0"/>
            <a:t> Persistence</a:t>
          </a:r>
        </a:p>
      </dsp:txBody>
      <dsp:txXfrm>
        <a:off x="6929099" y="1130173"/>
        <a:ext cx="2308233" cy="15388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870761-F290-41E2-ABDB-CD106FAB9A38}">
      <dsp:nvSpPr>
        <dsp:cNvPr id="0" name=""/>
        <dsp:cNvSpPr/>
      </dsp:nvSpPr>
      <dsp:spPr>
        <a:xfrm>
          <a:off x="4399" y="1130173"/>
          <a:ext cx="3847055" cy="1538822"/>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85344" rIns="42672" bIns="85344" numCol="1" spcCol="1270" anchor="ctr" anchorCtr="0">
          <a:noAutofit/>
        </a:bodyPr>
        <a:lstStyle/>
        <a:p>
          <a:pPr marL="0" lvl="0" indent="0" algn="ctr" defTabSz="1422400">
            <a:lnSpc>
              <a:spcPct val="90000"/>
            </a:lnSpc>
            <a:spcBef>
              <a:spcPct val="0"/>
            </a:spcBef>
            <a:spcAft>
              <a:spcPct val="35000"/>
            </a:spcAft>
            <a:buNone/>
          </a:pPr>
          <a:r>
            <a:rPr lang="en-US" sz="3200" b="1" u="sng" kern="1200" dirty="0" err="1"/>
            <a:t>WebAPI</a:t>
          </a:r>
          <a:br>
            <a:rPr lang="en-US" sz="3200" kern="1200" dirty="0"/>
          </a:br>
          <a:r>
            <a:rPr lang="en-US" sz="3200" kern="1200" dirty="0"/>
            <a:t>External facade</a:t>
          </a:r>
        </a:p>
      </dsp:txBody>
      <dsp:txXfrm>
        <a:off x="4399" y="1130173"/>
        <a:ext cx="3462350" cy="1538822"/>
      </dsp:txXfrm>
    </dsp:sp>
    <dsp:sp modelId="{49F3ACB3-222C-4E90-8884-FD78112ADB72}">
      <dsp:nvSpPr>
        <dsp:cNvPr id="0" name=""/>
        <dsp:cNvSpPr/>
      </dsp:nvSpPr>
      <dsp:spPr>
        <a:xfrm>
          <a:off x="3082044" y="1130173"/>
          <a:ext cx="3847055" cy="1538822"/>
        </a:xfrm>
        <a:prstGeom prst="chevron">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85344" rIns="42672" bIns="85344" numCol="1" spcCol="1270" anchor="ctr" anchorCtr="0">
          <a:noAutofit/>
        </a:bodyPr>
        <a:lstStyle/>
        <a:p>
          <a:pPr marL="0" lvl="0" indent="0" algn="ctr" defTabSz="1422400">
            <a:lnSpc>
              <a:spcPct val="90000"/>
            </a:lnSpc>
            <a:spcBef>
              <a:spcPct val="0"/>
            </a:spcBef>
            <a:spcAft>
              <a:spcPct val="35000"/>
            </a:spcAft>
            <a:buNone/>
          </a:pPr>
          <a:r>
            <a:rPr lang="en-US" sz="3200" b="1" u="sng" kern="1200" dirty="0"/>
            <a:t>Service</a:t>
          </a:r>
          <a:r>
            <a:rPr lang="en-US" sz="3200" kern="1200" dirty="0"/>
            <a:t> Business logic</a:t>
          </a:r>
        </a:p>
      </dsp:txBody>
      <dsp:txXfrm>
        <a:off x="3851455" y="1130173"/>
        <a:ext cx="2308233" cy="1538822"/>
      </dsp:txXfrm>
    </dsp:sp>
    <dsp:sp modelId="{D4C1D4B8-8E9F-4457-9BD1-4B862C3D7AC5}">
      <dsp:nvSpPr>
        <dsp:cNvPr id="0" name=""/>
        <dsp:cNvSpPr/>
      </dsp:nvSpPr>
      <dsp:spPr>
        <a:xfrm>
          <a:off x="6159688" y="1130173"/>
          <a:ext cx="3847055" cy="1538822"/>
        </a:xfrm>
        <a:prstGeom prst="chevron">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85344" rIns="42672" bIns="85344" numCol="1" spcCol="1270" anchor="ctr" anchorCtr="0">
          <a:noAutofit/>
        </a:bodyPr>
        <a:lstStyle/>
        <a:p>
          <a:pPr marL="0" lvl="0" indent="0" algn="ctr" defTabSz="1422400">
            <a:lnSpc>
              <a:spcPct val="90000"/>
            </a:lnSpc>
            <a:spcBef>
              <a:spcPct val="0"/>
            </a:spcBef>
            <a:spcAft>
              <a:spcPct val="35000"/>
            </a:spcAft>
            <a:buNone/>
          </a:pPr>
          <a:r>
            <a:rPr lang="en-US" sz="3200" b="1" u="sng" kern="1200" dirty="0"/>
            <a:t>Repository</a:t>
          </a:r>
          <a:r>
            <a:rPr lang="en-US" sz="3200" kern="1200" dirty="0"/>
            <a:t> Persistence</a:t>
          </a:r>
        </a:p>
      </dsp:txBody>
      <dsp:txXfrm>
        <a:off x="6929099" y="1130173"/>
        <a:ext cx="2308233" cy="153882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870761-F290-41E2-ABDB-CD106FAB9A38}">
      <dsp:nvSpPr>
        <dsp:cNvPr id="0" name=""/>
        <dsp:cNvSpPr/>
      </dsp:nvSpPr>
      <dsp:spPr>
        <a:xfrm>
          <a:off x="4399" y="1130173"/>
          <a:ext cx="3847055" cy="1538822"/>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85344" rIns="42672" bIns="85344" numCol="1" spcCol="1270" anchor="ctr" anchorCtr="0">
          <a:noAutofit/>
        </a:bodyPr>
        <a:lstStyle/>
        <a:p>
          <a:pPr marL="0" lvl="0" indent="0" algn="ctr" defTabSz="1422400">
            <a:lnSpc>
              <a:spcPct val="90000"/>
            </a:lnSpc>
            <a:spcBef>
              <a:spcPct val="0"/>
            </a:spcBef>
            <a:spcAft>
              <a:spcPct val="35000"/>
            </a:spcAft>
            <a:buNone/>
          </a:pPr>
          <a:r>
            <a:rPr lang="en-US" sz="3200" b="1" u="sng" kern="1200" dirty="0" err="1"/>
            <a:t>WebAPI</a:t>
          </a:r>
          <a:br>
            <a:rPr lang="en-US" sz="3200" kern="1200" dirty="0"/>
          </a:br>
          <a:r>
            <a:rPr lang="en-US" sz="3200" kern="1200" dirty="0"/>
            <a:t>External facade</a:t>
          </a:r>
        </a:p>
      </dsp:txBody>
      <dsp:txXfrm>
        <a:off x="4399" y="1130173"/>
        <a:ext cx="3462350" cy="1538822"/>
      </dsp:txXfrm>
    </dsp:sp>
    <dsp:sp modelId="{49F3ACB3-222C-4E90-8884-FD78112ADB72}">
      <dsp:nvSpPr>
        <dsp:cNvPr id="0" name=""/>
        <dsp:cNvSpPr/>
      </dsp:nvSpPr>
      <dsp:spPr>
        <a:xfrm>
          <a:off x="3082044" y="1130173"/>
          <a:ext cx="3847055" cy="1538822"/>
        </a:xfrm>
        <a:prstGeom prst="chevron">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85344" rIns="42672" bIns="85344" numCol="1" spcCol="1270" anchor="ctr" anchorCtr="0">
          <a:noAutofit/>
        </a:bodyPr>
        <a:lstStyle/>
        <a:p>
          <a:pPr marL="0" lvl="0" indent="0" algn="ctr" defTabSz="1422400">
            <a:lnSpc>
              <a:spcPct val="90000"/>
            </a:lnSpc>
            <a:spcBef>
              <a:spcPct val="0"/>
            </a:spcBef>
            <a:spcAft>
              <a:spcPct val="35000"/>
            </a:spcAft>
            <a:buNone/>
          </a:pPr>
          <a:r>
            <a:rPr lang="en-US" sz="3200" b="1" u="sng" kern="1200" dirty="0"/>
            <a:t>Service</a:t>
          </a:r>
          <a:r>
            <a:rPr lang="en-US" sz="3200" kern="1200" dirty="0"/>
            <a:t> Business logic</a:t>
          </a:r>
        </a:p>
      </dsp:txBody>
      <dsp:txXfrm>
        <a:off x="3851455" y="1130173"/>
        <a:ext cx="2308233" cy="1538822"/>
      </dsp:txXfrm>
    </dsp:sp>
    <dsp:sp modelId="{D4C1D4B8-8E9F-4457-9BD1-4B862C3D7AC5}">
      <dsp:nvSpPr>
        <dsp:cNvPr id="0" name=""/>
        <dsp:cNvSpPr/>
      </dsp:nvSpPr>
      <dsp:spPr>
        <a:xfrm>
          <a:off x="6159688" y="1130173"/>
          <a:ext cx="3847055" cy="1538822"/>
        </a:xfrm>
        <a:prstGeom prst="chevron">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85344" rIns="42672" bIns="85344" numCol="1" spcCol="1270" anchor="ctr" anchorCtr="0">
          <a:noAutofit/>
        </a:bodyPr>
        <a:lstStyle/>
        <a:p>
          <a:pPr marL="0" lvl="0" indent="0" algn="ctr" defTabSz="1422400">
            <a:lnSpc>
              <a:spcPct val="90000"/>
            </a:lnSpc>
            <a:spcBef>
              <a:spcPct val="0"/>
            </a:spcBef>
            <a:spcAft>
              <a:spcPct val="35000"/>
            </a:spcAft>
            <a:buNone/>
          </a:pPr>
          <a:r>
            <a:rPr lang="en-US" sz="3200" b="1" u="sng" kern="1200" dirty="0"/>
            <a:t>Repository</a:t>
          </a:r>
          <a:r>
            <a:rPr lang="en-US" sz="3200" kern="1200" dirty="0"/>
            <a:t> Persistence</a:t>
          </a:r>
        </a:p>
      </dsp:txBody>
      <dsp:txXfrm>
        <a:off x="6929099" y="1130173"/>
        <a:ext cx="2308233" cy="153882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114CEC-3B8A-4C78-BA8D-AF634FE30369}" type="datetimeFigureOut">
              <a:rPr lang="en-US" smtClean="0"/>
              <a:t>6/11/2019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10E2C-E6FA-4BCE-B96A-81824A178737}" type="slidenum">
              <a:rPr lang="en-US" smtClean="0"/>
              <a:t>‹#›</a:t>
            </a:fld>
            <a:endParaRPr lang="en-US"/>
          </a:p>
        </p:txBody>
      </p:sp>
    </p:spTree>
    <p:extLst>
      <p:ext uri="{BB962C8B-B14F-4D97-AF65-F5344CB8AC3E}">
        <p14:creationId xmlns:p14="http://schemas.microsoft.com/office/powerpoint/2010/main" val="2971271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3</a:t>
            </a:fld>
            <a:endParaRPr lang="en-US"/>
          </a:p>
        </p:txBody>
      </p:sp>
    </p:spTree>
    <p:extLst>
      <p:ext uri="{BB962C8B-B14F-4D97-AF65-F5344CB8AC3E}">
        <p14:creationId xmlns:p14="http://schemas.microsoft.com/office/powerpoint/2010/main" val="3601795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16</a:t>
            </a:fld>
            <a:endParaRPr lang="en-US"/>
          </a:p>
        </p:txBody>
      </p:sp>
    </p:spTree>
    <p:extLst>
      <p:ext uri="{BB962C8B-B14F-4D97-AF65-F5344CB8AC3E}">
        <p14:creationId xmlns:p14="http://schemas.microsoft.com/office/powerpoint/2010/main" val="1379242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22</a:t>
            </a:fld>
            <a:endParaRPr lang="en-US"/>
          </a:p>
        </p:txBody>
      </p:sp>
    </p:spTree>
    <p:extLst>
      <p:ext uri="{BB962C8B-B14F-4D97-AF65-F5344CB8AC3E}">
        <p14:creationId xmlns:p14="http://schemas.microsoft.com/office/powerpoint/2010/main" val="3086570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27</a:t>
            </a:fld>
            <a:endParaRPr lang="en-US"/>
          </a:p>
        </p:txBody>
      </p:sp>
    </p:spTree>
    <p:extLst>
      <p:ext uri="{BB962C8B-B14F-4D97-AF65-F5344CB8AC3E}">
        <p14:creationId xmlns:p14="http://schemas.microsoft.com/office/powerpoint/2010/main" val="20407126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31</a:t>
            </a:fld>
            <a:endParaRPr lang="en-US"/>
          </a:p>
        </p:txBody>
      </p:sp>
    </p:spTree>
    <p:extLst>
      <p:ext uri="{BB962C8B-B14F-4D97-AF65-F5344CB8AC3E}">
        <p14:creationId xmlns:p14="http://schemas.microsoft.com/office/powerpoint/2010/main" val="28107850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32</a:t>
            </a:fld>
            <a:endParaRPr lang="en-US"/>
          </a:p>
        </p:txBody>
      </p:sp>
    </p:spTree>
    <p:extLst>
      <p:ext uri="{BB962C8B-B14F-4D97-AF65-F5344CB8AC3E}">
        <p14:creationId xmlns:p14="http://schemas.microsoft.com/office/powerpoint/2010/main" val="831747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33</a:t>
            </a:fld>
            <a:endParaRPr lang="en-US"/>
          </a:p>
        </p:txBody>
      </p:sp>
    </p:spTree>
    <p:extLst>
      <p:ext uri="{BB962C8B-B14F-4D97-AF65-F5344CB8AC3E}">
        <p14:creationId xmlns:p14="http://schemas.microsoft.com/office/powerpoint/2010/main" val="8960015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34</a:t>
            </a:fld>
            <a:endParaRPr lang="en-US"/>
          </a:p>
        </p:txBody>
      </p:sp>
    </p:spTree>
    <p:extLst>
      <p:ext uri="{BB962C8B-B14F-4D97-AF65-F5344CB8AC3E}">
        <p14:creationId xmlns:p14="http://schemas.microsoft.com/office/powerpoint/2010/main" val="10668022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35</a:t>
            </a:fld>
            <a:endParaRPr lang="en-US"/>
          </a:p>
        </p:txBody>
      </p:sp>
    </p:spTree>
    <p:extLst>
      <p:ext uri="{BB962C8B-B14F-4D97-AF65-F5344CB8AC3E}">
        <p14:creationId xmlns:p14="http://schemas.microsoft.com/office/powerpoint/2010/main" val="5364363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36</a:t>
            </a:fld>
            <a:endParaRPr lang="en-US"/>
          </a:p>
        </p:txBody>
      </p:sp>
    </p:spTree>
    <p:extLst>
      <p:ext uri="{BB962C8B-B14F-4D97-AF65-F5344CB8AC3E}">
        <p14:creationId xmlns:p14="http://schemas.microsoft.com/office/powerpoint/2010/main" val="1313602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37</a:t>
            </a:fld>
            <a:endParaRPr lang="en-US"/>
          </a:p>
        </p:txBody>
      </p:sp>
    </p:spTree>
    <p:extLst>
      <p:ext uri="{BB962C8B-B14F-4D97-AF65-F5344CB8AC3E}">
        <p14:creationId xmlns:p14="http://schemas.microsoft.com/office/powerpoint/2010/main" val="865524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7</a:t>
            </a:fld>
            <a:endParaRPr lang="en-US"/>
          </a:p>
        </p:txBody>
      </p:sp>
    </p:spTree>
    <p:extLst>
      <p:ext uri="{BB962C8B-B14F-4D97-AF65-F5344CB8AC3E}">
        <p14:creationId xmlns:p14="http://schemas.microsoft.com/office/powerpoint/2010/main" val="35113641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38</a:t>
            </a:fld>
            <a:endParaRPr lang="en-US"/>
          </a:p>
        </p:txBody>
      </p:sp>
    </p:spTree>
    <p:extLst>
      <p:ext uri="{BB962C8B-B14F-4D97-AF65-F5344CB8AC3E}">
        <p14:creationId xmlns:p14="http://schemas.microsoft.com/office/powerpoint/2010/main" val="1433845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39</a:t>
            </a:fld>
            <a:endParaRPr lang="en-US"/>
          </a:p>
        </p:txBody>
      </p:sp>
    </p:spTree>
    <p:extLst>
      <p:ext uri="{BB962C8B-B14F-4D97-AF65-F5344CB8AC3E}">
        <p14:creationId xmlns:p14="http://schemas.microsoft.com/office/powerpoint/2010/main" val="42472852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40</a:t>
            </a:fld>
            <a:endParaRPr lang="en-US"/>
          </a:p>
        </p:txBody>
      </p:sp>
    </p:spTree>
    <p:extLst>
      <p:ext uri="{BB962C8B-B14F-4D97-AF65-F5344CB8AC3E}">
        <p14:creationId xmlns:p14="http://schemas.microsoft.com/office/powerpoint/2010/main" val="2673597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43</a:t>
            </a:fld>
            <a:endParaRPr lang="en-US"/>
          </a:p>
        </p:txBody>
      </p:sp>
    </p:spTree>
    <p:extLst>
      <p:ext uri="{BB962C8B-B14F-4D97-AF65-F5344CB8AC3E}">
        <p14:creationId xmlns:p14="http://schemas.microsoft.com/office/powerpoint/2010/main" val="29453812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44</a:t>
            </a:fld>
            <a:endParaRPr lang="en-US"/>
          </a:p>
        </p:txBody>
      </p:sp>
    </p:spTree>
    <p:extLst>
      <p:ext uri="{BB962C8B-B14F-4D97-AF65-F5344CB8AC3E}">
        <p14:creationId xmlns:p14="http://schemas.microsoft.com/office/powerpoint/2010/main" val="2611047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48</a:t>
            </a:fld>
            <a:endParaRPr lang="en-US"/>
          </a:p>
        </p:txBody>
      </p:sp>
    </p:spTree>
    <p:extLst>
      <p:ext uri="{BB962C8B-B14F-4D97-AF65-F5344CB8AC3E}">
        <p14:creationId xmlns:p14="http://schemas.microsoft.com/office/powerpoint/2010/main" val="3432304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55</a:t>
            </a:fld>
            <a:endParaRPr lang="en-US"/>
          </a:p>
        </p:txBody>
      </p:sp>
    </p:spTree>
    <p:extLst>
      <p:ext uri="{BB962C8B-B14F-4D97-AF65-F5344CB8AC3E}">
        <p14:creationId xmlns:p14="http://schemas.microsoft.com/office/powerpoint/2010/main" val="12740224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57</a:t>
            </a:fld>
            <a:endParaRPr lang="en-US"/>
          </a:p>
        </p:txBody>
      </p:sp>
    </p:spTree>
    <p:extLst>
      <p:ext uri="{BB962C8B-B14F-4D97-AF65-F5344CB8AC3E}">
        <p14:creationId xmlns:p14="http://schemas.microsoft.com/office/powerpoint/2010/main" val="21400979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58</a:t>
            </a:fld>
            <a:endParaRPr lang="en-US"/>
          </a:p>
        </p:txBody>
      </p:sp>
    </p:spTree>
    <p:extLst>
      <p:ext uri="{BB962C8B-B14F-4D97-AF65-F5344CB8AC3E}">
        <p14:creationId xmlns:p14="http://schemas.microsoft.com/office/powerpoint/2010/main" val="3978637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60</a:t>
            </a:fld>
            <a:endParaRPr lang="en-US"/>
          </a:p>
        </p:txBody>
      </p:sp>
    </p:spTree>
    <p:extLst>
      <p:ext uri="{BB962C8B-B14F-4D97-AF65-F5344CB8AC3E}">
        <p14:creationId xmlns:p14="http://schemas.microsoft.com/office/powerpoint/2010/main" val="4281162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8</a:t>
            </a:fld>
            <a:endParaRPr lang="en-US"/>
          </a:p>
        </p:txBody>
      </p:sp>
    </p:spTree>
    <p:extLst>
      <p:ext uri="{BB962C8B-B14F-4D97-AF65-F5344CB8AC3E}">
        <p14:creationId xmlns:p14="http://schemas.microsoft.com/office/powerpoint/2010/main" val="6301064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61</a:t>
            </a:fld>
            <a:endParaRPr lang="en-US"/>
          </a:p>
        </p:txBody>
      </p:sp>
    </p:spTree>
    <p:extLst>
      <p:ext uri="{BB962C8B-B14F-4D97-AF65-F5344CB8AC3E}">
        <p14:creationId xmlns:p14="http://schemas.microsoft.com/office/powerpoint/2010/main" val="20197031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62</a:t>
            </a:fld>
            <a:endParaRPr lang="en-US"/>
          </a:p>
        </p:txBody>
      </p:sp>
    </p:spTree>
    <p:extLst>
      <p:ext uri="{BB962C8B-B14F-4D97-AF65-F5344CB8AC3E}">
        <p14:creationId xmlns:p14="http://schemas.microsoft.com/office/powerpoint/2010/main" val="1565671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9</a:t>
            </a:fld>
            <a:endParaRPr lang="en-US"/>
          </a:p>
        </p:txBody>
      </p:sp>
    </p:spTree>
    <p:extLst>
      <p:ext uri="{BB962C8B-B14F-4D97-AF65-F5344CB8AC3E}">
        <p14:creationId xmlns:p14="http://schemas.microsoft.com/office/powerpoint/2010/main" val="1694465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10</a:t>
            </a:fld>
            <a:endParaRPr lang="en-US"/>
          </a:p>
        </p:txBody>
      </p:sp>
    </p:spTree>
    <p:extLst>
      <p:ext uri="{BB962C8B-B14F-4D97-AF65-F5344CB8AC3E}">
        <p14:creationId xmlns:p14="http://schemas.microsoft.com/office/powerpoint/2010/main" val="392412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11</a:t>
            </a:fld>
            <a:endParaRPr lang="en-US"/>
          </a:p>
        </p:txBody>
      </p:sp>
    </p:spTree>
    <p:extLst>
      <p:ext uri="{BB962C8B-B14F-4D97-AF65-F5344CB8AC3E}">
        <p14:creationId xmlns:p14="http://schemas.microsoft.com/office/powerpoint/2010/main" val="909267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12</a:t>
            </a:fld>
            <a:endParaRPr lang="en-US"/>
          </a:p>
        </p:txBody>
      </p:sp>
    </p:spTree>
    <p:extLst>
      <p:ext uri="{BB962C8B-B14F-4D97-AF65-F5344CB8AC3E}">
        <p14:creationId xmlns:p14="http://schemas.microsoft.com/office/powerpoint/2010/main" val="4188530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14</a:t>
            </a:fld>
            <a:endParaRPr lang="en-US"/>
          </a:p>
        </p:txBody>
      </p:sp>
    </p:spTree>
    <p:extLst>
      <p:ext uri="{BB962C8B-B14F-4D97-AF65-F5344CB8AC3E}">
        <p14:creationId xmlns:p14="http://schemas.microsoft.com/office/powerpoint/2010/main" val="3422208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810E2C-E6FA-4BCE-B96A-81824A178737}" type="slidenum">
              <a:rPr lang="en-US" smtClean="0"/>
              <a:t>15</a:t>
            </a:fld>
            <a:endParaRPr lang="en-US"/>
          </a:p>
        </p:txBody>
      </p:sp>
    </p:spTree>
    <p:extLst>
      <p:ext uri="{BB962C8B-B14F-4D97-AF65-F5344CB8AC3E}">
        <p14:creationId xmlns:p14="http://schemas.microsoft.com/office/powerpoint/2010/main" val="3105251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0CFF149-EF83-49C7-84C2-EACB9753A1EA}" type="datetimeFigureOut">
              <a:rPr lang="en-US" smtClean="0"/>
              <a:t>6/11/2019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C3542-450B-496C-A5D4-2632BABD952E}" type="slidenum">
              <a:rPr lang="en-US" smtClean="0"/>
              <a:t>‹#›</a:t>
            </a:fld>
            <a:endParaRPr lang="en-US"/>
          </a:p>
        </p:txBody>
      </p:sp>
    </p:spTree>
    <p:extLst>
      <p:ext uri="{BB962C8B-B14F-4D97-AF65-F5344CB8AC3E}">
        <p14:creationId xmlns:p14="http://schemas.microsoft.com/office/powerpoint/2010/main" val="909068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0CFF149-EF83-49C7-84C2-EACB9753A1EA}" type="datetimeFigureOut">
              <a:rPr lang="en-US" smtClean="0"/>
              <a:t>6/11/2019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C3542-450B-496C-A5D4-2632BABD952E}" type="slidenum">
              <a:rPr lang="en-US" smtClean="0"/>
              <a:t>‹#›</a:t>
            </a:fld>
            <a:endParaRPr lang="en-US"/>
          </a:p>
        </p:txBody>
      </p:sp>
    </p:spTree>
    <p:extLst>
      <p:ext uri="{BB962C8B-B14F-4D97-AF65-F5344CB8AC3E}">
        <p14:creationId xmlns:p14="http://schemas.microsoft.com/office/powerpoint/2010/main" val="2531765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0CFF149-EF83-49C7-84C2-EACB9753A1EA}" type="datetimeFigureOut">
              <a:rPr lang="en-US" smtClean="0"/>
              <a:t>6/11/2019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C3542-450B-496C-A5D4-2632BABD952E}" type="slidenum">
              <a:rPr lang="en-US" smtClean="0"/>
              <a:t>‹#›</a:t>
            </a:fld>
            <a:endParaRPr lang="en-US"/>
          </a:p>
        </p:txBody>
      </p:sp>
    </p:spTree>
    <p:extLst>
      <p:ext uri="{BB962C8B-B14F-4D97-AF65-F5344CB8AC3E}">
        <p14:creationId xmlns:p14="http://schemas.microsoft.com/office/powerpoint/2010/main" val="2439369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0CFF149-EF83-49C7-84C2-EACB9753A1EA}" type="datetimeFigureOut">
              <a:rPr lang="en-US" smtClean="0"/>
              <a:t>6/11/2019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C3542-450B-496C-A5D4-2632BABD952E}" type="slidenum">
              <a:rPr lang="en-US" smtClean="0"/>
              <a:t>‹#›</a:t>
            </a:fld>
            <a:endParaRPr lang="en-US"/>
          </a:p>
        </p:txBody>
      </p:sp>
    </p:spTree>
    <p:extLst>
      <p:ext uri="{BB962C8B-B14F-4D97-AF65-F5344CB8AC3E}">
        <p14:creationId xmlns:p14="http://schemas.microsoft.com/office/powerpoint/2010/main" val="2224745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0CFF149-EF83-49C7-84C2-EACB9753A1EA}" type="datetimeFigureOut">
              <a:rPr lang="en-US" smtClean="0"/>
              <a:t>6/11/2019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C3542-450B-496C-A5D4-2632BABD952E}" type="slidenum">
              <a:rPr lang="en-US" smtClean="0"/>
              <a:t>‹#›</a:t>
            </a:fld>
            <a:endParaRPr lang="en-US"/>
          </a:p>
        </p:txBody>
      </p:sp>
    </p:spTree>
    <p:extLst>
      <p:ext uri="{BB962C8B-B14F-4D97-AF65-F5344CB8AC3E}">
        <p14:creationId xmlns:p14="http://schemas.microsoft.com/office/powerpoint/2010/main" val="3641107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0CFF149-EF83-49C7-84C2-EACB9753A1EA}" type="datetimeFigureOut">
              <a:rPr lang="en-US" smtClean="0"/>
              <a:t>6/11/2019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5C3542-450B-496C-A5D4-2632BABD952E}" type="slidenum">
              <a:rPr lang="en-US" smtClean="0"/>
              <a:t>‹#›</a:t>
            </a:fld>
            <a:endParaRPr lang="en-US"/>
          </a:p>
        </p:txBody>
      </p:sp>
    </p:spTree>
    <p:extLst>
      <p:ext uri="{BB962C8B-B14F-4D97-AF65-F5344CB8AC3E}">
        <p14:creationId xmlns:p14="http://schemas.microsoft.com/office/powerpoint/2010/main" val="3751631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0CFF149-EF83-49C7-84C2-EACB9753A1EA}" type="datetimeFigureOut">
              <a:rPr lang="en-US" smtClean="0"/>
              <a:t>6/11/2019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5C3542-450B-496C-A5D4-2632BABD952E}" type="slidenum">
              <a:rPr lang="en-US" smtClean="0"/>
              <a:t>‹#›</a:t>
            </a:fld>
            <a:endParaRPr lang="en-US"/>
          </a:p>
        </p:txBody>
      </p:sp>
    </p:spTree>
    <p:extLst>
      <p:ext uri="{BB962C8B-B14F-4D97-AF65-F5344CB8AC3E}">
        <p14:creationId xmlns:p14="http://schemas.microsoft.com/office/powerpoint/2010/main" val="848838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0CFF149-EF83-49C7-84C2-EACB9753A1EA}" type="datetimeFigureOut">
              <a:rPr lang="en-US" smtClean="0"/>
              <a:t>6/11/2019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5C3542-450B-496C-A5D4-2632BABD952E}" type="slidenum">
              <a:rPr lang="en-US" smtClean="0"/>
              <a:t>‹#›</a:t>
            </a:fld>
            <a:endParaRPr lang="en-US"/>
          </a:p>
        </p:txBody>
      </p:sp>
    </p:spTree>
    <p:extLst>
      <p:ext uri="{BB962C8B-B14F-4D97-AF65-F5344CB8AC3E}">
        <p14:creationId xmlns:p14="http://schemas.microsoft.com/office/powerpoint/2010/main" val="1972823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CFF149-EF83-49C7-84C2-EACB9753A1EA}" type="datetimeFigureOut">
              <a:rPr lang="en-US" smtClean="0"/>
              <a:t>6/11/2019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5C3542-450B-496C-A5D4-2632BABD952E}" type="slidenum">
              <a:rPr lang="en-US" smtClean="0"/>
              <a:t>‹#›</a:t>
            </a:fld>
            <a:endParaRPr lang="en-US"/>
          </a:p>
        </p:txBody>
      </p:sp>
    </p:spTree>
    <p:extLst>
      <p:ext uri="{BB962C8B-B14F-4D97-AF65-F5344CB8AC3E}">
        <p14:creationId xmlns:p14="http://schemas.microsoft.com/office/powerpoint/2010/main" val="3810350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CFF149-EF83-49C7-84C2-EACB9753A1EA}" type="datetimeFigureOut">
              <a:rPr lang="en-US" smtClean="0"/>
              <a:t>6/11/2019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5C3542-450B-496C-A5D4-2632BABD952E}" type="slidenum">
              <a:rPr lang="en-US" smtClean="0"/>
              <a:t>‹#›</a:t>
            </a:fld>
            <a:endParaRPr lang="en-US"/>
          </a:p>
        </p:txBody>
      </p:sp>
    </p:spTree>
    <p:extLst>
      <p:ext uri="{BB962C8B-B14F-4D97-AF65-F5344CB8AC3E}">
        <p14:creationId xmlns:p14="http://schemas.microsoft.com/office/powerpoint/2010/main" val="3324891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0CFF149-EF83-49C7-84C2-EACB9753A1EA}" type="datetimeFigureOut">
              <a:rPr lang="en-US" smtClean="0"/>
              <a:t>6/11/2019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5C3542-450B-496C-A5D4-2632BABD952E}" type="slidenum">
              <a:rPr lang="en-US" smtClean="0"/>
              <a:t>‹#›</a:t>
            </a:fld>
            <a:endParaRPr lang="en-US"/>
          </a:p>
        </p:txBody>
      </p:sp>
    </p:spTree>
    <p:extLst>
      <p:ext uri="{BB962C8B-B14F-4D97-AF65-F5344CB8AC3E}">
        <p14:creationId xmlns:p14="http://schemas.microsoft.com/office/powerpoint/2010/main" val="220110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CFF149-EF83-49C7-84C2-EACB9753A1EA}" type="datetimeFigureOut">
              <a:rPr lang="en-US" smtClean="0"/>
              <a:t>6/11/2019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5C3542-450B-496C-A5D4-2632BABD952E}" type="slidenum">
              <a:rPr lang="en-US" smtClean="0"/>
              <a:t>‹#›</a:t>
            </a:fld>
            <a:endParaRPr lang="en-US"/>
          </a:p>
        </p:txBody>
      </p:sp>
    </p:spTree>
    <p:extLst>
      <p:ext uri="{BB962C8B-B14F-4D97-AF65-F5344CB8AC3E}">
        <p14:creationId xmlns:p14="http://schemas.microsoft.com/office/powerpoint/2010/main" val="3961995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barrymieny.deviantart.com/art/layered-database-source-documents-348798124" TargetMode="External"/><Relationship Id="rId2" Type="http://schemas.openxmlformats.org/officeDocument/2006/relationships/image" Target="../media/image2.jp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9.xml.rels><?xml version="1.0" encoding="UTF-8" standalone="yes"?>
<Relationships xmlns="http://schemas.openxmlformats.org/package/2006/relationships"><Relationship Id="rId3" Type="http://schemas.openxmlformats.org/officeDocument/2006/relationships/hyperlink" Target="http://barrymieny.deviantart.com/art/layered-database-source-documents-348798124" TargetMode="External"/><Relationship Id="rId2" Type="http://schemas.openxmlformats.org/officeDocument/2006/relationships/image" Target="../media/image2.jp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barrymieny.deviantart.com/art/layered-database-source-documents-348798124" TargetMode="External"/><Relationship Id="rId2" Type="http://schemas.openxmlformats.org/officeDocument/2006/relationships/image" Target="../media/image2.jp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51.xml.rels><?xml version="1.0" encoding="UTF-8" standalone="yes"?>
<Relationships xmlns="http://schemas.openxmlformats.org/package/2006/relationships"><Relationship Id="rId8" Type="http://schemas.openxmlformats.org/officeDocument/2006/relationships/hyperlink" Target="https://creativecommons.org/licenses/by/2.0/" TargetMode="External"/><Relationship Id="rId3" Type="http://schemas.openxmlformats.org/officeDocument/2006/relationships/hyperlink" Target="https://creativecommons.org/licenses/by/4.0/" TargetMode="External"/><Relationship Id="rId7" Type="http://schemas.openxmlformats.org/officeDocument/2006/relationships/hyperlink" Target="http://ipkitten.blogspot.com/2011/06/apple-in-cloud.html" TargetMode="External"/><Relationship Id="rId2" Type="http://schemas.openxmlformats.org/officeDocument/2006/relationships/hyperlink" Target="http://cogdogblog.com/2013/08/24/shiny-happy-computer-people" TargetMode="External"/><Relationship Id="rId1" Type="http://schemas.openxmlformats.org/officeDocument/2006/relationships/slideLayout" Target="../slideLayouts/slideLayout6.xml"/><Relationship Id="rId6" Type="http://schemas.openxmlformats.org/officeDocument/2006/relationships/image" Target="../media/image5.gif"/><Relationship Id="rId5" Type="http://schemas.openxmlformats.org/officeDocument/2006/relationships/hyperlink" Target="https://creativecommons.org/licenses/by/3.0/" TargetMode="External"/><Relationship Id="rId10" Type="http://schemas.openxmlformats.org/officeDocument/2006/relationships/image" Target="../media/image3.png"/><Relationship Id="rId4" Type="http://schemas.openxmlformats.org/officeDocument/2006/relationships/hyperlink" Target="http://barrymieny.deviantart.com/art/layered-database-source-documents-348798124" TargetMode="External"/><Relationship Id="rId9" Type="http://schemas.openxmlformats.org/officeDocument/2006/relationships/image" Target="../media/image2.jpg"/></Relationships>
</file>

<file path=ppt/slides/_rels/slide52.xml.rels><?xml version="1.0" encoding="UTF-8" standalone="yes"?>
<Relationships xmlns="http://schemas.openxmlformats.org/package/2006/relationships"><Relationship Id="rId3" Type="http://schemas.openxmlformats.org/officeDocument/2006/relationships/hyperlink" Target="http://ipkitten.blogspot.com/2011/06/apple-in-cloud.html" TargetMode="External"/><Relationship Id="rId2" Type="http://schemas.openxmlformats.org/officeDocument/2006/relationships/image" Target="../media/image5.gif"/><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hyperlink" Target="http://barrymieny.deviantart.com/art/layered-database-source-documents-348798124" TargetMode="External"/><Relationship Id="rId4" Type="http://schemas.openxmlformats.org/officeDocument/2006/relationships/image" Target="../media/image2.jpg"/></Relationships>
</file>

<file path=ppt/slides/_rels/slide5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hyperlink" Target="http://barrymieny.deviantart.com/art/layered-database-source-documents-348798124" TargetMode="External"/><Relationship Id="rId5" Type="http://schemas.openxmlformats.org/officeDocument/2006/relationships/image" Target="../media/image2.jpg"/><Relationship Id="rId4" Type="http://schemas.openxmlformats.org/officeDocument/2006/relationships/hyperlink" Target="http://ipkitten.blogspot.com/2011/06/apple-in-cloud.html"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A5E7435-B865-4D5B-A8E6-A6DB7881C2B1}"/>
              </a:ext>
            </a:extLst>
          </p:cNvPr>
          <p:cNvSpPr/>
          <p:nvPr/>
        </p:nvSpPr>
        <p:spPr>
          <a:xfrm>
            <a:off x="1" y="0"/>
            <a:ext cx="6096000" cy="5181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Subtitle 2">
            <a:extLst>
              <a:ext uri="{FF2B5EF4-FFF2-40B4-BE49-F238E27FC236}">
                <a16:creationId xmlns:a16="http://schemas.microsoft.com/office/drawing/2014/main" id="{E57F6AF9-EC7C-4D52-A944-09A037068E07}"/>
              </a:ext>
            </a:extLst>
          </p:cNvPr>
          <p:cNvSpPr txBox="1">
            <a:spLocks/>
          </p:cNvSpPr>
          <p:nvPr/>
        </p:nvSpPr>
        <p:spPr>
          <a:xfrm>
            <a:off x="689112" y="1284454"/>
            <a:ext cx="5112247" cy="3829451"/>
          </a:xfrm>
          <a:prstGeom prst="rect">
            <a:avLst/>
          </a:prstGeom>
        </p:spPr>
        <p:txBody>
          <a:bodyPr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3800" b="1" dirty="0"/>
              <a:t>Kathleen Dollard</a:t>
            </a:r>
          </a:p>
          <a:p>
            <a:pPr marL="0" indent="0" algn="r">
              <a:buNone/>
            </a:pPr>
            <a:r>
              <a:rPr lang="en-US" sz="3300" dirty="0"/>
              <a:t>Microsoft</a:t>
            </a:r>
          </a:p>
          <a:p>
            <a:pPr marL="0" indent="0" algn="r">
              <a:buNone/>
            </a:pPr>
            <a:endParaRPr lang="en-US" sz="3300" dirty="0"/>
          </a:p>
          <a:p>
            <a:pPr marL="0" indent="0" algn="r">
              <a:buNone/>
            </a:pPr>
            <a:r>
              <a:rPr lang="en-US" dirty="0"/>
              <a:t>kdollard@microsoft.com</a:t>
            </a:r>
          </a:p>
          <a:p>
            <a:pPr marL="0" indent="0" algn="r">
              <a:buNone/>
            </a:pPr>
            <a:r>
              <a:rPr lang="en-US" dirty="0"/>
              <a:t>Twitter: @</a:t>
            </a:r>
            <a:r>
              <a:rPr lang="en-US" dirty="0" err="1"/>
              <a:t>KathleenDollard</a:t>
            </a:r>
            <a:endParaRPr lang="en-US" dirty="0"/>
          </a:p>
        </p:txBody>
      </p:sp>
      <p:sp>
        <p:nvSpPr>
          <p:cNvPr id="4" name="Rectangle 3">
            <a:extLst>
              <a:ext uri="{FF2B5EF4-FFF2-40B4-BE49-F238E27FC236}">
                <a16:creationId xmlns:a16="http://schemas.microsoft.com/office/drawing/2014/main" id="{FC042400-0053-4693-9457-2DA4E1A335FC}"/>
              </a:ext>
            </a:extLst>
          </p:cNvPr>
          <p:cNvSpPr/>
          <p:nvPr/>
        </p:nvSpPr>
        <p:spPr>
          <a:xfrm>
            <a:off x="6406492" y="1012388"/>
            <a:ext cx="5152095" cy="3416320"/>
          </a:xfrm>
          <a:prstGeom prst="rect">
            <a:avLst/>
          </a:prstGeom>
        </p:spPr>
        <p:txBody>
          <a:bodyPr wrap="square">
            <a:spAutoFit/>
          </a:bodyPr>
          <a:lstStyle/>
          <a:p>
            <a:r>
              <a:rPr lang="en-US" sz="7200" dirty="0"/>
              <a:t>Functional Techniques for C#</a:t>
            </a:r>
            <a:endParaRPr lang="en-US" sz="7200" b="1" dirty="0"/>
          </a:p>
        </p:txBody>
      </p:sp>
      <p:cxnSp>
        <p:nvCxnSpPr>
          <p:cNvPr id="5" name="Straight Connector 4">
            <a:extLst>
              <a:ext uri="{FF2B5EF4-FFF2-40B4-BE49-F238E27FC236}">
                <a16:creationId xmlns:a16="http://schemas.microsoft.com/office/drawing/2014/main" id="{9ED3BFC3-0372-4F92-8DC1-8C6C9B18C395}"/>
              </a:ext>
            </a:extLst>
          </p:cNvPr>
          <p:cNvCxnSpPr/>
          <p:nvPr/>
        </p:nvCxnSpPr>
        <p:spPr>
          <a:xfrm flipH="1">
            <a:off x="6096000" y="0"/>
            <a:ext cx="38100" cy="511390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99372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Delegates – functions as data</a:t>
            </a:r>
          </a:p>
        </p:txBody>
      </p:sp>
      <p:sp>
        <p:nvSpPr>
          <p:cNvPr id="3" name="Content Placeholder 2"/>
          <p:cNvSpPr>
            <a:spLocks noGrp="1"/>
          </p:cNvSpPr>
          <p:nvPr>
            <p:ph idx="1"/>
          </p:nvPr>
        </p:nvSpPr>
        <p:spPr>
          <a:xfrm>
            <a:off x="2019300" y="1825625"/>
            <a:ext cx="9334500" cy="4351338"/>
          </a:xfrm>
        </p:spPr>
        <p:txBody>
          <a:bodyPr>
            <a:normAutofit/>
          </a:bodyPr>
          <a:lstStyle/>
          <a:p>
            <a:r>
              <a:rPr lang="en-US" dirty="0"/>
              <a:t>Generic delegate types (Action, Func)</a:t>
            </a:r>
          </a:p>
          <a:p>
            <a:r>
              <a:rPr lang="en-US" dirty="0"/>
              <a:t>Type safe function pointers</a:t>
            </a:r>
          </a:p>
          <a:p>
            <a:pPr lvl="1"/>
            <a:r>
              <a:rPr lang="en-US" dirty="0" err="1"/>
              <a:t>System.Delegate</a:t>
            </a:r>
            <a:r>
              <a:rPr lang="en-US" dirty="0"/>
              <a:t> and inherited types </a:t>
            </a:r>
          </a:p>
          <a:p>
            <a:pPr lvl="2"/>
            <a:r>
              <a:rPr lang="en-US" dirty="0"/>
              <a:t>“Named” in docs</a:t>
            </a:r>
          </a:p>
          <a:p>
            <a:pPr lvl="1"/>
            <a:r>
              <a:rPr lang="en-US" dirty="0"/>
              <a:t>Anonymous methods</a:t>
            </a:r>
          </a:p>
          <a:p>
            <a:pPr lvl="2"/>
            <a:r>
              <a:rPr lang="en-US" dirty="0"/>
              <a:t>delegate()</a:t>
            </a:r>
          </a:p>
          <a:p>
            <a:pPr lvl="1"/>
            <a:r>
              <a:rPr lang="en-US" dirty="0"/>
              <a:t>Reference to a method (name without </a:t>
            </a:r>
            <a:r>
              <a:rPr lang="en-US" dirty="0" err="1"/>
              <a:t>parens</a:t>
            </a:r>
            <a:r>
              <a:rPr lang="en-US" dirty="0"/>
              <a:t>)</a:t>
            </a:r>
          </a:p>
          <a:p>
            <a:pPr lvl="2"/>
            <a:r>
              <a:rPr lang="en-US" dirty="0"/>
              <a:t>Can be a local method</a:t>
            </a:r>
          </a:p>
          <a:p>
            <a:pPr lvl="1"/>
            <a:r>
              <a:rPr lang="en-US" dirty="0"/>
              <a:t>Lambdas	</a:t>
            </a:r>
          </a:p>
          <a:p>
            <a:pPr marL="0" indent="0">
              <a:buNone/>
            </a:pPr>
            <a:endParaRPr lang="en-US" dirty="0"/>
          </a:p>
        </p:txBody>
      </p:sp>
    </p:spTree>
    <p:extLst>
      <p:ext uri="{BB962C8B-B14F-4D97-AF65-F5344CB8AC3E}">
        <p14:creationId xmlns:p14="http://schemas.microsoft.com/office/powerpoint/2010/main" val="4110358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Delegates – functions as data</a:t>
            </a:r>
          </a:p>
        </p:txBody>
      </p:sp>
      <p:sp>
        <p:nvSpPr>
          <p:cNvPr id="3" name="Content Placeholder 2"/>
          <p:cNvSpPr>
            <a:spLocks noGrp="1"/>
          </p:cNvSpPr>
          <p:nvPr>
            <p:ph idx="1"/>
          </p:nvPr>
        </p:nvSpPr>
        <p:spPr>
          <a:xfrm>
            <a:off x="2019300" y="1825625"/>
            <a:ext cx="9334500" cy="4351338"/>
          </a:xfrm>
        </p:spPr>
        <p:txBody>
          <a:bodyPr>
            <a:normAutofit/>
          </a:bodyPr>
          <a:lstStyle/>
          <a:p>
            <a:r>
              <a:rPr lang="en-US" dirty="0"/>
              <a:t>Generic delegate types (Action, Func)</a:t>
            </a:r>
          </a:p>
          <a:p>
            <a:r>
              <a:rPr lang="en-US" dirty="0"/>
              <a:t>Type safe function pointers</a:t>
            </a:r>
          </a:p>
          <a:p>
            <a:pPr lvl="1"/>
            <a:r>
              <a:rPr lang="en-US" strike="sngStrike" dirty="0" err="1"/>
              <a:t>System.Delegate</a:t>
            </a:r>
            <a:r>
              <a:rPr lang="en-US" strike="sngStrike" dirty="0"/>
              <a:t> and inherited types </a:t>
            </a:r>
          </a:p>
          <a:p>
            <a:pPr lvl="2"/>
            <a:r>
              <a:rPr lang="en-US" strike="sngStrike" dirty="0"/>
              <a:t>“Named” in docs</a:t>
            </a:r>
          </a:p>
          <a:p>
            <a:pPr lvl="1"/>
            <a:r>
              <a:rPr lang="en-US" strike="sngStrike" dirty="0"/>
              <a:t>Anonymous methods</a:t>
            </a:r>
          </a:p>
          <a:p>
            <a:pPr lvl="2"/>
            <a:r>
              <a:rPr lang="en-US" strike="sngStrike" dirty="0"/>
              <a:t>delegate()</a:t>
            </a:r>
          </a:p>
          <a:p>
            <a:pPr lvl="1"/>
            <a:r>
              <a:rPr lang="en-US" dirty="0"/>
              <a:t>Reference to a method (name without </a:t>
            </a:r>
            <a:r>
              <a:rPr lang="en-US" dirty="0" err="1"/>
              <a:t>parens</a:t>
            </a:r>
            <a:r>
              <a:rPr lang="en-US" dirty="0"/>
              <a:t>)</a:t>
            </a:r>
          </a:p>
          <a:p>
            <a:pPr lvl="2"/>
            <a:r>
              <a:rPr lang="en-US" dirty="0"/>
              <a:t>Can be a local method</a:t>
            </a:r>
          </a:p>
          <a:p>
            <a:pPr lvl="1"/>
            <a:r>
              <a:rPr lang="en-US" dirty="0"/>
              <a:t>Lambdas	</a:t>
            </a:r>
          </a:p>
          <a:p>
            <a:pPr marL="0" indent="0">
              <a:buNone/>
            </a:pPr>
            <a:endParaRPr lang="en-US" dirty="0"/>
          </a:p>
        </p:txBody>
      </p:sp>
    </p:spTree>
    <p:extLst>
      <p:ext uri="{BB962C8B-B14F-4D97-AF65-F5344CB8AC3E}">
        <p14:creationId xmlns:p14="http://schemas.microsoft.com/office/powerpoint/2010/main" val="4125565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6096000" y="4464911"/>
            <a:ext cx="5181600" cy="1393820"/>
          </a:xfrm>
        </p:spPr>
        <p:txBody>
          <a:bodyPr>
            <a:normAutofit/>
          </a:bodyPr>
          <a:lstStyle/>
          <a:p>
            <a:r>
              <a:rPr lang="en-US" dirty="0"/>
              <a:t>LINQ algorithm</a:t>
            </a:r>
          </a:p>
          <a:p>
            <a:endParaRPr lang="en-US" dirty="0"/>
          </a:p>
        </p:txBody>
      </p:sp>
      <p:sp>
        <p:nvSpPr>
          <p:cNvPr id="4" name="Title 3"/>
          <p:cNvSpPr>
            <a:spLocks noGrp="1"/>
          </p:cNvSpPr>
          <p:nvPr>
            <p:ph type="title"/>
          </p:nvPr>
        </p:nvSpPr>
        <p:spPr>
          <a:xfrm>
            <a:off x="768096" y="2831592"/>
            <a:ext cx="10363200" cy="762000"/>
          </a:xfrm>
        </p:spPr>
        <p:txBody>
          <a:bodyPr>
            <a:normAutofit fontScale="90000"/>
          </a:bodyPr>
          <a:lstStyle/>
          <a:p>
            <a:r>
              <a:rPr lang="en-US" sz="13800" dirty="0"/>
              <a:t>Demo!</a:t>
            </a:r>
          </a:p>
        </p:txBody>
      </p:sp>
    </p:spTree>
    <p:extLst>
      <p:ext uri="{BB962C8B-B14F-4D97-AF65-F5344CB8AC3E}">
        <p14:creationId xmlns:p14="http://schemas.microsoft.com/office/powerpoint/2010/main" val="3669991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3DBCC-DB1D-4C33-BC5B-6E090264A971}"/>
              </a:ext>
            </a:extLst>
          </p:cNvPr>
          <p:cNvSpPr>
            <a:spLocks noGrp="1"/>
          </p:cNvSpPr>
          <p:nvPr>
            <p:ph type="title"/>
          </p:nvPr>
        </p:nvSpPr>
        <p:spPr/>
        <p:txBody>
          <a:bodyPr/>
          <a:lstStyle/>
          <a:p>
            <a:r>
              <a:rPr lang="en-US" dirty="0"/>
              <a:t>Benefits of functional programming in C# &lt;= 7</a:t>
            </a:r>
          </a:p>
        </p:txBody>
      </p:sp>
      <p:sp>
        <p:nvSpPr>
          <p:cNvPr id="3" name="Content Placeholder 2">
            <a:extLst>
              <a:ext uri="{FF2B5EF4-FFF2-40B4-BE49-F238E27FC236}">
                <a16:creationId xmlns:a16="http://schemas.microsoft.com/office/drawing/2014/main" id="{46548E92-AD6B-4CFF-ADF7-3F0B513F9FD0}"/>
              </a:ext>
            </a:extLst>
          </p:cNvPr>
          <p:cNvSpPr>
            <a:spLocks noGrp="1"/>
          </p:cNvSpPr>
          <p:nvPr>
            <p:ph idx="1"/>
          </p:nvPr>
        </p:nvSpPr>
        <p:spPr/>
        <p:txBody>
          <a:bodyPr/>
          <a:lstStyle/>
          <a:p>
            <a:pPr marL="514350" indent="-514350">
              <a:buFont typeface="+mj-lt"/>
              <a:buAutoNum type="arabicPeriod"/>
            </a:pPr>
            <a:r>
              <a:rPr lang="en-US" dirty="0"/>
              <a:t>Reuse algorithms with different varied details (1</a:t>
            </a:r>
            <a:r>
              <a:rPr lang="en-US" baseline="30000" dirty="0"/>
              <a:t>st</a:t>
            </a:r>
            <a:r>
              <a:rPr lang="en-US" dirty="0"/>
              <a:t> class functions)</a:t>
            </a:r>
          </a:p>
          <a:p>
            <a:pPr marL="514350" indent="-514350">
              <a:buFont typeface="+mj-lt"/>
              <a:buAutoNum type="arabicPeriod"/>
            </a:pPr>
            <a:r>
              <a:rPr lang="en-US" dirty="0"/>
              <a:t>Easier to test (purity)</a:t>
            </a:r>
          </a:p>
          <a:p>
            <a:pPr marL="514350" indent="-514350">
              <a:buFont typeface="+mj-lt"/>
              <a:buAutoNum type="arabicPeriod"/>
            </a:pPr>
            <a:endParaRPr lang="en-US" dirty="0"/>
          </a:p>
        </p:txBody>
      </p:sp>
    </p:spTree>
    <p:extLst>
      <p:ext uri="{BB962C8B-B14F-4D97-AF65-F5344CB8AC3E}">
        <p14:creationId xmlns:p14="http://schemas.microsoft.com/office/powerpoint/2010/main" val="1861447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Purity</a:t>
            </a:r>
          </a:p>
        </p:txBody>
      </p:sp>
      <p:sp>
        <p:nvSpPr>
          <p:cNvPr id="3" name="Content Placeholder 2"/>
          <p:cNvSpPr>
            <a:spLocks noGrp="1"/>
          </p:cNvSpPr>
          <p:nvPr>
            <p:ph idx="1"/>
          </p:nvPr>
        </p:nvSpPr>
        <p:spPr>
          <a:xfrm>
            <a:off x="838200" y="1825624"/>
            <a:ext cx="10515600" cy="4508673"/>
          </a:xfrm>
        </p:spPr>
        <p:txBody>
          <a:bodyPr>
            <a:normAutofit/>
          </a:bodyPr>
          <a:lstStyle/>
          <a:p>
            <a:r>
              <a:rPr lang="en-US" dirty="0"/>
              <a:t>No surprises!</a:t>
            </a:r>
          </a:p>
          <a:p>
            <a:pPr lvl="1"/>
            <a:r>
              <a:rPr lang="en-US" dirty="0"/>
              <a:t>Should indicate all possible input/output</a:t>
            </a:r>
          </a:p>
          <a:p>
            <a:pPr lvl="1"/>
            <a:r>
              <a:rPr lang="en-US" dirty="0"/>
              <a:t>Same input should </a:t>
            </a:r>
            <a:r>
              <a:rPr lang="en-US" b="1" i="1" u="sng" dirty="0"/>
              <a:t>always</a:t>
            </a:r>
            <a:r>
              <a:rPr lang="en-US" dirty="0"/>
              <a:t> result in same output</a:t>
            </a:r>
          </a:p>
        </p:txBody>
      </p:sp>
    </p:spTree>
    <p:extLst>
      <p:ext uri="{BB962C8B-B14F-4D97-AF65-F5344CB8AC3E}">
        <p14:creationId xmlns:p14="http://schemas.microsoft.com/office/powerpoint/2010/main" val="4141186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6096000" y="4464911"/>
            <a:ext cx="5181600" cy="1393820"/>
          </a:xfrm>
        </p:spPr>
        <p:txBody>
          <a:bodyPr>
            <a:normAutofit/>
          </a:bodyPr>
          <a:lstStyle/>
          <a:p>
            <a:r>
              <a:rPr lang="en-US" dirty="0"/>
              <a:t>Purity</a:t>
            </a:r>
          </a:p>
          <a:p>
            <a:endParaRPr lang="en-US" dirty="0"/>
          </a:p>
        </p:txBody>
      </p:sp>
      <p:sp>
        <p:nvSpPr>
          <p:cNvPr id="4" name="Title 3"/>
          <p:cNvSpPr>
            <a:spLocks noGrp="1"/>
          </p:cNvSpPr>
          <p:nvPr>
            <p:ph type="title"/>
          </p:nvPr>
        </p:nvSpPr>
        <p:spPr>
          <a:xfrm>
            <a:off x="768096" y="2831592"/>
            <a:ext cx="10363200" cy="762000"/>
          </a:xfrm>
        </p:spPr>
        <p:txBody>
          <a:bodyPr>
            <a:normAutofit fontScale="90000"/>
          </a:bodyPr>
          <a:lstStyle/>
          <a:p>
            <a:r>
              <a:rPr lang="en-US" sz="13800" dirty="0"/>
              <a:t>Demo!</a:t>
            </a:r>
          </a:p>
        </p:txBody>
      </p:sp>
    </p:spTree>
    <p:extLst>
      <p:ext uri="{BB962C8B-B14F-4D97-AF65-F5344CB8AC3E}">
        <p14:creationId xmlns:p14="http://schemas.microsoft.com/office/powerpoint/2010/main" val="2946150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Purity</a:t>
            </a:r>
          </a:p>
        </p:txBody>
      </p:sp>
      <p:sp>
        <p:nvSpPr>
          <p:cNvPr id="3" name="Content Placeholder 2"/>
          <p:cNvSpPr>
            <a:spLocks noGrp="1"/>
          </p:cNvSpPr>
          <p:nvPr>
            <p:ph idx="1"/>
          </p:nvPr>
        </p:nvSpPr>
        <p:spPr>
          <a:xfrm>
            <a:off x="838200" y="1825624"/>
            <a:ext cx="10515600" cy="4508673"/>
          </a:xfrm>
        </p:spPr>
        <p:txBody>
          <a:bodyPr>
            <a:normAutofit/>
          </a:bodyPr>
          <a:lstStyle/>
          <a:p>
            <a:r>
              <a:rPr lang="en-US" dirty="0"/>
              <a:t>No surprises!</a:t>
            </a:r>
          </a:p>
          <a:p>
            <a:pPr lvl="1"/>
            <a:r>
              <a:rPr lang="en-US" dirty="0"/>
              <a:t>Should indicate all possible input/output</a:t>
            </a:r>
          </a:p>
          <a:p>
            <a:pPr lvl="1"/>
            <a:r>
              <a:rPr lang="en-US" dirty="0"/>
              <a:t>Same input should </a:t>
            </a:r>
            <a:r>
              <a:rPr lang="en-US" b="1" i="1" u="sng" dirty="0"/>
              <a:t>always</a:t>
            </a:r>
            <a:r>
              <a:rPr lang="en-US" dirty="0"/>
              <a:t> result in same output</a:t>
            </a:r>
          </a:p>
          <a:p>
            <a:pPr lvl="1"/>
            <a:r>
              <a:rPr lang="en-US" dirty="0"/>
              <a:t>Control flow should be entirely predictable</a:t>
            </a:r>
          </a:p>
          <a:p>
            <a:pPr lvl="2"/>
            <a:r>
              <a:rPr lang="en-US" dirty="0"/>
              <a:t>Careful planning for exception</a:t>
            </a:r>
          </a:p>
          <a:p>
            <a:pPr lvl="1"/>
            <a:r>
              <a:rPr lang="en-US" dirty="0"/>
              <a:t>Void methods (except those doing absolutely nothing) are not pure</a:t>
            </a:r>
          </a:p>
          <a:p>
            <a:r>
              <a:rPr lang="en-US" dirty="0"/>
              <a:t>Pure code is easy to test</a:t>
            </a:r>
          </a:p>
          <a:p>
            <a:pPr lvl="1"/>
            <a:r>
              <a:rPr lang="en-US" dirty="0"/>
              <a:t>Be clear within your project what “the world can’t change” means</a:t>
            </a:r>
          </a:p>
        </p:txBody>
      </p:sp>
    </p:spTree>
    <p:extLst>
      <p:ext uri="{BB962C8B-B14F-4D97-AF65-F5344CB8AC3E}">
        <p14:creationId xmlns:p14="http://schemas.microsoft.com/office/powerpoint/2010/main" val="144717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fade">
                                      <p:cBhvr>
                                        <p:cTn id="11" dur="500"/>
                                        <p:tgtEl>
                                          <p:spTgt spid="3">
                                            <p:txEl>
                                              <p:pRg st="4" end="4"/>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103241-0ED8-4344-AA08-44C61839BD8B}"/>
              </a:ext>
            </a:extLst>
          </p:cNvPr>
          <p:cNvSpPr>
            <a:spLocks noGrp="1"/>
          </p:cNvSpPr>
          <p:nvPr>
            <p:ph type="title"/>
          </p:nvPr>
        </p:nvSpPr>
        <p:spPr/>
        <p:txBody>
          <a:bodyPr/>
          <a:lstStyle/>
          <a:p>
            <a:r>
              <a:rPr lang="en-US" dirty="0"/>
              <a:t>Purity is rather boring</a:t>
            </a:r>
          </a:p>
        </p:txBody>
      </p:sp>
      <p:sp>
        <p:nvSpPr>
          <p:cNvPr id="5" name="Text Placeholder 4">
            <a:extLst>
              <a:ext uri="{FF2B5EF4-FFF2-40B4-BE49-F238E27FC236}">
                <a16:creationId xmlns:a16="http://schemas.microsoft.com/office/drawing/2014/main" id="{0FF97C10-6715-46A7-ABC3-47173F846C2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1116260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98B4B6-C00C-4723-ADEE-F1F55A677CD8}"/>
              </a:ext>
            </a:extLst>
          </p:cNvPr>
          <p:cNvSpPr>
            <a:spLocks noGrp="1"/>
          </p:cNvSpPr>
          <p:nvPr>
            <p:ph type="title"/>
          </p:nvPr>
        </p:nvSpPr>
        <p:spPr/>
        <p:txBody>
          <a:bodyPr/>
          <a:lstStyle/>
          <a:p>
            <a:r>
              <a:rPr lang="en-US" dirty="0"/>
              <a:t>Your app might look like... </a:t>
            </a:r>
          </a:p>
        </p:txBody>
      </p:sp>
      <p:pic>
        <p:nvPicPr>
          <p:cNvPr id="14" name="Picture 13">
            <a:extLst>
              <a:ext uri="{FF2B5EF4-FFF2-40B4-BE49-F238E27FC236}">
                <a16:creationId xmlns:a16="http://schemas.microsoft.com/office/drawing/2014/main" id="{4AFA156B-05E1-4F70-9A2F-E6914F6CA4DB}"/>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923779" y="3545666"/>
            <a:ext cx="2552064" cy="2552064"/>
          </a:xfrm>
          <a:prstGeom prst="rect">
            <a:avLst/>
          </a:prstGeom>
        </p:spPr>
      </p:pic>
      <p:sp>
        <p:nvSpPr>
          <p:cNvPr id="9" name="Arrow: Up-Down 8">
            <a:extLst>
              <a:ext uri="{FF2B5EF4-FFF2-40B4-BE49-F238E27FC236}">
                <a16:creationId xmlns:a16="http://schemas.microsoft.com/office/drawing/2014/main" id="{5454415D-D96B-4E10-8133-1D3B4A2EFF04}"/>
              </a:ext>
            </a:extLst>
          </p:cNvPr>
          <p:cNvSpPr/>
          <p:nvPr/>
        </p:nvSpPr>
        <p:spPr>
          <a:xfrm rot="5400000" flipH="1">
            <a:off x="5233566" y="2025263"/>
            <a:ext cx="764547" cy="5823868"/>
          </a:xfrm>
          <a:prstGeom prst="upDown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600"/>
          </a:p>
        </p:txBody>
      </p:sp>
      <p:pic>
        <p:nvPicPr>
          <p:cNvPr id="4" name="Picture 3">
            <a:extLst>
              <a:ext uri="{FF2B5EF4-FFF2-40B4-BE49-F238E27FC236}">
                <a16:creationId xmlns:a16="http://schemas.microsoft.com/office/drawing/2014/main" id="{1BAB9FA4-BA65-4CEB-95C3-03751AA93B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928" y="3455504"/>
            <a:ext cx="2076740" cy="2438740"/>
          </a:xfrm>
          <a:prstGeom prst="rect">
            <a:avLst/>
          </a:prstGeom>
        </p:spPr>
      </p:pic>
      <p:sp>
        <p:nvSpPr>
          <p:cNvPr id="2" name="TextBox 1">
            <a:extLst>
              <a:ext uri="{FF2B5EF4-FFF2-40B4-BE49-F238E27FC236}">
                <a16:creationId xmlns:a16="http://schemas.microsoft.com/office/drawing/2014/main" id="{1B6B1D63-F0CB-4FA4-9B9F-48CCDC26837C}"/>
              </a:ext>
            </a:extLst>
          </p:cNvPr>
          <p:cNvSpPr txBox="1"/>
          <p:nvPr/>
        </p:nvSpPr>
        <p:spPr>
          <a:xfrm>
            <a:off x="3543716" y="1922476"/>
            <a:ext cx="4984058" cy="1200329"/>
          </a:xfrm>
          <a:prstGeom prst="rect">
            <a:avLst/>
          </a:prstGeom>
          <a:noFill/>
        </p:spPr>
        <p:txBody>
          <a:bodyPr wrap="none" rtlCol="0">
            <a:spAutoFit/>
          </a:bodyPr>
          <a:lstStyle/>
          <a:p>
            <a:pPr algn="ctr"/>
            <a:r>
              <a:rPr lang="en-US" sz="3600" dirty="0">
                <a:solidFill>
                  <a:srgbClr val="C00000"/>
                </a:solidFill>
                <a:latin typeface="Eras Bold ITC" panose="020B0907030504020204" pitchFamily="34" charset="0"/>
              </a:rPr>
              <a:t>Changing the world,</a:t>
            </a:r>
            <a:br>
              <a:rPr lang="en-US" sz="3600" dirty="0">
                <a:solidFill>
                  <a:srgbClr val="C00000"/>
                </a:solidFill>
                <a:latin typeface="Eras Bold ITC" panose="020B0907030504020204" pitchFamily="34" charset="0"/>
              </a:rPr>
            </a:br>
            <a:r>
              <a:rPr lang="en-US" sz="3600" dirty="0">
                <a:solidFill>
                  <a:srgbClr val="C00000"/>
                </a:solidFill>
                <a:latin typeface="Eras Bold ITC" panose="020B0907030504020204" pitchFamily="34" charset="0"/>
              </a:rPr>
              <a:t>not pure</a:t>
            </a:r>
          </a:p>
        </p:txBody>
      </p:sp>
      <p:cxnSp>
        <p:nvCxnSpPr>
          <p:cNvPr id="6" name="Straight Arrow Connector 5">
            <a:extLst>
              <a:ext uri="{FF2B5EF4-FFF2-40B4-BE49-F238E27FC236}">
                <a16:creationId xmlns:a16="http://schemas.microsoft.com/office/drawing/2014/main" id="{D373DF4E-1404-44E5-9EC6-0EDF572E9604}"/>
              </a:ext>
            </a:extLst>
          </p:cNvPr>
          <p:cNvCxnSpPr>
            <a:cxnSpLocks/>
          </p:cNvCxnSpPr>
          <p:nvPr/>
        </p:nvCxnSpPr>
        <p:spPr>
          <a:xfrm flipH="1">
            <a:off x="2629669" y="2784266"/>
            <a:ext cx="1679441" cy="665864"/>
          </a:xfrm>
          <a:prstGeom prst="straightConnector1">
            <a:avLst/>
          </a:prstGeom>
          <a:ln w="152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35B62B62-79A7-412F-B012-9F29951C6E6D}"/>
              </a:ext>
            </a:extLst>
          </p:cNvPr>
          <p:cNvCxnSpPr>
            <a:cxnSpLocks/>
          </p:cNvCxnSpPr>
          <p:nvPr/>
        </p:nvCxnSpPr>
        <p:spPr>
          <a:xfrm>
            <a:off x="7658100" y="2699945"/>
            <a:ext cx="1234440" cy="934795"/>
          </a:xfrm>
          <a:prstGeom prst="straightConnector1">
            <a:avLst/>
          </a:prstGeom>
          <a:ln w="152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93547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3A80696A-5324-4FE6-B1B6-1DBF660A2E14}"/>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7" name="Oval 6">
            <a:extLst>
              <a:ext uri="{FF2B5EF4-FFF2-40B4-BE49-F238E27FC236}">
                <a16:creationId xmlns:a16="http://schemas.microsoft.com/office/drawing/2014/main" id="{173F1E17-9978-41FD-AECE-55EC2C9C6E3B}"/>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2800" dirty="0">
                <a:solidFill>
                  <a:schemeClr val="tx1"/>
                </a:solidFill>
              </a:rPr>
              <a:t>Pure </a:t>
            </a:r>
          </a:p>
          <a:p>
            <a:pPr algn="ctr"/>
            <a:r>
              <a:rPr lang="en-US" sz="2800" dirty="0">
                <a:solidFill>
                  <a:schemeClr val="tx1"/>
                </a:solidFill>
              </a:rPr>
              <a:t>Functional </a:t>
            </a:r>
          </a:p>
          <a:p>
            <a:pPr algn="ctr"/>
            <a:r>
              <a:rPr lang="en-US" sz="2800" dirty="0">
                <a:solidFill>
                  <a:schemeClr val="tx1"/>
                </a:solidFill>
              </a:rPr>
              <a:t>World</a:t>
            </a:r>
          </a:p>
        </p:txBody>
      </p:sp>
      <p:sp>
        <p:nvSpPr>
          <p:cNvPr id="20" name="Arrow: Up-Down 19">
            <a:extLst>
              <a:ext uri="{FF2B5EF4-FFF2-40B4-BE49-F238E27FC236}">
                <a16:creationId xmlns:a16="http://schemas.microsoft.com/office/drawing/2014/main" id="{7132CFDD-F87D-46FA-AB10-FA93D5C7B3A7}"/>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6687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1C848-0C19-435B-A580-A656476C344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B187FF0-7229-4411-B817-4B2A76F6016F}"/>
              </a:ext>
            </a:extLst>
          </p:cNvPr>
          <p:cNvSpPr>
            <a:spLocks noGrp="1"/>
          </p:cNvSpPr>
          <p:nvPr>
            <p:ph idx="1"/>
          </p:nvPr>
        </p:nvSpPr>
        <p:spPr/>
        <p:txBody>
          <a:bodyPr>
            <a:normAutofit fontScale="92500" lnSpcReduction="10000"/>
          </a:bodyPr>
          <a:lstStyle/>
          <a:p>
            <a:pPr marL="0" indent="0">
              <a:buNone/>
            </a:pPr>
            <a:r>
              <a:rPr lang="en-US" dirty="0"/>
              <a:t>You are effective with the imperative, object-oriented core of Java or .NET but you look longingly at the winsome smile of functional languages. </a:t>
            </a:r>
          </a:p>
          <a:p>
            <a:pPr marL="0" indent="0">
              <a:buNone/>
            </a:pPr>
            <a:r>
              <a:rPr lang="en-US" dirty="0"/>
              <a:t>If you play with your language’s functional features, you're never quite sure if you’re getting it right or taking full advantage of them. This talk is for you. </a:t>
            </a:r>
          </a:p>
          <a:p>
            <a:pPr marL="0" indent="0">
              <a:buNone/>
            </a:pPr>
            <a:r>
              <a:rPr lang="en-US" dirty="0"/>
              <a:t>You'll learn which code to attack with functional ideas and how to do it. You’ll look at code similar to what you write every day, and see it transform from long, difficult-to-follow code to short code that's easy to understand, hard to mess up, and straightforward to debug. Better yet, functional approaches help you apply patterns in a clear and consistent way. </a:t>
            </a:r>
          </a:p>
          <a:p>
            <a:pPr marL="0" indent="0">
              <a:buNone/>
            </a:pPr>
            <a:r>
              <a:rPr lang="en-US" dirty="0"/>
              <a:t>Apply these techniques while leveraging delegates, lambda expressions, base classes and generics.</a:t>
            </a:r>
          </a:p>
        </p:txBody>
      </p:sp>
    </p:spTree>
    <p:extLst>
      <p:ext uri="{BB962C8B-B14F-4D97-AF65-F5344CB8AC3E}">
        <p14:creationId xmlns:p14="http://schemas.microsoft.com/office/powerpoint/2010/main" val="23855315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103241-0ED8-4344-AA08-44C61839BD8B}"/>
              </a:ext>
            </a:extLst>
          </p:cNvPr>
          <p:cNvSpPr>
            <a:spLocks noGrp="1"/>
          </p:cNvSpPr>
          <p:nvPr>
            <p:ph type="title"/>
          </p:nvPr>
        </p:nvSpPr>
        <p:spPr/>
        <p:txBody>
          <a:bodyPr/>
          <a:lstStyle/>
          <a:p>
            <a:pPr lvl="1"/>
            <a:r>
              <a:rPr lang="en-US" sz="6000" kern="1200" dirty="0">
                <a:solidFill>
                  <a:schemeClr val="tx1"/>
                </a:solidFill>
                <a:latin typeface="+mj-lt"/>
                <a:ea typeface="+mj-ea"/>
                <a:cs typeface="+mj-cs"/>
              </a:rPr>
              <a:t>Separate pure and not pure code</a:t>
            </a:r>
          </a:p>
        </p:txBody>
      </p:sp>
      <p:sp>
        <p:nvSpPr>
          <p:cNvPr id="5" name="Text Placeholder 4">
            <a:extLst>
              <a:ext uri="{FF2B5EF4-FFF2-40B4-BE49-F238E27FC236}">
                <a16:creationId xmlns:a16="http://schemas.microsoft.com/office/drawing/2014/main" id="{0FF97C10-6715-46A7-ABC3-47173F846C2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201983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3A80696A-5324-4FE6-B1B6-1DBF660A2E14}"/>
              </a:ext>
            </a:extLst>
          </p:cNvPr>
          <p:cNvSpPr/>
          <p:nvPr/>
        </p:nvSpPr>
        <p:spPr>
          <a:xfrm>
            <a:off x="2396828" y="446239"/>
            <a:ext cx="3146611" cy="2906561"/>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7" name="Oval 6">
            <a:extLst>
              <a:ext uri="{FF2B5EF4-FFF2-40B4-BE49-F238E27FC236}">
                <a16:creationId xmlns:a16="http://schemas.microsoft.com/office/drawing/2014/main" id="{173F1E17-9978-41FD-AECE-55EC2C9C6E3B}"/>
              </a:ext>
            </a:extLst>
          </p:cNvPr>
          <p:cNvSpPr/>
          <p:nvPr/>
        </p:nvSpPr>
        <p:spPr>
          <a:xfrm>
            <a:off x="2811218" y="864380"/>
            <a:ext cx="2317832" cy="207027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2000" dirty="0">
                <a:solidFill>
                  <a:schemeClr val="tx1"/>
                </a:solidFill>
              </a:rPr>
              <a:t>Pure </a:t>
            </a:r>
          </a:p>
          <a:p>
            <a:pPr algn="ctr"/>
            <a:r>
              <a:rPr lang="en-US" sz="2000" dirty="0">
                <a:solidFill>
                  <a:schemeClr val="tx1"/>
                </a:solidFill>
              </a:rPr>
              <a:t>Functional </a:t>
            </a:r>
          </a:p>
          <a:p>
            <a:pPr algn="ctr"/>
            <a:r>
              <a:rPr lang="en-US" sz="2000" dirty="0">
                <a:solidFill>
                  <a:schemeClr val="tx1"/>
                </a:solidFill>
              </a:rPr>
              <a:t>World</a:t>
            </a:r>
          </a:p>
        </p:txBody>
      </p:sp>
      <p:sp>
        <p:nvSpPr>
          <p:cNvPr id="20" name="Arrow: Up-Down 19">
            <a:extLst>
              <a:ext uri="{FF2B5EF4-FFF2-40B4-BE49-F238E27FC236}">
                <a16:creationId xmlns:a16="http://schemas.microsoft.com/office/drawing/2014/main" id="{7132CFDD-F87D-46FA-AB10-FA93D5C7B3A7}"/>
              </a:ext>
            </a:extLst>
          </p:cNvPr>
          <p:cNvSpPr/>
          <p:nvPr/>
        </p:nvSpPr>
        <p:spPr>
          <a:xfrm rot="5400000">
            <a:off x="2316291" y="1294552"/>
            <a:ext cx="464473" cy="1209936"/>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400"/>
          </a:p>
        </p:txBody>
      </p:sp>
      <p:grpSp>
        <p:nvGrpSpPr>
          <p:cNvPr id="8" name="Group 7">
            <a:extLst>
              <a:ext uri="{FF2B5EF4-FFF2-40B4-BE49-F238E27FC236}">
                <a16:creationId xmlns:a16="http://schemas.microsoft.com/office/drawing/2014/main" id="{62F85A93-EA28-4E96-A67D-49CFE059C6CB}"/>
              </a:ext>
            </a:extLst>
          </p:cNvPr>
          <p:cNvGrpSpPr/>
          <p:nvPr/>
        </p:nvGrpSpPr>
        <p:grpSpPr>
          <a:xfrm>
            <a:off x="-203227" y="3411761"/>
            <a:ext cx="3889723" cy="3303729"/>
            <a:chOff x="1516466" y="169148"/>
            <a:chExt cx="8134798" cy="6519703"/>
          </a:xfrm>
        </p:grpSpPr>
        <p:sp>
          <p:nvSpPr>
            <p:cNvPr id="9" name="Oval 8">
              <a:extLst>
                <a:ext uri="{FF2B5EF4-FFF2-40B4-BE49-F238E27FC236}">
                  <a16:creationId xmlns:a16="http://schemas.microsoft.com/office/drawing/2014/main" id="{96C63AC7-9EFC-46A7-A415-D9B0031DEBA6}"/>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0" name="Oval 9">
              <a:extLst>
                <a:ext uri="{FF2B5EF4-FFF2-40B4-BE49-F238E27FC236}">
                  <a16:creationId xmlns:a16="http://schemas.microsoft.com/office/drawing/2014/main" id="{809C452C-7E39-4655-B41A-21D3B809665A}"/>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2000" dirty="0">
                  <a:solidFill>
                    <a:schemeClr val="tx1"/>
                  </a:solidFill>
                </a:rPr>
                <a:t>Pure </a:t>
              </a:r>
            </a:p>
            <a:p>
              <a:pPr algn="ctr"/>
              <a:r>
                <a:rPr lang="en-US" sz="2000" dirty="0">
                  <a:solidFill>
                    <a:schemeClr val="tx1"/>
                  </a:solidFill>
                </a:rPr>
                <a:t>Functional </a:t>
              </a:r>
            </a:p>
            <a:p>
              <a:pPr algn="ctr"/>
              <a:r>
                <a:rPr lang="en-US" sz="2000" dirty="0">
                  <a:solidFill>
                    <a:schemeClr val="tx1"/>
                  </a:solidFill>
                </a:rPr>
                <a:t>World</a:t>
              </a:r>
            </a:p>
          </p:txBody>
        </p:sp>
        <p:sp>
          <p:nvSpPr>
            <p:cNvPr id="12" name="Arrow: Up-Down 11">
              <a:extLst>
                <a:ext uri="{FF2B5EF4-FFF2-40B4-BE49-F238E27FC236}">
                  <a16:creationId xmlns:a16="http://schemas.microsoft.com/office/drawing/2014/main" id="{D01C5F37-5E7B-463D-8DBF-4821ABDAF9DB}"/>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400"/>
            </a:p>
          </p:txBody>
        </p:sp>
      </p:grpSp>
      <p:grpSp>
        <p:nvGrpSpPr>
          <p:cNvPr id="13" name="Group 12">
            <a:extLst>
              <a:ext uri="{FF2B5EF4-FFF2-40B4-BE49-F238E27FC236}">
                <a16:creationId xmlns:a16="http://schemas.microsoft.com/office/drawing/2014/main" id="{AA8B5D4B-C452-4276-A2E6-2F52D2F6BBBD}"/>
              </a:ext>
            </a:extLst>
          </p:cNvPr>
          <p:cNvGrpSpPr/>
          <p:nvPr/>
        </p:nvGrpSpPr>
        <p:grpSpPr>
          <a:xfrm>
            <a:off x="8008829" y="3187064"/>
            <a:ext cx="2821789" cy="2304878"/>
            <a:chOff x="1516466" y="169148"/>
            <a:chExt cx="8134798" cy="6519703"/>
          </a:xfrm>
        </p:grpSpPr>
        <p:sp>
          <p:nvSpPr>
            <p:cNvPr id="14" name="Oval 13">
              <a:extLst>
                <a:ext uri="{FF2B5EF4-FFF2-40B4-BE49-F238E27FC236}">
                  <a16:creationId xmlns:a16="http://schemas.microsoft.com/office/drawing/2014/main" id="{62E973FD-7472-4F28-AF81-BAD1D97F73A7}"/>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5" name="Oval 14">
              <a:extLst>
                <a:ext uri="{FF2B5EF4-FFF2-40B4-BE49-F238E27FC236}">
                  <a16:creationId xmlns:a16="http://schemas.microsoft.com/office/drawing/2014/main" id="{55452ADE-FE0A-4A95-9D3B-7829D7FC26D4}"/>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2000" dirty="0">
                  <a:solidFill>
                    <a:schemeClr val="tx1"/>
                  </a:solidFill>
                </a:rPr>
                <a:t>Pure </a:t>
              </a:r>
            </a:p>
            <a:p>
              <a:pPr algn="ctr"/>
              <a:r>
                <a:rPr lang="en-US" sz="2000" dirty="0">
                  <a:solidFill>
                    <a:schemeClr val="tx1"/>
                  </a:solidFill>
                </a:rPr>
                <a:t>Functional </a:t>
              </a:r>
            </a:p>
            <a:p>
              <a:pPr algn="ctr"/>
              <a:r>
                <a:rPr lang="en-US" sz="2000" dirty="0">
                  <a:solidFill>
                    <a:schemeClr val="tx1"/>
                  </a:solidFill>
                </a:rPr>
                <a:t>World</a:t>
              </a:r>
            </a:p>
          </p:txBody>
        </p:sp>
        <p:sp>
          <p:nvSpPr>
            <p:cNvPr id="17" name="Arrow: Up-Down 16">
              <a:extLst>
                <a:ext uri="{FF2B5EF4-FFF2-40B4-BE49-F238E27FC236}">
                  <a16:creationId xmlns:a16="http://schemas.microsoft.com/office/drawing/2014/main" id="{9707EEA5-E5CB-4462-B13D-790CBFB802AA}"/>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400"/>
            </a:p>
          </p:txBody>
        </p:sp>
      </p:grpSp>
      <p:grpSp>
        <p:nvGrpSpPr>
          <p:cNvPr id="19" name="Group 18">
            <a:extLst>
              <a:ext uri="{FF2B5EF4-FFF2-40B4-BE49-F238E27FC236}">
                <a16:creationId xmlns:a16="http://schemas.microsoft.com/office/drawing/2014/main" id="{7CEF1409-AE13-4EF0-903D-FEF7C5853E17}"/>
              </a:ext>
            </a:extLst>
          </p:cNvPr>
          <p:cNvGrpSpPr/>
          <p:nvPr/>
        </p:nvGrpSpPr>
        <p:grpSpPr>
          <a:xfrm>
            <a:off x="4986297" y="4007193"/>
            <a:ext cx="2295029" cy="1914303"/>
            <a:chOff x="1516466" y="169148"/>
            <a:chExt cx="8134798" cy="6519703"/>
          </a:xfrm>
        </p:grpSpPr>
        <p:sp>
          <p:nvSpPr>
            <p:cNvPr id="21" name="Oval 20">
              <a:extLst>
                <a:ext uri="{FF2B5EF4-FFF2-40B4-BE49-F238E27FC236}">
                  <a16:creationId xmlns:a16="http://schemas.microsoft.com/office/drawing/2014/main" id="{3B570EE8-AC70-4260-AB0A-5A38CE591FA7}"/>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2" name="Oval 21">
              <a:extLst>
                <a:ext uri="{FF2B5EF4-FFF2-40B4-BE49-F238E27FC236}">
                  <a16:creationId xmlns:a16="http://schemas.microsoft.com/office/drawing/2014/main" id="{16744AA3-0B63-4B50-BC75-FE8E1D903C71}"/>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400" dirty="0">
                  <a:solidFill>
                    <a:schemeClr val="tx1"/>
                  </a:solidFill>
                </a:rPr>
                <a:t>Pure </a:t>
              </a:r>
            </a:p>
            <a:p>
              <a:pPr algn="ctr"/>
              <a:r>
                <a:rPr lang="en-US" sz="1400" dirty="0">
                  <a:solidFill>
                    <a:schemeClr val="tx1"/>
                  </a:solidFill>
                </a:rPr>
                <a:t>Functional </a:t>
              </a:r>
            </a:p>
            <a:p>
              <a:pPr algn="ctr"/>
              <a:r>
                <a:rPr lang="en-US" sz="1400" dirty="0">
                  <a:solidFill>
                    <a:schemeClr val="tx1"/>
                  </a:solidFill>
                </a:rPr>
                <a:t>World</a:t>
              </a:r>
            </a:p>
          </p:txBody>
        </p:sp>
        <p:sp>
          <p:nvSpPr>
            <p:cNvPr id="24" name="Arrow: Up-Down 23">
              <a:extLst>
                <a:ext uri="{FF2B5EF4-FFF2-40B4-BE49-F238E27FC236}">
                  <a16:creationId xmlns:a16="http://schemas.microsoft.com/office/drawing/2014/main" id="{F65D361D-4967-4374-8340-E17869E80536}"/>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grpSp>
        <p:nvGrpSpPr>
          <p:cNvPr id="25" name="Group 24">
            <a:extLst>
              <a:ext uri="{FF2B5EF4-FFF2-40B4-BE49-F238E27FC236}">
                <a16:creationId xmlns:a16="http://schemas.microsoft.com/office/drawing/2014/main" id="{8DE3D0F5-037A-41B6-9D47-7662C21D1453}"/>
              </a:ext>
            </a:extLst>
          </p:cNvPr>
          <p:cNvGrpSpPr/>
          <p:nvPr/>
        </p:nvGrpSpPr>
        <p:grpSpPr>
          <a:xfrm>
            <a:off x="6992355" y="1285995"/>
            <a:ext cx="2295029" cy="1914303"/>
            <a:chOff x="1516466" y="169148"/>
            <a:chExt cx="8134798" cy="6519703"/>
          </a:xfrm>
        </p:grpSpPr>
        <p:sp>
          <p:nvSpPr>
            <p:cNvPr id="26" name="Oval 25">
              <a:extLst>
                <a:ext uri="{FF2B5EF4-FFF2-40B4-BE49-F238E27FC236}">
                  <a16:creationId xmlns:a16="http://schemas.microsoft.com/office/drawing/2014/main" id="{D6769155-421A-49FD-AA15-23809F9E78F4}"/>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7" name="Oval 26">
              <a:extLst>
                <a:ext uri="{FF2B5EF4-FFF2-40B4-BE49-F238E27FC236}">
                  <a16:creationId xmlns:a16="http://schemas.microsoft.com/office/drawing/2014/main" id="{CE7D786E-A7BA-46DF-BBF9-0995079B7DB0}"/>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400" dirty="0">
                  <a:solidFill>
                    <a:schemeClr val="tx1"/>
                  </a:solidFill>
                </a:rPr>
                <a:t>Pure </a:t>
              </a:r>
            </a:p>
            <a:p>
              <a:pPr algn="ctr"/>
              <a:r>
                <a:rPr lang="en-US" sz="1400" dirty="0">
                  <a:solidFill>
                    <a:schemeClr val="tx1"/>
                  </a:solidFill>
                </a:rPr>
                <a:t>Functional </a:t>
              </a:r>
            </a:p>
            <a:p>
              <a:pPr algn="ctr"/>
              <a:r>
                <a:rPr lang="en-US" sz="1400" dirty="0">
                  <a:solidFill>
                    <a:schemeClr val="tx1"/>
                  </a:solidFill>
                </a:rPr>
                <a:t>World</a:t>
              </a:r>
            </a:p>
          </p:txBody>
        </p:sp>
        <p:sp>
          <p:nvSpPr>
            <p:cNvPr id="29" name="Arrow: Up-Down 28">
              <a:extLst>
                <a:ext uri="{FF2B5EF4-FFF2-40B4-BE49-F238E27FC236}">
                  <a16:creationId xmlns:a16="http://schemas.microsoft.com/office/drawing/2014/main" id="{89615DFC-178F-45BD-84CE-FA24F97DEF07}"/>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spTree>
    <p:extLst>
      <p:ext uri="{BB962C8B-B14F-4D97-AF65-F5344CB8AC3E}">
        <p14:creationId xmlns:p14="http://schemas.microsoft.com/office/powerpoint/2010/main" val="880204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4294967295"/>
          </p:nvPr>
        </p:nvPicPr>
        <p:blipFill>
          <a:blip r:embed="rId3" cstate="print">
            <a:extLst>
              <a:ext uri="{28A0092B-C50C-407E-A947-70E740481C1C}">
                <a14:useLocalDpi xmlns:a14="http://schemas.microsoft.com/office/drawing/2010/main" val="0"/>
              </a:ext>
            </a:extLst>
          </a:blip>
          <a:stretch>
            <a:fillRect/>
          </a:stretch>
        </p:blipFill>
        <p:spPr>
          <a:xfrm>
            <a:off x="3901874" y="2140686"/>
            <a:ext cx="2261740" cy="1995653"/>
          </a:xfrm>
        </p:spPr>
      </p:pic>
      <p:sp>
        <p:nvSpPr>
          <p:cNvPr id="6" name="TextBox 5"/>
          <p:cNvSpPr txBox="1"/>
          <p:nvPr/>
        </p:nvSpPr>
        <p:spPr>
          <a:xfrm>
            <a:off x="1198830" y="1768908"/>
            <a:ext cx="2379177" cy="2646878"/>
          </a:xfrm>
          <a:prstGeom prst="rect">
            <a:avLst/>
          </a:prstGeom>
          <a:noFill/>
        </p:spPr>
        <p:txBody>
          <a:bodyPr wrap="none" rtlCol="0">
            <a:spAutoFit/>
          </a:bodyPr>
          <a:lstStyle/>
          <a:p>
            <a:r>
              <a:rPr lang="en-US" sz="16600" dirty="0"/>
              <a:t>C#</a:t>
            </a:r>
          </a:p>
        </p:txBody>
      </p:sp>
      <p:sp>
        <p:nvSpPr>
          <p:cNvPr id="7" name="TextBox 6"/>
          <p:cNvSpPr txBox="1"/>
          <p:nvPr/>
        </p:nvSpPr>
        <p:spPr>
          <a:xfrm>
            <a:off x="6539918" y="1861241"/>
            <a:ext cx="4786888" cy="2554545"/>
          </a:xfrm>
          <a:prstGeom prst="rect">
            <a:avLst/>
          </a:prstGeom>
          <a:noFill/>
        </p:spPr>
        <p:txBody>
          <a:bodyPr wrap="none" rtlCol="0">
            <a:spAutoFit/>
          </a:bodyPr>
          <a:lstStyle/>
          <a:p>
            <a:r>
              <a:rPr lang="en-US" sz="8000" dirty="0"/>
              <a:t>Functional </a:t>
            </a:r>
            <a:br>
              <a:rPr lang="en-US" sz="8000" dirty="0"/>
            </a:br>
            <a:r>
              <a:rPr lang="en-US" sz="8000" dirty="0"/>
              <a:t>techniques</a:t>
            </a:r>
          </a:p>
        </p:txBody>
      </p:sp>
    </p:spTree>
    <p:extLst>
      <p:ext uri="{BB962C8B-B14F-4D97-AF65-F5344CB8AC3E}">
        <p14:creationId xmlns:p14="http://schemas.microsoft.com/office/powerpoint/2010/main" val="936385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748CB39-28E9-4BF9-BD4F-2445B3E6C1E6}"/>
              </a:ext>
            </a:extLst>
          </p:cNvPr>
          <p:cNvGrpSpPr/>
          <p:nvPr/>
        </p:nvGrpSpPr>
        <p:grpSpPr>
          <a:xfrm>
            <a:off x="4815395" y="2271203"/>
            <a:ext cx="7190374" cy="4221672"/>
            <a:chOff x="-203227" y="446239"/>
            <a:chExt cx="11033845" cy="6269251"/>
          </a:xfrm>
        </p:grpSpPr>
        <p:grpSp>
          <p:nvGrpSpPr>
            <p:cNvPr id="2" name="Group 1">
              <a:extLst>
                <a:ext uri="{FF2B5EF4-FFF2-40B4-BE49-F238E27FC236}">
                  <a16:creationId xmlns:a16="http://schemas.microsoft.com/office/drawing/2014/main" id="{237C8AB3-8EAA-400F-98C1-5E882CB78BAB}"/>
                </a:ext>
              </a:extLst>
            </p:cNvPr>
            <p:cNvGrpSpPr/>
            <p:nvPr/>
          </p:nvGrpSpPr>
          <p:grpSpPr>
            <a:xfrm>
              <a:off x="1943560" y="446239"/>
              <a:ext cx="3599879" cy="2906561"/>
              <a:chOff x="1516466" y="169148"/>
              <a:chExt cx="8134798" cy="6519703"/>
            </a:xfrm>
          </p:grpSpPr>
          <p:sp>
            <p:nvSpPr>
              <p:cNvPr id="6" name="Oval 5">
                <a:extLst>
                  <a:ext uri="{FF2B5EF4-FFF2-40B4-BE49-F238E27FC236}">
                    <a16:creationId xmlns:a16="http://schemas.microsoft.com/office/drawing/2014/main" id="{3A80696A-5324-4FE6-B1B6-1DBF660A2E14}"/>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7" name="Oval 6">
                <a:extLst>
                  <a:ext uri="{FF2B5EF4-FFF2-40B4-BE49-F238E27FC236}">
                    <a16:creationId xmlns:a16="http://schemas.microsoft.com/office/drawing/2014/main" id="{173F1E17-9978-41FD-AECE-55EC2C9C6E3B}"/>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100" dirty="0">
                    <a:solidFill>
                      <a:schemeClr val="tx1"/>
                    </a:solidFill>
                  </a:rPr>
                  <a:t>Pure </a:t>
                </a:r>
              </a:p>
              <a:p>
                <a:pPr algn="ctr"/>
                <a:r>
                  <a:rPr lang="en-US" sz="1100" dirty="0">
                    <a:solidFill>
                      <a:schemeClr val="tx1"/>
                    </a:solidFill>
                  </a:rPr>
                  <a:t>Functional </a:t>
                </a:r>
              </a:p>
              <a:p>
                <a:pPr algn="ctr"/>
                <a:r>
                  <a:rPr lang="en-US" sz="1100" dirty="0">
                    <a:solidFill>
                      <a:schemeClr val="tx1"/>
                    </a:solidFill>
                  </a:rPr>
                  <a:t>World</a:t>
                </a:r>
              </a:p>
            </p:txBody>
          </p:sp>
          <p:sp>
            <p:nvSpPr>
              <p:cNvPr id="20" name="Arrow: Up-Down 19">
                <a:extLst>
                  <a:ext uri="{FF2B5EF4-FFF2-40B4-BE49-F238E27FC236}">
                    <a16:creationId xmlns:a16="http://schemas.microsoft.com/office/drawing/2014/main" id="{7132CFDD-F87D-46FA-AB10-FA93D5C7B3A7}"/>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900"/>
              </a:p>
            </p:txBody>
          </p:sp>
        </p:grpSp>
        <p:grpSp>
          <p:nvGrpSpPr>
            <p:cNvPr id="8" name="Group 7">
              <a:extLst>
                <a:ext uri="{FF2B5EF4-FFF2-40B4-BE49-F238E27FC236}">
                  <a16:creationId xmlns:a16="http://schemas.microsoft.com/office/drawing/2014/main" id="{62F85A93-EA28-4E96-A67D-49CFE059C6CB}"/>
                </a:ext>
              </a:extLst>
            </p:cNvPr>
            <p:cNvGrpSpPr/>
            <p:nvPr/>
          </p:nvGrpSpPr>
          <p:grpSpPr>
            <a:xfrm>
              <a:off x="-203227" y="3411761"/>
              <a:ext cx="3889723" cy="3303729"/>
              <a:chOff x="1516466" y="169148"/>
              <a:chExt cx="8134798" cy="6519703"/>
            </a:xfrm>
          </p:grpSpPr>
          <p:sp>
            <p:nvSpPr>
              <p:cNvPr id="9" name="Oval 8">
                <a:extLst>
                  <a:ext uri="{FF2B5EF4-FFF2-40B4-BE49-F238E27FC236}">
                    <a16:creationId xmlns:a16="http://schemas.microsoft.com/office/drawing/2014/main" id="{96C63AC7-9EFC-46A7-A415-D9B0031DEBA6}"/>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0" name="Oval 9">
                <a:extLst>
                  <a:ext uri="{FF2B5EF4-FFF2-40B4-BE49-F238E27FC236}">
                    <a16:creationId xmlns:a16="http://schemas.microsoft.com/office/drawing/2014/main" id="{809C452C-7E39-4655-B41A-21D3B809665A}"/>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100" dirty="0">
                    <a:solidFill>
                      <a:schemeClr val="tx1"/>
                    </a:solidFill>
                  </a:rPr>
                  <a:t>Pure </a:t>
                </a:r>
              </a:p>
              <a:p>
                <a:pPr algn="ctr"/>
                <a:r>
                  <a:rPr lang="en-US" sz="1100" dirty="0">
                    <a:solidFill>
                      <a:schemeClr val="tx1"/>
                    </a:solidFill>
                  </a:rPr>
                  <a:t>Functional </a:t>
                </a:r>
              </a:p>
              <a:p>
                <a:pPr algn="ctr"/>
                <a:r>
                  <a:rPr lang="en-US" sz="1100" dirty="0">
                    <a:solidFill>
                      <a:schemeClr val="tx1"/>
                    </a:solidFill>
                  </a:rPr>
                  <a:t>World</a:t>
                </a:r>
              </a:p>
            </p:txBody>
          </p:sp>
          <p:sp>
            <p:nvSpPr>
              <p:cNvPr id="12" name="Arrow: Up-Down 11">
                <a:extLst>
                  <a:ext uri="{FF2B5EF4-FFF2-40B4-BE49-F238E27FC236}">
                    <a16:creationId xmlns:a16="http://schemas.microsoft.com/office/drawing/2014/main" id="{D01C5F37-5E7B-463D-8DBF-4821ABDAF9DB}"/>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900"/>
              </a:p>
            </p:txBody>
          </p:sp>
        </p:grpSp>
        <p:grpSp>
          <p:nvGrpSpPr>
            <p:cNvPr id="13" name="Group 12">
              <a:extLst>
                <a:ext uri="{FF2B5EF4-FFF2-40B4-BE49-F238E27FC236}">
                  <a16:creationId xmlns:a16="http://schemas.microsoft.com/office/drawing/2014/main" id="{AA8B5D4B-C452-4276-A2E6-2F52D2F6BBBD}"/>
                </a:ext>
              </a:extLst>
            </p:cNvPr>
            <p:cNvGrpSpPr/>
            <p:nvPr/>
          </p:nvGrpSpPr>
          <p:grpSpPr>
            <a:xfrm>
              <a:off x="8008829" y="3187064"/>
              <a:ext cx="2821789" cy="2304878"/>
              <a:chOff x="1516466" y="169148"/>
              <a:chExt cx="8134798" cy="6519703"/>
            </a:xfrm>
          </p:grpSpPr>
          <p:sp>
            <p:nvSpPr>
              <p:cNvPr id="14" name="Oval 13">
                <a:extLst>
                  <a:ext uri="{FF2B5EF4-FFF2-40B4-BE49-F238E27FC236}">
                    <a16:creationId xmlns:a16="http://schemas.microsoft.com/office/drawing/2014/main" id="{62E973FD-7472-4F28-AF81-BAD1D97F73A7}"/>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5" name="Oval 14">
                <a:extLst>
                  <a:ext uri="{FF2B5EF4-FFF2-40B4-BE49-F238E27FC236}">
                    <a16:creationId xmlns:a16="http://schemas.microsoft.com/office/drawing/2014/main" id="{55452ADE-FE0A-4A95-9D3B-7829D7FC26D4}"/>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100" dirty="0">
                    <a:solidFill>
                      <a:schemeClr val="tx1"/>
                    </a:solidFill>
                  </a:rPr>
                  <a:t>Pure </a:t>
                </a:r>
              </a:p>
              <a:p>
                <a:pPr algn="ctr"/>
                <a:r>
                  <a:rPr lang="en-US" sz="1100" dirty="0">
                    <a:solidFill>
                      <a:schemeClr val="tx1"/>
                    </a:solidFill>
                  </a:rPr>
                  <a:t>Functional </a:t>
                </a:r>
              </a:p>
              <a:p>
                <a:pPr algn="ctr"/>
                <a:r>
                  <a:rPr lang="en-US" sz="1100" dirty="0">
                    <a:solidFill>
                      <a:schemeClr val="tx1"/>
                    </a:solidFill>
                  </a:rPr>
                  <a:t>World</a:t>
                </a:r>
              </a:p>
            </p:txBody>
          </p:sp>
          <p:sp>
            <p:nvSpPr>
              <p:cNvPr id="17" name="Arrow: Up-Down 16">
                <a:extLst>
                  <a:ext uri="{FF2B5EF4-FFF2-40B4-BE49-F238E27FC236}">
                    <a16:creationId xmlns:a16="http://schemas.microsoft.com/office/drawing/2014/main" id="{9707EEA5-E5CB-4462-B13D-790CBFB802AA}"/>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900"/>
              </a:p>
            </p:txBody>
          </p:sp>
        </p:grpSp>
        <p:grpSp>
          <p:nvGrpSpPr>
            <p:cNvPr id="19" name="Group 18">
              <a:extLst>
                <a:ext uri="{FF2B5EF4-FFF2-40B4-BE49-F238E27FC236}">
                  <a16:creationId xmlns:a16="http://schemas.microsoft.com/office/drawing/2014/main" id="{7CEF1409-AE13-4EF0-903D-FEF7C5853E17}"/>
                </a:ext>
              </a:extLst>
            </p:cNvPr>
            <p:cNvGrpSpPr/>
            <p:nvPr/>
          </p:nvGrpSpPr>
          <p:grpSpPr>
            <a:xfrm>
              <a:off x="4961511" y="3989495"/>
              <a:ext cx="2295029" cy="1914303"/>
              <a:chOff x="1516466" y="169148"/>
              <a:chExt cx="8134798" cy="6519703"/>
            </a:xfrm>
          </p:grpSpPr>
          <p:sp>
            <p:nvSpPr>
              <p:cNvPr id="21" name="Oval 20">
                <a:extLst>
                  <a:ext uri="{FF2B5EF4-FFF2-40B4-BE49-F238E27FC236}">
                    <a16:creationId xmlns:a16="http://schemas.microsoft.com/office/drawing/2014/main" id="{3B570EE8-AC70-4260-AB0A-5A38CE591FA7}"/>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2" name="Oval 21">
                <a:extLst>
                  <a:ext uri="{FF2B5EF4-FFF2-40B4-BE49-F238E27FC236}">
                    <a16:creationId xmlns:a16="http://schemas.microsoft.com/office/drawing/2014/main" id="{16744AA3-0B63-4B50-BC75-FE8E1D903C71}"/>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Pure </a:t>
                </a:r>
              </a:p>
              <a:p>
                <a:pPr algn="ctr"/>
                <a:r>
                  <a:rPr lang="en-US" sz="900" dirty="0">
                    <a:solidFill>
                      <a:schemeClr val="tx1"/>
                    </a:solidFill>
                  </a:rPr>
                  <a:t>Functional </a:t>
                </a:r>
              </a:p>
              <a:p>
                <a:pPr algn="ctr"/>
                <a:r>
                  <a:rPr lang="en-US" sz="900" dirty="0">
                    <a:solidFill>
                      <a:schemeClr val="tx1"/>
                    </a:solidFill>
                  </a:rPr>
                  <a:t>World</a:t>
                </a:r>
              </a:p>
            </p:txBody>
          </p:sp>
          <p:sp>
            <p:nvSpPr>
              <p:cNvPr id="24" name="Arrow: Up-Down 23">
                <a:extLst>
                  <a:ext uri="{FF2B5EF4-FFF2-40B4-BE49-F238E27FC236}">
                    <a16:creationId xmlns:a16="http://schemas.microsoft.com/office/drawing/2014/main" id="{F65D361D-4967-4374-8340-E17869E80536}"/>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grpSp>
          <p:nvGrpSpPr>
            <p:cNvPr id="25" name="Group 24">
              <a:extLst>
                <a:ext uri="{FF2B5EF4-FFF2-40B4-BE49-F238E27FC236}">
                  <a16:creationId xmlns:a16="http://schemas.microsoft.com/office/drawing/2014/main" id="{8DE3D0F5-037A-41B6-9D47-7662C21D1453}"/>
                </a:ext>
              </a:extLst>
            </p:cNvPr>
            <p:cNvGrpSpPr/>
            <p:nvPr/>
          </p:nvGrpSpPr>
          <p:grpSpPr>
            <a:xfrm>
              <a:off x="6992355" y="1285995"/>
              <a:ext cx="2295029" cy="1914303"/>
              <a:chOff x="1516466" y="169148"/>
              <a:chExt cx="8134798" cy="6519703"/>
            </a:xfrm>
          </p:grpSpPr>
          <p:sp>
            <p:nvSpPr>
              <p:cNvPr id="26" name="Oval 25">
                <a:extLst>
                  <a:ext uri="{FF2B5EF4-FFF2-40B4-BE49-F238E27FC236}">
                    <a16:creationId xmlns:a16="http://schemas.microsoft.com/office/drawing/2014/main" id="{D6769155-421A-49FD-AA15-23809F9E78F4}"/>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7" name="Oval 26">
                <a:extLst>
                  <a:ext uri="{FF2B5EF4-FFF2-40B4-BE49-F238E27FC236}">
                    <a16:creationId xmlns:a16="http://schemas.microsoft.com/office/drawing/2014/main" id="{CE7D786E-A7BA-46DF-BBF9-0995079B7DB0}"/>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Pure </a:t>
                </a:r>
              </a:p>
              <a:p>
                <a:pPr algn="ctr"/>
                <a:r>
                  <a:rPr lang="en-US" sz="900" dirty="0">
                    <a:solidFill>
                      <a:schemeClr val="tx1"/>
                    </a:solidFill>
                  </a:rPr>
                  <a:t>Functional </a:t>
                </a:r>
              </a:p>
              <a:p>
                <a:pPr algn="ctr"/>
                <a:r>
                  <a:rPr lang="en-US" sz="900" dirty="0">
                    <a:solidFill>
                      <a:schemeClr val="tx1"/>
                    </a:solidFill>
                  </a:rPr>
                  <a:t>World</a:t>
                </a:r>
              </a:p>
            </p:txBody>
          </p:sp>
          <p:sp>
            <p:nvSpPr>
              <p:cNvPr id="29" name="Arrow: Up-Down 28">
                <a:extLst>
                  <a:ext uri="{FF2B5EF4-FFF2-40B4-BE49-F238E27FC236}">
                    <a16:creationId xmlns:a16="http://schemas.microsoft.com/office/drawing/2014/main" id="{89615DFC-178F-45BD-84CE-FA24F97DEF07}"/>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grpSp>
      <p:sp>
        <p:nvSpPr>
          <p:cNvPr id="4" name="Title 3">
            <a:extLst>
              <a:ext uri="{FF2B5EF4-FFF2-40B4-BE49-F238E27FC236}">
                <a16:creationId xmlns:a16="http://schemas.microsoft.com/office/drawing/2014/main" id="{CD519CBF-92A6-4E3B-80C5-7277EF2EB400}"/>
              </a:ext>
            </a:extLst>
          </p:cNvPr>
          <p:cNvSpPr>
            <a:spLocks noGrp="1"/>
          </p:cNvSpPr>
          <p:nvPr>
            <p:ph type="title"/>
          </p:nvPr>
        </p:nvSpPr>
        <p:spPr/>
        <p:txBody>
          <a:bodyPr/>
          <a:lstStyle/>
          <a:p>
            <a:r>
              <a:rPr lang="en-US" dirty="0"/>
              <a:t>C# is statically typed and allows multiple internal functional islands</a:t>
            </a:r>
          </a:p>
        </p:txBody>
      </p:sp>
      <p:grpSp>
        <p:nvGrpSpPr>
          <p:cNvPr id="31" name="Group 30">
            <a:extLst>
              <a:ext uri="{FF2B5EF4-FFF2-40B4-BE49-F238E27FC236}">
                <a16:creationId xmlns:a16="http://schemas.microsoft.com/office/drawing/2014/main" id="{9F308117-5E3D-4D57-B1D8-AEB8F6DA864B}"/>
              </a:ext>
            </a:extLst>
          </p:cNvPr>
          <p:cNvGrpSpPr/>
          <p:nvPr/>
        </p:nvGrpSpPr>
        <p:grpSpPr>
          <a:xfrm flipH="1">
            <a:off x="3364520" y="1775433"/>
            <a:ext cx="2320581" cy="1957259"/>
            <a:chOff x="2540735" y="169148"/>
            <a:chExt cx="8046943" cy="6519703"/>
          </a:xfrm>
        </p:grpSpPr>
        <p:sp>
          <p:nvSpPr>
            <p:cNvPr id="52" name="Oval 51">
              <a:extLst>
                <a:ext uri="{FF2B5EF4-FFF2-40B4-BE49-F238E27FC236}">
                  <a16:creationId xmlns:a16="http://schemas.microsoft.com/office/drawing/2014/main" id="{B7B25374-9450-4A68-A91E-6165DB9F173F}"/>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53" name="Oval 52">
              <a:extLst>
                <a:ext uri="{FF2B5EF4-FFF2-40B4-BE49-F238E27FC236}">
                  <a16:creationId xmlns:a16="http://schemas.microsoft.com/office/drawing/2014/main" id="{73F79A8A-FA47-4EB5-B69C-332DA071E42C}"/>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100" dirty="0">
                  <a:solidFill>
                    <a:schemeClr val="tx1"/>
                  </a:solidFill>
                </a:rPr>
                <a:t>Pure </a:t>
              </a:r>
            </a:p>
            <a:p>
              <a:pPr algn="ctr"/>
              <a:r>
                <a:rPr lang="en-US" sz="1100" dirty="0">
                  <a:solidFill>
                    <a:schemeClr val="tx1"/>
                  </a:solidFill>
                </a:rPr>
                <a:t>Functional </a:t>
              </a:r>
            </a:p>
            <a:p>
              <a:pPr algn="ctr"/>
              <a:r>
                <a:rPr lang="en-US" sz="1100" dirty="0">
                  <a:solidFill>
                    <a:schemeClr val="tx1"/>
                  </a:solidFill>
                </a:rPr>
                <a:t>World</a:t>
              </a:r>
            </a:p>
          </p:txBody>
        </p:sp>
        <p:sp>
          <p:nvSpPr>
            <p:cNvPr id="54" name="Arrow: Up-Down 53">
              <a:extLst>
                <a:ext uri="{FF2B5EF4-FFF2-40B4-BE49-F238E27FC236}">
                  <a16:creationId xmlns:a16="http://schemas.microsoft.com/office/drawing/2014/main" id="{6485D66B-4497-4CBC-80CB-3D1C88681D40}"/>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900"/>
            </a:p>
          </p:txBody>
        </p:sp>
      </p:grpSp>
      <p:grpSp>
        <p:nvGrpSpPr>
          <p:cNvPr id="33" name="Group 32">
            <a:extLst>
              <a:ext uri="{FF2B5EF4-FFF2-40B4-BE49-F238E27FC236}">
                <a16:creationId xmlns:a16="http://schemas.microsoft.com/office/drawing/2014/main" id="{5B415062-79CE-4C75-9051-4E0D862433A7}"/>
              </a:ext>
            </a:extLst>
          </p:cNvPr>
          <p:cNvGrpSpPr/>
          <p:nvPr/>
        </p:nvGrpSpPr>
        <p:grpSpPr>
          <a:xfrm flipH="1">
            <a:off x="490241" y="4889797"/>
            <a:ext cx="1819002" cy="1552090"/>
            <a:chOff x="2540735" y="169148"/>
            <a:chExt cx="8046943" cy="6519703"/>
          </a:xfrm>
        </p:grpSpPr>
        <p:sp>
          <p:nvSpPr>
            <p:cNvPr id="44" name="Oval 43">
              <a:extLst>
                <a:ext uri="{FF2B5EF4-FFF2-40B4-BE49-F238E27FC236}">
                  <a16:creationId xmlns:a16="http://schemas.microsoft.com/office/drawing/2014/main" id="{56B335CF-34F3-4118-A770-B7299C52405C}"/>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45" name="Oval 44">
              <a:extLst>
                <a:ext uri="{FF2B5EF4-FFF2-40B4-BE49-F238E27FC236}">
                  <a16:creationId xmlns:a16="http://schemas.microsoft.com/office/drawing/2014/main" id="{F1C383AC-670A-4716-9C98-5C14FAA231B6}"/>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100" dirty="0">
                  <a:solidFill>
                    <a:schemeClr val="tx1"/>
                  </a:solidFill>
                </a:rPr>
                <a:t>Pure </a:t>
              </a:r>
            </a:p>
            <a:p>
              <a:pPr algn="ctr"/>
              <a:r>
                <a:rPr lang="en-US" sz="1100" dirty="0">
                  <a:solidFill>
                    <a:schemeClr val="tx1"/>
                  </a:solidFill>
                </a:rPr>
                <a:t>Functional </a:t>
              </a:r>
            </a:p>
            <a:p>
              <a:pPr algn="ctr"/>
              <a:r>
                <a:rPr lang="en-US" sz="1100" dirty="0">
                  <a:solidFill>
                    <a:schemeClr val="tx1"/>
                  </a:solidFill>
                </a:rPr>
                <a:t>World</a:t>
              </a:r>
            </a:p>
          </p:txBody>
        </p:sp>
        <p:sp>
          <p:nvSpPr>
            <p:cNvPr id="46" name="Arrow: Up-Down 45">
              <a:extLst>
                <a:ext uri="{FF2B5EF4-FFF2-40B4-BE49-F238E27FC236}">
                  <a16:creationId xmlns:a16="http://schemas.microsoft.com/office/drawing/2014/main" id="{46F309F9-EA26-45B4-9B27-D996DB043EA2}"/>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900"/>
            </a:p>
          </p:txBody>
        </p:sp>
      </p:grpSp>
      <p:grpSp>
        <p:nvGrpSpPr>
          <p:cNvPr id="34" name="Group 33">
            <a:extLst>
              <a:ext uri="{FF2B5EF4-FFF2-40B4-BE49-F238E27FC236}">
                <a16:creationId xmlns:a16="http://schemas.microsoft.com/office/drawing/2014/main" id="{4072C452-C691-4549-B41B-281E62A1CC56}"/>
              </a:ext>
            </a:extLst>
          </p:cNvPr>
          <p:cNvGrpSpPr/>
          <p:nvPr/>
        </p:nvGrpSpPr>
        <p:grpSpPr>
          <a:xfrm flipH="1">
            <a:off x="2778958" y="4142259"/>
            <a:ext cx="1479439" cy="1289079"/>
            <a:chOff x="2540735" y="169148"/>
            <a:chExt cx="8046943" cy="6519703"/>
          </a:xfrm>
        </p:grpSpPr>
        <p:sp>
          <p:nvSpPr>
            <p:cNvPr id="40" name="Oval 39">
              <a:extLst>
                <a:ext uri="{FF2B5EF4-FFF2-40B4-BE49-F238E27FC236}">
                  <a16:creationId xmlns:a16="http://schemas.microsoft.com/office/drawing/2014/main" id="{6534F5EF-1249-4794-8B89-3F8A3EEB6DD1}"/>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41" name="Oval 40">
              <a:extLst>
                <a:ext uri="{FF2B5EF4-FFF2-40B4-BE49-F238E27FC236}">
                  <a16:creationId xmlns:a16="http://schemas.microsoft.com/office/drawing/2014/main" id="{67AC6F3A-543A-4F10-8DE8-5C0C642E25B0}"/>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Pure </a:t>
              </a:r>
            </a:p>
            <a:p>
              <a:pPr algn="ctr"/>
              <a:r>
                <a:rPr lang="en-US" sz="900" dirty="0">
                  <a:solidFill>
                    <a:schemeClr val="tx1"/>
                  </a:solidFill>
                </a:rPr>
                <a:t>Functional </a:t>
              </a:r>
            </a:p>
            <a:p>
              <a:pPr algn="ctr"/>
              <a:r>
                <a:rPr lang="en-US" sz="900" dirty="0">
                  <a:solidFill>
                    <a:schemeClr val="tx1"/>
                  </a:solidFill>
                </a:rPr>
                <a:t>World</a:t>
              </a:r>
            </a:p>
          </p:txBody>
        </p:sp>
        <p:sp>
          <p:nvSpPr>
            <p:cNvPr id="42" name="Arrow: Up-Down 41">
              <a:extLst>
                <a:ext uri="{FF2B5EF4-FFF2-40B4-BE49-F238E27FC236}">
                  <a16:creationId xmlns:a16="http://schemas.microsoft.com/office/drawing/2014/main" id="{CEDFAD5A-9A11-47B5-9109-F0629B20374D}"/>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grpSp>
        <p:nvGrpSpPr>
          <p:cNvPr id="35" name="Group 34">
            <a:extLst>
              <a:ext uri="{FF2B5EF4-FFF2-40B4-BE49-F238E27FC236}">
                <a16:creationId xmlns:a16="http://schemas.microsoft.com/office/drawing/2014/main" id="{556A66E2-AD77-4164-84F3-0B6A11A122D5}"/>
              </a:ext>
            </a:extLst>
          </p:cNvPr>
          <p:cNvGrpSpPr/>
          <p:nvPr/>
        </p:nvGrpSpPr>
        <p:grpSpPr>
          <a:xfrm flipH="1">
            <a:off x="1022603" y="2340919"/>
            <a:ext cx="1479439" cy="1289079"/>
            <a:chOff x="2540735" y="169148"/>
            <a:chExt cx="8046943" cy="6519703"/>
          </a:xfrm>
        </p:grpSpPr>
        <p:sp>
          <p:nvSpPr>
            <p:cNvPr id="36" name="Oval 35">
              <a:extLst>
                <a:ext uri="{FF2B5EF4-FFF2-40B4-BE49-F238E27FC236}">
                  <a16:creationId xmlns:a16="http://schemas.microsoft.com/office/drawing/2014/main" id="{27D98195-CBB3-4A1E-A831-42235C5BDABE}"/>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37" name="Oval 36">
              <a:extLst>
                <a:ext uri="{FF2B5EF4-FFF2-40B4-BE49-F238E27FC236}">
                  <a16:creationId xmlns:a16="http://schemas.microsoft.com/office/drawing/2014/main" id="{A468B1C8-0A4E-4613-AFCF-F8ACB7FE79EB}"/>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Pure </a:t>
              </a:r>
            </a:p>
            <a:p>
              <a:pPr algn="ctr"/>
              <a:r>
                <a:rPr lang="en-US" sz="900" dirty="0">
                  <a:solidFill>
                    <a:schemeClr val="tx1"/>
                  </a:solidFill>
                </a:rPr>
                <a:t>Functional </a:t>
              </a:r>
            </a:p>
            <a:p>
              <a:pPr algn="ctr"/>
              <a:r>
                <a:rPr lang="en-US" sz="900" dirty="0">
                  <a:solidFill>
                    <a:schemeClr val="tx1"/>
                  </a:solidFill>
                </a:rPr>
                <a:t>World</a:t>
              </a:r>
            </a:p>
          </p:txBody>
        </p:sp>
        <p:sp>
          <p:nvSpPr>
            <p:cNvPr id="38" name="Arrow: Up-Down 37">
              <a:extLst>
                <a:ext uri="{FF2B5EF4-FFF2-40B4-BE49-F238E27FC236}">
                  <a16:creationId xmlns:a16="http://schemas.microsoft.com/office/drawing/2014/main" id="{E7E56C5B-4B76-4989-82EE-35543CEB6D61}"/>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spTree>
    <p:extLst>
      <p:ext uri="{BB962C8B-B14F-4D97-AF65-F5344CB8AC3E}">
        <p14:creationId xmlns:p14="http://schemas.microsoft.com/office/powerpoint/2010/main" val="1526115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EF4CD-F0DC-4AB5-B24E-8CCB7CEC5B61}"/>
              </a:ext>
            </a:extLst>
          </p:cNvPr>
          <p:cNvSpPr>
            <a:spLocks noGrp="1"/>
          </p:cNvSpPr>
          <p:nvPr>
            <p:ph type="title"/>
          </p:nvPr>
        </p:nvSpPr>
        <p:spPr>
          <a:xfrm>
            <a:off x="838200" y="365125"/>
            <a:ext cx="10515600" cy="2084359"/>
          </a:xfrm>
        </p:spPr>
        <p:txBody>
          <a:bodyPr/>
          <a:lstStyle/>
          <a:p>
            <a:r>
              <a:rPr lang="en-US" dirty="0"/>
              <a:t>The ability to test is a measure of architectural sanity</a:t>
            </a:r>
          </a:p>
        </p:txBody>
      </p:sp>
      <p:sp>
        <p:nvSpPr>
          <p:cNvPr id="3" name="Content Placeholder 2">
            <a:extLst>
              <a:ext uri="{FF2B5EF4-FFF2-40B4-BE49-F238E27FC236}">
                <a16:creationId xmlns:a16="http://schemas.microsoft.com/office/drawing/2014/main" id="{9CCDB9C6-DA40-4EDC-AE79-DC90ABA0BA10}"/>
              </a:ext>
            </a:extLst>
          </p:cNvPr>
          <p:cNvSpPr>
            <a:spLocks noGrp="1"/>
          </p:cNvSpPr>
          <p:nvPr>
            <p:ph idx="1"/>
          </p:nvPr>
        </p:nvSpPr>
        <p:spPr>
          <a:xfrm>
            <a:off x="838200" y="2394065"/>
            <a:ext cx="10515600" cy="3782898"/>
          </a:xfrm>
        </p:spPr>
        <p:txBody>
          <a:bodyPr>
            <a:normAutofit/>
          </a:bodyPr>
          <a:lstStyle/>
          <a:p>
            <a:r>
              <a:rPr lang="en-US" dirty="0"/>
              <a:t>Unit tests within pure units</a:t>
            </a:r>
          </a:p>
          <a:p>
            <a:r>
              <a:rPr lang="en-US" dirty="0"/>
              <a:t>Automated functional tests between units</a:t>
            </a:r>
          </a:p>
          <a:p>
            <a:endParaRPr lang="en-US" dirty="0"/>
          </a:p>
          <a:p>
            <a:r>
              <a:rPr lang="en-US" dirty="0"/>
              <a:t>Don’t mingle pure and impure code</a:t>
            </a:r>
          </a:p>
          <a:p>
            <a:r>
              <a:rPr lang="en-US" dirty="0"/>
              <a:t>Don’t mingle unit and functional tests</a:t>
            </a:r>
          </a:p>
          <a:p>
            <a:endParaRPr lang="en-US" dirty="0"/>
          </a:p>
          <a:p>
            <a:pPr marL="0" indent="0">
              <a:buNone/>
            </a:pPr>
            <a:r>
              <a:rPr lang="en-US" i="1" dirty="0"/>
              <a:t>Confusing, since we refer to our automated test tools as unit test tools</a:t>
            </a:r>
          </a:p>
        </p:txBody>
      </p:sp>
      <p:grpSp>
        <p:nvGrpSpPr>
          <p:cNvPr id="4" name="Group 3">
            <a:extLst>
              <a:ext uri="{FF2B5EF4-FFF2-40B4-BE49-F238E27FC236}">
                <a16:creationId xmlns:a16="http://schemas.microsoft.com/office/drawing/2014/main" id="{E917FAA9-5535-4465-BBFB-06A9CE19387F}"/>
              </a:ext>
            </a:extLst>
          </p:cNvPr>
          <p:cNvGrpSpPr/>
          <p:nvPr/>
        </p:nvGrpSpPr>
        <p:grpSpPr>
          <a:xfrm flipH="1">
            <a:off x="7628103" y="1509288"/>
            <a:ext cx="1819002" cy="1552090"/>
            <a:chOff x="2540735" y="169148"/>
            <a:chExt cx="8046943" cy="6519703"/>
          </a:xfrm>
        </p:grpSpPr>
        <p:sp>
          <p:nvSpPr>
            <p:cNvPr id="5" name="Oval 4">
              <a:extLst>
                <a:ext uri="{FF2B5EF4-FFF2-40B4-BE49-F238E27FC236}">
                  <a16:creationId xmlns:a16="http://schemas.microsoft.com/office/drawing/2014/main" id="{DA2A31DB-A074-44E7-9F5E-00043C5F449C}"/>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6" name="Oval 5">
              <a:extLst>
                <a:ext uri="{FF2B5EF4-FFF2-40B4-BE49-F238E27FC236}">
                  <a16:creationId xmlns:a16="http://schemas.microsoft.com/office/drawing/2014/main" id="{8CA669D0-6598-4A4C-B724-1E5080ADDB7B}"/>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100" dirty="0">
                  <a:solidFill>
                    <a:schemeClr val="tx1"/>
                  </a:solidFill>
                </a:rPr>
                <a:t>Pure </a:t>
              </a:r>
            </a:p>
            <a:p>
              <a:pPr algn="ctr"/>
              <a:r>
                <a:rPr lang="en-US" sz="1100" dirty="0">
                  <a:solidFill>
                    <a:schemeClr val="tx1"/>
                  </a:solidFill>
                </a:rPr>
                <a:t>Functional </a:t>
              </a:r>
            </a:p>
            <a:p>
              <a:pPr algn="ctr"/>
              <a:r>
                <a:rPr lang="en-US" sz="1100" dirty="0">
                  <a:solidFill>
                    <a:schemeClr val="tx1"/>
                  </a:solidFill>
                </a:rPr>
                <a:t>World</a:t>
              </a:r>
            </a:p>
          </p:txBody>
        </p:sp>
        <p:sp>
          <p:nvSpPr>
            <p:cNvPr id="7" name="Arrow: Up-Down 6">
              <a:extLst>
                <a:ext uri="{FF2B5EF4-FFF2-40B4-BE49-F238E27FC236}">
                  <a16:creationId xmlns:a16="http://schemas.microsoft.com/office/drawing/2014/main" id="{E0096ACE-C439-47B1-B62D-D14057C9B87A}"/>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900"/>
            </a:p>
          </p:txBody>
        </p:sp>
      </p:grpSp>
    </p:spTree>
    <p:extLst>
      <p:ext uri="{BB962C8B-B14F-4D97-AF65-F5344CB8AC3E}">
        <p14:creationId xmlns:p14="http://schemas.microsoft.com/office/powerpoint/2010/main" val="294202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103241-0ED8-4344-AA08-44C61839BD8B}"/>
              </a:ext>
            </a:extLst>
          </p:cNvPr>
          <p:cNvSpPr>
            <a:spLocks noGrp="1"/>
          </p:cNvSpPr>
          <p:nvPr>
            <p:ph type="title"/>
          </p:nvPr>
        </p:nvSpPr>
        <p:spPr/>
        <p:txBody>
          <a:bodyPr/>
          <a:lstStyle/>
          <a:p>
            <a:pPr lvl="1"/>
            <a:r>
              <a:rPr lang="en-US" sz="6000" kern="1200" dirty="0">
                <a:solidFill>
                  <a:schemeClr val="tx1"/>
                </a:solidFill>
                <a:latin typeface="+mj-lt"/>
                <a:ea typeface="+mj-ea"/>
                <a:cs typeface="+mj-cs"/>
              </a:rPr>
              <a:t>Separate pure and not pure code</a:t>
            </a:r>
          </a:p>
        </p:txBody>
      </p:sp>
      <p:sp>
        <p:nvSpPr>
          <p:cNvPr id="5" name="Text Placeholder 4">
            <a:extLst>
              <a:ext uri="{FF2B5EF4-FFF2-40B4-BE49-F238E27FC236}">
                <a16:creationId xmlns:a16="http://schemas.microsoft.com/office/drawing/2014/main" id="{0FF97C10-6715-46A7-ABC3-47173F846C2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6854199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3DBCC-DB1D-4C33-BC5B-6E090264A971}"/>
              </a:ext>
            </a:extLst>
          </p:cNvPr>
          <p:cNvSpPr>
            <a:spLocks noGrp="1"/>
          </p:cNvSpPr>
          <p:nvPr>
            <p:ph type="title"/>
          </p:nvPr>
        </p:nvSpPr>
        <p:spPr/>
        <p:txBody>
          <a:bodyPr/>
          <a:lstStyle/>
          <a:p>
            <a:r>
              <a:rPr lang="en-US" dirty="0"/>
              <a:t>Benefits of functional programming in C# &lt;= 7</a:t>
            </a:r>
          </a:p>
        </p:txBody>
      </p:sp>
      <p:sp>
        <p:nvSpPr>
          <p:cNvPr id="3" name="Content Placeholder 2">
            <a:extLst>
              <a:ext uri="{FF2B5EF4-FFF2-40B4-BE49-F238E27FC236}">
                <a16:creationId xmlns:a16="http://schemas.microsoft.com/office/drawing/2014/main" id="{46548E92-AD6B-4CFF-ADF7-3F0B513F9FD0}"/>
              </a:ext>
            </a:extLst>
          </p:cNvPr>
          <p:cNvSpPr>
            <a:spLocks noGrp="1"/>
          </p:cNvSpPr>
          <p:nvPr>
            <p:ph idx="1"/>
          </p:nvPr>
        </p:nvSpPr>
        <p:spPr/>
        <p:txBody>
          <a:bodyPr/>
          <a:lstStyle/>
          <a:p>
            <a:pPr marL="514350" indent="-514350">
              <a:buFont typeface="+mj-lt"/>
              <a:buAutoNum type="arabicPeriod"/>
            </a:pPr>
            <a:r>
              <a:rPr lang="en-US" dirty="0"/>
              <a:t>Reuse algorithms with different varied details (1</a:t>
            </a:r>
            <a:r>
              <a:rPr lang="en-US" baseline="30000" dirty="0"/>
              <a:t>st</a:t>
            </a:r>
            <a:r>
              <a:rPr lang="en-US" dirty="0"/>
              <a:t> class functions)</a:t>
            </a:r>
          </a:p>
          <a:p>
            <a:pPr marL="514350" indent="-514350">
              <a:buFont typeface="+mj-lt"/>
              <a:buAutoNum type="arabicPeriod"/>
            </a:pPr>
            <a:r>
              <a:rPr lang="en-US" dirty="0"/>
              <a:t>Easier to test (purity)</a:t>
            </a:r>
          </a:p>
          <a:p>
            <a:pPr marL="514350" indent="-514350">
              <a:buFont typeface="+mj-lt"/>
              <a:buAutoNum type="arabicPeriod"/>
            </a:pPr>
            <a:r>
              <a:rPr lang="en-US" dirty="0"/>
              <a:t>Easier to reason about (pattern matching)</a:t>
            </a:r>
          </a:p>
          <a:p>
            <a:pPr marL="514350" indent="-514350">
              <a:buFont typeface="+mj-lt"/>
              <a:buAutoNum type="arabicPeriod"/>
            </a:pPr>
            <a:endParaRPr lang="en-US" dirty="0"/>
          </a:p>
        </p:txBody>
      </p:sp>
    </p:spTree>
    <p:extLst>
      <p:ext uri="{BB962C8B-B14F-4D97-AF65-F5344CB8AC3E}">
        <p14:creationId xmlns:p14="http://schemas.microsoft.com/office/powerpoint/2010/main" val="1269724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6096000" y="4464911"/>
            <a:ext cx="5181600" cy="1393820"/>
          </a:xfrm>
        </p:spPr>
        <p:txBody>
          <a:bodyPr>
            <a:normAutofit/>
          </a:bodyPr>
          <a:lstStyle/>
          <a:p>
            <a:r>
              <a:rPr lang="en-US" dirty="0"/>
              <a:t>Pattern Matching (Tolls)</a:t>
            </a:r>
          </a:p>
        </p:txBody>
      </p:sp>
      <p:sp>
        <p:nvSpPr>
          <p:cNvPr id="4" name="Title 3"/>
          <p:cNvSpPr>
            <a:spLocks noGrp="1"/>
          </p:cNvSpPr>
          <p:nvPr>
            <p:ph type="title"/>
          </p:nvPr>
        </p:nvSpPr>
        <p:spPr>
          <a:xfrm>
            <a:off x="768096" y="2831592"/>
            <a:ext cx="10363200" cy="762000"/>
          </a:xfrm>
        </p:spPr>
        <p:txBody>
          <a:bodyPr>
            <a:normAutofit fontScale="90000"/>
          </a:bodyPr>
          <a:lstStyle/>
          <a:p>
            <a:r>
              <a:rPr lang="en-US" sz="13800" dirty="0"/>
              <a:t>Demo!</a:t>
            </a:r>
          </a:p>
        </p:txBody>
      </p:sp>
    </p:spTree>
    <p:extLst>
      <p:ext uri="{BB962C8B-B14F-4D97-AF65-F5344CB8AC3E}">
        <p14:creationId xmlns:p14="http://schemas.microsoft.com/office/powerpoint/2010/main" val="2255083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3DBCC-DB1D-4C33-BC5B-6E090264A971}"/>
              </a:ext>
            </a:extLst>
          </p:cNvPr>
          <p:cNvSpPr>
            <a:spLocks noGrp="1"/>
          </p:cNvSpPr>
          <p:nvPr>
            <p:ph type="title"/>
          </p:nvPr>
        </p:nvSpPr>
        <p:spPr/>
        <p:txBody>
          <a:bodyPr/>
          <a:lstStyle/>
          <a:p>
            <a:r>
              <a:rPr lang="en-US" dirty="0"/>
              <a:t>Benefits of functional programming in C# &lt;= 7</a:t>
            </a:r>
          </a:p>
        </p:txBody>
      </p:sp>
      <p:sp>
        <p:nvSpPr>
          <p:cNvPr id="3" name="Content Placeholder 2">
            <a:extLst>
              <a:ext uri="{FF2B5EF4-FFF2-40B4-BE49-F238E27FC236}">
                <a16:creationId xmlns:a16="http://schemas.microsoft.com/office/drawing/2014/main" id="{46548E92-AD6B-4CFF-ADF7-3F0B513F9FD0}"/>
              </a:ext>
            </a:extLst>
          </p:cNvPr>
          <p:cNvSpPr>
            <a:spLocks noGrp="1"/>
          </p:cNvSpPr>
          <p:nvPr>
            <p:ph idx="1"/>
          </p:nvPr>
        </p:nvSpPr>
        <p:spPr/>
        <p:txBody>
          <a:bodyPr/>
          <a:lstStyle/>
          <a:p>
            <a:pPr marL="514350" indent="-514350">
              <a:buFont typeface="+mj-lt"/>
              <a:buAutoNum type="arabicPeriod"/>
            </a:pPr>
            <a:r>
              <a:rPr lang="en-US" dirty="0"/>
              <a:t>Reuse algorithms with different varied details (1</a:t>
            </a:r>
            <a:r>
              <a:rPr lang="en-US" baseline="30000" dirty="0"/>
              <a:t>st</a:t>
            </a:r>
            <a:r>
              <a:rPr lang="en-US" dirty="0"/>
              <a:t> class functions)</a:t>
            </a:r>
          </a:p>
          <a:p>
            <a:pPr marL="514350" indent="-514350">
              <a:buFont typeface="+mj-lt"/>
              <a:buAutoNum type="arabicPeriod"/>
            </a:pPr>
            <a:r>
              <a:rPr lang="en-US" dirty="0"/>
              <a:t>Easier to test (purity)</a:t>
            </a:r>
          </a:p>
          <a:p>
            <a:pPr marL="514350" indent="-514350">
              <a:buFont typeface="+mj-lt"/>
              <a:buAutoNum type="arabicPeriod"/>
            </a:pPr>
            <a:r>
              <a:rPr lang="en-US" dirty="0"/>
              <a:t>Easier to reason about (pattern matching)</a:t>
            </a:r>
          </a:p>
          <a:p>
            <a:pPr marL="0" indent="0">
              <a:buNone/>
            </a:pPr>
            <a:endParaRPr lang="en-US" dirty="0"/>
          </a:p>
          <a:p>
            <a:pPr marL="514350" indent="-514350">
              <a:buFont typeface="+mj-lt"/>
              <a:buAutoNum type="arabicPeriod"/>
            </a:pPr>
            <a:endParaRPr lang="en-US" dirty="0"/>
          </a:p>
        </p:txBody>
      </p:sp>
    </p:spTree>
    <p:extLst>
      <p:ext uri="{BB962C8B-B14F-4D97-AF65-F5344CB8AC3E}">
        <p14:creationId xmlns:p14="http://schemas.microsoft.com/office/powerpoint/2010/main" val="14323606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3DBCC-DB1D-4C33-BC5B-6E090264A971}"/>
              </a:ext>
            </a:extLst>
          </p:cNvPr>
          <p:cNvSpPr>
            <a:spLocks noGrp="1"/>
          </p:cNvSpPr>
          <p:nvPr>
            <p:ph type="title"/>
          </p:nvPr>
        </p:nvSpPr>
        <p:spPr/>
        <p:txBody>
          <a:bodyPr/>
          <a:lstStyle/>
          <a:p>
            <a:r>
              <a:rPr lang="en-US" dirty="0"/>
              <a:t>Benefits of functional programming in C# &lt;= 7</a:t>
            </a:r>
          </a:p>
        </p:txBody>
      </p:sp>
      <p:sp>
        <p:nvSpPr>
          <p:cNvPr id="3" name="Content Placeholder 2">
            <a:extLst>
              <a:ext uri="{FF2B5EF4-FFF2-40B4-BE49-F238E27FC236}">
                <a16:creationId xmlns:a16="http://schemas.microsoft.com/office/drawing/2014/main" id="{46548E92-AD6B-4CFF-ADF7-3F0B513F9FD0}"/>
              </a:ext>
            </a:extLst>
          </p:cNvPr>
          <p:cNvSpPr>
            <a:spLocks noGrp="1"/>
          </p:cNvSpPr>
          <p:nvPr>
            <p:ph idx="1"/>
          </p:nvPr>
        </p:nvSpPr>
        <p:spPr/>
        <p:txBody>
          <a:bodyPr/>
          <a:lstStyle/>
          <a:p>
            <a:pPr marL="514350" indent="-514350">
              <a:buFont typeface="+mj-lt"/>
              <a:buAutoNum type="arabicPeriod"/>
            </a:pPr>
            <a:r>
              <a:rPr lang="en-US" dirty="0"/>
              <a:t>Reuse algorithms with different varied details (1</a:t>
            </a:r>
            <a:r>
              <a:rPr lang="en-US" baseline="30000" dirty="0"/>
              <a:t>st</a:t>
            </a:r>
            <a:r>
              <a:rPr lang="en-US" dirty="0"/>
              <a:t> class functions)</a:t>
            </a:r>
          </a:p>
          <a:p>
            <a:pPr marL="514350" indent="-514350">
              <a:buFont typeface="+mj-lt"/>
              <a:buAutoNum type="arabicPeriod"/>
            </a:pPr>
            <a:r>
              <a:rPr lang="en-US" dirty="0"/>
              <a:t>Easier to test (purity)</a:t>
            </a:r>
          </a:p>
          <a:p>
            <a:pPr marL="514350" indent="-514350">
              <a:buFont typeface="+mj-lt"/>
              <a:buAutoNum type="arabicPeriod"/>
            </a:pPr>
            <a:r>
              <a:rPr lang="en-US" dirty="0"/>
              <a:t>Easier to reason about (pattern matching)</a:t>
            </a:r>
          </a:p>
          <a:p>
            <a:pPr marL="514350" indent="-514350">
              <a:buFont typeface="+mj-lt"/>
              <a:buAutoNum type="arabicPeriod"/>
            </a:pPr>
            <a:r>
              <a:rPr lang="en-US" dirty="0"/>
              <a:t>Consistent behavior (outside in refactoring)</a:t>
            </a:r>
          </a:p>
          <a:p>
            <a:pPr marL="514350" indent="-514350">
              <a:buFont typeface="+mj-lt"/>
              <a:buAutoNum type="arabicPeriod"/>
            </a:pPr>
            <a:endParaRPr lang="en-US" dirty="0"/>
          </a:p>
          <a:p>
            <a:pPr marL="514350" indent="-514350">
              <a:buFont typeface="+mj-lt"/>
              <a:buAutoNum type="arabicPeriod"/>
            </a:pPr>
            <a:endParaRPr lang="en-US" dirty="0"/>
          </a:p>
        </p:txBody>
      </p:sp>
    </p:spTree>
    <p:extLst>
      <p:ext uri="{BB962C8B-B14F-4D97-AF65-F5344CB8AC3E}">
        <p14:creationId xmlns:p14="http://schemas.microsoft.com/office/powerpoint/2010/main" val="1219912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a:t>Winsome Smile </a:t>
            </a:r>
            <a:br>
              <a:rPr lang="en-US" dirty="0"/>
            </a:br>
            <a:r>
              <a:rPr lang="en-US" i="1" dirty="0"/>
              <a:t>Chris </a:t>
            </a:r>
            <a:r>
              <a:rPr lang="en-US" i="1" dirty="0" err="1"/>
              <a:t>Smither</a:t>
            </a:r>
            <a:br>
              <a:rPr lang="en-US" i="1" dirty="0"/>
            </a:br>
            <a:r>
              <a:rPr lang="en-US" sz="2700" dirty="0"/>
              <a:t>Small Revelations album</a:t>
            </a:r>
            <a:endParaRPr lang="en-US" dirty="0"/>
          </a:p>
        </p:txBody>
      </p:sp>
      <p:sp>
        <p:nvSpPr>
          <p:cNvPr id="5" name="Content Placeholder 4"/>
          <p:cNvSpPr>
            <a:spLocks noGrp="1"/>
          </p:cNvSpPr>
          <p:nvPr>
            <p:ph idx="1"/>
          </p:nvPr>
        </p:nvSpPr>
        <p:spPr>
          <a:xfrm>
            <a:off x="4956360" y="1431851"/>
            <a:ext cx="6682747" cy="4131487"/>
          </a:xfrm>
        </p:spPr>
        <p:txBody>
          <a:bodyPr/>
          <a:lstStyle/>
          <a:p>
            <a:pPr marL="0" indent="0">
              <a:buNone/>
            </a:pPr>
            <a:r>
              <a:rPr lang="en-US" sz="2800" dirty="0"/>
              <a:t>Winsome – </a:t>
            </a:r>
          </a:p>
          <a:p>
            <a:pPr marL="0" indent="0">
              <a:buNone/>
            </a:pPr>
            <a:r>
              <a:rPr lang="en-US" sz="2800" dirty="0"/>
              <a:t>“attractive or appealing in appearance or character.”</a:t>
            </a:r>
          </a:p>
          <a:p>
            <a:pPr marL="0" indent="0">
              <a:buNone/>
            </a:pPr>
            <a:r>
              <a:rPr lang="en-US" sz="2400" dirty="0"/>
              <a:t>- </a:t>
            </a:r>
            <a:r>
              <a:rPr lang="en-US" sz="2400" i="1" dirty="0"/>
              <a:t>Defined by Google</a:t>
            </a:r>
            <a:endParaRPr lang="en-US" sz="2400" dirty="0"/>
          </a:p>
        </p:txBody>
      </p:sp>
      <p:sp>
        <p:nvSpPr>
          <p:cNvPr id="7" name="Text Placeholder 6"/>
          <p:cNvSpPr>
            <a:spLocks noGrp="1"/>
          </p:cNvSpPr>
          <p:nvPr>
            <p:ph type="body" sz="half" idx="2"/>
          </p:nvPr>
        </p:nvSpPr>
        <p:spPr/>
        <p:txBody>
          <a:bodyPr/>
          <a:lstStyle/>
          <a:p>
            <a:endParaRPr lang="en-US"/>
          </a:p>
        </p:txBody>
      </p:sp>
      <p:pic>
        <p:nvPicPr>
          <p:cNvPr id="1026" name="Picture 2" descr="https://upload.wikimedia.org/wikipedia/en/9/9a/Small_Revelation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9788" y="2358019"/>
            <a:ext cx="3608350" cy="36447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218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E2C98-245B-4912-B71C-F67DCDAE23E1}"/>
              </a:ext>
            </a:extLst>
          </p:cNvPr>
          <p:cNvSpPr>
            <a:spLocks noGrp="1"/>
          </p:cNvSpPr>
          <p:nvPr>
            <p:ph type="title"/>
          </p:nvPr>
        </p:nvSpPr>
        <p:spPr/>
        <p:txBody>
          <a:bodyPr/>
          <a:lstStyle/>
          <a:p>
            <a:r>
              <a:rPr lang="en-US" dirty="0"/>
              <a:t>Refactoring to Functional</a:t>
            </a:r>
          </a:p>
        </p:txBody>
      </p:sp>
      <p:sp>
        <p:nvSpPr>
          <p:cNvPr id="3" name="Text Placeholder 2">
            <a:extLst>
              <a:ext uri="{FF2B5EF4-FFF2-40B4-BE49-F238E27FC236}">
                <a16:creationId xmlns:a16="http://schemas.microsoft.com/office/drawing/2014/main" id="{B94162FF-D1E8-40A5-8C3B-74EE1B875A4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998095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Imperative (normal) Refactoring</a:t>
            </a:r>
          </a:p>
        </p:txBody>
      </p:sp>
      <p:sp>
        <p:nvSpPr>
          <p:cNvPr id="3" name="Content Placeholder 2"/>
          <p:cNvSpPr>
            <a:spLocks noGrp="1"/>
          </p:cNvSpPr>
          <p:nvPr>
            <p:ph idx="1"/>
          </p:nvPr>
        </p:nvSpPr>
        <p:spPr/>
        <p:txBody>
          <a:bodyPr/>
          <a:lstStyle/>
          <a:p>
            <a:r>
              <a:rPr lang="en-US" dirty="0"/>
              <a:t>Inside out refactoring</a:t>
            </a:r>
          </a:p>
        </p:txBody>
      </p:sp>
      <p:graphicFrame>
        <p:nvGraphicFramePr>
          <p:cNvPr id="6" name="Diagram 5"/>
          <p:cNvGraphicFramePr/>
          <p:nvPr>
            <p:extLst>
              <p:ext uri="{D42A27DB-BD31-4B8C-83A1-F6EECF244321}">
                <p14:modId xmlns:p14="http://schemas.microsoft.com/office/powerpoint/2010/main" val="145899308"/>
              </p:ext>
            </p:extLst>
          </p:nvPr>
        </p:nvGraphicFramePr>
        <p:xfrm>
          <a:off x="936703" y="2181065"/>
          <a:ext cx="9658815" cy="36404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84890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A4FBD2C0-4CFF-4CA8-B1E6-575B3D588B3A}"/>
                                            </p:graphicEl>
                                          </p:spTgt>
                                        </p:tgtEl>
                                        <p:attrNameLst>
                                          <p:attrName>style.visibility</p:attrName>
                                        </p:attrNameLst>
                                      </p:cBhvr>
                                      <p:to>
                                        <p:strVal val="visible"/>
                                      </p:to>
                                    </p:set>
                                    <p:animEffect transition="in" filter="fade">
                                      <p:cBhvr>
                                        <p:cTn id="7" dur="500"/>
                                        <p:tgtEl>
                                          <p:spTgt spid="6">
                                            <p:graphicEl>
                                              <a:dgm id="{A4FBD2C0-4CFF-4CA8-B1E6-575B3D588B3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C3649EFD-49C0-48C6-970C-8D32F6A1A274}"/>
                                            </p:graphicEl>
                                          </p:spTgt>
                                        </p:tgtEl>
                                        <p:attrNameLst>
                                          <p:attrName>style.visibility</p:attrName>
                                        </p:attrNameLst>
                                      </p:cBhvr>
                                      <p:to>
                                        <p:strVal val="visible"/>
                                      </p:to>
                                    </p:set>
                                    <p:animEffect transition="in" filter="fade">
                                      <p:cBhvr>
                                        <p:cTn id="12" dur="500"/>
                                        <p:tgtEl>
                                          <p:spTgt spid="6">
                                            <p:graphicEl>
                                              <a:dgm id="{C3649EFD-49C0-48C6-970C-8D32F6A1A274}"/>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graphicEl>
                                              <a:dgm id="{E7CBBCC7-4FBF-42FD-93A1-72C5A6AD540A}"/>
                                            </p:graphicEl>
                                          </p:spTgt>
                                        </p:tgtEl>
                                        <p:attrNameLst>
                                          <p:attrName>style.visibility</p:attrName>
                                        </p:attrNameLst>
                                      </p:cBhvr>
                                      <p:to>
                                        <p:strVal val="visible"/>
                                      </p:to>
                                    </p:set>
                                    <p:animEffect transition="in" filter="fade">
                                      <p:cBhvr>
                                        <p:cTn id="15" dur="500"/>
                                        <p:tgtEl>
                                          <p:spTgt spid="6">
                                            <p:graphicEl>
                                              <a:dgm id="{E7CBBCC7-4FBF-42FD-93A1-72C5A6AD540A}"/>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graphicEl>
                                              <a:dgm id="{EF962254-878B-4F64-A987-A1613EA34777}"/>
                                            </p:graphicEl>
                                          </p:spTgt>
                                        </p:tgtEl>
                                        <p:attrNameLst>
                                          <p:attrName>style.visibility</p:attrName>
                                        </p:attrNameLst>
                                      </p:cBhvr>
                                      <p:to>
                                        <p:strVal val="visible"/>
                                      </p:to>
                                    </p:set>
                                    <p:animEffect transition="in" filter="fade">
                                      <p:cBhvr>
                                        <p:cTn id="20" dur="500"/>
                                        <p:tgtEl>
                                          <p:spTgt spid="6">
                                            <p:graphicEl>
                                              <a:dgm id="{EF962254-878B-4F64-A987-A1613EA34777}"/>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graphicEl>
                                              <a:dgm id="{F8441A8A-568D-4D9D-AD8C-99456678461C}"/>
                                            </p:graphicEl>
                                          </p:spTgt>
                                        </p:tgtEl>
                                        <p:attrNameLst>
                                          <p:attrName>style.visibility</p:attrName>
                                        </p:attrNameLst>
                                      </p:cBhvr>
                                      <p:to>
                                        <p:strVal val="visible"/>
                                      </p:to>
                                    </p:set>
                                    <p:animEffect transition="in" filter="fade">
                                      <p:cBhvr>
                                        <p:cTn id="23" dur="500"/>
                                        <p:tgtEl>
                                          <p:spTgt spid="6">
                                            <p:graphicEl>
                                              <a:dgm id="{F8441A8A-568D-4D9D-AD8C-99456678461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Imperative Refactoring</a:t>
            </a:r>
          </a:p>
        </p:txBody>
      </p:sp>
      <p:cxnSp>
        <p:nvCxnSpPr>
          <p:cNvPr id="6" name="Straight Connector 5"/>
          <p:cNvCxnSpPr/>
          <p:nvPr/>
        </p:nvCxnSpPr>
        <p:spPr>
          <a:xfrm>
            <a:off x="838201" y="2334323"/>
            <a:ext cx="151099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058299" y="2514600"/>
            <a:ext cx="10668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58298" y="2706029"/>
            <a:ext cx="151099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058299" y="2887874"/>
            <a:ext cx="1974695" cy="7727"/>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838200" y="3071345"/>
            <a:ext cx="1352256" cy="1807"/>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38201" y="3247283"/>
            <a:ext cx="1510991"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4625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2000" fill="hold"/>
                                        <p:tgtEl>
                                          <p:spTgt spid="7"/>
                                        </p:tgtEl>
                                        <p:attrNameLst>
                                          <p:attrName>stroke.color</p:attrName>
                                        </p:attrNameLst>
                                      </p:cBhvr>
                                      <p:to>
                                        <a:schemeClr val="accent2"/>
                                      </p:to>
                                    </p:animClr>
                                    <p:set>
                                      <p:cBhvr>
                                        <p:cTn id="7" dur="2000" fill="hold"/>
                                        <p:tgtEl>
                                          <p:spTgt spid="7"/>
                                        </p:tgtEl>
                                        <p:attrNameLst>
                                          <p:attrName>stroke.on</p:attrName>
                                        </p:attrNameLst>
                                      </p:cBhvr>
                                      <p:to>
                                        <p:strVal val="true"/>
                                      </p:to>
                                    </p:set>
                                  </p:childTnLst>
                                </p:cTn>
                              </p:par>
                              <p:par>
                                <p:cTn id="8" presetID="7" presetClass="emph" presetSubtype="2" fill="hold" nodeType="withEffect">
                                  <p:stCondLst>
                                    <p:cond delay="0"/>
                                  </p:stCondLst>
                                  <p:childTnLst>
                                    <p:animClr clrSpc="rgb" dir="cw">
                                      <p:cBhvr>
                                        <p:cTn id="9" dur="2000" fill="hold"/>
                                        <p:tgtEl>
                                          <p:spTgt spid="8"/>
                                        </p:tgtEl>
                                        <p:attrNameLst>
                                          <p:attrName>stroke.color</p:attrName>
                                        </p:attrNameLst>
                                      </p:cBhvr>
                                      <p:to>
                                        <a:schemeClr val="accent2"/>
                                      </p:to>
                                    </p:animClr>
                                    <p:set>
                                      <p:cBhvr>
                                        <p:cTn id="10" dur="2000" fill="hold"/>
                                        <p:tgtEl>
                                          <p:spTgt spid="8"/>
                                        </p:tgtEl>
                                        <p:attrNameLst>
                                          <p:attrName>stroke.on</p:attrName>
                                        </p:attrNameLst>
                                      </p:cBhvr>
                                      <p:to>
                                        <p:strVal val="true"/>
                                      </p:to>
                                    </p:set>
                                  </p:childTnLst>
                                </p:cTn>
                              </p:par>
                              <p:par>
                                <p:cTn id="11" presetID="7" presetClass="emph" presetSubtype="2" fill="hold" nodeType="withEffect">
                                  <p:stCondLst>
                                    <p:cond delay="0"/>
                                  </p:stCondLst>
                                  <p:childTnLst>
                                    <p:animClr clrSpc="rgb" dir="cw">
                                      <p:cBhvr>
                                        <p:cTn id="12" dur="2000" fill="hold"/>
                                        <p:tgtEl>
                                          <p:spTgt spid="9"/>
                                        </p:tgtEl>
                                        <p:attrNameLst>
                                          <p:attrName>stroke.color</p:attrName>
                                        </p:attrNameLst>
                                      </p:cBhvr>
                                      <p:to>
                                        <a:schemeClr val="accent2"/>
                                      </p:to>
                                    </p:animClr>
                                    <p:set>
                                      <p:cBhvr>
                                        <p:cTn id="13" dur="2000" fill="hold"/>
                                        <p:tgtEl>
                                          <p:spTgt spid="9"/>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Imperative Refactoring</a:t>
            </a:r>
          </a:p>
        </p:txBody>
      </p:sp>
      <p:cxnSp>
        <p:nvCxnSpPr>
          <p:cNvPr id="6" name="Straight Connector 5"/>
          <p:cNvCxnSpPr/>
          <p:nvPr/>
        </p:nvCxnSpPr>
        <p:spPr>
          <a:xfrm>
            <a:off x="838201" y="2334323"/>
            <a:ext cx="151099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058299" y="2514600"/>
            <a:ext cx="1066800"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58298" y="2707616"/>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058299" y="2887874"/>
            <a:ext cx="1974695" cy="7727"/>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838200" y="3071345"/>
            <a:ext cx="1352256" cy="1807"/>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38201" y="3247283"/>
            <a:ext cx="151099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157333" y="2256264"/>
            <a:ext cx="151099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601523" y="4149932"/>
            <a:ext cx="1066800"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601522" y="4341361"/>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601523" y="4523206"/>
            <a:ext cx="1974695" cy="7727"/>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6157332" y="2993286"/>
            <a:ext cx="1352256" cy="1807"/>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157333" y="3169225"/>
            <a:ext cx="151099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131187" y="3956103"/>
            <a:ext cx="1066800"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131186" y="4722921"/>
            <a:ext cx="394823" cy="554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154911" y="2659781"/>
            <a:ext cx="1066800" cy="0"/>
          </a:xfrm>
          <a:prstGeom prst="line">
            <a:avLst/>
          </a:prstGeom>
          <a:ln w="762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3649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4.16667E-6 -3.7037E-6 L -0.45495 -0.23889 " pathEditMode="relative" rAng="0" ptsTypes="AA">
                                      <p:cBhvr>
                                        <p:cTn id="6" dur="2000" spd="-100000" fill="hold"/>
                                        <p:tgtEl>
                                          <p:spTgt spid="15"/>
                                        </p:tgtEl>
                                        <p:attrNameLst>
                                          <p:attrName>ppt_x</p:attrName>
                                          <p:attrName>ppt_y</p:attrName>
                                        </p:attrNameLst>
                                      </p:cBhvr>
                                      <p:rCtr x="-22747" y="-11944"/>
                                    </p:animMotion>
                                  </p:childTnLst>
                                </p:cTn>
                              </p:par>
                              <p:par>
                                <p:cTn id="7" presetID="42" presetClass="path" presetSubtype="0" accel="50000" decel="50000" fill="hold" nodeType="withEffect">
                                  <p:stCondLst>
                                    <p:cond delay="0"/>
                                  </p:stCondLst>
                                  <p:childTnLst>
                                    <p:animMotion origin="layout" path="M 4.58333E-6 -1.85185E-6 L -0.4517 -0.23842 " pathEditMode="relative" rAng="0" ptsTypes="AA">
                                      <p:cBhvr>
                                        <p:cTn id="8" dur="2000" spd="-100000" fill="hold"/>
                                        <p:tgtEl>
                                          <p:spTgt spid="14"/>
                                        </p:tgtEl>
                                        <p:attrNameLst>
                                          <p:attrName>ppt_x</p:attrName>
                                          <p:attrName>ppt_y</p:attrName>
                                        </p:attrNameLst>
                                      </p:cBhvr>
                                      <p:rCtr x="-22591" y="-11921"/>
                                    </p:animMotion>
                                  </p:childTnLst>
                                </p:cTn>
                              </p:par>
                              <p:par>
                                <p:cTn id="9" presetID="42" presetClass="path" presetSubtype="0" accel="50000" decel="50000" fill="hold" nodeType="withEffect">
                                  <p:stCondLst>
                                    <p:cond delay="0"/>
                                  </p:stCondLst>
                                  <p:childTnLst>
                                    <p:animMotion origin="layout" path="M 3.75E-6 -2.59259E-6 L -0.45495 -0.23819 " pathEditMode="relative" rAng="0" ptsTypes="AA">
                                      <p:cBhvr>
                                        <p:cTn id="10" dur="2000" spd="-100000" fill="hold"/>
                                        <p:tgtEl>
                                          <p:spTgt spid="13"/>
                                        </p:tgtEl>
                                        <p:attrNameLst>
                                          <p:attrName>ppt_x</p:attrName>
                                          <p:attrName>ppt_y</p:attrName>
                                        </p:attrNameLst>
                                      </p:cBhvr>
                                      <p:rCtr x="-22747" y="-11921"/>
                                    </p:animMotion>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6096000" y="4464911"/>
            <a:ext cx="5181600" cy="932280"/>
          </a:xfrm>
        </p:spPr>
        <p:txBody>
          <a:bodyPr/>
          <a:lstStyle/>
          <a:p>
            <a:r>
              <a:rPr lang="en-US" dirty="0"/>
              <a:t>Inside out refactoring (normal)</a:t>
            </a:r>
          </a:p>
          <a:p>
            <a:endParaRPr lang="en-US" dirty="0"/>
          </a:p>
        </p:txBody>
      </p:sp>
      <p:sp>
        <p:nvSpPr>
          <p:cNvPr id="4" name="Title 3"/>
          <p:cNvSpPr>
            <a:spLocks noGrp="1"/>
          </p:cNvSpPr>
          <p:nvPr>
            <p:ph type="title"/>
          </p:nvPr>
        </p:nvSpPr>
        <p:spPr>
          <a:xfrm>
            <a:off x="768096" y="2831592"/>
            <a:ext cx="10363200" cy="762000"/>
          </a:xfrm>
        </p:spPr>
        <p:txBody>
          <a:bodyPr>
            <a:normAutofit fontScale="90000"/>
          </a:bodyPr>
          <a:lstStyle/>
          <a:p>
            <a:r>
              <a:rPr lang="en-US" sz="13800" dirty="0"/>
              <a:t>Demo!</a:t>
            </a:r>
          </a:p>
        </p:txBody>
      </p:sp>
    </p:spTree>
    <p:extLst>
      <p:ext uri="{BB962C8B-B14F-4D97-AF65-F5344CB8AC3E}">
        <p14:creationId xmlns:p14="http://schemas.microsoft.com/office/powerpoint/2010/main" val="33834881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 Refactoring</a:t>
            </a:r>
          </a:p>
        </p:txBody>
      </p:sp>
      <p:sp>
        <p:nvSpPr>
          <p:cNvPr id="3" name="Content Placeholder 2"/>
          <p:cNvSpPr>
            <a:spLocks noGrp="1"/>
          </p:cNvSpPr>
          <p:nvPr>
            <p:ph idx="1"/>
          </p:nvPr>
        </p:nvSpPr>
        <p:spPr/>
        <p:txBody>
          <a:bodyPr/>
          <a:lstStyle/>
          <a:p>
            <a:r>
              <a:rPr lang="en-US" dirty="0"/>
              <a:t>Outside in refactoring</a:t>
            </a:r>
          </a:p>
        </p:txBody>
      </p:sp>
      <p:graphicFrame>
        <p:nvGraphicFramePr>
          <p:cNvPr id="6" name="Diagram 5"/>
          <p:cNvGraphicFramePr/>
          <p:nvPr>
            <p:extLst>
              <p:ext uri="{D42A27DB-BD31-4B8C-83A1-F6EECF244321}">
                <p14:modId xmlns:p14="http://schemas.microsoft.com/office/powerpoint/2010/main" val="1994283137"/>
              </p:ext>
            </p:extLst>
          </p:nvPr>
        </p:nvGraphicFramePr>
        <p:xfrm>
          <a:off x="936703" y="2181065"/>
          <a:ext cx="9658815" cy="36404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5640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A4FBD2C0-4CFF-4CA8-B1E6-575B3D588B3A}"/>
                                            </p:graphicEl>
                                          </p:spTgt>
                                        </p:tgtEl>
                                        <p:attrNameLst>
                                          <p:attrName>style.visibility</p:attrName>
                                        </p:attrNameLst>
                                      </p:cBhvr>
                                      <p:to>
                                        <p:strVal val="visible"/>
                                      </p:to>
                                    </p:set>
                                    <p:animEffect transition="in" filter="fade">
                                      <p:cBhvr>
                                        <p:cTn id="7" dur="500"/>
                                        <p:tgtEl>
                                          <p:spTgt spid="6">
                                            <p:graphicEl>
                                              <a:dgm id="{A4FBD2C0-4CFF-4CA8-B1E6-575B3D588B3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C3649EFD-49C0-48C6-970C-8D32F6A1A274}"/>
                                            </p:graphicEl>
                                          </p:spTgt>
                                        </p:tgtEl>
                                        <p:attrNameLst>
                                          <p:attrName>style.visibility</p:attrName>
                                        </p:attrNameLst>
                                      </p:cBhvr>
                                      <p:to>
                                        <p:strVal val="visible"/>
                                      </p:to>
                                    </p:set>
                                    <p:animEffect transition="in" filter="fade">
                                      <p:cBhvr>
                                        <p:cTn id="12" dur="500"/>
                                        <p:tgtEl>
                                          <p:spTgt spid="6">
                                            <p:graphicEl>
                                              <a:dgm id="{C3649EFD-49C0-48C6-970C-8D32F6A1A274}"/>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graphicEl>
                                              <a:dgm id="{E7CBBCC7-4FBF-42FD-93A1-72C5A6AD540A}"/>
                                            </p:graphicEl>
                                          </p:spTgt>
                                        </p:tgtEl>
                                        <p:attrNameLst>
                                          <p:attrName>style.visibility</p:attrName>
                                        </p:attrNameLst>
                                      </p:cBhvr>
                                      <p:to>
                                        <p:strVal val="visible"/>
                                      </p:to>
                                    </p:set>
                                    <p:animEffect transition="in" filter="fade">
                                      <p:cBhvr>
                                        <p:cTn id="15" dur="500"/>
                                        <p:tgtEl>
                                          <p:spTgt spid="6">
                                            <p:graphicEl>
                                              <a:dgm id="{E7CBBCC7-4FBF-42FD-93A1-72C5A6AD540A}"/>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graphicEl>
                                              <a:dgm id="{EF962254-878B-4F64-A987-A1613EA34777}"/>
                                            </p:graphicEl>
                                          </p:spTgt>
                                        </p:tgtEl>
                                        <p:attrNameLst>
                                          <p:attrName>style.visibility</p:attrName>
                                        </p:attrNameLst>
                                      </p:cBhvr>
                                      <p:to>
                                        <p:strVal val="visible"/>
                                      </p:to>
                                    </p:set>
                                    <p:animEffect transition="in" filter="fade">
                                      <p:cBhvr>
                                        <p:cTn id="20" dur="500"/>
                                        <p:tgtEl>
                                          <p:spTgt spid="6">
                                            <p:graphicEl>
                                              <a:dgm id="{EF962254-878B-4F64-A987-A1613EA34777}"/>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graphicEl>
                                              <a:dgm id="{127A32F3-9A6D-436C-8375-951C77619BB6}"/>
                                            </p:graphicEl>
                                          </p:spTgt>
                                        </p:tgtEl>
                                        <p:attrNameLst>
                                          <p:attrName>style.visibility</p:attrName>
                                        </p:attrNameLst>
                                      </p:cBhvr>
                                      <p:to>
                                        <p:strVal val="visible"/>
                                      </p:to>
                                    </p:set>
                                    <p:animEffect transition="in" filter="fade">
                                      <p:cBhvr>
                                        <p:cTn id="23" dur="500"/>
                                        <p:tgtEl>
                                          <p:spTgt spid="6">
                                            <p:graphicEl>
                                              <a:dgm id="{127A32F3-9A6D-436C-8375-951C77619BB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graphicEl>
                                              <a:dgm id="{D7648D15-83D5-4F86-95DC-A0F061920ACC}"/>
                                            </p:graphicEl>
                                          </p:spTgt>
                                        </p:tgtEl>
                                        <p:attrNameLst>
                                          <p:attrName>style.visibility</p:attrName>
                                        </p:attrNameLst>
                                      </p:cBhvr>
                                      <p:to>
                                        <p:strVal val="visible"/>
                                      </p:to>
                                    </p:set>
                                    <p:animEffect transition="in" filter="fade">
                                      <p:cBhvr>
                                        <p:cTn id="28" dur="500"/>
                                        <p:tgtEl>
                                          <p:spTgt spid="6">
                                            <p:graphicEl>
                                              <a:dgm id="{D7648D15-83D5-4F86-95DC-A0F061920ACC}"/>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graphicEl>
                                              <a:dgm id="{6F9A82EF-E122-4620-9FE9-F61031F1DDA9}"/>
                                            </p:graphicEl>
                                          </p:spTgt>
                                        </p:tgtEl>
                                        <p:attrNameLst>
                                          <p:attrName>style.visibility</p:attrName>
                                        </p:attrNameLst>
                                      </p:cBhvr>
                                      <p:to>
                                        <p:strVal val="visible"/>
                                      </p:to>
                                    </p:set>
                                    <p:animEffect transition="in" filter="fade">
                                      <p:cBhvr>
                                        <p:cTn id="31" dur="500"/>
                                        <p:tgtEl>
                                          <p:spTgt spid="6">
                                            <p:graphicEl>
                                              <a:dgm id="{6F9A82EF-E122-4620-9FE9-F61031F1DDA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Functional Refactoring</a:t>
            </a:r>
          </a:p>
        </p:txBody>
      </p:sp>
      <p:cxnSp>
        <p:nvCxnSpPr>
          <p:cNvPr id="6" name="Straight Connector 5"/>
          <p:cNvCxnSpPr/>
          <p:nvPr/>
        </p:nvCxnSpPr>
        <p:spPr>
          <a:xfrm>
            <a:off x="838201" y="2334323"/>
            <a:ext cx="151099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058299" y="2514600"/>
            <a:ext cx="106680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58298" y="2706029"/>
            <a:ext cx="1510991"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058299" y="2887874"/>
            <a:ext cx="1974695" cy="7727"/>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838200" y="3071345"/>
            <a:ext cx="1352256" cy="1807"/>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38201" y="3247283"/>
            <a:ext cx="1510991"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8479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2000" fill="hold"/>
                                        <p:tgtEl>
                                          <p:spTgt spid="6"/>
                                        </p:tgtEl>
                                        <p:attrNameLst>
                                          <p:attrName>stroke.color</p:attrName>
                                        </p:attrNameLst>
                                      </p:cBhvr>
                                      <p:to>
                                        <a:schemeClr val="accent2"/>
                                      </p:to>
                                    </p:animClr>
                                    <p:set>
                                      <p:cBhvr>
                                        <p:cTn id="7" dur="2000" fill="hold"/>
                                        <p:tgtEl>
                                          <p:spTgt spid="6"/>
                                        </p:tgtEl>
                                        <p:attrNameLst>
                                          <p:attrName>stroke.on</p:attrName>
                                        </p:attrNameLst>
                                      </p:cBhvr>
                                      <p:to>
                                        <p:strVal val="true"/>
                                      </p:to>
                                    </p:set>
                                  </p:childTnLst>
                                </p:cTn>
                              </p:par>
                              <p:par>
                                <p:cTn id="8" presetID="7" presetClass="emph" presetSubtype="2" fill="hold" nodeType="withEffect">
                                  <p:stCondLst>
                                    <p:cond delay="0"/>
                                  </p:stCondLst>
                                  <p:childTnLst>
                                    <p:animClr clrSpc="rgb" dir="cw">
                                      <p:cBhvr>
                                        <p:cTn id="9" dur="2000" fill="hold"/>
                                        <p:tgtEl>
                                          <p:spTgt spid="10"/>
                                        </p:tgtEl>
                                        <p:attrNameLst>
                                          <p:attrName>stroke.color</p:attrName>
                                        </p:attrNameLst>
                                      </p:cBhvr>
                                      <p:to>
                                        <a:schemeClr val="accent2"/>
                                      </p:to>
                                    </p:animClr>
                                    <p:set>
                                      <p:cBhvr>
                                        <p:cTn id="10" dur="2000" fill="hold"/>
                                        <p:tgtEl>
                                          <p:spTgt spid="10"/>
                                        </p:tgtEl>
                                        <p:attrNameLst>
                                          <p:attrName>stroke.on</p:attrName>
                                        </p:attrNameLst>
                                      </p:cBhvr>
                                      <p:to>
                                        <p:strVal val="true"/>
                                      </p:to>
                                    </p:set>
                                  </p:childTnLst>
                                </p:cTn>
                              </p:par>
                              <p:par>
                                <p:cTn id="11" presetID="7" presetClass="emph" presetSubtype="2" fill="hold" nodeType="withEffect">
                                  <p:stCondLst>
                                    <p:cond delay="0"/>
                                  </p:stCondLst>
                                  <p:childTnLst>
                                    <p:animClr clrSpc="rgb" dir="cw">
                                      <p:cBhvr>
                                        <p:cTn id="12" dur="2000" fill="hold"/>
                                        <p:tgtEl>
                                          <p:spTgt spid="11"/>
                                        </p:tgtEl>
                                        <p:attrNameLst>
                                          <p:attrName>stroke.color</p:attrName>
                                        </p:attrNameLst>
                                      </p:cBhvr>
                                      <p:to>
                                        <a:schemeClr val="accent2"/>
                                      </p:to>
                                    </p:animClr>
                                    <p:set>
                                      <p:cBhvr>
                                        <p:cTn id="13" dur="2000" fill="hold"/>
                                        <p:tgtEl>
                                          <p:spTgt spid="1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Imperative Refactoring</a:t>
            </a:r>
          </a:p>
        </p:txBody>
      </p:sp>
      <p:cxnSp>
        <p:nvCxnSpPr>
          <p:cNvPr id="6" name="Straight Connector 5"/>
          <p:cNvCxnSpPr/>
          <p:nvPr/>
        </p:nvCxnSpPr>
        <p:spPr>
          <a:xfrm>
            <a:off x="838201" y="2329559"/>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058299" y="2514600"/>
            <a:ext cx="10668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58298" y="2707616"/>
            <a:ext cx="1510991"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058299" y="2887874"/>
            <a:ext cx="1974695" cy="772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838200" y="3071345"/>
            <a:ext cx="1352256" cy="1807"/>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38201" y="3247283"/>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096001" y="3722547"/>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6096000" y="4459570"/>
            <a:ext cx="1352256" cy="1807"/>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96001" y="4635508"/>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6540191" y="2285417"/>
            <a:ext cx="10668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6540190" y="2478433"/>
            <a:ext cx="1510991"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540191" y="2658691"/>
            <a:ext cx="1974695" cy="772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6096000" y="2114624"/>
            <a:ext cx="1066800" cy="0"/>
          </a:xfrm>
          <a:prstGeom prst="line">
            <a:avLst/>
          </a:prstGeom>
          <a:ln w="762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6096001" y="2826157"/>
            <a:ext cx="380215" cy="3771"/>
          </a:xfrm>
          <a:prstGeom prst="line">
            <a:avLst/>
          </a:prstGeom>
          <a:ln w="762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flipH="1">
            <a:off x="7295686" y="1822949"/>
            <a:ext cx="1085167" cy="523220"/>
          </a:xfrm>
          <a:prstGeom prst="rect">
            <a:avLst/>
          </a:prstGeom>
          <a:noFill/>
        </p:spPr>
        <p:txBody>
          <a:bodyPr wrap="square" rtlCol="0">
            <a:spAutoFit/>
          </a:bodyPr>
          <a:lstStyle/>
          <a:p>
            <a:r>
              <a:rPr lang="en-US" sz="2800" b="1" dirty="0"/>
              <a:t>=&gt;</a:t>
            </a:r>
          </a:p>
        </p:txBody>
      </p:sp>
      <p:cxnSp>
        <p:nvCxnSpPr>
          <p:cNvPr id="77" name="Straight Connector 76"/>
          <p:cNvCxnSpPr/>
          <p:nvPr/>
        </p:nvCxnSpPr>
        <p:spPr>
          <a:xfrm>
            <a:off x="6460737" y="4095824"/>
            <a:ext cx="1066800" cy="0"/>
          </a:xfrm>
          <a:prstGeom prst="line">
            <a:avLst/>
          </a:prstGeom>
          <a:ln w="762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7569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8.33333E-7 -4.07407E-6 L -0.43125 -0.20324 " pathEditMode="relative" rAng="0" ptsTypes="AA">
                                      <p:cBhvr>
                                        <p:cTn id="6" dur="2000" spd="-100000" fill="hold"/>
                                        <p:tgtEl>
                                          <p:spTgt spid="24"/>
                                        </p:tgtEl>
                                        <p:attrNameLst>
                                          <p:attrName>ppt_x</p:attrName>
                                          <p:attrName>ppt_y</p:attrName>
                                        </p:attrNameLst>
                                      </p:cBhvr>
                                      <p:rCtr x="-21563" y="-10162"/>
                                    </p:animMotion>
                                  </p:childTnLst>
                                </p:cTn>
                              </p:par>
                              <p:par>
                                <p:cTn id="7" presetID="42" presetClass="path" presetSubtype="0" accel="50000" decel="50000" fill="hold" nodeType="withEffect">
                                  <p:stCondLst>
                                    <p:cond delay="0"/>
                                  </p:stCondLst>
                                  <p:childTnLst>
                                    <p:animMotion origin="layout" path="M 1.25E-6 -1.48148E-6 L -0.43138 -0.20254 " pathEditMode="relative" rAng="0" ptsTypes="AA">
                                      <p:cBhvr>
                                        <p:cTn id="8" dur="2000" spd="-100000" fill="hold"/>
                                        <p:tgtEl>
                                          <p:spTgt spid="25"/>
                                        </p:tgtEl>
                                        <p:attrNameLst>
                                          <p:attrName>ppt_x</p:attrName>
                                          <p:attrName>ppt_y</p:attrName>
                                        </p:attrNameLst>
                                      </p:cBhvr>
                                      <p:rCtr x="-21576" y="-10139"/>
                                    </p:animMotion>
                                  </p:childTnLst>
                                </p:cTn>
                              </p:par>
                              <p:par>
                                <p:cTn id="9" presetID="42" presetClass="path" presetSubtype="0" accel="50000" decel="50000" fill="hold" nodeType="withEffect">
                                  <p:stCondLst>
                                    <p:cond delay="0"/>
                                  </p:stCondLst>
                                  <p:childTnLst>
                                    <p:animMotion origin="layout" path="M 8.33333E-7 4.07407E-6 L -0.43151 -0.20232 " pathEditMode="relative" rAng="0" ptsTypes="AA">
                                      <p:cBhvr>
                                        <p:cTn id="10" dur="2000" spd="-100000" fill="hold"/>
                                        <p:tgtEl>
                                          <p:spTgt spid="26"/>
                                        </p:tgtEl>
                                        <p:attrNameLst>
                                          <p:attrName>ppt_x</p:attrName>
                                          <p:attrName>ppt_y</p:attrName>
                                        </p:attrNameLst>
                                      </p:cBhvr>
                                      <p:rCtr x="-21576" y="-10116"/>
                                    </p:animMotion>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fade">
                                      <p:cBhvr>
                                        <p:cTn id="15" dur="500"/>
                                        <p:tgtEl>
                                          <p:spTgt spid="6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Effect transition="in" filter="fade">
                                      <p:cBhvr>
                                        <p:cTn id="1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Functional Refactoring</a:t>
            </a:r>
          </a:p>
        </p:txBody>
      </p:sp>
      <p:cxnSp>
        <p:nvCxnSpPr>
          <p:cNvPr id="6" name="Straight Connector 5"/>
          <p:cNvCxnSpPr/>
          <p:nvPr/>
        </p:nvCxnSpPr>
        <p:spPr>
          <a:xfrm>
            <a:off x="838201" y="2329559"/>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058299" y="2514600"/>
            <a:ext cx="10668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58298" y="2707616"/>
            <a:ext cx="1510991"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058299" y="2887874"/>
            <a:ext cx="1974695" cy="772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838200" y="3071345"/>
            <a:ext cx="1352256" cy="1807"/>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38201" y="3247283"/>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096001" y="3722547"/>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6096000" y="4459570"/>
            <a:ext cx="1352256" cy="1807"/>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96001" y="4635508"/>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6540191" y="2285417"/>
            <a:ext cx="10668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6540190" y="2478433"/>
            <a:ext cx="1510991"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540191" y="2658691"/>
            <a:ext cx="1974695" cy="772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6096000" y="2114624"/>
            <a:ext cx="1066800" cy="0"/>
          </a:xfrm>
          <a:prstGeom prst="line">
            <a:avLst/>
          </a:prstGeom>
          <a:ln w="762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6096001" y="2826157"/>
            <a:ext cx="380215" cy="3771"/>
          </a:xfrm>
          <a:prstGeom prst="line">
            <a:avLst/>
          </a:prstGeom>
          <a:ln w="762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flipH="1">
            <a:off x="7295686" y="1822949"/>
            <a:ext cx="1085167" cy="523220"/>
          </a:xfrm>
          <a:prstGeom prst="rect">
            <a:avLst/>
          </a:prstGeom>
          <a:noFill/>
        </p:spPr>
        <p:txBody>
          <a:bodyPr wrap="square" rtlCol="0">
            <a:spAutoFit/>
          </a:bodyPr>
          <a:lstStyle/>
          <a:p>
            <a:r>
              <a:rPr lang="en-US" sz="2800" b="1" dirty="0"/>
              <a:t>=&gt;</a:t>
            </a:r>
          </a:p>
        </p:txBody>
      </p:sp>
      <p:cxnSp>
        <p:nvCxnSpPr>
          <p:cNvPr id="77" name="Straight Connector 76"/>
          <p:cNvCxnSpPr/>
          <p:nvPr/>
        </p:nvCxnSpPr>
        <p:spPr>
          <a:xfrm>
            <a:off x="6460737" y="4095824"/>
            <a:ext cx="1066800" cy="0"/>
          </a:xfrm>
          <a:prstGeom prst="line">
            <a:avLst/>
          </a:prstGeom>
          <a:ln w="762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1048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par>
                          <p:cTn id="11" fill="hold">
                            <p:stCondLst>
                              <p:cond delay="0"/>
                            </p:stCondLst>
                            <p:childTnLst>
                              <p:par>
                                <p:cTn id="12" presetID="42" presetClass="path" presetSubtype="0" accel="50000" decel="50000" fill="hold" nodeType="afterEffect">
                                  <p:stCondLst>
                                    <p:cond delay="0"/>
                                  </p:stCondLst>
                                  <p:childTnLst>
                                    <p:animMotion origin="layout" path="M 8.33333E-7 -4.07407E-6 L -0.43125 -0.20324 " pathEditMode="relative" rAng="0" ptsTypes="AA">
                                      <p:cBhvr>
                                        <p:cTn id="13" dur="2000" spd="-100000" fill="hold"/>
                                        <p:tgtEl>
                                          <p:spTgt spid="24"/>
                                        </p:tgtEl>
                                        <p:attrNameLst>
                                          <p:attrName>ppt_x</p:attrName>
                                          <p:attrName>ppt_y</p:attrName>
                                        </p:attrNameLst>
                                      </p:cBhvr>
                                      <p:rCtr x="-21563" y="-10162"/>
                                    </p:animMotion>
                                  </p:childTnLst>
                                </p:cTn>
                              </p:par>
                              <p:par>
                                <p:cTn id="14" presetID="42" presetClass="path" presetSubtype="0" accel="50000" decel="50000" fill="hold" nodeType="withEffect">
                                  <p:stCondLst>
                                    <p:cond delay="0"/>
                                  </p:stCondLst>
                                  <p:childTnLst>
                                    <p:animMotion origin="layout" path="M 1.25E-6 -1.48148E-6 L -0.43138 -0.20254 " pathEditMode="relative" rAng="0" ptsTypes="AA">
                                      <p:cBhvr>
                                        <p:cTn id="15" dur="2000" spd="-100000" fill="hold"/>
                                        <p:tgtEl>
                                          <p:spTgt spid="25"/>
                                        </p:tgtEl>
                                        <p:attrNameLst>
                                          <p:attrName>ppt_x</p:attrName>
                                          <p:attrName>ppt_y</p:attrName>
                                        </p:attrNameLst>
                                      </p:cBhvr>
                                      <p:rCtr x="-21576" y="-10139"/>
                                    </p:animMotion>
                                  </p:childTnLst>
                                </p:cTn>
                              </p:par>
                              <p:par>
                                <p:cTn id="16" presetID="42" presetClass="path" presetSubtype="0" accel="50000" decel="50000" fill="hold" nodeType="withEffect">
                                  <p:stCondLst>
                                    <p:cond delay="0"/>
                                  </p:stCondLst>
                                  <p:childTnLst>
                                    <p:animMotion origin="layout" path="M 8.33333E-7 4.07407E-6 L -0.43151 -0.20232 " pathEditMode="relative" rAng="0" ptsTypes="AA">
                                      <p:cBhvr>
                                        <p:cTn id="17" dur="2000" spd="-100000" fill="hold"/>
                                        <p:tgtEl>
                                          <p:spTgt spid="26"/>
                                        </p:tgtEl>
                                        <p:attrNameLst>
                                          <p:attrName>ppt_x</p:attrName>
                                          <p:attrName>ppt_y</p:attrName>
                                        </p:attrNameLst>
                                      </p:cBhvr>
                                      <p:rCtr x="-21576" y="-10116"/>
                                    </p:animMotion>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500"/>
                                        <p:tgtEl>
                                          <p:spTgt spid="69"/>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fade">
                                      <p:cBhvr>
                                        <p:cTn id="26" dur="500"/>
                                        <p:tgtEl>
                                          <p:spTgt spid="76"/>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500"/>
                                        <p:tgtEl>
                                          <p:spTgt spid="70"/>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8"/>
                                        </p:tgtEl>
                                        <p:attrNameLst>
                                          <p:attrName>style.visibility</p:attrName>
                                        </p:attrNameLst>
                                      </p:cBhvr>
                                      <p:to>
                                        <p:strVal val="visible"/>
                                      </p:to>
                                    </p:set>
                                  </p:childTnLst>
                                </p:cTn>
                              </p:par>
                            </p:childTnLst>
                          </p:cTn>
                        </p:par>
                        <p:par>
                          <p:cTn id="39" fill="hold">
                            <p:stCondLst>
                              <p:cond delay="0"/>
                            </p:stCondLst>
                            <p:childTnLst>
                              <p:par>
                                <p:cTn id="40" presetID="42" presetClass="path" presetSubtype="0" accel="50000" decel="50000" fill="hold" nodeType="afterEffect">
                                  <p:stCondLst>
                                    <p:cond delay="0"/>
                                  </p:stCondLst>
                                  <p:childTnLst>
                                    <p:animMotion origin="layout" path="M 1.66667E-6 -3.33333E-6 L -0.45078 0.03264 " pathEditMode="relative" rAng="0" ptsTypes="AA">
                                      <p:cBhvr>
                                        <p:cTn id="41" dur="2000" spd="-100000" fill="hold"/>
                                        <p:tgtEl>
                                          <p:spTgt spid="66"/>
                                        </p:tgtEl>
                                        <p:attrNameLst>
                                          <p:attrName>ppt_x</p:attrName>
                                          <p:attrName>ppt_y</p:attrName>
                                        </p:attrNameLst>
                                      </p:cBhvr>
                                      <p:rCtr x="-22539" y="1620"/>
                                    </p:animMotion>
                                  </p:childTnLst>
                                </p:cTn>
                              </p:par>
                              <p:par>
                                <p:cTn id="42" presetID="42" presetClass="path" presetSubtype="0" accel="50000" decel="50000" fill="hold" nodeType="withEffect">
                                  <p:stCondLst>
                                    <p:cond delay="0"/>
                                  </p:stCondLst>
                                  <p:childTnLst>
                                    <p:animMotion origin="layout" path="M 2.5E-6 -2.59259E-6 L -0.44792 0.03287 " pathEditMode="relative" rAng="0" ptsTypes="AA">
                                      <p:cBhvr>
                                        <p:cTn id="43" dur="2000" spd="-100000" fill="hold"/>
                                        <p:tgtEl>
                                          <p:spTgt spid="67"/>
                                        </p:tgtEl>
                                        <p:attrNameLst>
                                          <p:attrName>ppt_x</p:attrName>
                                          <p:attrName>ppt_y</p:attrName>
                                        </p:attrNameLst>
                                      </p:cBhvr>
                                      <p:rCtr x="-22396" y="1644"/>
                                    </p:animMotion>
                                  </p:childTnLst>
                                </p:cTn>
                              </p:par>
                              <p:par>
                                <p:cTn id="44" presetID="42" presetClass="path" presetSubtype="0" accel="50000" decel="50000" fill="hold" nodeType="withEffect">
                                  <p:stCondLst>
                                    <p:cond delay="0"/>
                                  </p:stCondLst>
                                  <p:childTnLst>
                                    <p:animMotion origin="layout" path="M 2.08333E-6 -4.44444E-6 L -0.44948 0.03218 " pathEditMode="relative" rAng="0" ptsTypes="AA">
                                      <p:cBhvr>
                                        <p:cTn id="45" dur="2000" spd="-100000" fill="hold"/>
                                        <p:tgtEl>
                                          <p:spTgt spid="68"/>
                                        </p:tgtEl>
                                        <p:attrNameLst>
                                          <p:attrName>ppt_x</p:attrName>
                                          <p:attrName>ppt_y</p:attrName>
                                        </p:attrNameLst>
                                      </p:cBhvr>
                                      <p:rCtr x="-22474" y="1597"/>
                                    </p:animMotion>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77"/>
                                        </p:tgtEl>
                                        <p:attrNameLst>
                                          <p:attrName>style.visibility</p:attrName>
                                        </p:attrNameLst>
                                      </p:cBhvr>
                                      <p:to>
                                        <p:strVal val="visible"/>
                                      </p:to>
                                    </p:set>
                                    <p:animEffect transition="in" filter="fade">
                                      <p:cBhvr>
                                        <p:cTn id="50"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Functional Refactoring</a:t>
            </a:r>
          </a:p>
        </p:txBody>
      </p:sp>
      <p:cxnSp>
        <p:nvCxnSpPr>
          <p:cNvPr id="6" name="Straight Connector 5"/>
          <p:cNvCxnSpPr/>
          <p:nvPr/>
        </p:nvCxnSpPr>
        <p:spPr>
          <a:xfrm>
            <a:off x="838201" y="2329559"/>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058299" y="2514600"/>
            <a:ext cx="10668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58298" y="2707616"/>
            <a:ext cx="1510991"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058299" y="2887874"/>
            <a:ext cx="1974695" cy="772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838200" y="3071345"/>
            <a:ext cx="1352256" cy="1807"/>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38201" y="3247283"/>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096001" y="3722547"/>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6096000" y="4459570"/>
            <a:ext cx="1352256" cy="1807"/>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96001" y="4635508"/>
            <a:ext cx="1510991"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6540191" y="2285417"/>
            <a:ext cx="106680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6540190" y="2478433"/>
            <a:ext cx="1510991"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540191" y="2658691"/>
            <a:ext cx="1974695" cy="7727"/>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6096000" y="2114624"/>
            <a:ext cx="1066800" cy="0"/>
          </a:xfrm>
          <a:prstGeom prst="line">
            <a:avLst/>
          </a:prstGeom>
          <a:ln w="762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6096001" y="2826157"/>
            <a:ext cx="380215" cy="3771"/>
          </a:xfrm>
          <a:prstGeom prst="line">
            <a:avLst/>
          </a:prstGeom>
          <a:ln w="762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flipH="1">
            <a:off x="7295686" y="1822949"/>
            <a:ext cx="1085167" cy="523220"/>
          </a:xfrm>
          <a:prstGeom prst="rect">
            <a:avLst/>
          </a:prstGeom>
          <a:noFill/>
        </p:spPr>
        <p:txBody>
          <a:bodyPr wrap="square" rtlCol="0">
            <a:spAutoFit/>
          </a:bodyPr>
          <a:lstStyle/>
          <a:p>
            <a:r>
              <a:rPr lang="en-US" sz="2800" b="1" dirty="0"/>
              <a:t>=&gt;</a:t>
            </a:r>
          </a:p>
        </p:txBody>
      </p:sp>
      <p:cxnSp>
        <p:nvCxnSpPr>
          <p:cNvPr id="77" name="Straight Connector 76"/>
          <p:cNvCxnSpPr/>
          <p:nvPr/>
        </p:nvCxnSpPr>
        <p:spPr>
          <a:xfrm>
            <a:off x="6460737" y="4095824"/>
            <a:ext cx="1066800" cy="0"/>
          </a:xfrm>
          <a:prstGeom prst="line">
            <a:avLst/>
          </a:prstGeom>
          <a:ln w="762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5549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F8638D8-FECB-4E29-A486-D5E87E37A8F9}"/>
              </a:ext>
            </a:extLst>
          </p:cNvPr>
          <p:cNvSpPr>
            <a:spLocks noGrp="1"/>
          </p:cNvSpPr>
          <p:nvPr>
            <p:ph type="title"/>
          </p:nvPr>
        </p:nvSpPr>
        <p:spPr/>
        <p:txBody>
          <a:bodyPr/>
          <a:lstStyle/>
          <a:p>
            <a:r>
              <a:rPr lang="en-US" dirty="0"/>
              <a:t>What is a Functional Language?</a:t>
            </a:r>
          </a:p>
        </p:txBody>
      </p:sp>
      <p:sp>
        <p:nvSpPr>
          <p:cNvPr id="7" name="Text Placeholder 6">
            <a:extLst>
              <a:ext uri="{FF2B5EF4-FFF2-40B4-BE49-F238E27FC236}">
                <a16:creationId xmlns:a16="http://schemas.microsoft.com/office/drawing/2014/main" id="{C4254374-AA6E-4588-A7AC-7F3685AA4962}"/>
              </a:ext>
            </a:extLst>
          </p:cNvPr>
          <p:cNvSpPr>
            <a:spLocks noGrp="1"/>
          </p:cNvSpPr>
          <p:nvPr>
            <p:ph type="body" idx="1"/>
          </p:nvPr>
        </p:nvSpPr>
        <p:spPr>
          <a:xfrm>
            <a:off x="839788" y="1681163"/>
            <a:ext cx="5157787" cy="823912"/>
          </a:xfrm>
        </p:spPr>
        <p:txBody>
          <a:bodyPr/>
          <a:lstStyle/>
          <a:p>
            <a:r>
              <a:rPr lang="en-US" dirty="0"/>
              <a:t>Functional Language</a:t>
            </a:r>
          </a:p>
        </p:txBody>
      </p:sp>
      <p:sp>
        <p:nvSpPr>
          <p:cNvPr id="8" name="Content Placeholder 7">
            <a:extLst>
              <a:ext uri="{FF2B5EF4-FFF2-40B4-BE49-F238E27FC236}">
                <a16:creationId xmlns:a16="http://schemas.microsoft.com/office/drawing/2014/main" id="{3B5867A0-4A1B-43CB-A242-346E7B54465C}"/>
              </a:ext>
            </a:extLst>
          </p:cNvPr>
          <p:cNvSpPr>
            <a:spLocks noGrp="1"/>
          </p:cNvSpPr>
          <p:nvPr>
            <p:ph sz="half" idx="2"/>
          </p:nvPr>
        </p:nvSpPr>
        <p:spPr>
          <a:xfrm>
            <a:off x="839788" y="2505075"/>
            <a:ext cx="5157787" cy="1518285"/>
          </a:xfrm>
        </p:spPr>
        <p:txBody>
          <a:bodyPr/>
          <a:lstStyle/>
          <a:p>
            <a:r>
              <a:rPr lang="en-US" dirty="0"/>
              <a:t>Central construct is a function</a:t>
            </a:r>
          </a:p>
          <a:p>
            <a:r>
              <a:rPr lang="en-US" dirty="0"/>
              <a:t>Functions are first class citizens</a:t>
            </a:r>
          </a:p>
        </p:txBody>
      </p:sp>
      <p:sp>
        <p:nvSpPr>
          <p:cNvPr id="9" name="Text Placeholder 8">
            <a:extLst>
              <a:ext uri="{FF2B5EF4-FFF2-40B4-BE49-F238E27FC236}">
                <a16:creationId xmlns:a16="http://schemas.microsoft.com/office/drawing/2014/main" id="{BCB68067-E887-46B2-ACBD-D63F52A7F199}"/>
              </a:ext>
            </a:extLst>
          </p:cNvPr>
          <p:cNvSpPr>
            <a:spLocks noGrp="1"/>
          </p:cNvSpPr>
          <p:nvPr>
            <p:ph type="body" sz="quarter" idx="3"/>
          </p:nvPr>
        </p:nvSpPr>
        <p:spPr/>
        <p:txBody>
          <a:bodyPr/>
          <a:lstStyle/>
          <a:p>
            <a:r>
              <a:rPr lang="en-US" dirty="0"/>
              <a:t>Object Oriented Language</a:t>
            </a:r>
          </a:p>
        </p:txBody>
      </p:sp>
      <p:sp>
        <p:nvSpPr>
          <p:cNvPr id="10" name="Content Placeholder 9">
            <a:extLst>
              <a:ext uri="{FF2B5EF4-FFF2-40B4-BE49-F238E27FC236}">
                <a16:creationId xmlns:a16="http://schemas.microsoft.com/office/drawing/2014/main" id="{0EF6BF6D-6B66-4A6E-93B4-09F4F3A67E2B}"/>
              </a:ext>
            </a:extLst>
          </p:cNvPr>
          <p:cNvSpPr>
            <a:spLocks noGrp="1"/>
          </p:cNvSpPr>
          <p:nvPr>
            <p:ph sz="quarter" idx="4"/>
          </p:nvPr>
        </p:nvSpPr>
        <p:spPr>
          <a:xfrm>
            <a:off x="6172200" y="2505075"/>
            <a:ext cx="5288280" cy="3684588"/>
          </a:xfrm>
        </p:spPr>
        <p:txBody>
          <a:bodyPr/>
          <a:lstStyle/>
          <a:p>
            <a:r>
              <a:rPr lang="en-US" dirty="0"/>
              <a:t>Central concept is a class</a:t>
            </a:r>
          </a:p>
        </p:txBody>
      </p:sp>
      <p:sp>
        <p:nvSpPr>
          <p:cNvPr id="11" name="Text Placeholder 6">
            <a:extLst>
              <a:ext uri="{FF2B5EF4-FFF2-40B4-BE49-F238E27FC236}">
                <a16:creationId xmlns:a16="http://schemas.microsoft.com/office/drawing/2014/main" id="{F9D9FB5D-8A5F-42AE-9E0F-9571E0E84126}"/>
              </a:ext>
            </a:extLst>
          </p:cNvPr>
          <p:cNvSpPr txBox="1">
            <a:spLocks/>
          </p:cNvSpPr>
          <p:nvPr/>
        </p:nvSpPr>
        <p:spPr>
          <a:xfrm>
            <a:off x="839788" y="3768552"/>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C#</a:t>
            </a:r>
          </a:p>
        </p:txBody>
      </p:sp>
      <p:sp>
        <p:nvSpPr>
          <p:cNvPr id="12" name="Content Placeholder 7">
            <a:extLst>
              <a:ext uri="{FF2B5EF4-FFF2-40B4-BE49-F238E27FC236}">
                <a16:creationId xmlns:a16="http://schemas.microsoft.com/office/drawing/2014/main" id="{F254B630-CC97-44C0-9D2E-3CFAD42E0343}"/>
              </a:ext>
            </a:extLst>
          </p:cNvPr>
          <p:cNvSpPr txBox="1">
            <a:spLocks/>
          </p:cNvSpPr>
          <p:nvPr/>
        </p:nvSpPr>
        <p:spPr>
          <a:xfrm>
            <a:off x="839788" y="4592464"/>
            <a:ext cx="5157787" cy="15182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Central construct is a objects</a:t>
            </a:r>
          </a:p>
          <a:p>
            <a:r>
              <a:rPr lang="en-US" dirty="0"/>
              <a:t>Functions are first class citizens</a:t>
            </a:r>
          </a:p>
        </p:txBody>
      </p:sp>
    </p:spTree>
    <p:extLst>
      <p:ext uri="{BB962C8B-B14F-4D97-AF65-F5344CB8AC3E}">
        <p14:creationId xmlns:p14="http://schemas.microsoft.com/office/powerpoint/2010/main" val="2911638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10" grpId="0" uiExpand="1" build="p"/>
      <p:bldP spid="11" grpId="0"/>
      <p:bldP spid="12"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6808054" y="4464911"/>
            <a:ext cx="4469546" cy="932280"/>
          </a:xfrm>
        </p:spPr>
        <p:txBody>
          <a:bodyPr/>
          <a:lstStyle/>
          <a:p>
            <a:r>
              <a:rPr lang="en-US" dirty="0"/>
              <a:t>Outside in refactoring</a:t>
            </a:r>
          </a:p>
          <a:p>
            <a:endParaRPr lang="en-US" dirty="0"/>
          </a:p>
        </p:txBody>
      </p:sp>
      <p:sp>
        <p:nvSpPr>
          <p:cNvPr id="4" name="Title 3"/>
          <p:cNvSpPr>
            <a:spLocks noGrp="1"/>
          </p:cNvSpPr>
          <p:nvPr>
            <p:ph type="title"/>
          </p:nvPr>
        </p:nvSpPr>
        <p:spPr>
          <a:xfrm>
            <a:off x="768096" y="2831592"/>
            <a:ext cx="10363200" cy="762000"/>
          </a:xfrm>
        </p:spPr>
        <p:txBody>
          <a:bodyPr>
            <a:normAutofit fontScale="90000"/>
          </a:bodyPr>
          <a:lstStyle/>
          <a:p>
            <a:r>
              <a:rPr lang="en-US" sz="13800" dirty="0"/>
              <a:t>Demo!</a:t>
            </a:r>
          </a:p>
        </p:txBody>
      </p:sp>
    </p:spTree>
    <p:extLst>
      <p:ext uri="{BB962C8B-B14F-4D97-AF65-F5344CB8AC3E}">
        <p14:creationId xmlns:p14="http://schemas.microsoft.com/office/powerpoint/2010/main" val="12302717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3DBCC-DB1D-4C33-BC5B-6E090264A971}"/>
              </a:ext>
            </a:extLst>
          </p:cNvPr>
          <p:cNvSpPr>
            <a:spLocks noGrp="1"/>
          </p:cNvSpPr>
          <p:nvPr>
            <p:ph type="title"/>
          </p:nvPr>
        </p:nvSpPr>
        <p:spPr/>
        <p:txBody>
          <a:bodyPr/>
          <a:lstStyle/>
          <a:p>
            <a:r>
              <a:rPr lang="en-US" dirty="0"/>
              <a:t>Benefits of functional programming in C# &lt;= 7</a:t>
            </a:r>
          </a:p>
        </p:txBody>
      </p:sp>
      <p:sp>
        <p:nvSpPr>
          <p:cNvPr id="3" name="Content Placeholder 2">
            <a:extLst>
              <a:ext uri="{FF2B5EF4-FFF2-40B4-BE49-F238E27FC236}">
                <a16:creationId xmlns:a16="http://schemas.microsoft.com/office/drawing/2014/main" id="{46548E92-AD6B-4CFF-ADF7-3F0B513F9FD0}"/>
              </a:ext>
            </a:extLst>
          </p:cNvPr>
          <p:cNvSpPr>
            <a:spLocks noGrp="1"/>
          </p:cNvSpPr>
          <p:nvPr>
            <p:ph idx="1"/>
          </p:nvPr>
        </p:nvSpPr>
        <p:spPr/>
        <p:txBody>
          <a:bodyPr/>
          <a:lstStyle/>
          <a:p>
            <a:pPr marL="514350" indent="-514350">
              <a:buFont typeface="+mj-lt"/>
              <a:buAutoNum type="arabicPeriod"/>
            </a:pPr>
            <a:r>
              <a:rPr lang="en-US" dirty="0"/>
              <a:t>Reuse algorithms with different varied details (1</a:t>
            </a:r>
            <a:r>
              <a:rPr lang="en-US" baseline="30000" dirty="0"/>
              <a:t>st</a:t>
            </a:r>
            <a:r>
              <a:rPr lang="en-US" dirty="0"/>
              <a:t> class functions)</a:t>
            </a:r>
          </a:p>
          <a:p>
            <a:pPr marL="514350" indent="-514350">
              <a:buFont typeface="+mj-lt"/>
              <a:buAutoNum type="arabicPeriod"/>
            </a:pPr>
            <a:r>
              <a:rPr lang="en-US" dirty="0"/>
              <a:t>Easier to test (purity)</a:t>
            </a:r>
          </a:p>
          <a:p>
            <a:pPr marL="514350" indent="-514350">
              <a:buFont typeface="+mj-lt"/>
              <a:buAutoNum type="arabicPeriod"/>
            </a:pPr>
            <a:r>
              <a:rPr lang="en-US" dirty="0"/>
              <a:t>Easier to reason about (pattern matching)</a:t>
            </a:r>
          </a:p>
          <a:p>
            <a:pPr marL="514350" indent="-514350">
              <a:buFont typeface="+mj-lt"/>
              <a:buAutoNum type="arabicPeriod"/>
            </a:pPr>
            <a:r>
              <a:rPr lang="en-US" dirty="0"/>
              <a:t>Consistent behavior (outside in refactoring)</a:t>
            </a:r>
          </a:p>
          <a:p>
            <a:pPr marL="514350" indent="-514350">
              <a:buFont typeface="+mj-lt"/>
              <a:buAutoNum type="arabicPeriod"/>
            </a:pPr>
            <a:r>
              <a:rPr lang="en-US" dirty="0"/>
              <a:t>Less lines of code (combining functional aspects)</a:t>
            </a:r>
          </a:p>
          <a:p>
            <a:pPr marL="514350" indent="-514350">
              <a:buFont typeface="+mj-lt"/>
              <a:buAutoNum type="arabicPeriod"/>
            </a:pPr>
            <a:endParaRPr lang="en-US" dirty="0"/>
          </a:p>
        </p:txBody>
      </p:sp>
    </p:spTree>
    <p:extLst>
      <p:ext uri="{BB962C8B-B14F-4D97-AF65-F5344CB8AC3E}">
        <p14:creationId xmlns:p14="http://schemas.microsoft.com/office/powerpoint/2010/main" val="46109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CE0E9-1F64-4B49-B603-C910B784517A}"/>
              </a:ext>
            </a:extLst>
          </p:cNvPr>
          <p:cNvSpPr>
            <a:spLocks noGrp="1"/>
          </p:cNvSpPr>
          <p:nvPr>
            <p:ph type="title"/>
          </p:nvPr>
        </p:nvSpPr>
        <p:spPr/>
        <p:txBody>
          <a:bodyPr/>
          <a:lstStyle/>
          <a:p>
            <a:r>
              <a:rPr lang="en-US" dirty="0"/>
              <a:t>Basic App Data Flow</a:t>
            </a:r>
          </a:p>
        </p:txBody>
      </p:sp>
      <p:sp>
        <p:nvSpPr>
          <p:cNvPr id="4" name="Text Placeholder 3">
            <a:extLst>
              <a:ext uri="{FF2B5EF4-FFF2-40B4-BE49-F238E27FC236}">
                <a16:creationId xmlns:a16="http://schemas.microsoft.com/office/drawing/2014/main" id="{D1EC8AFF-8A4A-4D4B-AE4B-CB47459470B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1081625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1039629" y="992373"/>
          <a:ext cx="10011144" cy="3799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rved Left Arrow 1"/>
          <p:cNvSpPr/>
          <p:nvPr/>
        </p:nvSpPr>
        <p:spPr>
          <a:xfrm rot="5400000">
            <a:off x="6932527" y="3384602"/>
            <a:ext cx="946098" cy="1867786"/>
          </a:xfrm>
          <a:prstGeom prst="curvedLef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schemeClr val="tx1"/>
              </a:solidFill>
            </a:endParaRPr>
          </a:p>
        </p:txBody>
      </p:sp>
      <p:sp>
        <p:nvSpPr>
          <p:cNvPr id="20" name="Curved Left Arrow 19"/>
          <p:cNvSpPr/>
          <p:nvPr/>
        </p:nvSpPr>
        <p:spPr>
          <a:xfrm rot="5400000">
            <a:off x="3618713" y="3384601"/>
            <a:ext cx="946098" cy="1867786"/>
          </a:xfrm>
          <a:prstGeom prst="curvedLef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schemeClr val="tx1"/>
              </a:solidFill>
            </a:endParaRPr>
          </a:p>
        </p:txBody>
      </p:sp>
      <p:sp>
        <p:nvSpPr>
          <p:cNvPr id="3" name="TextBox 2"/>
          <p:cNvSpPr txBox="1"/>
          <p:nvPr/>
        </p:nvSpPr>
        <p:spPr>
          <a:xfrm>
            <a:off x="3806097" y="4933507"/>
            <a:ext cx="829073" cy="400110"/>
          </a:xfrm>
          <a:prstGeom prst="rect">
            <a:avLst/>
          </a:prstGeom>
          <a:noFill/>
        </p:spPr>
        <p:txBody>
          <a:bodyPr wrap="none" rtlCol="0">
            <a:spAutoFit/>
          </a:bodyPr>
          <a:lstStyle/>
          <a:p>
            <a:pPr algn="ctr"/>
            <a:r>
              <a:rPr lang="en-US" sz="2000" b="1" dirty="0"/>
              <a:t>Thing</a:t>
            </a:r>
            <a:r>
              <a:rPr lang="en-US" sz="2000" dirty="0"/>
              <a:t> </a:t>
            </a:r>
            <a:endParaRPr lang="en-US" dirty="0"/>
          </a:p>
        </p:txBody>
      </p:sp>
      <p:sp>
        <p:nvSpPr>
          <p:cNvPr id="29" name="TextBox 28"/>
          <p:cNvSpPr txBox="1"/>
          <p:nvPr/>
        </p:nvSpPr>
        <p:spPr>
          <a:xfrm>
            <a:off x="7127984" y="4933507"/>
            <a:ext cx="829073" cy="400110"/>
          </a:xfrm>
          <a:prstGeom prst="rect">
            <a:avLst/>
          </a:prstGeom>
          <a:noFill/>
        </p:spPr>
        <p:txBody>
          <a:bodyPr wrap="none" rtlCol="0">
            <a:spAutoFit/>
          </a:bodyPr>
          <a:lstStyle/>
          <a:p>
            <a:pPr algn="ctr"/>
            <a:r>
              <a:rPr lang="en-US" sz="2000" b="1" dirty="0"/>
              <a:t>Thing</a:t>
            </a:r>
            <a:r>
              <a:rPr lang="en-US" sz="2000" dirty="0"/>
              <a:t> </a:t>
            </a:r>
            <a:endParaRPr lang="en-US" dirty="0"/>
          </a:p>
        </p:txBody>
      </p:sp>
    </p:spTree>
    <p:extLst>
      <p:ext uri="{BB962C8B-B14F-4D97-AF65-F5344CB8AC3E}">
        <p14:creationId xmlns:p14="http://schemas.microsoft.com/office/powerpoint/2010/main" val="29007507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1039629" y="992373"/>
          <a:ext cx="10011144" cy="3799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rved Left Arrow 1"/>
          <p:cNvSpPr/>
          <p:nvPr/>
        </p:nvSpPr>
        <p:spPr>
          <a:xfrm rot="5400000">
            <a:off x="6932527" y="3384602"/>
            <a:ext cx="946098" cy="1867786"/>
          </a:xfrm>
          <a:prstGeom prst="curvedLef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schemeClr val="tx1"/>
              </a:solidFill>
            </a:endParaRPr>
          </a:p>
        </p:txBody>
      </p:sp>
      <p:sp>
        <p:nvSpPr>
          <p:cNvPr id="20" name="Curved Left Arrow 19"/>
          <p:cNvSpPr/>
          <p:nvPr/>
        </p:nvSpPr>
        <p:spPr>
          <a:xfrm rot="5400000">
            <a:off x="3618713" y="3384601"/>
            <a:ext cx="946098" cy="1867786"/>
          </a:xfrm>
          <a:prstGeom prst="curvedLef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schemeClr val="tx1"/>
              </a:solidFill>
            </a:endParaRPr>
          </a:p>
        </p:txBody>
      </p:sp>
      <p:sp>
        <p:nvSpPr>
          <p:cNvPr id="3" name="TextBox 2"/>
          <p:cNvSpPr txBox="1"/>
          <p:nvPr/>
        </p:nvSpPr>
        <p:spPr>
          <a:xfrm>
            <a:off x="3423682" y="4933507"/>
            <a:ext cx="1593898" cy="677108"/>
          </a:xfrm>
          <a:prstGeom prst="rect">
            <a:avLst/>
          </a:prstGeom>
          <a:noFill/>
        </p:spPr>
        <p:txBody>
          <a:bodyPr wrap="none" rtlCol="0">
            <a:spAutoFit/>
          </a:bodyPr>
          <a:lstStyle/>
          <a:p>
            <a:pPr algn="ctr"/>
            <a:r>
              <a:rPr lang="en-US" sz="2000" b="1" dirty="0"/>
              <a:t>Thing</a:t>
            </a:r>
            <a:r>
              <a:rPr lang="en-US" sz="2000" dirty="0"/>
              <a:t> </a:t>
            </a:r>
            <a:br>
              <a:rPr lang="en-US" dirty="0"/>
            </a:br>
            <a:r>
              <a:rPr lang="en-US" dirty="0"/>
              <a:t>(NO Exception)</a:t>
            </a:r>
          </a:p>
        </p:txBody>
      </p:sp>
      <p:sp>
        <p:nvSpPr>
          <p:cNvPr id="29" name="TextBox 28"/>
          <p:cNvSpPr txBox="1"/>
          <p:nvPr/>
        </p:nvSpPr>
        <p:spPr>
          <a:xfrm>
            <a:off x="6745571" y="4933507"/>
            <a:ext cx="1593898" cy="677108"/>
          </a:xfrm>
          <a:prstGeom prst="rect">
            <a:avLst/>
          </a:prstGeom>
          <a:noFill/>
        </p:spPr>
        <p:txBody>
          <a:bodyPr wrap="none" rtlCol="0">
            <a:spAutoFit/>
          </a:bodyPr>
          <a:lstStyle/>
          <a:p>
            <a:pPr algn="ctr"/>
            <a:r>
              <a:rPr lang="en-US" sz="2000" b="1" dirty="0"/>
              <a:t>Thing</a:t>
            </a:r>
            <a:r>
              <a:rPr lang="en-US" sz="2000" dirty="0"/>
              <a:t> </a:t>
            </a:r>
            <a:br>
              <a:rPr lang="en-US" dirty="0"/>
            </a:br>
            <a:r>
              <a:rPr lang="en-US" dirty="0"/>
              <a:t>(NO Exception)</a:t>
            </a:r>
          </a:p>
        </p:txBody>
      </p:sp>
    </p:spTree>
    <p:extLst>
      <p:ext uri="{BB962C8B-B14F-4D97-AF65-F5344CB8AC3E}">
        <p14:creationId xmlns:p14="http://schemas.microsoft.com/office/powerpoint/2010/main" val="8653841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446BE-251D-4DF2-9845-7C50754B1BEC}"/>
              </a:ext>
            </a:extLst>
          </p:cNvPr>
          <p:cNvSpPr>
            <a:spLocks noGrp="1"/>
          </p:cNvSpPr>
          <p:nvPr>
            <p:ph type="title"/>
          </p:nvPr>
        </p:nvSpPr>
        <p:spPr/>
        <p:txBody>
          <a:bodyPr/>
          <a:lstStyle/>
          <a:p>
            <a:r>
              <a:rPr lang="en-US" dirty="0"/>
              <a:t>What could possibly go wrong?</a:t>
            </a:r>
          </a:p>
        </p:txBody>
      </p:sp>
      <p:sp>
        <p:nvSpPr>
          <p:cNvPr id="3" name="Content Placeholder 2">
            <a:extLst>
              <a:ext uri="{FF2B5EF4-FFF2-40B4-BE49-F238E27FC236}">
                <a16:creationId xmlns:a16="http://schemas.microsoft.com/office/drawing/2014/main" id="{8B22EE1D-8CC6-4552-B111-95CD29360213}"/>
              </a:ext>
            </a:extLst>
          </p:cNvPr>
          <p:cNvSpPr>
            <a:spLocks noGrp="1"/>
          </p:cNvSpPr>
          <p:nvPr>
            <p:ph idx="1"/>
          </p:nvPr>
        </p:nvSpPr>
        <p:spPr>
          <a:xfrm>
            <a:off x="838199" y="1825625"/>
            <a:ext cx="10658061" cy="4351338"/>
          </a:xfrm>
        </p:spPr>
        <p:txBody>
          <a:bodyPr>
            <a:normAutofit/>
          </a:bodyPr>
          <a:lstStyle/>
          <a:p>
            <a:r>
              <a:rPr lang="en-US" dirty="0"/>
              <a:t>Protocol failure like routing (one, not seen by app)</a:t>
            </a:r>
          </a:p>
          <a:p>
            <a:r>
              <a:rPr lang="en-US" dirty="0"/>
              <a:t>Unpacking behavior like bad JSON format (one, seen by infrastructure)</a:t>
            </a:r>
          </a:p>
          <a:p>
            <a:r>
              <a:rPr lang="en-US" dirty="0"/>
              <a:t>Validation like string too long (many)</a:t>
            </a:r>
          </a:p>
          <a:p>
            <a:r>
              <a:rPr lang="en-US" dirty="0"/>
              <a:t>Anticipated environment issues like database missing (one, 📞 ops)</a:t>
            </a:r>
          </a:p>
          <a:p>
            <a:r>
              <a:rPr lang="en-US" dirty="0"/>
              <a:t>Unexpected app failure like null reference (one, 📞 programmers)</a:t>
            </a:r>
          </a:p>
          <a:p>
            <a:r>
              <a:rPr lang="en-US" dirty="0"/>
              <a:t>Batch process, last 3 above for each item</a:t>
            </a:r>
          </a:p>
          <a:p>
            <a:pPr lvl="1"/>
            <a:r>
              <a:rPr lang="en-US" dirty="0"/>
              <a:t>All succeed</a:t>
            </a:r>
          </a:p>
          <a:p>
            <a:pPr lvl="1"/>
            <a:r>
              <a:rPr lang="en-US" dirty="0"/>
              <a:t>Some succeed</a:t>
            </a:r>
          </a:p>
          <a:p>
            <a:pPr lvl="1"/>
            <a:r>
              <a:rPr lang="en-US" dirty="0"/>
              <a:t>None succeed</a:t>
            </a:r>
          </a:p>
          <a:p>
            <a:endParaRPr lang="en-US" dirty="0"/>
          </a:p>
          <a:p>
            <a:endParaRPr lang="en-US" dirty="0"/>
          </a:p>
        </p:txBody>
      </p:sp>
    </p:spTree>
    <p:extLst>
      <p:ext uri="{BB962C8B-B14F-4D97-AF65-F5344CB8AC3E}">
        <p14:creationId xmlns:p14="http://schemas.microsoft.com/office/powerpoint/2010/main" val="2318235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osceles Triangle 3">
            <a:extLst>
              <a:ext uri="{FF2B5EF4-FFF2-40B4-BE49-F238E27FC236}">
                <a16:creationId xmlns:a16="http://schemas.microsoft.com/office/drawing/2014/main" id="{6F205242-9CAF-47E2-B008-03B30955CE4D}"/>
              </a:ext>
            </a:extLst>
          </p:cNvPr>
          <p:cNvSpPr/>
          <p:nvPr/>
        </p:nvSpPr>
        <p:spPr>
          <a:xfrm>
            <a:off x="873869" y="404191"/>
            <a:ext cx="4678018" cy="4678018"/>
          </a:xfrm>
          <a:prstGeom prst="triangle">
            <a:avLst/>
          </a:prstGeom>
        </p:spPr>
        <p:style>
          <a:lnRef idx="0">
            <a:schemeClr val="accent6"/>
          </a:lnRef>
          <a:fillRef idx="3">
            <a:schemeClr val="accent6"/>
          </a:fillRef>
          <a:effectRef idx="3">
            <a:schemeClr val="accent6"/>
          </a:effectRef>
          <a:fontRef idx="minor">
            <a:schemeClr val="lt1"/>
          </a:fontRef>
        </p:style>
      </p:sp>
      <p:sp>
        <p:nvSpPr>
          <p:cNvPr id="5" name="Freeform: Shape 4">
            <a:extLst>
              <a:ext uri="{FF2B5EF4-FFF2-40B4-BE49-F238E27FC236}">
                <a16:creationId xmlns:a16="http://schemas.microsoft.com/office/drawing/2014/main" id="{D4AE2FD9-DED0-4CCA-A917-EB942FA98431}"/>
              </a:ext>
            </a:extLst>
          </p:cNvPr>
          <p:cNvSpPr/>
          <p:nvPr/>
        </p:nvSpPr>
        <p:spPr>
          <a:xfrm>
            <a:off x="3610444" y="1285461"/>
            <a:ext cx="7211282" cy="3271968"/>
          </a:xfrm>
          <a:custGeom>
            <a:avLst/>
            <a:gdLst>
              <a:gd name="connsiteX0" fmla="*/ 0 w 3040711"/>
              <a:gd name="connsiteY0" fmla="*/ 506795 h 3325778"/>
              <a:gd name="connsiteX1" fmla="*/ 506795 w 3040711"/>
              <a:gd name="connsiteY1" fmla="*/ 0 h 3325778"/>
              <a:gd name="connsiteX2" fmla="*/ 2533916 w 3040711"/>
              <a:gd name="connsiteY2" fmla="*/ 0 h 3325778"/>
              <a:gd name="connsiteX3" fmla="*/ 3040711 w 3040711"/>
              <a:gd name="connsiteY3" fmla="*/ 506795 h 3325778"/>
              <a:gd name="connsiteX4" fmla="*/ 3040711 w 3040711"/>
              <a:gd name="connsiteY4" fmla="*/ 2818983 h 3325778"/>
              <a:gd name="connsiteX5" fmla="*/ 2533916 w 3040711"/>
              <a:gd name="connsiteY5" fmla="*/ 3325778 h 3325778"/>
              <a:gd name="connsiteX6" fmla="*/ 506795 w 3040711"/>
              <a:gd name="connsiteY6" fmla="*/ 3325778 h 3325778"/>
              <a:gd name="connsiteX7" fmla="*/ 0 w 3040711"/>
              <a:gd name="connsiteY7" fmla="*/ 2818983 h 3325778"/>
              <a:gd name="connsiteX8" fmla="*/ 0 w 3040711"/>
              <a:gd name="connsiteY8" fmla="*/ 506795 h 3325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0711" h="3325778">
                <a:moveTo>
                  <a:pt x="0" y="506795"/>
                </a:moveTo>
                <a:cubicBezTo>
                  <a:pt x="0" y="226900"/>
                  <a:pt x="226900" y="0"/>
                  <a:pt x="506795" y="0"/>
                </a:cubicBezTo>
                <a:lnTo>
                  <a:pt x="2533916" y="0"/>
                </a:lnTo>
                <a:cubicBezTo>
                  <a:pt x="2813811" y="0"/>
                  <a:pt x="3040711" y="226900"/>
                  <a:pt x="3040711" y="506795"/>
                </a:cubicBezTo>
                <a:lnTo>
                  <a:pt x="3040711" y="2818983"/>
                </a:lnTo>
                <a:cubicBezTo>
                  <a:pt x="3040711" y="3098878"/>
                  <a:pt x="2813811" y="3325778"/>
                  <a:pt x="2533916" y="3325778"/>
                </a:cubicBezTo>
                <a:lnTo>
                  <a:pt x="506795" y="3325778"/>
                </a:lnTo>
                <a:cubicBezTo>
                  <a:pt x="226900" y="3325778"/>
                  <a:pt x="0" y="3098878"/>
                  <a:pt x="0" y="2818983"/>
                </a:cubicBezTo>
                <a:lnTo>
                  <a:pt x="0" y="506795"/>
                </a:lnTo>
                <a:close/>
              </a:path>
            </a:pathLst>
          </a:custGeom>
        </p:spPr>
        <p:style>
          <a:lnRef idx="2">
            <a:schemeClr val="accent2">
              <a:shade val="5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32255" tIns="232255" rIns="232255" bIns="232255" numCol="1" spcCol="1270" anchor="t" anchorCtr="0">
            <a:noAutofit/>
          </a:bodyPr>
          <a:lstStyle/>
          <a:p>
            <a:pPr marL="742950" lvl="1" indent="-742950" defTabSz="755650">
              <a:lnSpc>
                <a:spcPct val="90000"/>
              </a:lnSpc>
              <a:spcBef>
                <a:spcPct val="0"/>
              </a:spcBef>
              <a:spcAft>
                <a:spcPct val="15000"/>
              </a:spcAft>
              <a:buFont typeface="+mj-lt"/>
              <a:buAutoNum type="arabicPeriod"/>
            </a:pPr>
            <a:endParaRPr lang="en-US" dirty="0">
              <a:solidFill>
                <a:schemeClr val="tx1"/>
              </a:solidFill>
            </a:endParaRPr>
          </a:p>
          <a:p>
            <a:pPr marL="742950" lvl="1" indent="-742950" defTabSz="755650">
              <a:lnSpc>
                <a:spcPct val="90000"/>
              </a:lnSpc>
              <a:spcBef>
                <a:spcPct val="0"/>
              </a:spcBef>
              <a:spcAft>
                <a:spcPct val="15000"/>
              </a:spcAft>
              <a:buFont typeface="+mj-lt"/>
              <a:buAutoNum type="arabicPeriod"/>
            </a:pPr>
            <a:r>
              <a:rPr lang="en-US" sz="3600" dirty="0">
                <a:solidFill>
                  <a:schemeClr val="tx1"/>
                </a:solidFill>
              </a:rPr>
              <a:t>Either/Option</a:t>
            </a:r>
            <a:r>
              <a:rPr lang="en-US" sz="2800" dirty="0">
                <a:solidFill>
                  <a:schemeClr val="tx1"/>
                </a:solidFill>
              </a:rPr>
              <a:t>(</a:t>
            </a:r>
            <a:r>
              <a:rPr lang="en-US" sz="2800" dirty="0" err="1">
                <a:solidFill>
                  <a:schemeClr val="tx1"/>
                </a:solidFill>
              </a:rPr>
              <a:t>Discrimitated</a:t>
            </a:r>
            <a:r>
              <a:rPr lang="en-US" sz="2800" dirty="0">
                <a:solidFill>
                  <a:schemeClr val="tx1"/>
                </a:solidFill>
              </a:rPr>
              <a:t> Union)</a:t>
            </a:r>
          </a:p>
          <a:p>
            <a:pPr marL="742950" lvl="1" indent="-742950" algn="l" defTabSz="755650">
              <a:lnSpc>
                <a:spcPct val="90000"/>
              </a:lnSpc>
              <a:spcBef>
                <a:spcPct val="0"/>
              </a:spcBef>
              <a:spcAft>
                <a:spcPct val="15000"/>
              </a:spcAft>
              <a:buFont typeface="+mj-lt"/>
              <a:buAutoNum type="arabicPeriod"/>
            </a:pPr>
            <a:r>
              <a:rPr lang="en-US" sz="3600" kern="1200" dirty="0" err="1">
                <a:solidFill>
                  <a:schemeClr val="tx1"/>
                </a:solidFill>
              </a:rPr>
              <a:t>RichData</a:t>
            </a:r>
            <a:r>
              <a:rPr lang="en-US" sz="3600" kern="1200" dirty="0">
                <a:solidFill>
                  <a:schemeClr val="tx1"/>
                </a:solidFill>
              </a:rPr>
              <a:t>/</a:t>
            </a:r>
            <a:r>
              <a:rPr lang="en-US" sz="3600" kern="1200" dirty="0" err="1">
                <a:solidFill>
                  <a:schemeClr val="tx1"/>
                </a:solidFill>
              </a:rPr>
              <a:t>RichValue</a:t>
            </a:r>
            <a:endParaRPr lang="en-US" sz="3600" kern="1200" dirty="0">
              <a:solidFill>
                <a:schemeClr val="tx1"/>
              </a:solidFill>
            </a:endParaRPr>
          </a:p>
          <a:p>
            <a:pPr marL="742950" lvl="1" indent="-742950" algn="l" defTabSz="755650">
              <a:lnSpc>
                <a:spcPct val="90000"/>
              </a:lnSpc>
              <a:spcBef>
                <a:spcPct val="0"/>
              </a:spcBef>
              <a:spcAft>
                <a:spcPct val="15000"/>
              </a:spcAft>
              <a:buFont typeface="+mj-lt"/>
              <a:buAutoNum type="arabicPeriod"/>
            </a:pPr>
            <a:r>
              <a:rPr lang="en-US" sz="3600" dirty="0">
                <a:solidFill>
                  <a:schemeClr val="tx1"/>
                </a:solidFill>
              </a:rPr>
              <a:t>Result</a:t>
            </a:r>
            <a:endParaRPr lang="en-US" sz="3600" kern="1200" dirty="0">
              <a:solidFill>
                <a:schemeClr val="tx1"/>
              </a:solidFill>
            </a:endParaRPr>
          </a:p>
          <a:p>
            <a:pPr marL="742950" lvl="1" indent="-742950" algn="l" defTabSz="755650">
              <a:lnSpc>
                <a:spcPct val="90000"/>
              </a:lnSpc>
              <a:spcBef>
                <a:spcPct val="0"/>
              </a:spcBef>
              <a:spcAft>
                <a:spcPct val="15000"/>
              </a:spcAft>
              <a:buFont typeface="+mj-lt"/>
              <a:buAutoNum type="arabicPeriod"/>
            </a:pPr>
            <a:r>
              <a:rPr lang="en-US" sz="3600" kern="1200" dirty="0">
                <a:solidFill>
                  <a:schemeClr val="tx1"/>
                </a:solidFill>
              </a:rPr>
              <a:t>Validation&lt;Exception&lt;T&gt;&gt;</a:t>
            </a:r>
          </a:p>
        </p:txBody>
      </p:sp>
      <p:sp>
        <p:nvSpPr>
          <p:cNvPr id="6" name="TextBox 5">
            <a:extLst>
              <a:ext uri="{FF2B5EF4-FFF2-40B4-BE49-F238E27FC236}">
                <a16:creationId xmlns:a16="http://schemas.microsoft.com/office/drawing/2014/main" id="{73CA4962-DE7A-47E2-B413-33E5F6357BB4}"/>
              </a:ext>
            </a:extLst>
          </p:cNvPr>
          <p:cNvSpPr txBox="1"/>
          <p:nvPr/>
        </p:nvSpPr>
        <p:spPr>
          <a:xfrm>
            <a:off x="2389855" y="1910551"/>
            <a:ext cx="1170513" cy="2646878"/>
          </a:xfrm>
          <a:prstGeom prst="rect">
            <a:avLst/>
          </a:prstGeom>
          <a:noFill/>
        </p:spPr>
        <p:txBody>
          <a:bodyPr wrap="none" rtlCol="0">
            <a:spAutoFit/>
          </a:bodyPr>
          <a:lstStyle/>
          <a:p>
            <a:r>
              <a:rPr lang="en-US" sz="16600" dirty="0"/>
              <a:t>?</a:t>
            </a:r>
          </a:p>
        </p:txBody>
      </p:sp>
      <p:sp>
        <p:nvSpPr>
          <p:cNvPr id="7" name="TextBox 6">
            <a:extLst>
              <a:ext uri="{FF2B5EF4-FFF2-40B4-BE49-F238E27FC236}">
                <a16:creationId xmlns:a16="http://schemas.microsoft.com/office/drawing/2014/main" id="{787D6DB8-9029-43F3-A51B-37C14E6A0780}"/>
              </a:ext>
            </a:extLst>
          </p:cNvPr>
          <p:cNvSpPr txBox="1"/>
          <p:nvPr/>
        </p:nvSpPr>
        <p:spPr>
          <a:xfrm>
            <a:off x="682487" y="5718313"/>
            <a:ext cx="7097520" cy="461665"/>
          </a:xfrm>
          <a:prstGeom prst="rect">
            <a:avLst/>
          </a:prstGeom>
          <a:noFill/>
        </p:spPr>
        <p:txBody>
          <a:bodyPr wrap="none" rtlCol="0">
            <a:spAutoFit/>
          </a:bodyPr>
          <a:lstStyle/>
          <a:p>
            <a:r>
              <a:rPr lang="en-US" sz="2400" dirty="0"/>
              <a:t>1) Core FP concept, 2 &amp; 3) Kathleen 4) Enrico </a:t>
            </a:r>
            <a:r>
              <a:rPr lang="en-US" sz="2400" dirty="0" err="1"/>
              <a:t>Buonanna</a:t>
            </a:r>
            <a:endParaRPr lang="en-US" sz="2400" dirty="0"/>
          </a:p>
        </p:txBody>
      </p:sp>
      <p:sp>
        <p:nvSpPr>
          <p:cNvPr id="2" name="Title 1">
            <a:extLst>
              <a:ext uri="{FF2B5EF4-FFF2-40B4-BE49-F238E27FC236}">
                <a16:creationId xmlns:a16="http://schemas.microsoft.com/office/drawing/2014/main" id="{AA7A5D20-8297-458A-969F-89302D200302}"/>
              </a:ext>
            </a:extLst>
          </p:cNvPr>
          <p:cNvSpPr>
            <a:spLocks noGrp="1"/>
          </p:cNvSpPr>
          <p:nvPr>
            <p:ph type="title"/>
          </p:nvPr>
        </p:nvSpPr>
        <p:spPr>
          <a:xfrm>
            <a:off x="1257300" y="307799"/>
            <a:ext cx="10515600" cy="794440"/>
          </a:xfrm>
        </p:spPr>
        <p:txBody>
          <a:bodyPr/>
          <a:lstStyle/>
          <a:p>
            <a:pPr algn="r"/>
            <a:r>
              <a:rPr lang="en-US" dirty="0"/>
              <a:t>Naming is hard</a:t>
            </a:r>
          </a:p>
        </p:txBody>
      </p:sp>
    </p:spTree>
    <p:extLst>
      <p:ext uri="{BB962C8B-B14F-4D97-AF65-F5344CB8AC3E}">
        <p14:creationId xmlns:p14="http://schemas.microsoft.com/office/powerpoint/2010/main" val="1842784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500"/>
                                        <p:tgtEl>
                                          <p:spTgt spid="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Effect transition="in" filter="fade">
                                      <p:cBhvr>
                                        <p:cTn id="25" dur="500"/>
                                        <p:tgtEl>
                                          <p:spTgt spid="5">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500"/>
                                        <p:tgtEl>
                                          <p:spTgt spid="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500"/>
                                        <p:tgtEl>
                                          <p:spTgt spid="5">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P spid="6" grpId="0"/>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osceles Triangle 3">
            <a:extLst>
              <a:ext uri="{FF2B5EF4-FFF2-40B4-BE49-F238E27FC236}">
                <a16:creationId xmlns:a16="http://schemas.microsoft.com/office/drawing/2014/main" id="{6F205242-9CAF-47E2-B008-03B30955CE4D}"/>
              </a:ext>
            </a:extLst>
          </p:cNvPr>
          <p:cNvSpPr/>
          <p:nvPr/>
        </p:nvSpPr>
        <p:spPr>
          <a:xfrm>
            <a:off x="873869" y="404191"/>
            <a:ext cx="4678018" cy="4678018"/>
          </a:xfrm>
          <a:prstGeom prst="triangle">
            <a:avLst/>
          </a:prstGeom>
        </p:spPr>
        <p:style>
          <a:lnRef idx="0">
            <a:schemeClr val="accent6"/>
          </a:lnRef>
          <a:fillRef idx="3">
            <a:schemeClr val="accent6"/>
          </a:fillRef>
          <a:effectRef idx="3">
            <a:schemeClr val="accent6"/>
          </a:effectRef>
          <a:fontRef idx="minor">
            <a:schemeClr val="lt1"/>
          </a:fontRef>
        </p:style>
      </p:sp>
      <p:sp>
        <p:nvSpPr>
          <p:cNvPr id="5" name="Freeform: Shape 4">
            <a:extLst>
              <a:ext uri="{FF2B5EF4-FFF2-40B4-BE49-F238E27FC236}">
                <a16:creationId xmlns:a16="http://schemas.microsoft.com/office/drawing/2014/main" id="{D4AE2FD9-DED0-4CCA-A917-EB942FA98431}"/>
              </a:ext>
            </a:extLst>
          </p:cNvPr>
          <p:cNvSpPr/>
          <p:nvPr/>
        </p:nvSpPr>
        <p:spPr>
          <a:xfrm>
            <a:off x="3610444" y="1285461"/>
            <a:ext cx="7211282" cy="3271968"/>
          </a:xfrm>
          <a:custGeom>
            <a:avLst/>
            <a:gdLst>
              <a:gd name="connsiteX0" fmla="*/ 0 w 3040711"/>
              <a:gd name="connsiteY0" fmla="*/ 506795 h 3325778"/>
              <a:gd name="connsiteX1" fmla="*/ 506795 w 3040711"/>
              <a:gd name="connsiteY1" fmla="*/ 0 h 3325778"/>
              <a:gd name="connsiteX2" fmla="*/ 2533916 w 3040711"/>
              <a:gd name="connsiteY2" fmla="*/ 0 h 3325778"/>
              <a:gd name="connsiteX3" fmla="*/ 3040711 w 3040711"/>
              <a:gd name="connsiteY3" fmla="*/ 506795 h 3325778"/>
              <a:gd name="connsiteX4" fmla="*/ 3040711 w 3040711"/>
              <a:gd name="connsiteY4" fmla="*/ 2818983 h 3325778"/>
              <a:gd name="connsiteX5" fmla="*/ 2533916 w 3040711"/>
              <a:gd name="connsiteY5" fmla="*/ 3325778 h 3325778"/>
              <a:gd name="connsiteX6" fmla="*/ 506795 w 3040711"/>
              <a:gd name="connsiteY6" fmla="*/ 3325778 h 3325778"/>
              <a:gd name="connsiteX7" fmla="*/ 0 w 3040711"/>
              <a:gd name="connsiteY7" fmla="*/ 2818983 h 3325778"/>
              <a:gd name="connsiteX8" fmla="*/ 0 w 3040711"/>
              <a:gd name="connsiteY8" fmla="*/ 506795 h 3325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0711" h="3325778">
                <a:moveTo>
                  <a:pt x="0" y="506795"/>
                </a:moveTo>
                <a:cubicBezTo>
                  <a:pt x="0" y="226900"/>
                  <a:pt x="226900" y="0"/>
                  <a:pt x="506795" y="0"/>
                </a:cubicBezTo>
                <a:lnTo>
                  <a:pt x="2533916" y="0"/>
                </a:lnTo>
                <a:cubicBezTo>
                  <a:pt x="2813811" y="0"/>
                  <a:pt x="3040711" y="226900"/>
                  <a:pt x="3040711" y="506795"/>
                </a:cubicBezTo>
                <a:lnTo>
                  <a:pt x="3040711" y="2818983"/>
                </a:lnTo>
                <a:cubicBezTo>
                  <a:pt x="3040711" y="3098878"/>
                  <a:pt x="2813811" y="3325778"/>
                  <a:pt x="2533916" y="3325778"/>
                </a:cubicBezTo>
                <a:lnTo>
                  <a:pt x="506795" y="3325778"/>
                </a:lnTo>
                <a:cubicBezTo>
                  <a:pt x="226900" y="3325778"/>
                  <a:pt x="0" y="3098878"/>
                  <a:pt x="0" y="2818983"/>
                </a:cubicBezTo>
                <a:lnTo>
                  <a:pt x="0" y="506795"/>
                </a:lnTo>
                <a:close/>
              </a:path>
            </a:pathLst>
          </a:custGeom>
        </p:spPr>
        <p:style>
          <a:lnRef idx="2">
            <a:schemeClr val="accent2">
              <a:shade val="5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32255" tIns="232255" rIns="232255" bIns="232255" numCol="1" spcCol="1270" anchor="t" anchorCtr="0">
            <a:noAutofit/>
          </a:bodyPr>
          <a:lstStyle/>
          <a:p>
            <a:pPr marL="742950" lvl="1" indent="-742950" defTabSz="755650">
              <a:lnSpc>
                <a:spcPct val="90000"/>
              </a:lnSpc>
              <a:spcBef>
                <a:spcPct val="0"/>
              </a:spcBef>
              <a:spcAft>
                <a:spcPct val="15000"/>
              </a:spcAft>
              <a:buFont typeface="+mj-lt"/>
              <a:buAutoNum type="arabicPeriod"/>
            </a:pPr>
            <a:endParaRPr lang="en-US" dirty="0">
              <a:solidFill>
                <a:schemeClr val="tx1"/>
              </a:solidFill>
            </a:endParaRPr>
          </a:p>
          <a:p>
            <a:pPr marL="742950" lvl="1" indent="-742950" defTabSz="755650">
              <a:lnSpc>
                <a:spcPct val="90000"/>
              </a:lnSpc>
              <a:spcBef>
                <a:spcPct val="0"/>
              </a:spcBef>
              <a:spcAft>
                <a:spcPct val="15000"/>
              </a:spcAft>
              <a:buFont typeface="+mj-lt"/>
              <a:buAutoNum type="arabicPeriod"/>
            </a:pPr>
            <a:r>
              <a:rPr lang="en-US" sz="3600" dirty="0">
                <a:solidFill>
                  <a:schemeClr val="tx1"/>
                </a:solidFill>
              </a:rPr>
              <a:t>Either/Option</a:t>
            </a:r>
            <a:r>
              <a:rPr lang="en-US" sz="2800" dirty="0">
                <a:solidFill>
                  <a:schemeClr val="tx1"/>
                </a:solidFill>
              </a:rPr>
              <a:t>(</a:t>
            </a:r>
            <a:r>
              <a:rPr lang="en-US" sz="2800" dirty="0" err="1">
                <a:solidFill>
                  <a:schemeClr val="tx1"/>
                </a:solidFill>
              </a:rPr>
              <a:t>Discrimitated</a:t>
            </a:r>
            <a:r>
              <a:rPr lang="en-US" sz="2800" dirty="0">
                <a:solidFill>
                  <a:schemeClr val="tx1"/>
                </a:solidFill>
              </a:rPr>
              <a:t> Union)</a:t>
            </a:r>
          </a:p>
          <a:p>
            <a:pPr marL="742950" lvl="1" indent="-742950" algn="l" defTabSz="755650">
              <a:lnSpc>
                <a:spcPct val="90000"/>
              </a:lnSpc>
              <a:spcBef>
                <a:spcPct val="0"/>
              </a:spcBef>
              <a:spcAft>
                <a:spcPct val="15000"/>
              </a:spcAft>
              <a:buFont typeface="+mj-lt"/>
              <a:buAutoNum type="arabicPeriod"/>
            </a:pPr>
            <a:r>
              <a:rPr lang="en-US" sz="3600" dirty="0" err="1">
                <a:solidFill>
                  <a:schemeClr val="tx1"/>
                </a:solidFill>
              </a:rPr>
              <a:t>RichData</a:t>
            </a:r>
            <a:r>
              <a:rPr lang="en-US" sz="3600" dirty="0">
                <a:solidFill>
                  <a:schemeClr val="tx1"/>
                </a:solidFill>
              </a:rPr>
              <a:t>/</a:t>
            </a:r>
            <a:r>
              <a:rPr lang="en-US" sz="3600" dirty="0" err="1">
                <a:solidFill>
                  <a:schemeClr val="tx1"/>
                </a:solidFill>
              </a:rPr>
              <a:t>RichValue</a:t>
            </a:r>
            <a:endParaRPr lang="en-US" sz="3600" dirty="0">
              <a:solidFill>
                <a:schemeClr val="tx1"/>
              </a:solidFill>
            </a:endParaRPr>
          </a:p>
          <a:p>
            <a:pPr marL="742950" lvl="1" indent="-742950" algn="l" defTabSz="755650">
              <a:lnSpc>
                <a:spcPct val="90000"/>
              </a:lnSpc>
              <a:spcBef>
                <a:spcPct val="0"/>
              </a:spcBef>
              <a:spcAft>
                <a:spcPct val="15000"/>
              </a:spcAft>
              <a:buFont typeface="+mj-lt"/>
              <a:buAutoNum type="arabicPeriod"/>
            </a:pPr>
            <a:r>
              <a:rPr lang="en-US" sz="3600" b="1" dirty="0">
                <a:solidFill>
                  <a:schemeClr val="accent6">
                    <a:lumMod val="75000"/>
                  </a:schemeClr>
                </a:solidFill>
              </a:rPr>
              <a:t>Result</a:t>
            </a:r>
            <a:endParaRPr lang="en-US" sz="3600" b="1" kern="1200" dirty="0">
              <a:solidFill>
                <a:schemeClr val="accent6">
                  <a:lumMod val="75000"/>
                </a:schemeClr>
              </a:solidFill>
            </a:endParaRPr>
          </a:p>
          <a:p>
            <a:pPr marL="742950" lvl="1" indent="-742950" algn="l" defTabSz="755650">
              <a:lnSpc>
                <a:spcPct val="90000"/>
              </a:lnSpc>
              <a:spcBef>
                <a:spcPct val="0"/>
              </a:spcBef>
              <a:spcAft>
                <a:spcPct val="15000"/>
              </a:spcAft>
              <a:buFont typeface="+mj-lt"/>
              <a:buAutoNum type="arabicPeriod"/>
            </a:pPr>
            <a:r>
              <a:rPr lang="en-US" sz="3600" kern="1200" dirty="0">
                <a:solidFill>
                  <a:schemeClr val="tx1"/>
                </a:solidFill>
              </a:rPr>
              <a:t>Validation&lt;Exception&lt;T&gt;&gt;</a:t>
            </a:r>
          </a:p>
        </p:txBody>
      </p:sp>
      <p:sp>
        <p:nvSpPr>
          <p:cNvPr id="6" name="TextBox 5">
            <a:extLst>
              <a:ext uri="{FF2B5EF4-FFF2-40B4-BE49-F238E27FC236}">
                <a16:creationId xmlns:a16="http://schemas.microsoft.com/office/drawing/2014/main" id="{73CA4962-DE7A-47E2-B413-33E5F6357BB4}"/>
              </a:ext>
            </a:extLst>
          </p:cNvPr>
          <p:cNvSpPr txBox="1"/>
          <p:nvPr/>
        </p:nvSpPr>
        <p:spPr>
          <a:xfrm>
            <a:off x="2389855" y="1910551"/>
            <a:ext cx="1170513" cy="2646878"/>
          </a:xfrm>
          <a:prstGeom prst="rect">
            <a:avLst/>
          </a:prstGeom>
          <a:noFill/>
        </p:spPr>
        <p:txBody>
          <a:bodyPr wrap="none" rtlCol="0">
            <a:spAutoFit/>
          </a:bodyPr>
          <a:lstStyle/>
          <a:p>
            <a:r>
              <a:rPr lang="en-US" sz="16600" dirty="0"/>
              <a:t>?</a:t>
            </a:r>
          </a:p>
        </p:txBody>
      </p:sp>
      <p:sp>
        <p:nvSpPr>
          <p:cNvPr id="7" name="TextBox 6">
            <a:extLst>
              <a:ext uri="{FF2B5EF4-FFF2-40B4-BE49-F238E27FC236}">
                <a16:creationId xmlns:a16="http://schemas.microsoft.com/office/drawing/2014/main" id="{787D6DB8-9029-43F3-A51B-37C14E6A0780}"/>
              </a:ext>
            </a:extLst>
          </p:cNvPr>
          <p:cNvSpPr txBox="1"/>
          <p:nvPr/>
        </p:nvSpPr>
        <p:spPr>
          <a:xfrm>
            <a:off x="682487" y="5718313"/>
            <a:ext cx="7097520" cy="461665"/>
          </a:xfrm>
          <a:prstGeom prst="rect">
            <a:avLst/>
          </a:prstGeom>
          <a:noFill/>
        </p:spPr>
        <p:txBody>
          <a:bodyPr wrap="none" rtlCol="0">
            <a:spAutoFit/>
          </a:bodyPr>
          <a:lstStyle/>
          <a:p>
            <a:r>
              <a:rPr lang="en-US" sz="2400" dirty="0"/>
              <a:t>1) Core FP concept, 2 &amp; 3) Kathleen 4) Enrico </a:t>
            </a:r>
            <a:r>
              <a:rPr lang="en-US" sz="2400" dirty="0" err="1"/>
              <a:t>Buonanna</a:t>
            </a:r>
            <a:endParaRPr lang="en-US" sz="2400" dirty="0"/>
          </a:p>
        </p:txBody>
      </p:sp>
      <p:sp>
        <p:nvSpPr>
          <p:cNvPr id="2" name="Title 1">
            <a:extLst>
              <a:ext uri="{FF2B5EF4-FFF2-40B4-BE49-F238E27FC236}">
                <a16:creationId xmlns:a16="http://schemas.microsoft.com/office/drawing/2014/main" id="{AA7A5D20-8297-458A-969F-89302D200302}"/>
              </a:ext>
            </a:extLst>
          </p:cNvPr>
          <p:cNvSpPr>
            <a:spLocks noGrp="1"/>
          </p:cNvSpPr>
          <p:nvPr>
            <p:ph type="title"/>
          </p:nvPr>
        </p:nvSpPr>
        <p:spPr>
          <a:xfrm>
            <a:off x="1257300" y="307799"/>
            <a:ext cx="10515600" cy="794440"/>
          </a:xfrm>
        </p:spPr>
        <p:txBody>
          <a:bodyPr/>
          <a:lstStyle/>
          <a:p>
            <a:pPr algn="r"/>
            <a:r>
              <a:rPr lang="en-US" dirty="0"/>
              <a:t>Naming is hard</a:t>
            </a:r>
          </a:p>
        </p:txBody>
      </p:sp>
    </p:spTree>
    <p:extLst>
      <p:ext uri="{BB962C8B-B14F-4D97-AF65-F5344CB8AC3E}">
        <p14:creationId xmlns:p14="http://schemas.microsoft.com/office/powerpoint/2010/main" val="3876589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500"/>
                                        <p:tgtEl>
                                          <p:spTgt spid="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Effect transition="in" filter="fade">
                                      <p:cBhvr>
                                        <p:cTn id="25" dur="500"/>
                                        <p:tgtEl>
                                          <p:spTgt spid="5">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500"/>
                                        <p:tgtEl>
                                          <p:spTgt spid="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500"/>
                                        <p:tgtEl>
                                          <p:spTgt spid="5">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P spid="6" grpId="0"/>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1039629" y="992373"/>
          <a:ext cx="10011144" cy="3799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rved Left Arrow 1"/>
          <p:cNvSpPr/>
          <p:nvPr/>
        </p:nvSpPr>
        <p:spPr>
          <a:xfrm rot="5400000">
            <a:off x="6932527" y="3384602"/>
            <a:ext cx="946098" cy="1867786"/>
          </a:xfrm>
          <a:prstGeom prst="curvedLef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schemeClr val="tx1"/>
              </a:solidFill>
            </a:endParaRPr>
          </a:p>
        </p:txBody>
      </p:sp>
      <p:sp>
        <p:nvSpPr>
          <p:cNvPr id="20" name="Curved Left Arrow 19"/>
          <p:cNvSpPr/>
          <p:nvPr/>
        </p:nvSpPr>
        <p:spPr>
          <a:xfrm rot="5400000">
            <a:off x="3618713" y="3384601"/>
            <a:ext cx="946098" cy="1867786"/>
          </a:xfrm>
          <a:prstGeom prst="curvedLef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solidFill>
                <a:schemeClr val="tx1"/>
              </a:solidFill>
            </a:endParaRPr>
          </a:p>
        </p:txBody>
      </p:sp>
      <p:sp>
        <p:nvSpPr>
          <p:cNvPr id="3" name="TextBox 2"/>
          <p:cNvSpPr txBox="1"/>
          <p:nvPr/>
        </p:nvSpPr>
        <p:spPr>
          <a:xfrm>
            <a:off x="3055827" y="4933507"/>
            <a:ext cx="2329613" cy="677108"/>
          </a:xfrm>
          <a:prstGeom prst="rect">
            <a:avLst/>
          </a:prstGeom>
          <a:noFill/>
        </p:spPr>
        <p:txBody>
          <a:bodyPr wrap="none" rtlCol="0">
            <a:spAutoFit/>
          </a:bodyPr>
          <a:lstStyle/>
          <a:p>
            <a:pPr algn="ctr"/>
            <a:r>
              <a:rPr lang="en-US" sz="2000" b="1" dirty="0"/>
              <a:t>Result</a:t>
            </a:r>
            <a:r>
              <a:rPr lang="en-US" sz="2000" dirty="0"/>
              <a:t> </a:t>
            </a:r>
            <a:br>
              <a:rPr lang="en-US" dirty="0"/>
            </a:br>
            <a:r>
              <a:rPr lang="en-US" dirty="0"/>
              <a:t>(NO thrown exception)</a:t>
            </a:r>
          </a:p>
        </p:txBody>
      </p:sp>
      <p:sp>
        <p:nvSpPr>
          <p:cNvPr id="29" name="TextBox 28"/>
          <p:cNvSpPr txBox="1"/>
          <p:nvPr/>
        </p:nvSpPr>
        <p:spPr>
          <a:xfrm>
            <a:off x="6412982" y="4933507"/>
            <a:ext cx="2259080" cy="677108"/>
          </a:xfrm>
          <a:prstGeom prst="rect">
            <a:avLst/>
          </a:prstGeom>
          <a:noFill/>
        </p:spPr>
        <p:txBody>
          <a:bodyPr wrap="none" rtlCol="0">
            <a:spAutoFit/>
          </a:bodyPr>
          <a:lstStyle/>
          <a:p>
            <a:pPr algn="ctr"/>
            <a:r>
              <a:rPr lang="en-US" sz="2000" b="1" dirty="0"/>
              <a:t>Result</a:t>
            </a:r>
            <a:r>
              <a:rPr lang="en-US" sz="2000" dirty="0"/>
              <a:t> </a:t>
            </a:r>
            <a:br>
              <a:rPr lang="en-US" dirty="0"/>
            </a:br>
            <a:r>
              <a:rPr lang="en-US" dirty="0"/>
              <a:t>(NO thrown exception</a:t>
            </a:r>
          </a:p>
        </p:txBody>
      </p:sp>
    </p:spTree>
    <p:extLst>
      <p:ext uri="{BB962C8B-B14F-4D97-AF65-F5344CB8AC3E}">
        <p14:creationId xmlns:p14="http://schemas.microsoft.com/office/powerpoint/2010/main" val="27754086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98B4B6-C00C-4723-ADEE-F1F55A677CD8}"/>
              </a:ext>
            </a:extLst>
          </p:cNvPr>
          <p:cNvSpPr>
            <a:spLocks noGrp="1"/>
          </p:cNvSpPr>
          <p:nvPr>
            <p:ph type="title"/>
          </p:nvPr>
        </p:nvSpPr>
        <p:spPr/>
        <p:txBody>
          <a:bodyPr/>
          <a:lstStyle/>
          <a:p>
            <a:r>
              <a:rPr lang="en-US" dirty="0"/>
              <a:t>Your app might look like...</a:t>
            </a:r>
          </a:p>
        </p:txBody>
      </p:sp>
      <p:pic>
        <p:nvPicPr>
          <p:cNvPr id="14" name="Picture 13">
            <a:extLst>
              <a:ext uri="{FF2B5EF4-FFF2-40B4-BE49-F238E27FC236}">
                <a16:creationId xmlns:a16="http://schemas.microsoft.com/office/drawing/2014/main" id="{4AFA156B-05E1-4F70-9A2F-E6914F6CA4DB}"/>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923779" y="3545666"/>
            <a:ext cx="2552064" cy="2552064"/>
          </a:xfrm>
          <a:prstGeom prst="rect">
            <a:avLst/>
          </a:prstGeom>
        </p:spPr>
      </p:pic>
      <p:sp>
        <p:nvSpPr>
          <p:cNvPr id="9" name="Arrow: Up-Down 8">
            <a:extLst>
              <a:ext uri="{FF2B5EF4-FFF2-40B4-BE49-F238E27FC236}">
                <a16:creationId xmlns:a16="http://schemas.microsoft.com/office/drawing/2014/main" id="{5454415D-D96B-4E10-8133-1D3B4A2EFF04}"/>
              </a:ext>
            </a:extLst>
          </p:cNvPr>
          <p:cNvSpPr/>
          <p:nvPr/>
        </p:nvSpPr>
        <p:spPr>
          <a:xfrm rot="5400000" flipH="1">
            <a:off x="5233566" y="2025263"/>
            <a:ext cx="764547" cy="5823868"/>
          </a:xfrm>
          <a:prstGeom prst="upDown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600"/>
          </a:p>
        </p:txBody>
      </p:sp>
      <p:pic>
        <p:nvPicPr>
          <p:cNvPr id="4" name="Picture 3">
            <a:extLst>
              <a:ext uri="{FF2B5EF4-FFF2-40B4-BE49-F238E27FC236}">
                <a16:creationId xmlns:a16="http://schemas.microsoft.com/office/drawing/2014/main" id="{04C28592-7568-4431-A1F5-9623798D76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775" y="3545666"/>
            <a:ext cx="2076740" cy="2438740"/>
          </a:xfrm>
          <a:prstGeom prst="rect">
            <a:avLst/>
          </a:prstGeom>
        </p:spPr>
      </p:pic>
    </p:spTree>
    <p:extLst>
      <p:ext uri="{BB962C8B-B14F-4D97-AF65-F5344CB8AC3E}">
        <p14:creationId xmlns:p14="http://schemas.microsoft.com/office/powerpoint/2010/main" val="3471066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C43BF41-BD1C-4DEC-90BD-3E1785D0E1D7}"/>
              </a:ext>
            </a:extLst>
          </p:cNvPr>
          <p:cNvSpPr>
            <a:spLocks noGrp="1"/>
          </p:cNvSpPr>
          <p:nvPr>
            <p:ph type="title"/>
          </p:nvPr>
        </p:nvSpPr>
        <p:spPr/>
        <p:txBody>
          <a:bodyPr/>
          <a:lstStyle/>
          <a:p>
            <a:r>
              <a:rPr lang="en-US" dirty="0"/>
              <a:t>Why C# with Functional</a:t>
            </a:r>
          </a:p>
        </p:txBody>
      </p:sp>
      <p:sp>
        <p:nvSpPr>
          <p:cNvPr id="6" name="Content Placeholder 5">
            <a:extLst>
              <a:ext uri="{FF2B5EF4-FFF2-40B4-BE49-F238E27FC236}">
                <a16:creationId xmlns:a16="http://schemas.microsoft.com/office/drawing/2014/main" id="{BD8B94CD-1978-4900-9AA4-13502B72EDE6}"/>
              </a:ext>
            </a:extLst>
          </p:cNvPr>
          <p:cNvSpPr>
            <a:spLocks noGrp="1"/>
          </p:cNvSpPr>
          <p:nvPr>
            <p:ph idx="1"/>
          </p:nvPr>
        </p:nvSpPr>
        <p:spPr/>
        <p:txBody>
          <a:bodyPr>
            <a:normAutofit lnSpcReduction="10000"/>
          </a:bodyPr>
          <a:lstStyle/>
          <a:p>
            <a:r>
              <a:rPr lang="en-US" dirty="0"/>
              <a:t>Lots of usage – you might already be using it!</a:t>
            </a:r>
          </a:p>
          <a:p>
            <a:r>
              <a:rPr lang="en-US" dirty="0"/>
              <a:t>Best of strong typing to reduce accidents</a:t>
            </a:r>
          </a:p>
          <a:p>
            <a:r>
              <a:rPr lang="en-US" dirty="0"/>
              <a:t>Generics to reuse type definitions and patterns</a:t>
            </a:r>
          </a:p>
          <a:p>
            <a:r>
              <a:rPr lang="en-US" dirty="0"/>
              <a:t>Extension methods to extend types </a:t>
            </a:r>
          </a:p>
          <a:p>
            <a:r>
              <a:rPr lang="en-US" dirty="0"/>
              <a:t>Functions as first class citizens (strongly typed delegates)</a:t>
            </a:r>
          </a:p>
          <a:p>
            <a:r>
              <a:rPr lang="en-US" dirty="0"/>
              <a:t>Expressions trees: a structure to describe delegate contents</a:t>
            </a:r>
          </a:p>
          <a:p>
            <a:r>
              <a:rPr lang="en-US" dirty="0"/>
              <a:t>Pattern matching</a:t>
            </a:r>
          </a:p>
          <a:p>
            <a:r>
              <a:rPr lang="en-US" dirty="0"/>
              <a:t>Non-null reference types</a:t>
            </a:r>
          </a:p>
          <a:p>
            <a:r>
              <a:rPr lang="en-US" dirty="0"/>
              <a:t>Keep the best of this, add more…</a:t>
            </a:r>
          </a:p>
          <a:p>
            <a:pPr lvl="1"/>
            <a:endParaRPr lang="en-US" dirty="0"/>
          </a:p>
        </p:txBody>
      </p:sp>
    </p:spTree>
    <p:extLst>
      <p:ext uri="{BB962C8B-B14F-4D97-AF65-F5344CB8AC3E}">
        <p14:creationId xmlns:p14="http://schemas.microsoft.com/office/powerpoint/2010/main" val="256686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98B4B6-C00C-4723-ADEE-F1F55A677CD8}"/>
              </a:ext>
            </a:extLst>
          </p:cNvPr>
          <p:cNvSpPr>
            <a:spLocks noGrp="1"/>
          </p:cNvSpPr>
          <p:nvPr>
            <p:ph type="title"/>
          </p:nvPr>
        </p:nvSpPr>
        <p:spPr/>
        <p:txBody>
          <a:bodyPr/>
          <a:lstStyle/>
          <a:p>
            <a:r>
              <a:rPr lang="en-US" dirty="0"/>
              <a:t>Your app might look like...</a:t>
            </a:r>
          </a:p>
        </p:txBody>
      </p:sp>
      <p:pic>
        <p:nvPicPr>
          <p:cNvPr id="14" name="Picture 13">
            <a:extLst>
              <a:ext uri="{FF2B5EF4-FFF2-40B4-BE49-F238E27FC236}">
                <a16:creationId xmlns:a16="http://schemas.microsoft.com/office/drawing/2014/main" id="{4AFA156B-05E1-4F70-9A2F-E6914F6CA4DB}"/>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923779" y="3545666"/>
            <a:ext cx="2552064" cy="2552064"/>
          </a:xfrm>
          <a:prstGeom prst="rect">
            <a:avLst/>
          </a:prstGeom>
        </p:spPr>
      </p:pic>
      <p:sp>
        <p:nvSpPr>
          <p:cNvPr id="9" name="Arrow: Up-Down 8">
            <a:extLst>
              <a:ext uri="{FF2B5EF4-FFF2-40B4-BE49-F238E27FC236}">
                <a16:creationId xmlns:a16="http://schemas.microsoft.com/office/drawing/2014/main" id="{5454415D-D96B-4E10-8133-1D3B4A2EFF04}"/>
              </a:ext>
            </a:extLst>
          </p:cNvPr>
          <p:cNvSpPr/>
          <p:nvPr/>
        </p:nvSpPr>
        <p:spPr>
          <a:xfrm rot="5400000" flipH="1">
            <a:off x="5233566" y="2025263"/>
            <a:ext cx="764547" cy="5823868"/>
          </a:xfrm>
          <a:prstGeom prst="upDown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600"/>
          </a:p>
        </p:txBody>
      </p:sp>
      <p:pic>
        <p:nvPicPr>
          <p:cNvPr id="4" name="Picture 3">
            <a:extLst>
              <a:ext uri="{FF2B5EF4-FFF2-40B4-BE49-F238E27FC236}">
                <a16:creationId xmlns:a16="http://schemas.microsoft.com/office/drawing/2014/main" id="{04C28592-7568-4431-A1F5-9623798D76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775" y="3545666"/>
            <a:ext cx="2076740" cy="2438740"/>
          </a:xfrm>
          <a:prstGeom prst="rect">
            <a:avLst/>
          </a:prstGeom>
        </p:spPr>
      </p:pic>
      <p:sp>
        <p:nvSpPr>
          <p:cNvPr id="5" name="Speech Bubble: Oval 4">
            <a:extLst>
              <a:ext uri="{FF2B5EF4-FFF2-40B4-BE49-F238E27FC236}">
                <a16:creationId xmlns:a16="http://schemas.microsoft.com/office/drawing/2014/main" id="{F704A6D6-A168-437C-A28D-434E26A350D3}"/>
              </a:ext>
            </a:extLst>
          </p:cNvPr>
          <p:cNvSpPr/>
          <p:nvPr/>
        </p:nvSpPr>
        <p:spPr>
          <a:xfrm>
            <a:off x="2411897" y="1382051"/>
            <a:ext cx="4194313" cy="1842052"/>
          </a:xfrm>
          <a:prstGeom prst="wedgeEllipseCallout">
            <a:avLst>
              <a:gd name="adj1" fmla="val -106931"/>
              <a:gd name="adj2" fmla="val 60341"/>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800" dirty="0">
                <a:solidFill>
                  <a:schemeClr val="tx1"/>
                </a:solidFill>
              </a:rPr>
              <a:t>This talk seems to be lacking  something</a:t>
            </a:r>
          </a:p>
        </p:txBody>
      </p:sp>
      <p:sp>
        <p:nvSpPr>
          <p:cNvPr id="13" name="Speech Bubble: Oval 12">
            <a:extLst>
              <a:ext uri="{FF2B5EF4-FFF2-40B4-BE49-F238E27FC236}">
                <a16:creationId xmlns:a16="http://schemas.microsoft.com/office/drawing/2014/main" id="{986CAF14-144F-4C86-AB58-4D8DA38C9AEF}"/>
              </a:ext>
            </a:extLst>
          </p:cNvPr>
          <p:cNvSpPr/>
          <p:nvPr/>
        </p:nvSpPr>
        <p:spPr>
          <a:xfrm>
            <a:off x="6843091" y="461025"/>
            <a:ext cx="4194313" cy="2374940"/>
          </a:xfrm>
          <a:prstGeom prst="wedgeEllipseCallout">
            <a:avLst>
              <a:gd name="adj1" fmla="val 78377"/>
              <a:gd name="adj2" fmla="val 93041"/>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800" b="1" dirty="0">
                <a:solidFill>
                  <a:schemeClr val="tx1"/>
                </a:solidFill>
              </a:rPr>
              <a:t>What?</a:t>
            </a:r>
          </a:p>
          <a:p>
            <a:pPr algn="ctr"/>
            <a:r>
              <a:rPr lang="en-US" sz="2800" b="1" dirty="0">
                <a:solidFill>
                  <a:schemeClr val="tx1"/>
                </a:solidFill>
              </a:rPr>
              <a:t>Cats?</a:t>
            </a:r>
          </a:p>
          <a:p>
            <a:pPr algn="ctr"/>
            <a:r>
              <a:rPr lang="en-US" sz="2800" b="1" dirty="0">
                <a:solidFill>
                  <a:schemeClr val="tx1"/>
                </a:solidFill>
              </a:rPr>
              <a:t>Cloud?</a:t>
            </a:r>
          </a:p>
          <a:p>
            <a:pPr algn="ctr"/>
            <a:r>
              <a:rPr lang="en-US" sz="2800" b="1" dirty="0">
                <a:solidFill>
                  <a:schemeClr val="tx1"/>
                </a:solidFill>
              </a:rPr>
              <a:t>GIFs?</a:t>
            </a:r>
          </a:p>
        </p:txBody>
      </p:sp>
    </p:spTree>
    <p:extLst>
      <p:ext uri="{BB962C8B-B14F-4D97-AF65-F5344CB8AC3E}">
        <p14:creationId xmlns:p14="http://schemas.microsoft.com/office/powerpoint/2010/main" val="116462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98B4B6-C00C-4723-ADEE-F1F55A677CD8}"/>
              </a:ext>
            </a:extLst>
          </p:cNvPr>
          <p:cNvSpPr>
            <a:spLocks noGrp="1"/>
          </p:cNvSpPr>
          <p:nvPr>
            <p:ph type="title"/>
          </p:nvPr>
        </p:nvSpPr>
        <p:spPr/>
        <p:txBody>
          <a:bodyPr/>
          <a:lstStyle/>
          <a:p>
            <a:r>
              <a:rPr lang="en-US" dirty="0"/>
              <a:t>Your app might look like...</a:t>
            </a:r>
          </a:p>
        </p:txBody>
      </p:sp>
      <p:sp>
        <p:nvSpPr>
          <p:cNvPr id="12" name="TextBox 11">
            <a:extLst>
              <a:ext uri="{FF2B5EF4-FFF2-40B4-BE49-F238E27FC236}">
                <a16:creationId xmlns:a16="http://schemas.microsoft.com/office/drawing/2014/main" id="{2C7BF792-412D-4749-B955-ACF6C88C41AD}"/>
              </a:ext>
            </a:extLst>
          </p:cNvPr>
          <p:cNvSpPr txBox="1"/>
          <p:nvPr/>
        </p:nvSpPr>
        <p:spPr>
          <a:xfrm flipH="1">
            <a:off x="552928" y="6104856"/>
            <a:ext cx="4067175" cy="230832"/>
          </a:xfrm>
          <a:prstGeom prst="rect">
            <a:avLst/>
          </a:prstGeom>
          <a:noFill/>
        </p:spPr>
        <p:txBody>
          <a:bodyPr wrap="square" rtlCol="0">
            <a:spAutoFit/>
          </a:bodyPr>
          <a:lstStyle/>
          <a:p>
            <a:r>
              <a:rPr lang="en-US" sz="900">
                <a:hlinkClick r:id="rId2" tooltip="http://cogdogblog.com/2013/08/24/shiny-happy-computer-people"/>
              </a:rPr>
              <a:t>This Photo</a:t>
            </a:r>
            <a:r>
              <a:rPr lang="en-US" sz="900"/>
              <a:t> by Unknown Author is licensed under </a:t>
            </a:r>
            <a:r>
              <a:rPr lang="en-US" sz="900">
                <a:hlinkClick r:id="rId3" tooltip="https://creativecommons.org/licenses/by/4.0/"/>
              </a:rPr>
              <a:t>CC BY</a:t>
            </a:r>
            <a:endParaRPr lang="en-US" sz="900"/>
          </a:p>
        </p:txBody>
      </p:sp>
      <p:sp>
        <p:nvSpPr>
          <p:cNvPr id="15" name="TextBox 14">
            <a:extLst>
              <a:ext uri="{FF2B5EF4-FFF2-40B4-BE49-F238E27FC236}">
                <a16:creationId xmlns:a16="http://schemas.microsoft.com/office/drawing/2014/main" id="{D62EDBC0-0A86-4FD3-94C2-65DC4F6F55C9}"/>
              </a:ext>
            </a:extLst>
          </p:cNvPr>
          <p:cNvSpPr txBox="1"/>
          <p:nvPr/>
        </p:nvSpPr>
        <p:spPr>
          <a:xfrm>
            <a:off x="9002695" y="6104856"/>
            <a:ext cx="3103165" cy="230832"/>
          </a:xfrm>
          <a:prstGeom prst="rect">
            <a:avLst/>
          </a:prstGeom>
          <a:noFill/>
        </p:spPr>
        <p:txBody>
          <a:bodyPr wrap="square" rtlCol="0">
            <a:spAutoFit/>
          </a:bodyPr>
          <a:lstStyle/>
          <a:p>
            <a:r>
              <a:rPr lang="en-US" sz="900" dirty="0">
                <a:hlinkClick r:id="rId4" tooltip="http://barrymieny.deviantart.com/art/layered-database-source-documents-348798124"/>
              </a:rPr>
              <a:t>This Photo</a:t>
            </a:r>
            <a:r>
              <a:rPr lang="en-US" sz="900" dirty="0"/>
              <a:t> by Unknown Author is licensed under </a:t>
            </a:r>
            <a:r>
              <a:rPr lang="en-US" sz="900" dirty="0">
                <a:hlinkClick r:id="rId5" tooltip="https://creativecommons.org/licenses/by/3.0/"/>
              </a:rPr>
              <a:t>CC BY</a:t>
            </a:r>
            <a:endParaRPr lang="en-US" sz="900" dirty="0"/>
          </a:p>
        </p:txBody>
      </p:sp>
      <p:pic>
        <p:nvPicPr>
          <p:cNvPr id="17" name="Picture 16">
            <a:extLst>
              <a:ext uri="{FF2B5EF4-FFF2-40B4-BE49-F238E27FC236}">
                <a16:creationId xmlns:a16="http://schemas.microsoft.com/office/drawing/2014/main" id="{3FC269CE-33DC-4EC3-812D-DB54FBB4E070}"/>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flipH="1">
            <a:off x="8301465" y="7831"/>
            <a:ext cx="4690949" cy="4680017"/>
          </a:xfrm>
          <a:prstGeom prst="rect">
            <a:avLst/>
          </a:prstGeom>
        </p:spPr>
      </p:pic>
      <p:sp>
        <p:nvSpPr>
          <p:cNvPr id="18" name="TextBox 17">
            <a:extLst>
              <a:ext uri="{FF2B5EF4-FFF2-40B4-BE49-F238E27FC236}">
                <a16:creationId xmlns:a16="http://schemas.microsoft.com/office/drawing/2014/main" id="{4BD18ADC-A28E-4C28-A42E-6A7E1C0690CC}"/>
              </a:ext>
            </a:extLst>
          </p:cNvPr>
          <p:cNvSpPr txBox="1"/>
          <p:nvPr/>
        </p:nvSpPr>
        <p:spPr>
          <a:xfrm>
            <a:off x="8094593" y="6273069"/>
            <a:ext cx="4762500" cy="230832"/>
          </a:xfrm>
          <a:prstGeom prst="rect">
            <a:avLst/>
          </a:prstGeom>
          <a:noFill/>
        </p:spPr>
        <p:txBody>
          <a:bodyPr wrap="square" rtlCol="0">
            <a:spAutoFit/>
          </a:bodyPr>
          <a:lstStyle/>
          <a:p>
            <a:r>
              <a:rPr lang="en-US" sz="900" dirty="0">
                <a:hlinkClick r:id="rId7" tooltip="http://ipkitten.blogspot.com/2011/06/apple-in-cloud.html"/>
              </a:rPr>
              <a:t>This Photo</a:t>
            </a:r>
            <a:r>
              <a:rPr lang="en-US" sz="900" dirty="0"/>
              <a:t> by Unknown Author is licensed under </a:t>
            </a:r>
            <a:r>
              <a:rPr lang="en-US" sz="900" dirty="0">
                <a:hlinkClick r:id="rId8" tooltip="https://creativecommons.org/licenses/by/2.0/"/>
              </a:rPr>
              <a:t>CC BY</a:t>
            </a:r>
            <a:endParaRPr lang="en-US" sz="900" dirty="0"/>
          </a:p>
        </p:txBody>
      </p:sp>
      <p:pic>
        <p:nvPicPr>
          <p:cNvPr id="14" name="Picture 13">
            <a:extLst>
              <a:ext uri="{FF2B5EF4-FFF2-40B4-BE49-F238E27FC236}">
                <a16:creationId xmlns:a16="http://schemas.microsoft.com/office/drawing/2014/main" id="{4AFA156B-05E1-4F70-9A2F-E6914F6CA4DB}"/>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23779" y="3545666"/>
            <a:ext cx="2552064" cy="2552064"/>
          </a:xfrm>
          <a:prstGeom prst="rect">
            <a:avLst/>
          </a:prstGeom>
        </p:spPr>
      </p:pic>
      <p:sp>
        <p:nvSpPr>
          <p:cNvPr id="9" name="Arrow: Up-Down 8">
            <a:extLst>
              <a:ext uri="{FF2B5EF4-FFF2-40B4-BE49-F238E27FC236}">
                <a16:creationId xmlns:a16="http://schemas.microsoft.com/office/drawing/2014/main" id="{5454415D-D96B-4E10-8133-1D3B4A2EFF04}"/>
              </a:ext>
            </a:extLst>
          </p:cNvPr>
          <p:cNvSpPr/>
          <p:nvPr/>
        </p:nvSpPr>
        <p:spPr>
          <a:xfrm rot="5400000" flipH="1">
            <a:off x="5233566" y="2025263"/>
            <a:ext cx="764547" cy="5823868"/>
          </a:xfrm>
          <a:prstGeom prst="upDown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600"/>
          </a:p>
        </p:txBody>
      </p:sp>
      <p:pic>
        <p:nvPicPr>
          <p:cNvPr id="16" name="Picture 15">
            <a:extLst>
              <a:ext uri="{FF2B5EF4-FFF2-40B4-BE49-F238E27FC236}">
                <a16:creationId xmlns:a16="http://schemas.microsoft.com/office/drawing/2014/main" id="{050D55F2-0796-4916-BAC1-79C2D8A777E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9775" y="3545666"/>
            <a:ext cx="2076740" cy="2438740"/>
          </a:xfrm>
          <a:prstGeom prst="rect">
            <a:avLst/>
          </a:prstGeom>
        </p:spPr>
      </p:pic>
    </p:spTree>
    <p:extLst>
      <p:ext uri="{BB962C8B-B14F-4D97-AF65-F5344CB8AC3E}">
        <p14:creationId xmlns:p14="http://schemas.microsoft.com/office/powerpoint/2010/main" val="1148261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4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98B4B6-C00C-4723-ADEE-F1F55A677CD8}"/>
              </a:ext>
            </a:extLst>
          </p:cNvPr>
          <p:cNvSpPr>
            <a:spLocks noGrp="1"/>
          </p:cNvSpPr>
          <p:nvPr>
            <p:ph type="title"/>
          </p:nvPr>
        </p:nvSpPr>
        <p:spPr/>
        <p:txBody>
          <a:bodyPr/>
          <a:lstStyle/>
          <a:p>
            <a:r>
              <a:rPr lang="en-US" dirty="0"/>
              <a:t>Your app might look like...</a:t>
            </a:r>
          </a:p>
        </p:txBody>
      </p:sp>
      <p:pic>
        <p:nvPicPr>
          <p:cNvPr id="17" name="Picture 16">
            <a:extLst>
              <a:ext uri="{FF2B5EF4-FFF2-40B4-BE49-F238E27FC236}">
                <a16:creationId xmlns:a16="http://schemas.microsoft.com/office/drawing/2014/main" id="{3FC269CE-33DC-4EC3-812D-DB54FBB4E07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flipH="1">
            <a:off x="8301465" y="7831"/>
            <a:ext cx="4690949" cy="4680017"/>
          </a:xfrm>
          <a:prstGeom prst="rect">
            <a:avLst/>
          </a:prstGeom>
        </p:spPr>
      </p:pic>
      <p:pic>
        <p:nvPicPr>
          <p:cNvPr id="14" name="Picture 13">
            <a:extLst>
              <a:ext uri="{FF2B5EF4-FFF2-40B4-BE49-F238E27FC236}">
                <a16:creationId xmlns:a16="http://schemas.microsoft.com/office/drawing/2014/main" id="{4AFA156B-05E1-4F70-9A2F-E6914F6CA4DB}"/>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7923779" y="3545666"/>
            <a:ext cx="2552064" cy="2552064"/>
          </a:xfrm>
          <a:prstGeom prst="rect">
            <a:avLst/>
          </a:prstGeom>
        </p:spPr>
      </p:pic>
      <p:sp>
        <p:nvSpPr>
          <p:cNvPr id="9" name="Arrow: Up-Down 8">
            <a:extLst>
              <a:ext uri="{FF2B5EF4-FFF2-40B4-BE49-F238E27FC236}">
                <a16:creationId xmlns:a16="http://schemas.microsoft.com/office/drawing/2014/main" id="{5454415D-D96B-4E10-8133-1D3B4A2EFF04}"/>
              </a:ext>
            </a:extLst>
          </p:cNvPr>
          <p:cNvSpPr/>
          <p:nvPr/>
        </p:nvSpPr>
        <p:spPr>
          <a:xfrm rot="5400000" flipH="1">
            <a:off x="5233566" y="2025263"/>
            <a:ext cx="764547" cy="5823868"/>
          </a:xfrm>
          <a:prstGeom prst="upDownArrow">
            <a:avLst>
              <a:gd name="adj1" fmla="val 48267"/>
              <a:gd name="adj2" fmla="val 50000"/>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600"/>
          </a:p>
        </p:txBody>
      </p:sp>
      <p:sp>
        <p:nvSpPr>
          <p:cNvPr id="5" name="Oval 4">
            <a:extLst>
              <a:ext uri="{FF2B5EF4-FFF2-40B4-BE49-F238E27FC236}">
                <a16:creationId xmlns:a16="http://schemas.microsoft.com/office/drawing/2014/main" id="{02A59C28-1740-4098-93DE-263C000AEDF9}"/>
              </a:ext>
            </a:extLst>
          </p:cNvPr>
          <p:cNvSpPr/>
          <p:nvPr/>
        </p:nvSpPr>
        <p:spPr>
          <a:xfrm flipH="1">
            <a:off x="3064878" y="318449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6" name="Oval 5">
            <a:extLst>
              <a:ext uri="{FF2B5EF4-FFF2-40B4-BE49-F238E27FC236}">
                <a16:creationId xmlns:a16="http://schemas.microsoft.com/office/drawing/2014/main" id="{C480FA42-1AC7-40B8-9FBE-E17540004870}"/>
              </a:ext>
            </a:extLst>
          </p:cNvPr>
          <p:cNvSpPr/>
          <p:nvPr/>
        </p:nvSpPr>
        <p:spPr>
          <a:xfrm flipH="1">
            <a:off x="3237038" y="336994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Validation</a:t>
            </a:r>
          </a:p>
        </p:txBody>
      </p:sp>
      <p:sp>
        <p:nvSpPr>
          <p:cNvPr id="7" name="Arrow: Up-Down 6">
            <a:extLst>
              <a:ext uri="{FF2B5EF4-FFF2-40B4-BE49-F238E27FC236}">
                <a16:creationId xmlns:a16="http://schemas.microsoft.com/office/drawing/2014/main" id="{3E03F7D2-5EDA-4DEB-89F0-140895BD1F01}"/>
              </a:ext>
            </a:extLst>
          </p:cNvPr>
          <p:cNvSpPr/>
          <p:nvPr/>
        </p:nvSpPr>
        <p:spPr>
          <a:xfrm rot="10800000" flipH="1">
            <a:off x="3607991" y="4126851"/>
            <a:ext cx="221887" cy="810345"/>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nvGrpSpPr>
          <p:cNvPr id="16" name="Group 15">
            <a:extLst>
              <a:ext uri="{FF2B5EF4-FFF2-40B4-BE49-F238E27FC236}">
                <a16:creationId xmlns:a16="http://schemas.microsoft.com/office/drawing/2014/main" id="{90A64D0A-46A6-4D94-8FA2-32BFE956CCE6}"/>
              </a:ext>
            </a:extLst>
          </p:cNvPr>
          <p:cNvGrpSpPr/>
          <p:nvPr/>
        </p:nvGrpSpPr>
        <p:grpSpPr>
          <a:xfrm>
            <a:off x="4442649" y="3184494"/>
            <a:ext cx="1307278" cy="1752702"/>
            <a:chOff x="3064878" y="3184494"/>
            <a:chExt cx="1307278" cy="1752702"/>
          </a:xfrm>
        </p:grpSpPr>
        <p:sp>
          <p:nvSpPr>
            <p:cNvPr id="19" name="Oval 18">
              <a:extLst>
                <a:ext uri="{FF2B5EF4-FFF2-40B4-BE49-F238E27FC236}">
                  <a16:creationId xmlns:a16="http://schemas.microsoft.com/office/drawing/2014/main" id="{85B0662B-6CA9-43C9-A6AB-7C8E63682F4D}"/>
                </a:ext>
              </a:extLst>
            </p:cNvPr>
            <p:cNvSpPr/>
            <p:nvPr/>
          </p:nvSpPr>
          <p:spPr>
            <a:xfrm flipH="1">
              <a:off x="3064878" y="318449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0" name="Oval 19">
              <a:extLst>
                <a:ext uri="{FF2B5EF4-FFF2-40B4-BE49-F238E27FC236}">
                  <a16:creationId xmlns:a16="http://schemas.microsoft.com/office/drawing/2014/main" id="{E70475B1-131A-46E9-BDEB-DF6561717CBF}"/>
                </a:ext>
              </a:extLst>
            </p:cNvPr>
            <p:cNvSpPr/>
            <p:nvPr/>
          </p:nvSpPr>
          <p:spPr>
            <a:xfrm flipH="1">
              <a:off x="3237038" y="336994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Business logic</a:t>
              </a:r>
            </a:p>
          </p:txBody>
        </p:sp>
        <p:sp>
          <p:nvSpPr>
            <p:cNvPr id="21" name="Arrow: Up-Down 20">
              <a:extLst>
                <a:ext uri="{FF2B5EF4-FFF2-40B4-BE49-F238E27FC236}">
                  <a16:creationId xmlns:a16="http://schemas.microsoft.com/office/drawing/2014/main" id="{E332AFD1-546C-4A91-AE0F-4CB257D82687}"/>
                </a:ext>
              </a:extLst>
            </p:cNvPr>
            <p:cNvSpPr/>
            <p:nvPr/>
          </p:nvSpPr>
          <p:spPr>
            <a:xfrm rot="10800000" flipH="1">
              <a:off x="3607991" y="4126851"/>
              <a:ext cx="221887" cy="810345"/>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grpSp>
        <p:nvGrpSpPr>
          <p:cNvPr id="4" name="Group 3">
            <a:extLst>
              <a:ext uri="{FF2B5EF4-FFF2-40B4-BE49-F238E27FC236}">
                <a16:creationId xmlns:a16="http://schemas.microsoft.com/office/drawing/2014/main" id="{A776C27B-E4DE-4EE2-B5C4-CC40FB53BC13}"/>
              </a:ext>
            </a:extLst>
          </p:cNvPr>
          <p:cNvGrpSpPr/>
          <p:nvPr/>
        </p:nvGrpSpPr>
        <p:grpSpPr>
          <a:xfrm>
            <a:off x="6166537" y="3173944"/>
            <a:ext cx="1307278" cy="1818402"/>
            <a:chOff x="6166537" y="3173944"/>
            <a:chExt cx="1307278" cy="1818402"/>
          </a:xfrm>
        </p:grpSpPr>
        <p:sp>
          <p:nvSpPr>
            <p:cNvPr id="23" name="Oval 22">
              <a:extLst>
                <a:ext uri="{FF2B5EF4-FFF2-40B4-BE49-F238E27FC236}">
                  <a16:creationId xmlns:a16="http://schemas.microsoft.com/office/drawing/2014/main" id="{1DE8240E-46D0-4850-9F88-D232A7B0530C}"/>
                </a:ext>
              </a:extLst>
            </p:cNvPr>
            <p:cNvSpPr/>
            <p:nvPr/>
          </p:nvSpPr>
          <p:spPr>
            <a:xfrm flipH="1">
              <a:off x="6166537" y="317394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4" name="Oval 23">
              <a:extLst>
                <a:ext uri="{FF2B5EF4-FFF2-40B4-BE49-F238E27FC236}">
                  <a16:creationId xmlns:a16="http://schemas.microsoft.com/office/drawing/2014/main" id="{10993C48-F340-4B05-93D5-7720C4EA6732}"/>
                </a:ext>
              </a:extLst>
            </p:cNvPr>
            <p:cNvSpPr/>
            <p:nvPr/>
          </p:nvSpPr>
          <p:spPr>
            <a:xfrm flipH="1">
              <a:off x="6338697" y="335939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Map entity to domain </a:t>
              </a:r>
            </a:p>
          </p:txBody>
        </p:sp>
        <p:sp>
          <p:nvSpPr>
            <p:cNvPr id="25" name="Arrow: Up-Down 24">
              <a:extLst>
                <a:ext uri="{FF2B5EF4-FFF2-40B4-BE49-F238E27FC236}">
                  <a16:creationId xmlns:a16="http://schemas.microsoft.com/office/drawing/2014/main" id="{50580302-C884-4C00-A080-591DF73FB26A}"/>
                </a:ext>
              </a:extLst>
            </p:cNvPr>
            <p:cNvSpPr/>
            <p:nvPr/>
          </p:nvSpPr>
          <p:spPr>
            <a:xfrm rot="12631976" flipH="1">
              <a:off x="6351295" y="4025599"/>
              <a:ext cx="218552" cy="966747"/>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sp>
          <p:nvSpPr>
            <p:cNvPr id="26" name="Arrow: Up-Down 25">
              <a:extLst>
                <a:ext uri="{FF2B5EF4-FFF2-40B4-BE49-F238E27FC236}">
                  <a16:creationId xmlns:a16="http://schemas.microsoft.com/office/drawing/2014/main" id="{EE9CA262-C92A-4E74-BE3D-A7BC1983F44D}"/>
                </a:ext>
              </a:extLst>
            </p:cNvPr>
            <p:cNvSpPr/>
            <p:nvPr/>
          </p:nvSpPr>
          <p:spPr>
            <a:xfrm rot="9113892" flipH="1">
              <a:off x="7068675" y="4025599"/>
              <a:ext cx="218552" cy="966747"/>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pic>
        <p:nvPicPr>
          <p:cNvPr id="27" name="Picture 26">
            <a:extLst>
              <a:ext uri="{FF2B5EF4-FFF2-40B4-BE49-F238E27FC236}">
                <a16:creationId xmlns:a16="http://schemas.microsoft.com/office/drawing/2014/main" id="{868D1D2F-5E49-42B3-B8AC-635B798AAA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9775" y="3545666"/>
            <a:ext cx="2076740" cy="2438740"/>
          </a:xfrm>
          <a:prstGeom prst="rect">
            <a:avLst/>
          </a:prstGeom>
        </p:spPr>
      </p:pic>
    </p:spTree>
    <p:extLst>
      <p:ext uri="{BB962C8B-B14F-4D97-AF65-F5344CB8AC3E}">
        <p14:creationId xmlns:p14="http://schemas.microsoft.com/office/powerpoint/2010/main" val="908334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868D1D2F-5E49-42B3-B8AC-635B798AAA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775" y="3545666"/>
            <a:ext cx="2076740" cy="2438740"/>
          </a:xfrm>
          <a:prstGeom prst="rect">
            <a:avLst/>
          </a:prstGeom>
        </p:spPr>
      </p:pic>
      <p:sp>
        <p:nvSpPr>
          <p:cNvPr id="3" name="Title 2">
            <a:extLst>
              <a:ext uri="{FF2B5EF4-FFF2-40B4-BE49-F238E27FC236}">
                <a16:creationId xmlns:a16="http://schemas.microsoft.com/office/drawing/2014/main" id="{EF98B4B6-C00C-4723-ADEE-F1F55A677CD8}"/>
              </a:ext>
            </a:extLst>
          </p:cNvPr>
          <p:cNvSpPr>
            <a:spLocks noGrp="1"/>
          </p:cNvSpPr>
          <p:nvPr>
            <p:ph type="title"/>
          </p:nvPr>
        </p:nvSpPr>
        <p:spPr/>
        <p:txBody>
          <a:bodyPr/>
          <a:lstStyle/>
          <a:p>
            <a:r>
              <a:rPr lang="en-US" dirty="0"/>
              <a:t>Your app might look like...</a:t>
            </a:r>
          </a:p>
        </p:txBody>
      </p:sp>
      <p:pic>
        <p:nvPicPr>
          <p:cNvPr id="17" name="Picture 16">
            <a:extLst>
              <a:ext uri="{FF2B5EF4-FFF2-40B4-BE49-F238E27FC236}">
                <a16:creationId xmlns:a16="http://schemas.microsoft.com/office/drawing/2014/main" id="{3FC269CE-33DC-4EC3-812D-DB54FBB4E070}"/>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8301465" y="7831"/>
            <a:ext cx="4690949" cy="4680017"/>
          </a:xfrm>
          <a:prstGeom prst="rect">
            <a:avLst/>
          </a:prstGeom>
        </p:spPr>
      </p:pic>
      <p:pic>
        <p:nvPicPr>
          <p:cNvPr id="14" name="Picture 13">
            <a:extLst>
              <a:ext uri="{FF2B5EF4-FFF2-40B4-BE49-F238E27FC236}">
                <a16:creationId xmlns:a16="http://schemas.microsoft.com/office/drawing/2014/main" id="{4AFA156B-05E1-4F70-9A2F-E6914F6CA4DB}"/>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7923779" y="3545666"/>
            <a:ext cx="2552064" cy="2552064"/>
          </a:xfrm>
          <a:prstGeom prst="rect">
            <a:avLst/>
          </a:prstGeom>
        </p:spPr>
      </p:pic>
      <p:sp>
        <p:nvSpPr>
          <p:cNvPr id="9" name="Arrow: Up-Down 8">
            <a:extLst>
              <a:ext uri="{FF2B5EF4-FFF2-40B4-BE49-F238E27FC236}">
                <a16:creationId xmlns:a16="http://schemas.microsoft.com/office/drawing/2014/main" id="{5454415D-D96B-4E10-8133-1D3B4A2EFF04}"/>
              </a:ext>
            </a:extLst>
          </p:cNvPr>
          <p:cNvSpPr/>
          <p:nvPr/>
        </p:nvSpPr>
        <p:spPr>
          <a:xfrm rot="5400000" flipH="1">
            <a:off x="5233566" y="2025263"/>
            <a:ext cx="764547" cy="5823868"/>
          </a:xfrm>
          <a:prstGeom prst="upDownArrow">
            <a:avLst>
              <a:gd name="adj1" fmla="val 48267"/>
              <a:gd name="adj2" fmla="val 50000"/>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600"/>
          </a:p>
        </p:txBody>
      </p:sp>
      <p:sp>
        <p:nvSpPr>
          <p:cNvPr id="5" name="Oval 4">
            <a:extLst>
              <a:ext uri="{FF2B5EF4-FFF2-40B4-BE49-F238E27FC236}">
                <a16:creationId xmlns:a16="http://schemas.microsoft.com/office/drawing/2014/main" id="{02A59C28-1740-4098-93DE-263C000AEDF9}"/>
              </a:ext>
            </a:extLst>
          </p:cNvPr>
          <p:cNvSpPr/>
          <p:nvPr/>
        </p:nvSpPr>
        <p:spPr>
          <a:xfrm flipH="1">
            <a:off x="3064878" y="318449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6" name="Oval 5">
            <a:extLst>
              <a:ext uri="{FF2B5EF4-FFF2-40B4-BE49-F238E27FC236}">
                <a16:creationId xmlns:a16="http://schemas.microsoft.com/office/drawing/2014/main" id="{C480FA42-1AC7-40B8-9FBE-E17540004870}"/>
              </a:ext>
            </a:extLst>
          </p:cNvPr>
          <p:cNvSpPr/>
          <p:nvPr/>
        </p:nvSpPr>
        <p:spPr>
          <a:xfrm flipH="1">
            <a:off x="3237038" y="336994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Validation</a:t>
            </a:r>
          </a:p>
        </p:txBody>
      </p:sp>
      <p:sp>
        <p:nvSpPr>
          <p:cNvPr id="7" name="Arrow: Up-Down 6">
            <a:extLst>
              <a:ext uri="{FF2B5EF4-FFF2-40B4-BE49-F238E27FC236}">
                <a16:creationId xmlns:a16="http://schemas.microsoft.com/office/drawing/2014/main" id="{3E03F7D2-5EDA-4DEB-89F0-140895BD1F01}"/>
              </a:ext>
            </a:extLst>
          </p:cNvPr>
          <p:cNvSpPr/>
          <p:nvPr/>
        </p:nvSpPr>
        <p:spPr>
          <a:xfrm rot="10800000" flipH="1">
            <a:off x="3607991" y="4126851"/>
            <a:ext cx="221887" cy="810345"/>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nvGrpSpPr>
          <p:cNvPr id="16" name="Group 15">
            <a:extLst>
              <a:ext uri="{FF2B5EF4-FFF2-40B4-BE49-F238E27FC236}">
                <a16:creationId xmlns:a16="http://schemas.microsoft.com/office/drawing/2014/main" id="{90A64D0A-46A6-4D94-8FA2-32BFE956CCE6}"/>
              </a:ext>
            </a:extLst>
          </p:cNvPr>
          <p:cNvGrpSpPr/>
          <p:nvPr/>
        </p:nvGrpSpPr>
        <p:grpSpPr>
          <a:xfrm>
            <a:off x="4442649" y="3184494"/>
            <a:ext cx="1307278" cy="1752702"/>
            <a:chOff x="3064878" y="3184494"/>
            <a:chExt cx="1307278" cy="1752702"/>
          </a:xfrm>
        </p:grpSpPr>
        <p:sp>
          <p:nvSpPr>
            <p:cNvPr id="19" name="Oval 18">
              <a:extLst>
                <a:ext uri="{FF2B5EF4-FFF2-40B4-BE49-F238E27FC236}">
                  <a16:creationId xmlns:a16="http://schemas.microsoft.com/office/drawing/2014/main" id="{85B0662B-6CA9-43C9-A6AB-7C8E63682F4D}"/>
                </a:ext>
              </a:extLst>
            </p:cNvPr>
            <p:cNvSpPr/>
            <p:nvPr/>
          </p:nvSpPr>
          <p:spPr>
            <a:xfrm flipH="1">
              <a:off x="3064878" y="318449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0" name="Oval 19">
              <a:extLst>
                <a:ext uri="{FF2B5EF4-FFF2-40B4-BE49-F238E27FC236}">
                  <a16:creationId xmlns:a16="http://schemas.microsoft.com/office/drawing/2014/main" id="{E70475B1-131A-46E9-BDEB-DF6561717CBF}"/>
                </a:ext>
              </a:extLst>
            </p:cNvPr>
            <p:cNvSpPr/>
            <p:nvPr/>
          </p:nvSpPr>
          <p:spPr>
            <a:xfrm flipH="1">
              <a:off x="3237038" y="336994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Business logic</a:t>
              </a:r>
            </a:p>
          </p:txBody>
        </p:sp>
        <p:sp>
          <p:nvSpPr>
            <p:cNvPr id="21" name="Arrow: Up-Down 20">
              <a:extLst>
                <a:ext uri="{FF2B5EF4-FFF2-40B4-BE49-F238E27FC236}">
                  <a16:creationId xmlns:a16="http://schemas.microsoft.com/office/drawing/2014/main" id="{E332AFD1-546C-4A91-AE0F-4CB257D82687}"/>
                </a:ext>
              </a:extLst>
            </p:cNvPr>
            <p:cNvSpPr/>
            <p:nvPr/>
          </p:nvSpPr>
          <p:spPr>
            <a:xfrm rot="10800000" flipH="1">
              <a:off x="3607991" y="4126851"/>
              <a:ext cx="221887" cy="810345"/>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grpSp>
        <p:nvGrpSpPr>
          <p:cNvPr id="4" name="Group 3">
            <a:extLst>
              <a:ext uri="{FF2B5EF4-FFF2-40B4-BE49-F238E27FC236}">
                <a16:creationId xmlns:a16="http://schemas.microsoft.com/office/drawing/2014/main" id="{A776C27B-E4DE-4EE2-B5C4-CC40FB53BC13}"/>
              </a:ext>
            </a:extLst>
          </p:cNvPr>
          <p:cNvGrpSpPr/>
          <p:nvPr/>
        </p:nvGrpSpPr>
        <p:grpSpPr>
          <a:xfrm>
            <a:off x="6166537" y="3173944"/>
            <a:ext cx="1307278" cy="1818402"/>
            <a:chOff x="6166537" y="3173944"/>
            <a:chExt cx="1307278" cy="1818402"/>
          </a:xfrm>
        </p:grpSpPr>
        <p:sp>
          <p:nvSpPr>
            <p:cNvPr id="23" name="Oval 22">
              <a:extLst>
                <a:ext uri="{FF2B5EF4-FFF2-40B4-BE49-F238E27FC236}">
                  <a16:creationId xmlns:a16="http://schemas.microsoft.com/office/drawing/2014/main" id="{1DE8240E-46D0-4850-9F88-D232A7B0530C}"/>
                </a:ext>
              </a:extLst>
            </p:cNvPr>
            <p:cNvSpPr/>
            <p:nvPr/>
          </p:nvSpPr>
          <p:spPr>
            <a:xfrm flipH="1">
              <a:off x="6166537" y="317394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4" name="Oval 23">
              <a:extLst>
                <a:ext uri="{FF2B5EF4-FFF2-40B4-BE49-F238E27FC236}">
                  <a16:creationId xmlns:a16="http://schemas.microsoft.com/office/drawing/2014/main" id="{10993C48-F340-4B05-93D5-7720C4EA6732}"/>
                </a:ext>
              </a:extLst>
            </p:cNvPr>
            <p:cNvSpPr/>
            <p:nvPr/>
          </p:nvSpPr>
          <p:spPr>
            <a:xfrm flipH="1">
              <a:off x="6338697" y="335939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Map entity to domain </a:t>
              </a:r>
            </a:p>
          </p:txBody>
        </p:sp>
        <p:sp>
          <p:nvSpPr>
            <p:cNvPr id="25" name="Arrow: Up-Down 24">
              <a:extLst>
                <a:ext uri="{FF2B5EF4-FFF2-40B4-BE49-F238E27FC236}">
                  <a16:creationId xmlns:a16="http://schemas.microsoft.com/office/drawing/2014/main" id="{50580302-C884-4C00-A080-591DF73FB26A}"/>
                </a:ext>
              </a:extLst>
            </p:cNvPr>
            <p:cNvSpPr/>
            <p:nvPr/>
          </p:nvSpPr>
          <p:spPr>
            <a:xfrm rot="12631976" flipH="1">
              <a:off x="6351295" y="4025599"/>
              <a:ext cx="218552" cy="966747"/>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sp>
          <p:nvSpPr>
            <p:cNvPr id="26" name="Arrow: Up-Down 25">
              <a:extLst>
                <a:ext uri="{FF2B5EF4-FFF2-40B4-BE49-F238E27FC236}">
                  <a16:creationId xmlns:a16="http://schemas.microsoft.com/office/drawing/2014/main" id="{EE9CA262-C92A-4E74-BE3D-A7BC1983F44D}"/>
                </a:ext>
              </a:extLst>
            </p:cNvPr>
            <p:cNvSpPr/>
            <p:nvPr/>
          </p:nvSpPr>
          <p:spPr>
            <a:xfrm rot="9113892" flipH="1">
              <a:off x="7068675" y="4025599"/>
              <a:ext cx="218552" cy="966747"/>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sp>
        <p:nvSpPr>
          <p:cNvPr id="22" name="Speech Bubble: Oval 21">
            <a:extLst>
              <a:ext uri="{FF2B5EF4-FFF2-40B4-BE49-F238E27FC236}">
                <a16:creationId xmlns:a16="http://schemas.microsoft.com/office/drawing/2014/main" id="{D4DC3758-B059-44F8-BD18-99DC38EE37ED}"/>
              </a:ext>
            </a:extLst>
          </p:cNvPr>
          <p:cNvSpPr/>
          <p:nvPr/>
        </p:nvSpPr>
        <p:spPr>
          <a:xfrm>
            <a:off x="3110493" y="5472280"/>
            <a:ext cx="3555350" cy="928520"/>
          </a:xfrm>
          <a:prstGeom prst="wedgeEllipseCallout">
            <a:avLst>
              <a:gd name="adj1" fmla="val 45428"/>
              <a:gd name="adj2" fmla="val -105881"/>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800" dirty="0">
                <a:solidFill>
                  <a:schemeClr val="tx1"/>
                </a:solidFill>
              </a:rPr>
              <a:t>Architecture</a:t>
            </a:r>
          </a:p>
        </p:txBody>
      </p:sp>
      <p:sp>
        <p:nvSpPr>
          <p:cNvPr id="28" name="Speech Bubble: Oval 27">
            <a:extLst>
              <a:ext uri="{FF2B5EF4-FFF2-40B4-BE49-F238E27FC236}">
                <a16:creationId xmlns:a16="http://schemas.microsoft.com/office/drawing/2014/main" id="{70111DA9-438B-4710-A2F4-F5B864086D50}"/>
              </a:ext>
            </a:extLst>
          </p:cNvPr>
          <p:cNvSpPr/>
          <p:nvPr/>
        </p:nvSpPr>
        <p:spPr>
          <a:xfrm>
            <a:off x="1073979" y="1690688"/>
            <a:ext cx="3259852" cy="1045515"/>
          </a:xfrm>
          <a:prstGeom prst="wedgeEllipseCallout">
            <a:avLst>
              <a:gd name="adj1" fmla="val 23496"/>
              <a:gd name="adj2" fmla="val 107618"/>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800" dirty="0">
                <a:solidFill>
                  <a:schemeClr val="tx1"/>
                </a:solidFill>
              </a:rPr>
              <a:t>Your App</a:t>
            </a:r>
          </a:p>
        </p:txBody>
      </p:sp>
    </p:spTree>
    <p:extLst>
      <p:ext uri="{BB962C8B-B14F-4D97-AF65-F5344CB8AC3E}">
        <p14:creationId xmlns:p14="http://schemas.microsoft.com/office/powerpoint/2010/main" val="388038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afterEffect">
                                  <p:stCondLst>
                                    <p:cond delay="0"/>
                                  </p:stCondLst>
                                  <p:childTnLst>
                                    <p:animScale>
                                      <p:cBhvr>
                                        <p:cTn id="6" dur="2000" fill="hold"/>
                                        <p:tgtEl>
                                          <p:spTgt spid="9"/>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grpId="0" nodeType="click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right)">
                                      <p:cBhvr>
                                        <p:cTn id="1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2" grpId="0" animBg="1"/>
      <p:bldP spid="28"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15C8EB4-DA96-44C2-83B1-AD00C5E65B88}"/>
              </a:ext>
            </a:extLst>
          </p:cNvPr>
          <p:cNvGrpSpPr/>
          <p:nvPr/>
        </p:nvGrpSpPr>
        <p:grpSpPr>
          <a:xfrm>
            <a:off x="1908776" y="377736"/>
            <a:ext cx="8182754" cy="2782908"/>
            <a:chOff x="3028585" y="556640"/>
            <a:chExt cx="5823868" cy="2145526"/>
          </a:xfrm>
        </p:grpSpPr>
        <p:sp>
          <p:nvSpPr>
            <p:cNvPr id="9" name="Arrow: Up-Down 8">
              <a:extLst>
                <a:ext uri="{FF2B5EF4-FFF2-40B4-BE49-F238E27FC236}">
                  <a16:creationId xmlns:a16="http://schemas.microsoft.com/office/drawing/2014/main" id="{5454415D-D96B-4E10-8133-1D3B4A2EFF04}"/>
                </a:ext>
              </a:extLst>
            </p:cNvPr>
            <p:cNvSpPr/>
            <p:nvPr/>
          </p:nvSpPr>
          <p:spPr>
            <a:xfrm rot="5400000" flipH="1">
              <a:off x="5558245" y="-592041"/>
              <a:ext cx="764547" cy="5823868"/>
            </a:xfrm>
            <a:prstGeom prst="upDownArrow">
              <a:avLst>
                <a:gd name="adj1" fmla="val 48267"/>
                <a:gd name="adj2" fmla="val 50000"/>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1050"/>
            </a:p>
          </p:txBody>
        </p:sp>
        <p:sp>
          <p:nvSpPr>
            <p:cNvPr id="5" name="Oval 4">
              <a:extLst>
                <a:ext uri="{FF2B5EF4-FFF2-40B4-BE49-F238E27FC236}">
                  <a16:creationId xmlns:a16="http://schemas.microsoft.com/office/drawing/2014/main" id="{02A59C28-1740-4098-93DE-263C000AEDF9}"/>
                </a:ext>
              </a:extLst>
            </p:cNvPr>
            <p:cNvSpPr/>
            <p:nvPr/>
          </p:nvSpPr>
          <p:spPr>
            <a:xfrm flipH="1">
              <a:off x="3389557" y="567190"/>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6" name="Oval 5">
              <a:extLst>
                <a:ext uri="{FF2B5EF4-FFF2-40B4-BE49-F238E27FC236}">
                  <a16:creationId xmlns:a16="http://schemas.microsoft.com/office/drawing/2014/main" id="{C480FA42-1AC7-40B8-9FBE-E17540004870}"/>
                </a:ext>
              </a:extLst>
            </p:cNvPr>
            <p:cNvSpPr/>
            <p:nvPr/>
          </p:nvSpPr>
          <p:spPr>
            <a:xfrm flipH="1">
              <a:off x="3561717" y="752638"/>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400" dirty="0">
                  <a:solidFill>
                    <a:schemeClr val="tx1"/>
                  </a:solidFill>
                </a:rPr>
                <a:t>Validation</a:t>
              </a:r>
            </a:p>
          </p:txBody>
        </p:sp>
        <p:sp>
          <p:nvSpPr>
            <p:cNvPr id="7" name="Arrow: Up-Down 6">
              <a:extLst>
                <a:ext uri="{FF2B5EF4-FFF2-40B4-BE49-F238E27FC236}">
                  <a16:creationId xmlns:a16="http://schemas.microsoft.com/office/drawing/2014/main" id="{3E03F7D2-5EDA-4DEB-89F0-140895BD1F01}"/>
                </a:ext>
              </a:extLst>
            </p:cNvPr>
            <p:cNvSpPr/>
            <p:nvPr/>
          </p:nvSpPr>
          <p:spPr>
            <a:xfrm rot="10800000" flipH="1">
              <a:off x="3932670" y="1509547"/>
              <a:ext cx="221887" cy="810345"/>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nvGrpSpPr>
            <p:cNvPr id="16" name="Group 15">
              <a:extLst>
                <a:ext uri="{FF2B5EF4-FFF2-40B4-BE49-F238E27FC236}">
                  <a16:creationId xmlns:a16="http://schemas.microsoft.com/office/drawing/2014/main" id="{90A64D0A-46A6-4D94-8FA2-32BFE956CCE6}"/>
                </a:ext>
              </a:extLst>
            </p:cNvPr>
            <p:cNvGrpSpPr/>
            <p:nvPr/>
          </p:nvGrpSpPr>
          <p:grpSpPr>
            <a:xfrm>
              <a:off x="4767328" y="567190"/>
              <a:ext cx="1307278" cy="1752702"/>
              <a:chOff x="3064878" y="3184494"/>
              <a:chExt cx="1307278" cy="1752702"/>
            </a:xfrm>
          </p:grpSpPr>
          <p:sp>
            <p:nvSpPr>
              <p:cNvPr id="19" name="Oval 18">
                <a:extLst>
                  <a:ext uri="{FF2B5EF4-FFF2-40B4-BE49-F238E27FC236}">
                    <a16:creationId xmlns:a16="http://schemas.microsoft.com/office/drawing/2014/main" id="{85B0662B-6CA9-43C9-A6AB-7C8E63682F4D}"/>
                  </a:ext>
                </a:extLst>
              </p:cNvPr>
              <p:cNvSpPr/>
              <p:nvPr/>
            </p:nvSpPr>
            <p:spPr>
              <a:xfrm flipH="1">
                <a:off x="3064878" y="318449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0" name="Oval 19">
                <a:extLst>
                  <a:ext uri="{FF2B5EF4-FFF2-40B4-BE49-F238E27FC236}">
                    <a16:creationId xmlns:a16="http://schemas.microsoft.com/office/drawing/2014/main" id="{E70475B1-131A-46E9-BDEB-DF6561717CBF}"/>
                  </a:ext>
                </a:extLst>
              </p:cNvPr>
              <p:cNvSpPr/>
              <p:nvPr/>
            </p:nvSpPr>
            <p:spPr>
              <a:xfrm flipH="1">
                <a:off x="3237038" y="336994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400" dirty="0">
                    <a:solidFill>
                      <a:schemeClr val="tx1"/>
                    </a:solidFill>
                  </a:rPr>
                  <a:t>Business logic</a:t>
                </a:r>
              </a:p>
            </p:txBody>
          </p:sp>
          <p:sp>
            <p:nvSpPr>
              <p:cNvPr id="21" name="Arrow: Up-Down 20">
                <a:extLst>
                  <a:ext uri="{FF2B5EF4-FFF2-40B4-BE49-F238E27FC236}">
                    <a16:creationId xmlns:a16="http://schemas.microsoft.com/office/drawing/2014/main" id="{E332AFD1-546C-4A91-AE0F-4CB257D82687}"/>
                  </a:ext>
                </a:extLst>
              </p:cNvPr>
              <p:cNvSpPr/>
              <p:nvPr/>
            </p:nvSpPr>
            <p:spPr>
              <a:xfrm rot="10800000" flipH="1">
                <a:off x="3607991" y="4126851"/>
                <a:ext cx="221887" cy="810345"/>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grpSp>
          <p:nvGrpSpPr>
            <p:cNvPr id="4" name="Group 3">
              <a:extLst>
                <a:ext uri="{FF2B5EF4-FFF2-40B4-BE49-F238E27FC236}">
                  <a16:creationId xmlns:a16="http://schemas.microsoft.com/office/drawing/2014/main" id="{A776C27B-E4DE-4EE2-B5C4-CC40FB53BC13}"/>
                </a:ext>
              </a:extLst>
            </p:cNvPr>
            <p:cNvGrpSpPr/>
            <p:nvPr/>
          </p:nvGrpSpPr>
          <p:grpSpPr>
            <a:xfrm>
              <a:off x="6491216" y="556640"/>
              <a:ext cx="1307278" cy="1818402"/>
              <a:chOff x="6166537" y="3173944"/>
              <a:chExt cx="1307278" cy="1818402"/>
            </a:xfrm>
          </p:grpSpPr>
          <p:sp>
            <p:nvSpPr>
              <p:cNvPr id="23" name="Oval 22">
                <a:extLst>
                  <a:ext uri="{FF2B5EF4-FFF2-40B4-BE49-F238E27FC236}">
                    <a16:creationId xmlns:a16="http://schemas.microsoft.com/office/drawing/2014/main" id="{1DE8240E-46D0-4850-9F88-D232A7B0530C}"/>
                  </a:ext>
                </a:extLst>
              </p:cNvPr>
              <p:cNvSpPr/>
              <p:nvPr/>
            </p:nvSpPr>
            <p:spPr>
              <a:xfrm flipH="1">
                <a:off x="6166537" y="317394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4" name="Oval 23">
                <a:extLst>
                  <a:ext uri="{FF2B5EF4-FFF2-40B4-BE49-F238E27FC236}">
                    <a16:creationId xmlns:a16="http://schemas.microsoft.com/office/drawing/2014/main" id="{10993C48-F340-4B05-93D5-7720C4EA6732}"/>
                  </a:ext>
                </a:extLst>
              </p:cNvPr>
              <p:cNvSpPr/>
              <p:nvPr/>
            </p:nvSpPr>
            <p:spPr>
              <a:xfrm flipH="1">
                <a:off x="6338697" y="335939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400" dirty="0">
                    <a:solidFill>
                      <a:schemeClr val="tx1"/>
                    </a:solidFill>
                  </a:rPr>
                  <a:t>Map entity to domain </a:t>
                </a:r>
              </a:p>
            </p:txBody>
          </p:sp>
          <p:sp>
            <p:nvSpPr>
              <p:cNvPr id="25" name="Arrow: Up-Down 24">
                <a:extLst>
                  <a:ext uri="{FF2B5EF4-FFF2-40B4-BE49-F238E27FC236}">
                    <a16:creationId xmlns:a16="http://schemas.microsoft.com/office/drawing/2014/main" id="{50580302-C884-4C00-A080-591DF73FB26A}"/>
                  </a:ext>
                </a:extLst>
              </p:cNvPr>
              <p:cNvSpPr/>
              <p:nvPr/>
            </p:nvSpPr>
            <p:spPr>
              <a:xfrm rot="12631976" flipH="1">
                <a:off x="6351295" y="4025599"/>
                <a:ext cx="218552" cy="966747"/>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sp>
            <p:nvSpPr>
              <p:cNvPr id="26" name="Arrow: Up-Down 25">
                <a:extLst>
                  <a:ext uri="{FF2B5EF4-FFF2-40B4-BE49-F238E27FC236}">
                    <a16:creationId xmlns:a16="http://schemas.microsoft.com/office/drawing/2014/main" id="{EE9CA262-C92A-4E74-BE3D-A7BC1983F44D}"/>
                  </a:ext>
                </a:extLst>
              </p:cNvPr>
              <p:cNvSpPr/>
              <p:nvPr/>
            </p:nvSpPr>
            <p:spPr>
              <a:xfrm rot="9113892" flipH="1">
                <a:off x="7068675" y="4025599"/>
                <a:ext cx="218552" cy="966747"/>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grpSp>
      <p:sp>
        <p:nvSpPr>
          <p:cNvPr id="28" name="Arrow: Up-Down 27">
            <a:extLst>
              <a:ext uri="{FF2B5EF4-FFF2-40B4-BE49-F238E27FC236}">
                <a16:creationId xmlns:a16="http://schemas.microsoft.com/office/drawing/2014/main" id="{3C87C3DB-ED0A-4298-8259-C98AC6E91B78}"/>
              </a:ext>
            </a:extLst>
          </p:cNvPr>
          <p:cNvSpPr/>
          <p:nvPr/>
        </p:nvSpPr>
        <p:spPr>
          <a:xfrm flipH="1">
            <a:off x="1908775" y="3266162"/>
            <a:ext cx="3821048" cy="2945456"/>
          </a:xfrm>
          <a:prstGeom prst="upDownArrow">
            <a:avLst>
              <a:gd name="adj1" fmla="val 72738"/>
              <a:gd name="adj2" fmla="val 25018"/>
            </a:avLst>
          </a:prstGeom>
        </p:spPr>
        <p:style>
          <a:lnRef idx="0">
            <a:schemeClr val="accent2"/>
          </a:lnRef>
          <a:fillRef idx="3">
            <a:schemeClr val="accent2"/>
          </a:fillRef>
          <a:effectRef idx="3">
            <a:schemeClr val="accent2"/>
          </a:effectRef>
          <a:fontRef idx="minor">
            <a:schemeClr val="lt1"/>
          </a:fontRef>
        </p:style>
        <p:txBody>
          <a:bodyPr vert="vert" rtlCol="0" anchor="ctr"/>
          <a:lstStyle/>
          <a:p>
            <a:pPr algn="ctr"/>
            <a:endParaRPr lang="en-US" sz="2400" dirty="0"/>
          </a:p>
        </p:txBody>
      </p:sp>
      <p:grpSp>
        <p:nvGrpSpPr>
          <p:cNvPr id="29" name="Group 28">
            <a:extLst>
              <a:ext uri="{FF2B5EF4-FFF2-40B4-BE49-F238E27FC236}">
                <a16:creationId xmlns:a16="http://schemas.microsoft.com/office/drawing/2014/main" id="{B32C6BCA-1A85-4E8D-B2E7-F3B2829758E8}"/>
              </a:ext>
            </a:extLst>
          </p:cNvPr>
          <p:cNvGrpSpPr/>
          <p:nvPr/>
        </p:nvGrpSpPr>
        <p:grpSpPr>
          <a:xfrm>
            <a:off x="2873584" y="4001287"/>
            <a:ext cx="1981009" cy="1475118"/>
            <a:chOff x="8024932" y="4605765"/>
            <a:chExt cx="1727385" cy="1184945"/>
          </a:xfrm>
        </p:grpSpPr>
        <p:sp>
          <p:nvSpPr>
            <p:cNvPr id="30" name="Freeform: Shape 29">
              <a:extLst>
                <a:ext uri="{FF2B5EF4-FFF2-40B4-BE49-F238E27FC236}">
                  <a16:creationId xmlns:a16="http://schemas.microsoft.com/office/drawing/2014/main" id="{29B5017E-A4BA-416F-8DAB-DDECE3DBC469}"/>
                </a:ext>
              </a:extLst>
            </p:cNvPr>
            <p:cNvSpPr/>
            <p:nvPr/>
          </p:nvSpPr>
          <p:spPr>
            <a:xfrm>
              <a:off x="8024932" y="4605765"/>
              <a:ext cx="1727385" cy="526642"/>
            </a:xfrm>
            <a:custGeom>
              <a:avLst/>
              <a:gdLst>
                <a:gd name="connsiteX0" fmla="*/ 0 w 1727385"/>
                <a:gd name="connsiteY0" fmla="*/ 0 h 526642"/>
                <a:gd name="connsiteX1" fmla="*/ 1727385 w 1727385"/>
                <a:gd name="connsiteY1" fmla="*/ 0 h 526642"/>
                <a:gd name="connsiteX2" fmla="*/ 1727385 w 1727385"/>
                <a:gd name="connsiteY2" fmla="*/ 526642 h 526642"/>
                <a:gd name="connsiteX3" fmla="*/ 0 w 1727385"/>
                <a:gd name="connsiteY3" fmla="*/ 526642 h 526642"/>
                <a:gd name="connsiteX4" fmla="*/ 0 w 1727385"/>
                <a:gd name="connsiteY4" fmla="*/ 0 h 526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385" h="526642">
                  <a:moveTo>
                    <a:pt x="0" y="0"/>
                  </a:moveTo>
                  <a:lnTo>
                    <a:pt x="1727385" y="0"/>
                  </a:lnTo>
                  <a:lnTo>
                    <a:pt x="1727385" y="526642"/>
                  </a:lnTo>
                  <a:lnTo>
                    <a:pt x="0" y="526642"/>
                  </a:lnTo>
                  <a:lnTo>
                    <a:pt x="0" y="0"/>
                  </a:lnTo>
                  <a:close/>
                </a:path>
              </a:pathLst>
            </a:custGeom>
            <a:ln w="76200">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800" kern="1200" dirty="0"/>
                <a:t>Outcome</a:t>
              </a:r>
            </a:p>
          </p:txBody>
        </p:sp>
        <p:sp>
          <p:nvSpPr>
            <p:cNvPr id="31" name="Freeform: Shape 30">
              <a:extLst>
                <a:ext uri="{FF2B5EF4-FFF2-40B4-BE49-F238E27FC236}">
                  <a16:creationId xmlns:a16="http://schemas.microsoft.com/office/drawing/2014/main" id="{81A3EB24-8ED6-476A-9AF7-37F6DD398B11}"/>
                </a:ext>
              </a:extLst>
            </p:cNvPr>
            <p:cNvSpPr/>
            <p:nvPr/>
          </p:nvSpPr>
          <p:spPr>
            <a:xfrm>
              <a:off x="8024932" y="5264068"/>
              <a:ext cx="1727385" cy="526642"/>
            </a:xfrm>
            <a:custGeom>
              <a:avLst/>
              <a:gdLst>
                <a:gd name="connsiteX0" fmla="*/ 0 w 1727385"/>
                <a:gd name="connsiteY0" fmla="*/ 0 h 526642"/>
                <a:gd name="connsiteX1" fmla="*/ 1727385 w 1727385"/>
                <a:gd name="connsiteY1" fmla="*/ 0 h 526642"/>
                <a:gd name="connsiteX2" fmla="*/ 1727385 w 1727385"/>
                <a:gd name="connsiteY2" fmla="*/ 526642 h 526642"/>
                <a:gd name="connsiteX3" fmla="*/ 0 w 1727385"/>
                <a:gd name="connsiteY3" fmla="*/ 526642 h 526642"/>
                <a:gd name="connsiteX4" fmla="*/ 0 w 1727385"/>
                <a:gd name="connsiteY4" fmla="*/ 0 h 526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385" h="526642">
                  <a:moveTo>
                    <a:pt x="0" y="0"/>
                  </a:moveTo>
                  <a:lnTo>
                    <a:pt x="1727385" y="0"/>
                  </a:lnTo>
                  <a:lnTo>
                    <a:pt x="1727385" y="526642"/>
                  </a:lnTo>
                  <a:lnTo>
                    <a:pt x="0" y="526642"/>
                  </a:lnTo>
                  <a:lnTo>
                    <a:pt x="0" y="0"/>
                  </a:lnTo>
                  <a:close/>
                </a:path>
              </a:pathLst>
            </a:custGeom>
            <a:ln w="76200">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800" kern="1200" dirty="0"/>
                <a:t>Data</a:t>
              </a:r>
            </a:p>
          </p:txBody>
        </p:sp>
      </p:grpSp>
      <p:sp>
        <p:nvSpPr>
          <p:cNvPr id="32" name="Freeform: Shape 31">
            <a:extLst>
              <a:ext uri="{FF2B5EF4-FFF2-40B4-BE49-F238E27FC236}">
                <a16:creationId xmlns:a16="http://schemas.microsoft.com/office/drawing/2014/main" id="{DB3F7EEF-AC07-4B77-9941-FBDD44D18D7D}"/>
              </a:ext>
            </a:extLst>
          </p:cNvPr>
          <p:cNvSpPr/>
          <p:nvPr/>
        </p:nvSpPr>
        <p:spPr>
          <a:xfrm>
            <a:off x="5972174" y="3177048"/>
            <a:ext cx="2279508" cy="2983809"/>
          </a:xfrm>
          <a:custGeom>
            <a:avLst/>
            <a:gdLst>
              <a:gd name="connsiteX0" fmla="*/ 0 w 1727385"/>
              <a:gd name="connsiteY0" fmla="*/ 0 h 526642"/>
              <a:gd name="connsiteX1" fmla="*/ 1727385 w 1727385"/>
              <a:gd name="connsiteY1" fmla="*/ 0 h 526642"/>
              <a:gd name="connsiteX2" fmla="*/ 1727385 w 1727385"/>
              <a:gd name="connsiteY2" fmla="*/ 526642 h 526642"/>
              <a:gd name="connsiteX3" fmla="*/ 0 w 1727385"/>
              <a:gd name="connsiteY3" fmla="*/ 526642 h 526642"/>
              <a:gd name="connsiteX4" fmla="*/ 0 w 1727385"/>
              <a:gd name="connsiteY4" fmla="*/ 0 h 526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385" h="526642">
                <a:moveTo>
                  <a:pt x="0" y="0"/>
                </a:moveTo>
                <a:lnTo>
                  <a:pt x="1727385" y="0"/>
                </a:lnTo>
                <a:lnTo>
                  <a:pt x="1727385" y="526642"/>
                </a:lnTo>
                <a:lnTo>
                  <a:pt x="0" y="526642"/>
                </a:lnTo>
                <a:lnTo>
                  <a:pt x="0" y="0"/>
                </a:lnTo>
                <a:close/>
              </a:path>
            </a:pathLst>
          </a:custGeom>
          <a:ln/>
        </p:spPr>
        <p:style>
          <a:lnRef idx="0">
            <a:schemeClr val="accent6"/>
          </a:lnRef>
          <a:fillRef idx="3">
            <a:schemeClr val="accent6"/>
          </a:fillRef>
          <a:effectRef idx="3">
            <a:schemeClr val="accent6"/>
          </a:effectRef>
          <a:fontRef idx="minor">
            <a:schemeClr val="lt1"/>
          </a:fontRef>
        </p:style>
        <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400" dirty="0"/>
              <a:t>Nothing</a:t>
            </a:r>
          </a:p>
          <a:p>
            <a:pPr marL="0" lvl="0" indent="0" algn="ctr" defTabSz="977900">
              <a:lnSpc>
                <a:spcPct val="90000"/>
              </a:lnSpc>
              <a:spcBef>
                <a:spcPct val="0"/>
              </a:spcBef>
              <a:spcAft>
                <a:spcPct val="35000"/>
              </a:spcAft>
              <a:buNone/>
            </a:pPr>
            <a:r>
              <a:rPr lang="en-US" sz="2400" dirty="0"/>
              <a:t>Validation</a:t>
            </a:r>
          </a:p>
          <a:p>
            <a:pPr marL="0" lvl="0" indent="0" algn="ctr" defTabSz="977900">
              <a:lnSpc>
                <a:spcPct val="90000"/>
              </a:lnSpc>
              <a:spcBef>
                <a:spcPct val="0"/>
              </a:spcBef>
              <a:spcAft>
                <a:spcPct val="35000"/>
              </a:spcAft>
              <a:buNone/>
            </a:pPr>
            <a:r>
              <a:rPr lang="en-US" sz="2400" dirty="0"/>
              <a:t>Dev Error</a:t>
            </a:r>
          </a:p>
          <a:p>
            <a:pPr marL="0" lvl="0" indent="0" algn="ctr" defTabSz="977900">
              <a:lnSpc>
                <a:spcPct val="90000"/>
              </a:lnSpc>
              <a:spcBef>
                <a:spcPct val="0"/>
              </a:spcBef>
              <a:spcAft>
                <a:spcPct val="35000"/>
              </a:spcAft>
              <a:buNone/>
            </a:pPr>
            <a:r>
              <a:rPr lang="en-US" sz="2400" dirty="0"/>
              <a:t>Ops Error</a:t>
            </a:r>
          </a:p>
          <a:p>
            <a:pPr marL="0" lvl="0" indent="0" algn="ctr" defTabSz="977900">
              <a:lnSpc>
                <a:spcPct val="90000"/>
              </a:lnSpc>
              <a:spcBef>
                <a:spcPct val="0"/>
              </a:spcBef>
              <a:spcAft>
                <a:spcPct val="35000"/>
              </a:spcAft>
              <a:buNone/>
            </a:pPr>
            <a:r>
              <a:rPr lang="en-US" sz="2400" dirty="0"/>
              <a:t>Warning</a:t>
            </a:r>
          </a:p>
          <a:p>
            <a:pPr marL="0" lvl="0" indent="0" algn="ctr" defTabSz="977900">
              <a:lnSpc>
                <a:spcPct val="90000"/>
              </a:lnSpc>
              <a:spcBef>
                <a:spcPct val="0"/>
              </a:spcBef>
              <a:spcAft>
                <a:spcPct val="35000"/>
              </a:spcAft>
              <a:buNone/>
            </a:pPr>
            <a:r>
              <a:rPr lang="en-US" sz="2400" dirty="0"/>
              <a:t>Info</a:t>
            </a:r>
          </a:p>
        </p:txBody>
      </p:sp>
      <p:cxnSp>
        <p:nvCxnSpPr>
          <p:cNvPr id="35" name="Connector: Elbow 34">
            <a:extLst>
              <a:ext uri="{FF2B5EF4-FFF2-40B4-BE49-F238E27FC236}">
                <a16:creationId xmlns:a16="http://schemas.microsoft.com/office/drawing/2014/main" id="{7336D26C-59B6-449A-8AD5-BA9BD3050323}"/>
              </a:ext>
            </a:extLst>
          </p:cNvPr>
          <p:cNvCxnSpPr>
            <a:cxnSpLocks/>
          </p:cNvCxnSpPr>
          <p:nvPr/>
        </p:nvCxnSpPr>
        <p:spPr>
          <a:xfrm>
            <a:off x="4854592" y="4291958"/>
            <a:ext cx="1117582" cy="649557"/>
          </a:xfrm>
          <a:prstGeom prst="bentConnector3">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76F817BF-BFC3-4ED9-9277-52F36FC96A8B}"/>
              </a:ext>
            </a:extLst>
          </p:cNvPr>
          <p:cNvSpPr/>
          <p:nvPr/>
        </p:nvSpPr>
        <p:spPr>
          <a:xfrm rot="16200000">
            <a:off x="7044845" y="4287317"/>
            <a:ext cx="2983807" cy="753809"/>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a:t>Log Message</a:t>
            </a:r>
          </a:p>
        </p:txBody>
      </p:sp>
      <p:sp>
        <p:nvSpPr>
          <p:cNvPr id="37" name="Rectangle 36">
            <a:extLst>
              <a:ext uri="{FF2B5EF4-FFF2-40B4-BE49-F238E27FC236}">
                <a16:creationId xmlns:a16="http://schemas.microsoft.com/office/drawing/2014/main" id="{D0A977AE-E915-4005-A6D3-2504BA1ECE3A}"/>
              </a:ext>
            </a:extLst>
          </p:cNvPr>
          <p:cNvSpPr/>
          <p:nvPr/>
        </p:nvSpPr>
        <p:spPr>
          <a:xfrm rot="16200000">
            <a:off x="7805188" y="4282620"/>
            <a:ext cx="2970743" cy="753806"/>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dirty="0"/>
              <a:t>User Message</a:t>
            </a:r>
          </a:p>
        </p:txBody>
      </p:sp>
    </p:spTree>
    <p:extLst>
      <p:ext uri="{BB962C8B-B14F-4D97-AF65-F5344CB8AC3E}">
        <p14:creationId xmlns:p14="http://schemas.microsoft.com/office/powerpoint/2010/main" val="676995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left)">
                                      <p:cBhvr>
                                        <p:cTn id="22" dur="500"/>
                                        <p:tgtEl>
                                          <p:spTgt spid="35"/>
                                        </p:tgtEl>
                                      </p:cBhvr>
                                    </p:animEffec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animBg="1"/>
      <p:bldP spid="36" grpId="0" animBg="1"/>
      <p:bldP spid="3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6808054" y="4464911"/>
            <a:ext cx="4469546" cy="932280"/>
          </a:xfrm>
        </p:spPr>
        <p:txBody>
          <a:bodyPr/>
          <a:lstStyle/>
          <a:p>
            <a:r>
              <a:rPr lang="en-US" dirty="0"/>
              <a:t>Outcome</a:t>
            </a:r>
          </a:p>
          <a:p>
            <a:r>
              <a:rPr lang="en-US" dirty="0"/>
              <a:t>Result&lt;</a:t>
            </a:r>
            <a:r>
              <a:rPr lang="en-US" dirty="0" err="1"/>
              <a:t>TData</a:t>
            </a:r>
            <a:r>
              <a:rPr lang="en-US" dirty="0"/>
              <a:t>&gt;</a:t>
            </a:r>
          </a:p>
          <a:p>
            <a:endParaRPr lang="en-US" dirty="0"/>
          </a:p>
        </p:txBody>
      </p:sp>
      <p:sp>
        <p:nvSpPr>
          <p:cNvPr id="4" name="Title 3"/>
          <p:cNvSpPr>
            <a:spLocks noGrp="1"/>
          </p:cNvSpPr>
          <p:nvPr>
            <p:ph type="title"/>
          </p:nvPr>
        </p:nvSpPr>
        <p:spPr>
          <a:xfrm>
            <a:off x="768096" y="2831592"/>
            <a:ext cx="10363200" cy="762000"/>
          </a:xfrm>
        </p:spPr>
        <p:txBody>
          <a:bodyPr>
            <a:normAutofit fontScale="90000"/>
          </a:bodyPr>
          <a:lstStyle/>
          <a:p>
            <a:r>
              <a:rPr lang="en-US" sz="13800" dirty="0"/>
              <a:t>Demo!</a:t>
            </a:r>
          </a:p>
        </p:txBody>
      </p:sp>
    </p:spTree>
    <p:extLst>
      <p:ext uri="{BB962C8B-B14F-4D97-AF65-F5344CB8AC3E}">
        <p14:creationId xmlns:p14="http://schemas.microsoft.com/office/powerpoint/2010/main" val="288402135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3DBCC-DB1D-4C33-BC5B-6E090264A971}"/>
              </a:ext>
            </a:extLst>
          </p:cNvPr>
          <p:cNvSpPr>
            <a:spLocks noGrp="1"/>
          </p:cNvSpPr>
          <p:nvPr>
            <p:ph type="title"/>
          </p:nvPr>
        </p:nvSpPr>
        <p:spPr/>
        <p:txBody>
          <a:bodyPr/>
          <a:lstStyle/>
          <a:p>
            <a:r>
              <a:rPr lang="en-US" dirty="0"/>
              <a:t>Benefits of functional programming in C# &lt;= 7</a:t>
            </a:r>
          </a:p>
        </p:txBody>
      </p:sp>
      <p:sp>
        <p:nvSpPr>
          <p:cNvPr id="3" name="Content Placeholder 2">
            <a:extLst>
              <a:ext uri="{FF2B5EF4-FFF2-40B4-BE49-F238E27FC236}">
                <a16:creationId xmlns:a16="http://schemas.microsoft.com/office/drawing/2014/main" id="{46548E92-AD6B-4CFF-ADF7-3F0B513F9FD0}"/>
              </a:ext>
            </a:extLst>
          </p:cNvPr>
          <p:cNvSpPr>
            <a:spLocks noGrp="1"/>
          </p:cNvSpPr>
          <p:nvPr>
            <p:ph idx="1"/>
          </p:nvPr>
        </p:nvSpPr>
        <p:spPr/>
        <p:txBody>
          <a:bodyPr/>
          <a:lstStyle/>
          <a:p>
            <a:pPr marL="514350" indent="-514350">
              <a:buFont typeface="+mj-lt"/>
              <a:buAutoNum type="arabicPeriod"/>
            </a:pPr>
            <a:r>
              <a:rPr lang="en-US" dirty="0"/>
              <a:t>Reuse algorithms with different varied details (1</a:t>
            </a:r>
            <a:r>
              <a:rPr lang="en-US" baseline="30000" dirty="0"/>
              <a:t>st</a:t>
            </a:r>
            <a:r>
              <a:rPr lang="en-US" dirty="0"/>
              <a:t> class functions)</a:t>
            </a:r>
          </a:p>
          <a:p>
            <a:pPr marL="514350" indent="-514350">
              <a:buFont typeface="+mj-lt"/>
              <a:buAutoNum type="arabicPeriod"/>
            </a:pPr>
            <a:r>
              <a:rPr lang="en-US" dirty="0"/>
              <a:t>Easier to test (purity)</a:t>
            </a:r>
          </a:p>
          <a:p>
            <a:pPr marL="514350" indent="-514350">
              <a:buFont typeface="+mj-lt"/>
              <a:buAutoNum type="arabicPeriod"/>
            </a:pPr>
            <a:r>
              <a:rPr lang="en-US" dirty="0"/>
              <a:t>Easier to reason about (pattern matching)</a:t>
            </a:r>
          </a:p>
          <a:p>
            <a:pPr marL="514350" indent="-514350">
              <a:buFont typeface="+mj-lt"/>
              <a:buAutoNum type="arabicPeriod"/>
            </a:pPr>
            <a:r>
              <a:rPr lang="en-US" dirty="0"/>
              <a:t>Consistent behavior (outside in refactoring)</a:t>
            </a:r>
          </a:p>
          <a:p>
            <a:pPr marL="514350" indent="-514350">
              <a:buFont typeface="+mj-lt"/>
              <a:buAutoNum type="arabicPeriod"/>
            </a:pPr>
            <a:r>
              <a:rPr lang="en-US" dirty="0"/>
              <a:t>Less lines of code (combining functional aspects)</a:t>
            </a:r>
          </a:p>
          <a:p>
            <a:pPr marL="514350" indent="-514350">
              <a:buFont typeface="+mj-lt"/>
              <a:buAutoNum type="arabicPeriod"/>
            </a:pPr>
            <a:r>
              <a:rPr lang="en-US" dirty="0"/>
              <a:t>Sophisticated reuse (extension methods and fluent style)</a:t>
            </a:r>
          </a:p>
          <a:p>
            <a:pPr marL="514350" indent="-514350">
              <a:buFont typeface="+mj-lt"/>
              <a:buAutoNum type="arabicPeriod"/>
            </a:pPr>
            <a:endParaRPr lang="en-US" dirty="0"/>
          </a:p>
          <a:p>
            <a:pPr marL="0" indent="0">
              <a:buNone/>
            </a:pPr>
            <a:r>
              <a:rPr lang="en-US" i="1" dirty="0"/>
              <a:t>(What I showed, incomplete list)</a:t>
            </a:r>
          </a:p>
          <a:p>
            <a:pPr marL="514350" indent="-514350">
              <a:buFont typeface="+mj-lt"/>
              <a:buAutoNum type="arabicPeriod"/>
            </a:pPr>
            <a:endParaRPr lang="en-US" dirty="0"/>
          </a:p>
        </p:txBody>
      </p:sp>
    </p:spTree>
    <p:extLst>
      <p:ext uri="{BB962C8B-B14F-4D97-AF65-F5344CB8AC3E}">
        <p14:creationId xmlns:p14="http://schemas.microsoft.com/office/powerpoint/2010/main" val="2214161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6808054" y="4464911"/>
            <a:ext cx="4469546" cy="932280"/>
          </a:xfrm>
        </p:spPr>
        <p:txBody>
          <a:bodyPr/>
          <a:lstStyle/>
          <a:p>
            <a:r>
              <a:rPr lang="en-US" dirty="0"/>
              <a:t>Fluent style</a:t>
            </a:r>
          </a:p>
          <a:p>
            <a:endParaRPr lang="en-US" dirty="0"/>
          </a:p>
        </p:txBody>
      </p:sp>
      <p:sp>
        <p:nvSpPr>
          <p:cNvPr id="4" name="Title 3"/>
          <p:cNvSpPr>
            <a:spLocks noGrp="1"/>
          </p:cNvSpPr>
          <p:nvPr>
            <p:ph type="title"/>
          </p:nvPr>
        </p:nvSpPr>
        <p:spPr>
          <a:xfrm>
            <a:off x="768096" y="2831592"/>
            <a:ext cx="10363200" cy="762000"/>
          </a:xfrm>
        </p:spPr>
        <p:txBody>
          <a:bodyPr>
            <a:normAutofit fontScale="90000"/>
          </a:bodyPr>
          <a:lstStyle/>
          <a:p>
            <a:r>
              <a:rPr lang="en-US" sz="13800" dirty="0"/>
              <a:t>Demo!</a:t>
            </a:r>
          </a:p>
        </p:txBody>
      </p:sp>
    </p:spTree>
    <p:extLst>
      <p:ext uri="{BB962C8B-B14F-4D97-AF65-F5344CB8AC3E}">
        <p14:creationId xmlns:p14="http://schemas.microsoft.com/office/powerpoint/2010/main" val="31698679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47651"/>
            <a:ext cx="10515600" cy="2881349"/>
          </a:xfrm>
        </p:spPr>
        <p:txBody>
          <a:bodyPr>
            <a:normAutofit/>
          </a:bodyPr>
          <a:lstStyle/>
          <a:p>
            <a:r>
              <a:rPr lang="en-US" sz="6000" b="1" dirty="0"/>
              <a:t>Questions?</a:t>
            </a:r>
            <a:br>
              <a:rPr lang="en-US" dirty="0"/>
            </a:br>
            <a:r>
              <a:rPr lang="en-US" dirty="0"/>
              <a:t>Functional Techniques for C#</a:t>
            </a:r>
            <a:br>
              <a:rPr lang="en-US" dirty="0"/>
            </a:br>
            <a:r>
              <a:rPr lang="en-US" sz="2400" dirty="0"/>
              <a:t>@</a:t>
            </a:r>
            <a:r>
              <a:rPr lang="en-US" sz="2400" dirty="0" err="1"/>
              <a:t>kathleendollard</a:t>
            </a:r>
            <a:r>
              <a:rPr lang="en-US" sz="2400" dirty="0"/>
              <a:t> </a:t>
            </a:r>
            <a:br>
              <a:rPr lang="en-US" sz="2400" dirty="0"/>
            </a:br>
            <a:r>
              <a:rPr lang="en-US" sz="2400" dirty="0"/>
              <a:t>kdollard@microsoft.com</a:t>
            </a:r>
            <a:br>
              <a:rPr lang="en-US" dirty="0"/>
            </a:br>
            <a:endParaRPr lang="en-US" dirty="0"/>
          </a:p>
        </p:txBody>
      </p:sp>
      <p:sp>
        <p:nvSpPr>
          <p:cNvPr id="3" name="Content Placeholder 2">
            <a:extLst>
              <a:ext uri="{FF2B5EF4-FFF2-40B4-BE49-F238E27FC236}">
                <a16:creationId xmlns:a16="http://schemas.microsoft.com/office/drawing/2014/main" id="{9803CC5F-26A1-4EFA-8E3D-C8C40945DA6F}"/>
              </a:ext>
            </a:extLst>
          </p:cNvPr>
          <p:cNvSpPr>
            <a:spLocks noGrp="1"/>
          </p:cNvSpPr>
          <p:nvPr>
            <p:ph idx="1"/>
          </p:nvPr>
        </p:nvSpPr>
        <p:spPr>
          <a:xfrm>
            <a:off x="838200" y="3008244"/>
            <a:ext cx="10515600" cy="3302106"/>
          </a:xfrm>
        </p:spPr>
        <p:txBody>
          <a:bodyPr>
            <a:normAutofit/>
          </a:bodyPr>
          <a:lstStyle/>
          <a:p>
            <a:pPr marL="0" indent="0">
              <a:buNone/>
            </a:pPr>
            <a:r>
              <a:rPr lang="en-US" b="1" dirty="0"/>
              <a:t>References</a:t>
            </a:r>
          </a:p>
          <a:p>
            <a:r>
              <a:rPr lang="en-US" dirty="0"/>
              <a:t>Functional Programming in C#: How to write better C# code</a:t>
            </a:r>
          </a:p>
          <a:p>
            <a:pPr lvl="1"/>
            <a:r>
              <a:rPr lang="en-US" dirty="0"/>
              <a:t>Enrico </a:t>
            </a:r>
            <a:r>
              <a:rPr lang="en-US" dirty="0" err="1"/>
              <a:t>Buonanna</a:t>
            </a:r>
            <a:r>
              <a:rPr lang="en-US" dirty="0"/>
              <a:t>, Manning, 2017</a:t>
            </a:r>
          </a:p>
          <a:p>
            <a:r>
              <a:rPr lang="en-US" dirty="0"/>
              <a:t>Pluralsight : </a:t>
            </a:r>
            <a:r>
              <a:rPr lang="en-US" i="1" dirty="0"/>
              <a:t>Applying Functional Principles in C#, </a:t>
            </a:r>
            <a:r>
              <a:rPr lang="en-US" dirty="0"/>
              <a:t>Vladimir </a:t>
            </a:r>
            <a:r>
              <a:rPr lang="en-US" dirty="0" err="1"/>
              <a:t>Khorikov</a:t>
            </a:r>
            <a:endParaRPr lang="en-US" dirty="0"/>
          </a:p>
          <a:p>
            <a:r>
              <a:rPr lang="en-US" dirty="0"/>
              <a:t>Pluralsight : </a:t>
            </a:r>
            <a:r>
              <a:rPr lang="en-US" i="1" dirty="0"/>
              <a:t>Functional Programming with C#, </a:t>
            </a:r>
            <a:r>
              <a:rPr lang="en-US" dirty="0"/>
              <a:t>Dave Fancher</a:t>
            </a:r>
          </a:p>
        </p:txBody>
      </p:sp>
    </p:spTree>
    <p:extLst>
      <p:ext uri="{BB962C8B-B14F-4D97-AF65-F5344CB8AC3E}">
        <p14:creationId xmlns:p14="http://schemas.microsoft.com/office/powerpoint/2010/main" val="39185979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ABA59-3C0F-45D0-B6CF-C2C990E8267B}"/>
              </a:ext>
            </a:extLst>
          </p:cNvPr>
          <p:cNvSpPr>
            <a:spLocks noGrp="1"/>
          </p:cNvSpPr>
          <p:nvPr>
            <p:ph type="title"/>
          </p:nvPr>
        </p:nvSpPr>
        <p:spPr>
          <a:xfrm>
            <a:off x="838200" y="365125"/>
            <a:ext cx="10515600" cy="1622701"/>
          </a:xfrm>
        </p:spPr>
        <p:txBody>
          <a:bodyPr/>
          <a:lstStyle/>
          <a:p>
            <a:r>
              <a:rPr lang="en-US" dirty="0"/>
              <a:t>Generic inheritance hierarchies  </a:t>
            </a:r>
            <a:br>
              <a:rPr lang="en-US" dirty="0"/>
            </a:br>
            <a:r>
              <a:rPr lang="en-US" dirty="0"/>
              <a:t>from a </a:t>
            </a:r>
            <a:r>
              <a:rPr lang="en-US" i="1" dirty="0"/>
              <a:t>partial application </a:t>
            </a:r>
            <a:r>
              <a:rPr lang="en-US" dirty="0"/>
              <a:t>perspective</a:t>
            </a:r>
          </a:p>
        </p:txBody>
      </p:sp>
      <p:sp>
        <p:nvSpPr>
          <p:cNvPr id="3" name="Content Placeholder 2">
            <a:extLst>
              <a:ext uri="{FF2B5EF4-FFF2-40B4-BE49-F238E27FC236}">
                <a16:creationId xmlns:a16="http://schemas.microsoft.com/office/drawing/2014/main" id="{959BCF2E-3741-4273-9CF0-73E27FB37A77}"/>
              </a:ext>
            </a:extLst>
          </p:cNvPr>
          <p:cNvSpPr>
            <a:spLocks noGrp="1"/>
          </p:cNvSpPr>
          <p:nvPr>
            <p:ph idx="1"/>
          </p:nvPr>
        </p:nvSpPr>
        <p:spPr>
          <a:xfrm>
            <a:off x="1477616" y="2246243"/>
            <a:ext cx="9876183" cy="3930720"/>
          </a:xfrm>
        </p:spPr>
        <p:txBody>
          <a:bodyPr/>
          <a:lstStyle/>
          <a:p>
            <a:r>
              <a:rPr lang="en-US" dirty="0"/>
              <a:t>Base class has no generic type</a:t>
            </a:r>
          </a:p>
          <a:p>
            <a:r>
              <a:rPr lang="en-US" dirty="0"/>
              <a:t>Leaf class has all types</a:t>
            </a:r>
          </a:p>
          <a:p>
            <a:r>
              <a:rPr lang="en-US" dirty="0"/>
              <a:t>Each intervening class has a purpose and adds generic types</a:t>
            </a:r>
          </a:p>
        </p:txBody>
      </p:sp>
    </p:spTree>
    <p:extLst>
      <p:ext uri="{BB962C8B-B14F-4D97-AF65-F5344CB8AC3E}">
        <p14:creationId xmlns:p14="http://schemas.microsoft.com/office/powerpoint/2010/main" val="3902088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3DBCC-DB1D-4C33-BC5B-6E090264A971}"/>
              </a:ext>
            </a:extLst>
          </p:cNvPr>
          <p:cNvSpPr>
            <a:spLocks noGrp="1"/>
          </p:cNvSpPr>
          <p:nvPr>
            <p:ph type="title"/>
          </p:nvPr>
        </p:nvSpPr>
        <p:spPr/>
        <p:txBody>
          <a:bodyPr/>
          <a:lstStyle/>
          <a:p>
            <a:r>
              <a:rPr lang="en-US" dirty="0"/>
              <a:t>Benefits of functional programming in C# &lt;=7</a:t>
            </a:r>
          </a:p>
        </p:txBody>
      </p:sp>
      <p:sp>
        <p:nvSpPr>
          <p:cNvPr id="3" name="Content Placeholder 2">
            <a:extLst>
              <a:ext uri="{FF2B5EF4-FFF2-40B4-BE49-F238E27FC236}">
                <a16:creationId xmlns:a16="http://schemas.microsoft.com/office/drawing/2014/main" id="{46548E92-AD6B-4CFF-ADF7-3F0B513F9FD0}"/>
              </a:ext>
            </a:extLst>
          </p:cNvPr>
          <p:cNvSpPr>
            <a:spLocks noGrp="1"/>
          </p:cNvSpPr>
          <p:nvPr>
            <p:ph idx="1"/>
          </p:nvPr>
        </p:nvSpPr>
        <p:spPr/>
        <p:txBody>
          <a:bodyPr/>
          <a:lstStyle/>
          <a:p>
            <a:pPr marL="514350" indent="-514350">
              <a:buFont typeface="+mj-lt"/>
              <a:buAutoNum type="arabicPeriod"/>
            </a:pPr>
            <a:r>
              <a:rPr lang="en-US" dirty="0"/>
              <a:t>Reuse algorithms with different varied details (1</a:t>
            </a:r>
            <a:r>
              <a:rPr lang="en-US" baseline="30000" dirty="0"/>
              <a:t>st</a:t>
            </a:r>
            <a:r>
              <a:rPr lang="en-US" dirty="0"/>
              <a:t> class functions)</a:t>
            </a:r>
          </a:p>
        </p:txBody>
      </p:sp>
    </p:spTree>
    <p:extLst>
      <p:ext uri="{BB962C8B-B14F-4D97-AF65-F5344CB8AC3E}">
        <p14:creationId xmlns:p14="http://schemas.microsoft.com/office/powerpoint/2010/main" val="3257341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ounded Rectangle 3"/>
          <p:cNvSpPr/>
          <p:nvPr/>
        </p:nvSpPr>
        <p:spPr>
          <a:xfrm>
            <a:off x="4916082" y="4743569"/>
            <a:ext cx="2677885" cy="5796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CourseRepository</a:t>
            </a:r>
            <a:endParaRPr lang="en-US" dirty="0"/>
          </a:p>
        </p:txBody>
      </p:sp>
      <p:sp>
        <p:nvSpPr>
          <p:cNvPr id="5" name="Rounded Rectangle 4"/>
          <p:cNvSpPr/>
          <p:nvPr/>
        </p:nvSpPr>
        <p:spPr>
          <a:xfrm>
            <a:off x="4916084" y="3850940"/>
            <a:ext cx="2677885" cy="5796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BaseEFRepository</a:t>
            </a:r>
            <a:endParaRPr lang="en-US" dirty="0"/>
          </a:p>
        </p:txBody>
      </p:sp>
      <p:sp>
        <p:nvSpPr>
          <p:cNvPr id="6" name="Rounded Rectangle 5"/>
          <p:cNvSpPr/>
          <p:nvPr/>
        </p:nvSpPr>
        <p:spPr>
          <a:xfrm>
            <a:off x="4916083" y="2958311"/>
            <a:ext cx="2677885" cy="5796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BaseMappedRepository</a:t>
            </a:r>
            <a:endParaRPr lang="en-US" dirty="0"/>
          </a:p>
        </p:txBody>
      </p:sp>
      <p:sp>
        <p:nvSpPr>
          <p:cNvPr id="7" name="Rounded Rectangle 6"/>
          <p:cNvSpPr/>
          <p:nvPr/>
        </p:nvSpPr>
        <p:spPr>
          <a:xfrm>
            <a:off x="4916084" y="2065682"/>
            <a:ext cx="2677885" cy="5796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BaseRepository</a:t>
            </a:r>
            <a:endParaRPr lang="en-US" dirty="0"/>
          </a:p>
        </p:txBody>
      </p:sp>
      <p:cxnSp>
        <p:nvCxnSpPr>
          <p:cNvPr id="9" name="Straight Arrow Connector 8"/>
          <p:cNvCxnSpPr>
            <a:stCxn id="6" idx="0"/>
            <a:endCxn id="7" idx="2"/>
          </p:cNvCxnSpPr>
          <p:nvPr/>
        </p:nvCxnSpPr>
        <p:spPr>
          <a:xfrm flipV="1">
            <a:off x="6255026" y="2645347"/>
            <a:ext cx="1" cy="312964"/>
          </a:xfrm>
          <a:prstGeom prst="straightConnector1">
            <a:avLst/>
          </a:prstGeom>
          <a:ln w="57150">
            <a:solidFill>
              <a:schemeClr val="tx1"/>
            </a:solidFill>
            <a:tailEnd type="triangle"/>
          </a:ln>
        </p:spPr>
        <p:style>
          <a:lnRef idx="3">
            <a:schemeClr val="accent2"/>
          </a:lnRef>
          <a:fillRef idx="0">
            <a:schemeClr val="accent2"/>
          </a:fillRef>
          <a:effectRef idx="2">
            <a:schemeClr val="accent2"/>
          </a:effectRef>
          <a:fontRef idx="minor">
            <a:schemeClr val="tx1"/>
          </a:fontRef>
        </p:style>
      </p:cxnSp>
      <p:cxnSp>
        <p:nvCxnSpPr>
          <p:cNvPr id="12" name="Straight Arrow Connector 11"/>
          <p:cNvCxnSpPr>
            <a:stCxn id="5" idx="0"/>
            <a:endCxn id="6" idx="2"/>
          </p:cNvCxnSpPr>
          <p:nvPr/>
        </p:nvCxnSpPr>
        <p:spPr>
          <a:xfrm flipH="1" flipV="1">
            <a:off x="6255026" y="3537976"/>
            <a:ext cx="1" cy="312964"/>
          </a:xfrm>
          <a:prstGeom prst="straightConnector1">
            <a:avLst/>
          </a:prstGeom>
          <a:ln w="57150">
            <a:solidFill>
              <a:schemeClr val="tx1"/>
            </a:solidFill>
            <a:tailEnd type="triangle"/>
          </a:ln>
        </p:spPr>
        <p:style>
          <a:lnRef idx="3">
            <a:schemeClr val="accent2"/>
          </a:lnRef>
          <a:fillRef idx="0">
            <a:schemeClr val="accent2"/>
          </a:fillRef>
          <a:effectRef idx="2">
            <a:schemeClr val="accent2"/>
          </a:effectRef>
          <a:fontRef idx="minor">
            <a:schemeClr val="tx1"/>
          </a:fontRef>
        </p:style>
      </p:cxnSp>
      <p:cxnSp>
        <p:nvCxnSpPr>
          <p:cNvPr id="13" name="Straight Arrow Connector 12"/>
          <p:cNvCxnSpPr>
            <a:stCxn id="4" idx="0"/>
            <a:endCxn id="5" idx="2"/>
          </p:cNvCxnSpPr>
          <p:nvPr/>
        </p:nvCxnSpPr>
        <p:spPr>
          <a:xfrm flipV="1">
            <a:off x="6255025" y="4430605"/>
            <a:ext cx="2" cy="312964"/>
          </a:xfrm>
          <a:prstGeom prst="straightConnector1">
            <a:avLst/>
          </a:prstGeom>
          <a:ln w="57150">
            <a:solidFill>
              <a:schemeClr val="tx1"/>
            </a:solidFill>
            <a:tailEnd type="triangle"/>
          </a:ln>
        </p:spPr>
        <p:style>
          <a:lnRef idx="3">
            <a:schemeClr val="accent2"/>
          </a:lnRef>
          <a:fillRef idx="0">
            <a:schemeClr val="accent2"/>
          </a:fillRef>
          <a:effectRef idx="2">
            <a:schemeClr val="accent2"/>
          </a:effectRef>
          <a:fontRef idx="minor">
            <a:schemeClr val="tx1"/>
          </a:fontRef>
        </p:style>
      </p:cxnSp>
      <p:sp>
        <p:nvSpPr>
          <p:cNvPr id="20" name="TextBox 19"/>
          <p:cNvSpPr txBox="1"/>
          <p:nvPr/>
        </p:nvSpPr>
        <p:spPr>
          <a:xfrm flipH="1">
            <a:off x="7715888" y="2170848"/>
            <a:ext cx="2460717" cy="369332"/>
          </a:xfrm>
          <a:prstGeom prst="rect">
            <a:avLst/>
          </a:prstGeom>
          <a:noFill/>
        </p:spPr>
        <p:txBody>
          <a:bodyPr wrap="square" rtlCol="0">
            <a:spAutoFit/>
          </a:bodyPr>
          <a:lstStyle/>
          <a:p>
            <a:r>
              <a:rPr lang="en-US" b="1" dirty="0">
                <a:latin typeface="Courier New" panose="02070309020205020404" pitchFamily="49" charset="0"/>
                <a:cs typeface="Courier New" panose="02070309020205020404" pitchFamily="49" charset="0"/>
              </a:rPr>
              <a:t>&lt;</a:t>
            </a:r>
            <a:r>
              <a:rPr lang="en-US" b="1" dirty="0" err="1">
                <a:latin typeface="Courier New" panose="02070309020205020404" pitchFamily="49" charset="0"/>
                <a:cs typeface="Courier New" panose="02070309020205020404" pitchFamily="49" charset="0"/>
              </a:rPr>
              <a:t>TDomain</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TPKey</a:t>
            </a:r>
            <a:r>
              <a:rPr lang="en-US" b="1" dirty="0">
                <a:latin typeface="Courier New" panose="02070309020205020404" pitchFamily="49" charset="0"/>
                <a:cs typeface="Courier New" panose="02070309020205020404" pitchFamily="49" charset="0"/>
              </a:rPr>
              <a:t>&gt;</a:t>
            </a:r>
          </a:p>
        </p:txBody>
      </p:sp>
      <p:sp>
        <p:nvSpPr>
          <p:cNvPr id="21" name="Rounded Rectangle 20"/>
          <p:cNvSpPr/>
          <p:nvPr/>
        </p:nvSpPr>
        <p:spPr>
          <a:xfrm>
            <a:off x="4916082" y="1173053"/>
            <a:ext cx="2677885" cy="5796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BaseRepository</a:t>
            </a:r>
            <a:endParaRPr lang="en-US" dirty="0"/>
          </a:p>
        </p:txBody>
      </p:sp>
      <p:cxnSp>
        <p:nvCxnSpPr>
          <p:cNvPr id="22" name="Straight Arrow Connector 21"/>
          <p:cNvCxnSpPr>
            <a:endCxn id="21" idx="2"/>
          </p:cNvCxnSpPr>
          <p:nvPr/>
        </p:nvCxnSpPr>
        <p:spPr>
          <a:xfrm flipV="1">
            <a:off x="6255024" y="1752718"/>
            <a:ext cx="1" cy="312964"/>
          </a:xfrm>
          <a:prstGeom prst="straightConnector1">
            <a:avLst/>
          </a:prstGeom>
          <a:ln w="57150">
            <a:solidFill>
              <a:schemeClr val="tx1"/>
            </a:solidFill>
            <a:tailEnd type="triangle"/>
          </a:ln>
        </p:spPr>
        <p:style>
          <a:lnRef idx="3">
            <a:schemeClr val="accent2"/>
          </a:lnRef>
          <a:fillRef idx="0">
            <a:schemeClr val="accent2"/>
          </a:fillRef>
          <a:effectRef idx="2">
            <a:schemeClr val="accent2"/>
          </a:effectRef>
          <a:fontRef idx="minor">
            <a:schemeClr val="tx1"/>
          </a:fontRef>
        </p:style>
      </p:cxnSp>
      <p:sp>
        <p:nvSpPr>
          <p:cNvPr id="23" name="Rectangular Callout 22"/>
          <p:cNvSpPr/>
          <p:nvPr/>
        </p:nvSpPr>
        <p:spPr>
          <a:xfrm>
            <a:off x="9303027" y="1325544"/>
            <a:ext cx="2023672" cy="674557"/>
          </a:xfrm>
          <a:prstGeom prst="wedgeRectCallout">
            <a:avLst>
              <a:gd name="adj1" fmla="val -37870"/>
              <a:gd name="adj2" fmla="val 8116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a:solidFill>
                  <a:schemeClr val="tx1"/>
                </a:solidFill>
              </a:rPr>
              <a:t>Opinionated in single struct key</a:t>
            </a:r>
          </a:p>
        </p:txBody>
      </p:sp>
      <p:sp>
        <p:nvSpPr>
          <p:cNvPr id="24" name="TextBox 23"/>
          <p:cNvSpPr txBox="1"/>
          <p:nvPr/>
        </p:nvSpPr>
        <p:spPr>
          <a:xfrm flipH="1">
            <a:off x="7715888" y="3063477"/>
            <a:ext cx="2460717" cy="369332"/>
          </a:xfrm>
          <a:prstGeom prst="rect">
            <a:avLst/>
          </a:prstGeom>
          <a:noFill/>
        </p:spPr>
        <p:txBody>
          <a:bodyPr wrap="square" rtlCol="0">
            <a:spAutoFit/>
          </a:bodyPr>
          <a:lstStyle/>
          <a:p>
            <a:r>
              <a:rPr lang="en-US" b="1" dirty="0">
                <a:latin typeface="Courier New" panose="02070309020205020404" pitchFamily="49" charset="0"/>
                <a:cs typeface="Courier New" panose="02070309020205020404" pitchFamily="49" charset="0"/>
              </a:rPr>
              <a:t>&lt;...</a:t>
            </a:r>
            <a:r>
              <a:rPr lang="en-US" b="1" dirty="0" err="1">
                <a:latin typeface="Courier New" panose="02070309020205020404" pitchFamily="49" charset="0"/>
                <a:cs typeface="Courier New" panose="02070309020205020404" pitchFamily="49" charset="0"/>
              </a:rPr>
              <a:t>TEntity</a:t>
            </a:r>
            <a:r>
              <a:rPr lang="en-US" b="1" dirty="0">
                <a:latin typeface="Courier New" panose="02070309020205020404" pitchFamily="49" charset="0"/>
                <a:cs typeface="Courier New" panose="02070309020205020404" pitchFamily="49" charset="0"/>
              </a:rPr>
              <a:t>&gt;</a:t>
            </a:r>
          </a:p>
        </p:txBody>
      </p:sp>
      <p:sp>
        <p:nvSpPr>
          <p:cNvPr id="25" name="TextBox 24"/>
          <p:cNvSpPr txBox="1"/>
          <p:nvPr/>
        </p:nvSpPr>
        <p:spPr>
          <a:xfrm flipH="1">
            <a:off x="7715887" y="3951755"/>
            <a:ext cx="2460717" cy="369332"/>
          </a:xfrm>
          <a:prstGeom prst="rect">
            <a:avLst/>
          </a:prstGeom>
          <a:noFill/>
        </p:spPr>
        <p:txBody>
          <a:bodyPr wrap="square" rtlCol="0">
            <a:spAutoFit/>
          </a:bodyPr>
          <a:lstStyle/>
          <a:p>
            <a:r>
              <a:rPr lang="en-US" b="1" dirty="0">
                <a:latin typeface="Courier New" panose="02070309020205020404" pitchFamily="49" charset="0"/>
                <a:cs typeface="Courier New" panose="02070309020205020404" pitchFamily="49" charset="0"/>
              </a:rPr>
              <a:t>&lt;... </a:t>
            </a:r>
            <a:r>
              <a:rPr lang="en-US" b="1" dirty="0" err="1">
                <a:latin typeface="Courier New" panose="02070309020205020404" pitchFamily="49" charset="0"/>
                <a:cs typeface="Courier New" panose="02070309020205020404" pitchFamily="49" charset="0"/>
              </a:rPr>
              <a:t>TDbContext</a:t>
            </a:r>
            <a:r>
              <a:rPr lang="en-US" b="1" dirty="0">
                <a:latin typeface="Courier New" panose="02070309020205020404" pitchFamily="49" charset="0"/>
                <a:cs typeface="Courier New" panose="02070309020205020404" pitchFamily="49" charset="0"/>
              </a:rPr>
              <a:t>&gt;</a:t>
            </a:r>
          </a:p>
        </p:txBody>
      </p:sp>
      <p:sp>
        <p:nvSpPr>
          <p:cNvPr id="26" name="Rectangular Callout 25"/>
          <p:cNvSpPr/>
          <p:nvPr/>
        </p:nvSpPr>
        <p:spPr>
          <a:xfrm>
            <a:off x="1223329" y="802247"/>
            <a:ext cx="3087973" cy="778129"/>
          </a:xfrm>
          <a:prstGeom prst="wedgeRectCallout">
            <a:avLst>
              <a:gd name="adj1" fmla="val 68487"/>
              <a:gd name="adj2" fmla="val 137631"/>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Abstract Get, </a:t>
            </a:r>
            <a:r>
              <a:rPr lang="en-US" dirty="0" err="1"/>
              <a:t>GetAll</a:t>
            </a:r>
            <a:r>
              <a:rPr lang="en-US" dirty="0"/>
              <a:t>, Create, Update, Delete</a:t>
            </a:r>
          </a:p>
        </p:txBody>
      </p:sp>
      <p:sp>
        <p:nvSpPr>
          <p:cNvPr id="27" name="Rectangular Callout 26"/>
          <p:cNvSpPr/>
          <p:nvPr/>
        </p:nvSpPr>
        <p:spPr>
          <a:xfrm>
            <a:off x="1223329" y="2250347"/>
            <a:ext cx="3087973" cy="997796"/>
          </a:xfrm>
          <a:prstGeom prst="wedgeRectCallout">
            <a:avLst>
              <a:gd name="adj1" fmla="val 69215"/>
              <a:gd name="adj2" fmla="val 35954"/>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Abstract </a:t>
            </a:r>
            <a:r>
              <a:rPr lang="en-US" dirty="0" err="1"/>
              <a:t>GetWhere</a:t>
            </a:r>
            <a:r>
              <a:rPr lang="en-US" dirty="0"/>
              <a:t>, </a:t>
            </a:r>
            <a:r>
              <a:rPr lang="en-US" dirty="0" err="1"/>
              <a:t>GetAllWhere</a:t>
            </a:r>
            <a:endParaRPr lang="en-US" dirty="0"/>
          </a:p>
          <a:p>
            <a:pPr algn="ctr"/>
            <a:r>
              <a:rPr lang="en-US" dirty="0"/>
              <a:t>Func properties Map…</a:t>
            </a:r>
          </a:p>
        </p:txBody>
      </p:sp>
      <p:sp>
        <p:nvSpPr>
          <p:cNvPr id="28" name="Rectangular Callout 27"/>
          <p:cNvSpPr/>
          <p:nvPr/>
        </p:nvSpPr>
        <p:spPr>
          <a:xfrm>
            <a:off x="1223328" y="3608462"/>
            <a:ext cx="3087973" cy="997796"/>
          </a:xfrm>
          <a:prstGeom prst="wedgeRectCallout">
            <a:avLst>
              <a:gd name="adj1" fmla="val 69215"/>
              <a:gd name="adj2" fmla="val -11369"/>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Implementation of all</a:t>
            </a:r>
            <a:br>
              <a:rPr lang="en-US" dirty="0"/>
            </a:br>
            <a:r>
              <a:rPr lang="en-US" b="1" dirty="0"/>
              <a:t>except </a:t>
            </a:r>
            <a:r>
              <a:rPr lang="en-US" dirty="0"/>
              <a:t>mapping</a:t>
            </a:r>
          </a:p>
        </p:txBody>
      </p:sp>
      <p:sp>
        <p:nvSpPr>
          <p:cNvPr id="29" name="Rectangular Callout 28"/>
          <p:cNvSpPr/>
          <p:nvPr/>
        </p:nvSpPr>
        <p:spPr>
          <a:xfrm>
            <a:off x="1223328" y="4966577"/>
            <a:ext cx="3087973" cy="997796"/>
          </a:xfrm>
          <a:prstGeom prst="wedgeRectCallout">
            <a:avLst>
              <a:gd name="adj1" fmla="val 68001"/>
              <a:gd name="adj2" fmla="val -43669"/>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Specific mapping and key definitions</a:t>
            </a:r>
          </a:p>
        </p:txBody>
      </p:sp>
    </p:spTree>
    <p:extLst>
      <p:ext uri="{BB962C8B-B14F-4D97-AF65-F5344CB8AC3E}">
        <p14:creationId xmlns:p14="http://schemas.microsoft.com/office/powerpoint/2010/main" val="195301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500"/>
                                        <p:tgtEl>
                                          <p:spTgt spid="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20" grpId="0"/>
      <p:bldP spid="23" grpId="0" animBg="1"/>
      <p:bldP spid="24" grpId="0"/>
      <p:bldP spid="25" grpId="0"/>
      <p:bldP spid="26" grpId="0" animBg="1"/>
      <p:bldP spid="27" grpId="0" animBg="1"/>
      <p:bldP spid="28" grpId="0" animBg="1"/>
      <p:bldP spid="29" grpId="0" animBg="1"/>
    </p:bld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ounded Rectangle 3"/>
          <p:cNvSpPr/>
          <p:nvPr/>
        </p:nvSpPr>
        <p:spPr>
          <a:xfrm>
            <a:off x="4916082" y="4743569"/>
            <a:ext cx="2677885" cy="5796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CourseRepository</a:t>
            </a:r>
            <a:endParaRPr lang="en-US" dirty="0"/>
          </a:p>
        </p:txBody>
      </p:sp>
      <p:sp>
        <p:nvSpPr>
          <p:cNvPr id="5" name="Rounded Rectangle 4"/>
          <p:cNvSpPr/>
          <p:nvPr/>
        </p:nvSpPr>
        <p:spPr>
          <a:xfrm>
            <a:off x="4916084" y="3850940"/>
            <a:ext cx="2677885" cy="5796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BaseEFRepository</a:t>
            </a:r>
            <a:endParaRPr lang="en-US" dirty="0"/>
          </a:p>
        </p:txBody>
      </p:sp>
      <p:sp>
        <p:nvSpPr>
          <p:cNvPr id="6" name="Rounded Rectangle 5"/>
          <p:cNvSpPr/>
          <p:nvPr/>
        </p:nvSpPr>
        <p:spPr>
          <a:xfrm>
            <a:off x="4916083" y="2958311"/>
            <a:ext cx="2677885" cy="5796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BaseMappedRepository</a:t>
            </a:r>
            <a:endParaRPr lang="en-US" dirty="0"/>
          </a:p>
        </p:txBody>
      </p:sp>
      <p:sp>
        <p:nvSpPr>
          <p:cNvPr id="7" name="Rounded Rectangle 6"/>
          <p:cNvSpPr/>
          <p:nvPr/>
        </p:nvSpPr>
        <p:spPr>
          <a:xfrm>
            <a:off x="4916084" y="2065682"/>
            <a:ext cx="2677885" cy="5796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BaseRepository</a:t>
            </a:r>
            <a:endParaRPr lang="en-US" dirty="0"/>
          </a:p>
        </p:txBody>
      </p:sp>
      <p:cxnSp>
        <p:nvCxnSpPr>
          <p:cNvPr id="9" name="Straight Arrow Connector 8"/>
          <p:cNvCxnSpPr>
            <a:stCxn id="6" idx="0"/>
            <a:endCxn id="7" idx="2"/>
          </p:cNvCxnSpPr>
          <p:nvPr/>
        </p:nvCxnSpPr>
        <p:spPr>
          <a:xfrm flipV="1">
            <a:off x="6255026" y="2645347"/>
            <a:ext cx="1" cy="312964"/>
          </a:xfrm>
          <a:prstGeom prst="straightConnector1">
            <a:avLst/>
          </a:prstGeom>
          <a:ln w="57150">
            <a:solidFill>
              <a:schemeClr val="tx1"/>
            </a:solidFill>
            <a:tailEnd type="triangle"/>
          </a:ln>
        </p:spPr>
        <p:style>
          <a:lnRef idx="3">
            <a:schemeClr val="accent2"/>
          </a:lnRef>
          <a:fillRef idx="0">
            <a:schemeClr val="accent2"/>
          </a:fillRef>
          <a:effectRef idx="2">
            <a:schemeClr val="accent2"/>
          </a:effectRef>
          <a:fontRef idx="minor">
            <a:schemeClr val="tx1"/>
          </a:fontRef>
        </p:style>
      </p:cxnSp>
      <p:cxnSp>
        <p:nvCxnSpPr>
          <p:cNvPr id="12" name="Straight Arrow Connector 11"/>
          <p:cNvCxnSpPr>
            <a:stCxn id="5" idx="0"/>
            <a:endCxn id="6" idx="2"/>
          </p:cNvCxnSpPr>
          <p:nvPr/>
        </p:nvCxnSpPr>
        <p:spPr>
          <a:xfrm flipH="1" flipV="1">
            <a:off x="6255026" y="3537976"/>
            <a:ext cx="1" cy="312964"/>
          </a:xfrm>
          <a:prstGeom prst="straightConnector1">
            <a:avLst/>
          </a:prstGeom>
          <a:ln w="57150">
            <a:solidFill>
              <a:schemeClr val="tx1"/>
            </a:solidFill>
            <a:tailEnd type="triangle"/>
          </a:ln>
        </p:spPr>
        <p:style>
          <a:lnRef idx="3">
            <a:schemeClr val="accent2"/>
          </a:lnRef>
          <a:fillRef idx="0">
            <a:schemeClr val="accent2"/>
          </a:fillRef>
          <a:effectRef idx="2">
            <a:schemeClr val="accent2"/>
          </a:effectRef>
          <a:fontRef idx="minor">
            <a:schemeClr val="tx1"/>
          </a:fontRef>
        </p:style>
      </p:cxnSp>
      <p:cxnSp>
        <p:nvCxnSpPr>
          <p:cNvPr id="13" name="Straight Arrow Connector 12"/>
          <p:cNvCxnSpPr>
            <a:stCxn id="4" idx="0"/>
            <a:endCxn id="5" idx="2"/>
          </p:cNvCxnSpPr>
          <p:nvPr/>
        </p:nvCxnSpPr>
        <p:spPr>
          <a:xfrm flipV="1">
            <a:off x="6255025" y="4430605"/>
            <a:ext cx="2" cy="312964"/>
          </a:xfrm>
          <a:prstGeom prst="straightConnector1">
            <a:avLst/>
          </a:prstGeom>
          <a:ln w="57150">
            <a:solidFill>
              <a:schemeClr val="tx1"/>
            </a:solidFill>
            <a:tailEnd type="triangle"/>
          </a:ln>
        </p:spPr>
        <p:style>
          <a:lnRef idx="3">
            <a:schemeClr val="accent2"/>
          </a:lnRef>
          <a:fillRef idx="0">
            <a:schemeClr val="accent2"/>
          </a:fillRef>
          <a:effectRef idx="2">
            <a:schemeClr val="accent2"/>
          </a:effectRef>
          <a:fontRef idx="minor">
            <a:schemeClr val="tx1"/>
          </a:fontRef>
        </p:style>
      </p:cxnSp>
      <p:sp>
        <p:nvSpPr>
          <p:cNvPr id="20" name="TextBox 19"/>
          <p:cNvSpPr txBox="1"/>
          <p:nvPr/>
        </p:nvSpPr>
        <p:spPr>
          <a:xfrm flipH="1">
            <a:off x="7715888" y="2170848"/>
            <a:ext cx="2460717" cy="369332"/>
          </a:xfrm>
          <a:prstGeom prst="rect">
            <a:avLst/>
          </a:prstGeom>
          <a:noFill/>
        </p:spPr>
        <p:txBody>
          <a:bodyPr wrap="square" rtlCol="0">
            <a:spAutoFit/>
          </a:bodyPr>
          <a:lstStyle/>
          <a:p>
            <a:r>
              <a:rPr lang="en-US" b="1" dirty="0">
                <a:latin typeface="Courier New" panose="02070309020205020404" pitchFamily="49" charset="0"/>
                <a:cs typeface="Courier New" panose="02070309020205020404" pitchFamily="49" charset="0"/>
              </a:rPr>
              <a:t>&lt;</a:t>
            </a:r>
            <a:r>
              <a:rPr lang="en-US" b="1" dirty="0" err="1">
                <a:latin typeface="Courier New" panose="02070309020205020404" pitchFamily="49" charset="0"/>
                <a:cs typeface="Courier New" panose="02070309020205020404" pitchFamily="49" charset="0"/>
              </a:rPr>
              <a:t>TDomain</a:t>
            </a: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TPKey</a:t>
            </a:r>
            <a:r>
              <a:rPr lang="en-US" b="1" dirty="0">
                <a:latin typeface="Courier New" panose="02070309020205020404" pitchFamily="49" charset="0"/>
                <a:cs typeface="Courier New" panose="02070309020205020404" pitchFamily="49" charset="0"/>
              </a:rPr>
              <a:t>&gt;</a:t>
            </a:r>
          </a:p>
        </p:txBody>
      </p:sp>
      <p:sp>
        <p:nvSpPr>
          <p:cNvPr id="21" name="Rounded Rectangle 20"/>
          <p:cNvSpPr/>
          <p:nvPr/>
        </p:nvSpPr>
        <p:spPr>
          <a:xfrm>
            <a:off x="4916082" y="1173053"/>
            <a:ext cx="2677885" cy="5796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BaseRepository</a:t>
            </a:r>
            <a:endParaRPr lang="en-US" dirty="0"/>
          </a:p>
        </p:txBody>
      </p:sp>
      <p:cxnSp>
        <p:nvCxnSpPr>
          <p:cNvPr id="22" name="Straight Arrow Connector 21"/>
          <p:cNvCxnSpPr>
            <a:endCxn id="21" idx="2"/>
          </p:cNvCxnSpPr>
          <p:nvPr/>
        </p:nvCxnSpPr>
        <p:spPr>
          <a:xfrm flipV="1">
            <a:off x="6255024" y="1752718"/>
            <a:ext cx="1" cy="312964"/>
          </a:xfrm>
          <a:prstGeom prst="straightConnector1">
            <a:avLst/>
          </a:prstGeom>
          <a:ln w="57150">
            <a:solidFill>
              <a:schemeClr val="tx1"/>
            </a:solidFill>
            <a:tailEnd type="triangle"/>
          </a:ln>
        </p:spPr>
        <p:style>
          <a:lnRef idx="3">
            <a:schemeClr val="accent2"/>
          </a:lnRef>
          <a:fillRef idx="0">
            <a:schemeClr val="accent2"/>
          </a:fillRef>
          <a:effectRef idx="2">
            <a:schemeClr val="accent2"/>
          </a:effectRef>
          <a:fontRef idx="minor">
            <a:schemeClr val="tx1"/>
          </a:fontRef>
        </p:style>
      </p:cxnSp>
      <p:sp>
        <p:nvSpPr>
          <p:cNvPr id="23" name="Rectangular Callout 22"/>
          <p:cNvSpPr/>
          <p:nvPr/>
        </p:nvSpPr>
        <p:spPr>
          <a:xfrm>
            <a:off x="9303027" y="1325544"/>
            <a:ext cx="2023672" cy="674557"/>
          </a:xfrm>
          <a:prstGeom prst="wedgeRectCallout">
            <a:avLst>
              <a:gd name="adj1" fmla="val -37870"/>
              <a:gd name="adj2" fmla="val 8116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a:solidFill>
                  <a:schemeClr val="tx1"/>
                </a:solidFill>
              </a:rPr>
              <a:t>Opinionated in single struct key</a:t>
            </a:r>
          </a:p>
        </p:txBody>
      </p:sp>
      <p:sp>
        <p:nvSpPr>
          <p:cNvPr id="24" name="TextBox 23"/>
          <p:cNvSpPr txBox="1"/>
          <p:nvPr/>
        </p:nvSpPr>
        <p:spPr>
          <a:xfrm flipH="1">
            <a:off x="7715888" y="3063477"/>
            <a:ext cx="2460717" cy="369332"/>
          </a:xfrm>
          <a:prstGeom prst="rect">
            <a:avLst/>
          </a:prstGeom>
          <a:noFill/>
        </p:spPr>
        <p:txBody>
          <a:bodyPr wrap="square" rtlCol="0">
            <a:spAutoFit/>
          </a:bodyPr>
          <a:lstStyle/>
          <a:p>
            <a:r>
              <a:rPr lang="en-US" b="1" dirty="0">
                <a:latin typeface="Courier New" panose="02070309020205020404" pitchFamily="49" charset="0"/>
                <a:cs typeface="Courier New" panose="02070309020205020404" pitchFamily="49" charset="0"/>
              </a:rPr>
              <a:t>&lt;...</a:t>
            </a:r>
            <a:r>
              <a:rPr lang="en-US" b="1" dirty="0" err="1">
                <a:latin typeface="Courier New" panose="02070309020205020404" pitchFamily="49" charset="0"/>
                <a:cs typeface="Courier New" panose="02070309020205020404" pitchFamily="49" charset="0"/>
              </a:rPr>
              <a:t>TEntity</a:t>
            </a:r>
            <a:r>
              <a:rPr lang="en-US" b="1" dirty="0">
                <a:latin typeface="Courier New" panose="02070309020205020404" pitchFamily="49" charset="0"/>
                <a:cs typeface="Courier New" panose="02070309020205020404" pitchFamily="49" charset="0"/>
              </a:rPr>
              <a:t>&gt;</a:t>
            </a:r>
          </a:p>
        </p:txBody>
      </p:sp>
      <p:sp>
        <p:nvSpPr>
          <p:cNvPr id="25" name="TextBox 24"/>
          <p:cNvSpPr txBox="1"/>
          <p:nvPr/>
        </p:nvSpPr>
        <p:spPr>
          <a:xfrm flipH="1">
            <a:off x="7715887" y="3951755"/>
            <a:ext cx="2460717" cy="369332"/>
          </a:xfrm>
          <a:prstGeom prst="rect">
            <a:avLst/>
          </a:prstGeom>
          <a:noFill/>
        </p:spPr>
        <p:txBody>
          <a:bodyPr wrap="square" rtlCol="0">
            <a:spAutoFit/>
          </a:bodyPr>
          <a:lstStyle/>
          <a:p>
            <a:r>
              <a:rPr lang="en-US" b="1" dirty="0">
                <a:latin typeface="Courier New" panose="02070309020205020404" pitchFamily="49" charset="0"/>
                <a:cs typeface="Courier New" panose="02070309020205020404" pitchFamily="49" charset="0"/>
              </a:rPr>
              <a:t>&lt;... </a:t>
            </a:r>
            <a:r>
              <a:rPr lang="en-US" b="1" dirty="0" err="1">
                <a:latin typeface="Courier New" panose="02070309020205020404" pitchFamily="49" charset="0"/>
                <a:cs typeface="Courier New" panose="02070309020205020404" pitchFamily="49" charset="0"/>
              </a:rPr>
              <a:t>TDbContext</a:t>
            </a:r>
            <a:r>
              <a:rPr lang="en-US" b="1" dirty="0">
                <a:latin typeface="Courier New" panose="02070309020205020404" pitchFamily="49" charset="0"/>
                <a:cs typeface="Courier New" panose="02070309020205020404" pitchFamily="49" charset="0"/>
              </a:rPr>
              <a:t>&gt;</a:t>
            </a:r>
          </a:p>
        </p:txBody>
      </p:sp>
      <p:sp>
        <p:nvSpPr>
          <p:cNvPr id="26" name="Rectangular Callout 25"/>
          <p:cNvSpPr/>
          <p:nvPr/>
        </p:nvSpPr>
        <p:spPr>
          <a:xfrm>
            <a:off x="1223329" y="802247"/>
            <a:ext cx="3087973" cy="778129"/>
          </a:xfrm>
          <a:prstGeom prst="wedgeRectCallout">
            <a:avLst>
              <a:gd name="adj1" fmla="val 68487"/>
              <a:gd name="adj2" fmla="val 137631"/>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Abstract Get, </a:t>
            </a:r>
            <a:r>
              <a:rPr lang="en-US" dirty="0" err="1"/>
              <a:t>GetAll</a:t>
            </a:r>
            <a:r>
              <a:rPr lang="en-US" dirty="0"/>
              <a:t>, Create, Update, Delete</a:t>
            </a:r>
          </a:p>
        </p:txBody>
      </p:sp>
      <p:sp>
        <p:nvSpPr>
          <p:cNvPr id="27" name="Rectangular Callout 26"/>
          <p:cNvSpPr/>
          <p:nvPr/>
        </p:nvSpPr>
        <p:spPr>
          <a:xfrm>
            <a:off x="1223329" y="2250347"/>
            <a:ext cx="3087973" cy="997796"/>
          </a:xfrm>
          <a:prstGeom prst="wedgeRectCallout">
            <a:avLst>
              <a:gd name="adj1" fmla="val 69215"/>
              <a:gd name="adj2" fmla="val 35954"/>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Abstract </a:t>
            </a:r>
            <a:r>
              <a:rPr lang="en-US" dirty="0" err="1"/>
              <a:t>GetWhere</a:t>
            </a:r>
            <a:r>
              <a:rPr lang="en-US" dirty="0"/>
              <a:t>, </a:t>
            </a:r>
            <a:r>
              <a:rPr lang="en-US" dirty="0" err="1"/>
              <a:t>GetAllWhere</a:t>
            </a:r>
            <a:endParaRPr lang="en-US" dirty="0"/>
          </a:p>
          <a:p>
            <a:pPr algn="ctr"/>
            <a:r>
              <a:rPr lang="en-US" dirty="0"/>
              <a:t>Func properties Map…</a:t>
            </a:r>
          </a:p>
        </p:txBody>
      </p:sp>
      <p:sp>
        <p:nvSpPr>
          <p:cNvPr id="28" name="Rectangular Callout 27"/>
          <p:cNvSpPr/>
          <p:nvPr/>
        </p:nvSpPr>
        <p:spPr>
          <a:xfrm>
            <a:off x="1223328" y="3608462"/>
            <a:ext cx="3087973" cy="997796"/>
          </a:xfrm>
          <a:prstGeom prst="wedgeRectCallout">
            <a:avLst>
              <a:gd name="adj1" fmla="val 69215"/>
              <a:gd name="adj2" fmla="val -11369"/>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Implementation of all</a:t>
            </a:r>
            <a:br>
              <a:rPr lang="en-US" dirty="0"/>
            </a:br>
            <a:r>
              <a:rPr lang="en-US" b="1" dirty="0"/>
              <a:t>except </a:t>
            </a:r>
            <a:r>
              <a:rPr lang="en-US" dirty="0"/>
              <a:t>mapping</a:t>
            </a:r>
          </a:p>
        </p:txBody>
      </p:sp>
      <p:sp>
        <p:nvSpPr>
          <p:cNvPr id="29" name="Rectangular Callout 28"/>
          <p:cNvSpPr/>
          <p:nvPr/>
        </p:nvSpPr>
        <p:spPr>
          <a:xfrm>
            <a:off x="1223328" y="4966577"/>
            <a:ext cx="3087973" cy="997796"/>
          </a:xfrm>
          <a:prstGeom prst="wedgeRectCallout">
            <a:avLst>
              <a:gd name="adj1" fmla="val 68001"/>
              <a:gd name="adj2" fmla="val -43669"/>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Specific mapping and key definitions</a:t>
            </a:r>
          </a:p>
        </p:txBody>
      </p:sp>
      <p:sp>
        <p:nvSpPr>
          <p:cNvPr id="2" name="TextBox 1">
            <a:extLst>
              <a:ext uri="{FF2B5EF4-FFF2-40B4-BE49-F238E27FC236}">
                <a16:creationId xmlns:a16="http://schemas.microsoft.com/office/drawing/2014/main" id="{0CD59AEA-7922-4BB8-9173-B281A00DEE46}"/>
              </a:ext>
            </a:extLst>
          </p:cNvPr>
          <p:cNvSpPr txBox="1"/>
          <p:nvPr/>
        </p:nvSpPr>
        <p:spPr>
          <a:xfrm>
            <a:off x="9581019" y="2986533"/>
            <a:ext cx="2389308" cy="523220"/>
          </a:xfrm>
          <a:prstGeom prst="rect">
            <a:avLst/>
          </a:prstGeom>
          <a:noFill/>
        </p:spPr>
        <p:txBody>
          <a:bodyPr wrap="none" rtlCol="0">
            <a:spAutoFit/>
          </a:bodyPr>
          <a:lstStyle/>
          <a:p>
            <a:r>
              <a:rPr lang="en-US" sz="2800" dirty="0">
                <a:solidFill>
                  <a:srgbClr val="C00000"/>
                </a:solidFill>
                <a:latin typeface="Forte" panose="03060902040502070203" pitchFamily="66" charset="0"/>
              </a:rPr>
              <a:t>Can do JSON!</a:t>
            </a:r>
          </a:p>
        </p:txBody>
      </p:sp>
    </p:spTree>
    <p:extLst>
      <p:ext uri="{BB962C8B-B14F-4D97-AF65-F5344CB8AC3E}">
        <p14:creationId xmlns:p14="http://schemas.microsoft.com/office/powerpoint/2010/main" val="1872207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6808054" y="4464911"/>
            <a:ext cx="4469546" cy="932280"/>
          </a:xfrm>
        </p:spPr>
        <p:txBody>
          <a:bodyPr/>
          <a:lstStyle/>
          <a:p>
            <a:r>
              <a:rPr lang="en-US" dirty="0"/>
              <a:t>Functions in Generic Hierarchy</a:t>
            </a:r>
          </a:p>
          <a:p>
            <a:endParaRPr lang="en-US" dirty="0"/>
          </a:p>
        </p:txBody>
      </p:sp>
      <p:sp>
        <p:nvSpPr>
          <p:cNvPr id="4" name="Title 3"/>
          <p:cNvSpPr>
            <a:spLocks noGrp="1"/>
          </p:cNvSpPr>
          <p:nvPr>
            <p:ph type="title"/>
          </p:nvPr>
        </p:nvSpPr>
        <p:spPr>
          <a:xfrm>
            <a:off x="768096" y="2831592"/>
            <a:ext cx="10363200" cy="762000"/>
          </a:xfrm>
        </p:spPr>
        <p:txBody>
          <a:bodyPr>
            <a:normAutofit fontScale="90000"/>
          </a:bodyPr>
          <a:lstStyle/>
          <a:p>
            <a:r>
              <a:rPr lang="en-US" sz="13800" dirty="0"/>
              <a:t>Demo!</a:t>
            </a:r>
          </a:p>
        </p:txBody>
      </p:sp>
    </p:spTree>
    <p:extLst>
      <p:ext uri="{BB962C8B-B14F-4D97-AF65-F5344CB8AC3E}">
        <p14:creationId xmlns:p14="http://schemas.microsoft.com/office/powerpoint/2010/main" val="136396736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D40108-6803-40A6-A4FB-F52348A0AE2C}"/>
              </a:ext>
            </a:extLst>
          </p:cNvPr>
          <p:cNvSpPr>
            <a:spLocks noGrp="1"/>
          </p:cNvSpPr>
          <p:nvPr>
            <p:ph type="title"/>
          </p:nvPr>
        </p:nvSpPr>
        <p:spPr/>
        <p:txBody>
          <a:bodyPr/>
          <a:lstStyle/>
          <a:p>
            <a:r>
              <a:rPr lang="en-US" dirty="0"/>
              <a:t>Useful things in C#</a:t>
            </a:r>
          </a:p>
        </p:txBody>
      </p:sp>
      <p:sp>
        <p:nvSpPr>
          <p:cNvPr id="5" name="Content Placeholder 4">
            <a:extLst>
              <a:ext uri="{FF2B5EF4-FFF2-40B4-BE49-F238E27FC236}">
                <a16:creationId xmlns:a16="http://schemas.microsoft.com/office/drawing/2014/main" id="{3A5AA272-4052-4E1E-9AFA-3A5186267B6D}"/>
              </a:ext>
            </a:extLst>
          </p:cNvPr>
          <p:cNvSpPr>
            <a:spLocks noGrp="1"/>
          </p:cNvSpPr>
          <p:nvPr>
            <p:ph idx="1"/>
          </p:nvPr>
        </p:nvSpPr>
        <p:spPr>
          <a:xfrm>
            <a:off x="838200" y="1364974"/>
            <a:ext cx="10515600" cy="4811989"/>
          </a:xfrm>
        </p:spPr>
        <p:txBody>
          <a:bodyPr>
            <a:normAutofit/>
          </a:bodyPr>
          <a:lstStyle/>
          <a:p>
            <a:r>
              <a:rPr lang="en-US" dirty="0"/>
              <a:t>Expression-body members</a:t>
            </a:r>
          </a:p>
          <a:p>
            <a:r>
              <a:rPr lang="en-US" dirty="0"/>
              <a:t>Generic inheritance hierarchies</a:t>
            </a:r>
          </a:p>
          <a:p>
            <a:r>
              <a:rPr lang="en-US" dirty="0"/>
              <a:t>Expression trees</a:t>
            </a:r>
          </a:p>
          <a:p>
            <a:r>
              <a:rPr lang="en-US" dirty="0"/>
              <a:t>Local functions</a:t>
            </a:r>
          </a:p>
          <a:p>
            <a:r>
              <a:rPr lang="en-US" dirty="0"/>
              <a:t>Pattern matching (enhanced switch statement)</a:t>
            </a:r>
          </a:p>
          <a:p>
            <a:r>
              <a:rPr lang="en-US" dirty="0"/>
              <a:t>Tuples</a:t>
            </a:r>
          </a:p>
          <a:p>
            <a:r>
              <a:rPr lang="en-US" dirty="0"/>
              <a:t>Throw expression</a:t>
            </a:r>
          </a:p>
          <a:p>
            <a:pPr marL="0" indent="0">
              <a:buNone/>
            </a:pPr>
            <a:endParaRPr lang="en-US" sz="600" dirty="0"/>
          </a:p>
          <a:p>
            <a:r>
              <a:rPr lang="en-US" dirty="0"/>
              <a:t>Pattern matching (switch expression)</a:t>
            </a:r>
          </a:p>
          <a:p>
            <a:r>
              <a:rPr lang="en-US" dirty="0"/>
              <a:t>Default interface implementation (rich interfaces)</a:t>
            </a:r>
          </a:p>
        </p:txBody>
      </p:sp>
      <p:cxnSp>
        <p:nvCxnSpPr>
          <p:cNvPr id="7" name="Straight Connector 6">
            <a:extLst>
              <a:ext uri="{FF2B5EF4-FFF2-40B4-BE49-F238E27FC236}">
                <a16:creationId xmlns:a16="http://schemas.microsoft.com/office/drawing/2014/main" id="{EE7712D5-F295-455C-94A6-16B583356851}"/>
              </a:ext>
            </a:extLst>
          </p:cNvPr>
          <p:cNvCxnSpPr/>
          <p:nvPr/>
        </p:nvCxnSpPr>
        <p:spPr>
          <a:xfrm>
            <a:off x="838200" y="4929809"/>
            <a:ext cx="105156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 name="Arrow: Down 7">
            <a:extLst>
              <a:ext uri="{FF2B5EF4-FFF2-40B4-BE49-F238E27FC236}">
                <a16:creationId xmlns:a16="http://schemas.microsoft.com/office/drawing/2014/main" id="{839283C9-A45F-433E-9D12-647B24A8752C}"/>
              </a:ext>
            </a:extLst>
          </p:cNvPr>
          <p:cNvSpPr/>
          <p:nvPr/>
        </p:nvSpPr>
        <p:spPr>
          <a:xfrm>
            <a:off x="9448801" y="4916557"/>
            <a:ext cx="914400" cy="993913"/>
          </a:xfrm>
          <a:prstGeom prst="downArrow">
            <a:avLst>
              <a:gd name="adj1" fmla="val 67391"/>
              <a:gd name="adj2" fmla="val 448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8</a:t>
            </a:r>
          </a:p>
        </p:txBody>
      </p:sp>
    </p:spTree>
    <p:extLst>
      <p:ext uri="{BB962C8B-B14F-4D97-AF65-F5344CB8AC3E}">
        <p14:creationId xmlns:p14="http://schemas.microsoft.com/office/powerpoint/2010/main" val="216517265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22B109C-5D43-4DBC-BF14-0D738F453105}"/>
              </a:ext>
            </a:extLst>
          </p:cNvPr>
          <p:cNvSpPr>
            <a:spLocks noGrp="1"/>
          </p:cNvSpPr>
          <p:nvPr>
            <p:ph idx="4294967295"/>
          </p:nvPr>
        </p:nvSpPr>
        <p:spPr>
          <a:xfrm>
            <a:off x="1025650" y="449840"/>
            <a:ext cx="5304725" cy="2127851"/>
          </a:xfrm>
        </p:spPr>
        <p:txBody>
          <a:bodyPr>
            <a:normAutofit/>
          </a:bodyPr>
          <a:lstStyle/>
          <a:p>
            <a:r>
              <a:rPr lang="en-US" sz="2400" dirty="0"/>
              <a:t>We have a desire for functional</a:t>
            </a:r>
          </a:p>
          <a:p>
            <a:r>
              <a:rPr lang="en-US" sz="2400" dirty="0"/>
              <a:t>Functional includes cultural change</a:t>
            </a:r>
          </a:p>
          <a:p>
            <a:r>
              <a:rPr lang="en-US" sz="2400" dirty="0"/>
              <a:t>Fashion can add real value, or not</a:t>
            </a:r>
          </a:p>
        </p:txBody>
      </p:sp>
      <p:sp>
        <p:nvSpPr>
          <p:cNvPr id="7" name="Right Brace 6">
            <a:extLst>
              <a:ext uri="{FF2B5EF4-FFF2-40B4-BE49-F238E27FC236}">
                <a16:creationId xmlns:a16="http://schemas.microsoft.com/office/drawing/2014/main" id="{393732D9-DC3D-4A4B-B38E-883F8989E483}"/>
              </a:ext>
            </a:extLst>
          </p:cNvPr>
          <p:cNvSpPr/>
          <p:nvPr/>
        </p:nvSpPr>
        <p:spPr>
          <a:xfrm>
            <a:off x="6184668" y="465594"/>
            <a:ext cx="390718" cy="1218569"/>
          </a:xfrm>
          <a:prstGeom prst="rightBrace">
            <a:avLst>
              <a:gd name="adj1" fmla="val 26443"/>
              <a:gd name="adj2" fmla="val 50909"/>
            </a:avLst>
          </a:prstGeom>
          <a:ln w="76200"/>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6" name="Content Placeholder 4">
            <a:extLst>
              <a:ext uri="{FF2B5EF4-FFF2-40B4-BE49-F238E27FC236}">
                <a16:creationId xmlns:a16="http://schemas.microsoft.com/office/drawing/2014/main" id="{C8850E33-094F-4143-B859-4B0D7748DD79}"/>
              </a:ext>
            </a:extLst>
          </p:cNvPr>
          <p:cNvSpPr txBox="1">
            <a:spLocks/>
          </p:cNvSpPr>
          <p:nvPr/>
        </p:nvSpPr>
        <p:spPr>
          <a:xfrm>
            <a:off x="6690030" y="848563"/>
            <a:ext cx="3829595" cy="1218569"/>
          </a:xfrm>
          <a:prstGeom prst="rect">
            <a:avLst/>
          </a:prstGeom>
          <a:solidFill>
            <a:schemeClr val="bg1"/>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Explore and experiment</a:t>
            </a:r>
          </a:p>
        </p:txBody>
      </p:sp>
      <p:grpSp>
        <p:nvGrpSpPr>
          <p:cNvPr id="2" name="Group 1">
            <a:extLst>
              <a:ext uri="{FF2B5EF4-FFF2-40B4-BE49-F238E27FC236}">
                <a16:creationId xmlns:a16="http://schemas.microsoft.com/office/drawing/2014/main" id="{2DCF10CB-BE79-4DB0-AB6A-228B87EE35EE}"/>
              </a:ext>
            </a:extLst>
          </p:cNvPr>
          <p:cNvGrpSpPr/>
          <p:nvPr/>
        </p:nvGrpSpPr>
        <p:grpSpPr>
          <a:xfrm>
            <a:off x="297626" y="2055829"/>
            <a:ext cx="5738871" cy="1015663"/>
            <a:chOff x="1198830" y="1768908"/>
            <a:chExt cx="13406415" cy="2668591"/>
          </a:xfrm>
        </p:grpSpPr>
        <p:pic>
          <p:nvPicPr>
            <p:cNvPr id="8" name="Content Placeholder 4">
              <a:extLst>
                <a:ext uri="{FF2B5EF4-FFF2-40B4-BE49-F238E27FC236}">
                  <a16:creationId xmlns:a16="http://schemas.microsoft.com/office/drawing/2014/main" id="{998E0272-1D4B-44CC-A2EB-C8D73588BA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01874" y="2140686"/>
              <a:ext cx="2261740" cy="1995653"/>
            </a:xfrm>
            <a:prstGeom prst="rect">
              <a:avLst/>
            </a:prstGeom>
          </p:spPr>
        </p:pic>
        <p:sp>
          <p:nvSpPr>
            <p:cNvPr id="10" name="TextBox 9">
              <a:extLst>
                <a:ext uri="{FF2B5EF4-FFF2-40B4-BE49-F238E27FC236}">
                  <a16:creationId xmlns:a16="http://schemas.microsoft.com/office/drawing/2014/main" id="{9233CA13-9E32-43A1-A637-C96CD5CFB9E8}"/>
                </a:ext>
              </a:extLst>
            </p:cNvPr>
            <p:cNvSpPr txBox="1"/>
            <p:nvPr/>
          </p:nvSpPr>
          <p:spPr>
            <a:xfrm>
              <a:off x="1198830" y="1768908"/>
              <a:ext cx="2285036" cy="2668591"/>
            </a:xfrm>
            <a:prstGeom prst="rect">
              <a:avLst/>
            </a:prstGeom>
            <a:noFill/>
          </p:spPr>
          <p:txBody>
            <a:bodyPr wrap="none" rtlCol="0">
              <a:spAutoFit/>
            </a:bodyPr>
            <a:lstStyle/>
            <a:p>
              <a:r>
                <a:rPr lang="en-US" sz="6000" dirty="0"/>
                <a:t>C#</a:t>
              </a:r>
            </a:p>
          </p:txBody>
        </p:sp>
        <p:sp>
          <p:nvSpPr>
            <p:cNvPr id="11" name="TextBox 10">
              <a:extLst>
                <a:ext uri="{FF2B5EF4-FFF2-40B4-BE49-F238E27FC236}">
                  <a16:creationId xmlns:a16="http://schemas.microsoft.com/office/drawing/2014/main" id="{04220A03-9615-4A3B-AA44-F0CCF4F43644}"/>
                </a:ext>
              </a:extLst>
            </p:cNvPr>
            <p:cNvSpPr txBox="1"/>
            <p:nvPr/>
          </p:nvSpPr>
          <p:spPr>
            <a:xfrm>
              <a:off x="6495548" y="2395683"/>
              <a:ext cx="8109697" cy="1374728"/>
            </a:xfrm>
            <a:prstGeom prst="rect">
              <a:avLst/>
            </a:prstGeom>
            <a:noFill/>
          </p:spPr>
          <p:txBody>
            <a:bodyPr wrap="square" rtlCol="0">
              <a:spAutoFit/>
            </a:bodyPr>
            <a:lstStyle/>
            <a:p>
              <a:r>
                <a:rPr lang="en-US" sz="2800" dirty="0"/>
                <a:t>Functional techniques</a:t>
              </a:r>
            </a:p>
          </p:txBody>
        </p:sp>
      </p:grpSp>
      <p:sp>
        <p:nvSpPr>
          <p:cNvPr id="9" name="Content Placeholder 4">
            <a:extLst>
              <a:ext uri="{FF2B5EF4-FFF2-40B4-BE49-F238E27FC236}">
                <a16:creationId xmlns:a16="http://schemas.microsoft.com/office/drawing/2014/main" id="{27844A34-9BF2-481F-9757-83AF1F592A4C}"/>
              </a:ext>
            </a:extLst>
          </p:cNvPr>
          <p:cNvSpPr txBox="1">
            <a:spLocks/>
          </p:cNvSpPr>
          <p:nvPr/>
        </p:nvSpPr>
        <p:spPr>
          <a:xfrm>
            <a:off x="2837709" y="3047105"/>
            <a:ext cx="2942321" cy="1147996"/>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Pattern matching</a:t>
            </a:r>
          </a:p>
          <a:p>
            <a:r>
              <a:rPr lang="en-US" sz="2400" dirty="0"/>
              <a:t>Generic hierarchies</a:t>
            </a:r>
          </a:p>
          <a:p>
            <a:r>
              <a:rPr lang="en-US" sz="2400" dirty="0"/>
              <a:t>And much more</a:t>
            </a:r>
          </a:p>
        </p:txBody>
      </p:sp>
      <p:grpSp>
        <p:nvGrpSpPr>
          <p:cNvPr id="3" name="Group 2">
            <a:extLst>
              <a:ext uri="{FF2B5EF4-FFF2-40B4-BE49-F238E27FC236}">
                <a16:creationId xmlns:a16="http://schemas.microsoft.com/office/drawing/2014/main" id="{E8D9E18B-5D6D-47AA-83CF-B32ECB61E1E7}"/>
              </a:ext>
            </a:extLst>
          </p:cNvPr>
          <p:cNvGrpSpPr/>
          <p:nvPr/>
        </p:nvGrpSpPr>
        <p:grpSpPr>
          <a:xfrm flipH="1">
            <a:off x="-722713" y="3395999"/>
            <a:ext cx="3556026" cy="1888034"/>
            <a:chOff x="-203227" y="446239"/>
            <a:chExt cx="11358667" cy="6269251"/>
          </a:xfrm>
        </p:grpSpPr>
        <p:grpSp>
          <p:nvGrpSpPr>
            <p:cNvPr id="12" name="Group 11">
              <a:extLst>
                <a:ext uri="{FF2B5EF4-FFF2-40B4-BE49-F238E27FC236}">
                  <a16:creationId xmlns:a16="http://schemas.microsoft.com/office/drawing/2014/main" id="{DFF3FFDA-0D15-43CD-A9D8-747A72065701}"/>
                </a:ext>
              </a:extLst>
            </p:cNvPr>
            <p:cNvGrpSpPr/>
            <p:nvPr/>
          </p:nvGrpSpPr>
          <p:grpSpPr>
            <a:xfrm>
              <a:off x="1943560" y="446239"/>
              <a:ext cx="4014269" cy="2906561"/>
              <a:chOff x="1516466" y="169148"/>
              <a:chExt cx="9071212" cy="6519703"/>
            </a:xfrm>
          </p:grpSpPr>
          <p:sp>
            <p:nvSpPr>
              <p:cNvPr id="13" name="Oval 12">
                <a:extLst>
                  <a:ext uri="{FF2B5EF4-FFF2-40B4-BE49-F238E27FC236}">
                    <a16:creationId xmlns:a16="http://schemas.microsoft.com/office/drawing/2014/main" id="{98EC9DED-34B6-4A99-A150-488E40A328DD}"/>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4" name="Oval 13">
                <a:extLst>
                  <a:ext uri="{FF2B5EF4-FFF2-40B4-BE49-F238E27FC236}">
                    <a16:creationId xmlns:a16="http://schemas.microsoft.com/office/drawing/2014/main" id="{46E0B648-1FE7-4FBE-B982-A0F1F85BEE9E}"/>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300" dirty="0">
                    <a:solidFill>
                      <a:schemeClr val="tx1"/>
                    </a:solidFill>
                  </a:rPr>
                  <a:t>Pure</a:t>
                </a:r>
              </a:p>
            </p:txBody>
          </p:sp>
          <p:sp>
            <p:nvSpPr>
              <p:cNvPr id="15" name="Arrow: Up-Down 14">
                <a:extLst>
                  <a:ext uri="{FF2B5EF4-FFF2-40B4-BE49-F238E27FC236}">
                    <a16:creationId xmlns:a16="http://schemas.microsoft.com/office/drawing/2014/main" id="{4C8201F3-93F5-43D5-A9BC-E8C9F476A700}"/>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sp>
            <p:nvSpPr>
              <p:cNvPr id="16" name="Arrow: Up-Down 15">
                <a:extLst>
                  <a:ext uri="{FF2B5EF4-FFF2-40B4-BE49-F238E27FC236}">
                    <a16:creationId xmlns:a16="http://schemas.microsoft.com/office/drawing/2014/main" id="{790E7E50-98BA-4DA5-8BCC-63729289E42E}"/>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grpSp>
          <p:nvGrpSpPr>
            <p:cNvPr id="17" name="Group 16">
              <a:extLst>
                <a:ext uri="{FF2B5EF4-FFF2-40B4-BE49-F238E27FC236}">
                  <a16:creationId xmlns:a16="http://schemas.microsoft.com/office/drawing/2014/main" id="{3C48A720-C7E5-4617-BD83-98C35D481D39}"/>
                </a:ext>
              </a:extLst>
            </p:cNvPr>
            <p:cNvGrpSpPr/>
            <p:nvPr/>
          </p:nvGrpSpPr>
          <p:grpSpPr>
            <a:xfrm>
              <a:off x="-203227" y="3411761"/>
              <a:ext cx="4337477" cy="3303729"/>
              <a:chOff x="1516466" y="169148"/>
              <a:chExt cx="9071212" cy="6519703"/>
            </a:xfrm>
          </p:grpSpPr>
          <p:sp>
            <p:nvSpPr>
              <p:cNvPr id="18" name="Oval 17">
                <a:extLst>
                  <a:ext uri="{FF2B5EF4-FFF2-40B4-BE49-F238E27FC236}">
                    <a16:creationId xmlns:a16="http://schemas.microsoft.com/office/drawing/2014/main" id="{1BB0FBD2-1741-4373-AA0A-18EE02400BD7}"/>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9" name="Oval 18">
                <a:extLst>
                  <a:ext uri="{FF2B5EF4-FFF2-40B4-BE49-F238E27FC236}">
                    <a16:creationId xmlns:a16="http://schemas.microsoft.com/office/drawing/2014/main" id="{BF0B0879-9EE4-41FB-99E4-2E86E2A8B24B}"/>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500" dirty="0">
                    <a:solidFill>
                      <a:schemeClr val="tx1"/>
                    </a:solidFill>
                  </a:rPr>
                  <a:t>Pure</a:t>
                </a:r>
              </a:p>
            </p:txBody>
          </p:sp>
          <p:sp>
            <p:nvSpPr>
              <p:cNvPr id="20" name="Arrow: Up-Down 19">
                <a:extLst>
                  <a:ext uri="{FF2B5EF4-FFF2-40B4-BE49-F238E27FC236}">
                    <a16:creationId xmlns:a16="http://schemas.microsoft.com/office/drawing/2014/main" id="{2DA60F84-B468-41E9-AB79-033F6A002F70}"/>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sp>
            <p:nvSpPr>
              <p:cNvPr id="21" name="Arrow: Up-Down 20">
                <a:extLst>
                  <a:ext uri="{FF2B5EF4-FFF2-40B4-BE49-F238E27FC236}">
                    <a16:creationId xmlns:a16="http://schemas.microsoft.com/office/drawing/2014/main" id="{3FF55114-30DF-4BBB-B0E3-B801713AC1D4}"/>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grpSp>
          <p:nvGrpSpPr>
            <p:cNvPr id="22" name="Group 21">
              <a:extLst>
                <a:ext uri="{FF2B5EF4-FFF2-40B4-BE49-F238E27FC236}">
                  <a16:creationId xmlns:a16="http://schemas.microsoft.com/office/drawing/2014/main" id="{94B5047B-54D0-4CDF-B81D-0A0B80D345D0}"/>
                </a:ext>
              </a:extLst>
            </p:cNvPr>
            <p:cNvGrpSpPr/>
            <p:nvPr/>
          </p:nvGrpSpPr>
          <p:grpSpPr>
            <a:xfrm>
              <a:off x="8008829" y="3187064"/>
              <a:ext cx="3146611" cy="2304878"/>
              <a:chOff x="1516466" y="169148"/>
              <a:chExt cx="9071212" cy="6519703"/>
            </a:xfrm>
          </p:grpSpPr>
          <p:sp>
            <p:nvSpPr>
              <p:cNvPr id="23" name="Oval 22">
                <a:extLst>
                  <a:ext uri="{FF2B5EF4-FFF2-40B4-BE49-F238E27FC236}">
                    <a16:creationId xmlns:a16="http://schemas.microsoft.com/office/drawing/2014/main" id="{DF504FB1-6E25-429F-85F5-C8315D3867F0}"/>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4" name="Oval 23">
                <a:extLst>
                  <a:ext uri="{FF2B5EF4-FFF2-40B4-BE49-F238E27FC236}">
                    <a16:creationId xmlns:a16="http://schemas.microsoft.com/office/drawing/2014/main" id="{F6F1D59C-069B-4BDC-9034-EFC4E0C85951}"/>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Pure</a:t>
                </a:r>
              </a:p>
            </p:txBody>
          </p:sp>
          <p:sp>
            <p:nvSpPr>
              <p:cNvPr id="25" name="Arrow: Up-Down 24">
                <a:extLst>
                  <a:ext uri="{FF2B5EF4-FFF2-40B4-BE49-F238E27FC236}">
                    <a16:creationId xmlns:a16="http://schemas.microsoft.com/office/drawing/2014/main" id="{62A1A5CA-7FC6-4098-B6A4-051B331B37EA}"/>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sp>
            <p:nvSpPr>
              <p:cNvPr id="26" name="Arrow: Up-Down 25">
                <a:extLst>
                  <a:ext uri="{FF2B5EF4-FFF2-40B4-BE49-F238E27FC236}">
                    <a16:creationId xmlns:a16="http://schemas.microsoft.com/office/drawing/2014/main" id="{FFE295E5-A548-4401-86FA-888DE814B8FA}"/>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grpSp>
          <p:nvGrpSpPr>
            <p:cNvPr id="27" name="Group 26">
              <a:extLst>
                <a:ext uri="{FF2B5EF4-FFF2-40B4-BE49-F238E27FC236}">
                  <a16:creationId xmlns:a16="http://schemas.microsoft.com/office/drawing/2014/main" id="{83A71197-AC48-4823-BB33-83A2F38D1136}"/>
                </a:ext>
              </a:extLst>
            </p:cNvPr>
            <p:cNvGrpSpPr/>
            <p:nvPr/>
          </p:nvGrpSpPr>
          <p:grpSpPr>
            <a:xfrm>
              <a:off x="4961511" y="3989495"/>
              <a:ext cx="2559215" cy="1914303"/>
              <a:chOff x="1516466" y="169148"/>
              <a:chExt cx="9071212" cy="6519703"/>
            </a:xfrm>
          </p:grpSpPr>
          <p:sp>
            <p:nvSpPr>
              <p:cNvPr id="28" name="Oval 27">
                <a:extLst>
                  <a:ext uri="{FF2B5EF4-FFF2-40B4-BE49-F238E27FC236}">
                    <a16:creationId xmlns:a16="http://schemas.microsoft.com/office/drawing/2014/main" id="{C7203FEB-8C36-4316-9735-7C7A54D5F25A}"/>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9" name="Oval 28">
                <a:extLst>
                  <a:ext uri="{FF2B5EF4-FFF2-40B4-BE49-F238E27FC236}">
                    <a16:creationId xmlns:a16="http://schemas.microsoft.com/office/drawing/2014/main" id="{40E8BF41-1934-4B0F-96BB-0160A4C9E6EE}"/>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500" dirty="0">
                    <a:solidFill>
                      <a:schemeClr val="tx1"/>
                    </a:solidFill>
                  </a:rPr>
                  <a:t>Pure</a:t>
                </a:r>
              </a:p>
            </p:txBody>
          </p:sp>
          <p:sp>
            <p:nvSpPr>
              <p:cNvPr id="30" name="Arrow: Up-Down 29">
                <a:extLst>
                  <a:ext uri="{FF2B5EF4-FFF2-40B4-BE49-F238E27FC236}">
                    <a16:creationId xmlns:a16="http://schemas.microsoft.com/office/drawing/2014/main" id="{859CC54E-43DB-41FF-9FAB-0A2856A103A4}"/>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800"/>
              </a:p>
            </p:txBody>
          </p:sp>
          <p:sp>
            <p:nvSpPr>
              <p:cNvPr id="31" name="Arrow: Up-Down 30">
                <a:extLst>
                  <a:ext uri="{FF2B5EF4-FFF2-40B4-BE49-F238E27FC236}">
                    <a16:creationId xmlns:a16="http://schemas.microsoft.com/office/drawing/2014/main" id="{D92D3DC4-7E57-4091-88CF-A7847882F431}"/>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800"/>
              </a:p>
            </p:txBody>
          </p:sp>
        </p:grpSp>
        <p:grpSp>
          <p:nvGrpSpPr>
            <p:cNvPr id="32" name="Group 31">
              <a:extLst>
                <a:ext uri="{FF2B5EF4-FFF2-40B4-BE49-F238E27FC236}">
                  <a16:creationId xmlns:a16="http://schemas.microsoft.com/office/drawing/2014/main" id="{D1B834E2-7D60-4BA1-B305-F69BA8F7C29A}"/>
                </a:ext>
              </a:extLst>
            </p:cNvPr>
            <p:cNvGrpSpPr/>
            <p:nvPr/>
          </p:nvGrpSpPr>
          <p:grpSpPr>
            <a:xfrm>
              <a:off x="6992355" y="1285995"/>
              <a:ext cx="2559215" cy="1914303"/>
              <a:chOff x="1516466" y="169148"/>
              <a:chExt cx="9071212" cy="6519703"/>
            </a:xfrm>
          </p:grpSpPr>
          <p:sp>
            <p:nvSpPr>
              <p:cNvPr id="33" name="Oval 32">
                <a:extLst>
                  <a:ext uri="{FF2B5EF4-FFF2-40B4-BE49-F238E27FC236}">
                    <a16:creationId xmlns:a16="http://schemas.microsoft.com/office/drawing/2014/main" id="{45758886-E135-47BE-9CDE-DAAF2A3C2BD9}"/>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34" name="Oval 33">
                <a:extLst>
                  <a:ext uri="{FF2B5EF4-FFF2-40B4-BE49-F238E27FC236}">
                    <a16:creationId xmlns:a16="http://schemas.microsoft.com/office/drawing/2014/main" id="{C9589F8F-5306-408E-9CF4-BB718E663ABE}"/>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500" dirty="0">
                    <a:solidFill>
                      <a:schemeClr val="tx1"/>
                    </a:solidFill>
                  </a:rPr>
                  <a:t>Pure</a:t>
                </a:r>
              </a:p>
            </p:txBody>
          </p:sp>
          <p:sp>
            <p:nvSpPr>
              <p:cNvPr id="35" name="Arrow: Up-Down 34">
                <a:extLst>
                  <a:ext uri="{FF2B5EF4-FFF2-40B4-BE49-F238E27FC236}">
                    <a16:creationId xmlns:a16="http://schemas.microsoft.com/office/drawing/2014/main" id="{7A70E5D3-A3E8-4284-8BF7-2924E0FF80F1}"/>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800"/>
              </a:p>
            </p:txBody>
          </p:sp>
          <p:sp>
            <p:nvSpPr>
              <p:cNvPr id="36" name="Arrow: Up-Down 35">
                <a:extLst>
                  <a:ext uri="{FF2B5EF4-FFF2-40B4-BE49-F238E27FC236}">
                    <a16:creationId xmlns:a16="http://schemas.microsoft.com/office/drawing/2014/main" id="{FE688503-797A-4895-8F76-89EB137744F7}"/>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800"/>
              </a:p>
            </p:txBody>
          </p:sp>
        </p:grpSp>
      </p:grpSp>
      <p:grpSp>
        <p:nvGrpSpPr>
          <p:cNvPr id="4" name="Group 3">
            <a:extLst>
              <a:ext uri="{FF2B5EF4-FFF2-40B4-BE49-F238E27FC236}">
                <a16:creationId xmlns:a16="http://schemas.microsoft.com/office/drawing/2014/main" id="{7BAAB5FE-6C42-46F6-A381-9032811FF6C6}"/>
              </a:ext>
            </a:extLst>
          </p:cNvPr>
          <p:cNvGrpSpPr/>
          <p:nvPr/>
        </p:nvGrpSpPr>
        <p:grpSpPr>
          <a:xfrm>
            <a:off x="6325227" y="2185239"/>
            <a:ext cx="5671282" cy="2086094"/>
            <a:chOff x="2703906" y="3173944"/>
            <a:chExt cx="5823868" cy="2145526"/>
          </a:xfrm>
        </p:grpSpPr>
        <p:sp>
          <p:nvSpPr>
            <p:cNvPr id="37" name="Arrow: Up-Down 36">
              <a:extLst>
                <a:ext uri="{FF2B5EF4-FFF2-40B4-BE49-F238E27FC236}">
                  <a16:creationId xmlns:a16="http://schemas.microsoft.com/office/drawing/2014/main" id="{E68F7F80-015F-435C-A9C1-F5C8718DC927}"/>
                </a:ext>
              </a:extLst>
            </p:cNvPr>
            <p:cNvSpPr/>
            <p:nvPr/>
          </p:nvSpPr>
          <p:spPr>
            <a:xfrm rot="5400000" flipH="1">
              <a:off x="5233566" y="2025263"/>
              <a:ext cx="764547" cy="5823868"/>
            </a:xfrm>
            <a:prstGeom prst="upDownArrow">
              <a:avLst>
                <a:gd name="adj1" fmla="val 48267"/>
                <a:gd name="adj2" fmla="val 50000"/>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600"/>
            </a:p>
          </p:txBody>
        </p:sp>
        <p:grpSp>
          <p:nvGrpSpPr>
            <p:cNvPr id="38" name="Group 37">
              <a:extLst>
                <a:ext uri="{FF2B5EF4-FFF2-40B4-BE49-F238E27FC236}">
                  <a16:creationId xmlns:a16="http://schemas.microsoft.com/office/drawing/2014/main" id="{EBA9581A-1864-44B3-9866-21377B6EF4E7}"/>
                </a:ext>
              </a:extLst>
            </p:cNvPr>
            <p:cNvGrpSpPr/>
            <p:nvPr/>
          </p:nvGrpSpPr>
          <p:grpSpPr>
            <a:xfrm>
              <a:off x="3064878" y="3184494"/>
              <a:ext cx="1307278" cy="1752702"/>
              <a:chOff x="3064878" y="3184494"/>
              <a:chExt cx="1307278" cy="1752702"/>
            </a:xfrm>
          </p:grpSpPr>
          <p:sp>
            <p:nvSpPr>
              <p:cNvPr id="39" name="Oval 38">
                <a:extLst>
                  <a:ext uri="{FF2B5EF4-FFF2-40B4-BE49-F238E27FC236}">
                    <a16:creationId xmlns:a16="http://schemas.microsoft.com/office/drawing/2014/main" id="{EE3C6D89-B249-4644-944C-81578DE318FF}"/>
                  </a:ext>
                </a:extLst>
              </p:cNvPr>
              <p:cNvSpPr/>
              <p:nvPr/>
            </p:nvSpPr>
            <p:spPr>
              <a:xfrm flipH="1">
                <a:off x="3064878" y="318449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40" name="Oval 39">
                <a:extLst>
                  <a:ext uri="{FF2B5EF4-FFF2-40B4-BE49-F238E27FC236}">
                    <a16:creationId xmlns:a16="http://schemas.microsoft.com/office/drawing/2014/main" id="{7B4CCE86-EF8D-4DEF-86A1-9A0E26CF34A9}"/>
                  </a:ext>
                </a:extLst>
              </p:cNvPr>
              <p:cNvSpPr/>
              <p:nvPr/>
            </p:nvSpPr>
            <p:spPr>
              <a:xfrm flipH="1">
                <a:off x="3237038" y="336994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Validation</a:t>
                </a:r>
              </a:p>
            </p:txBody>
          </p:sp>
          <p:sp>
            <p:nvSpPr>
              <p:cNvPr id="41" name="Arrow: Up-Down 40">
                <a:extLst>
                  <a:ext uri="{FF2B5EF4-FFF2-40B4-BE49-F238E27FC236}">
                    <a16:creationId xmlns:a16="http://schemas.microsoft.com/office/drawing/2014/main" id="{09AD1180-27C8-4FC5-8D72-68239E010464}"/>
                  </a:ext>
                </a:extLst>
              </p:cNvPr>
              <p:cNvSpPr/>
              <p:nvPr/>
            </p:nvSpPr>
            <p:spPr>
              <a:xfrm rot="10800000" flipH="1">
                <a:off x="3607991" y="4126851"/>
                <a:ext cx="221887" cy="810345"/>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grpSp>
          <p:nvGrpSpPr>
            <p:cNvPr id="42" name="Group 41">
              <a:extLst>
                <a:ext uri="{FF2B5EF4-FFF2-40B4-BE49-F238E27FC236}">
                  <a16:creationId xmlns:a16="http://schemas.microsoft.com/office/drawing/2014/main" id="{04A49588-2A14-4E2C-8872-36205589A723}"/>
                </a:ext>
              </a:extLst>
            </p:cNvPr>
            <p:cNvGrpSpPr/>
            <p:nvPr/>
          </p:nvGrpSpPr>
          <p:grpSpPr>
            <a:xfrm>
              <a:off x="4442649" y="3184494"/>
              <a:ext cx="1307278" cy="1752702"/>
              <a:chOff x="3064878" y="3184494"/>
              <a:chExt cx="1307278" cy="1752702"/>
            </a:xfrm>
          </p:grpSpPr>
          <p:sp>
            <p:nvSpPr>
              <p:cNvPr id="43" name="Oval 42">
                <a:extLst>
                  <a:ext uri="{FF2B5EF4-FFF2-40B4-BE49-F238E27FC236}">
                    <a16:creationId xmlns:a16="http://schemas.microsoft.com/office/drawing/2014/main" id="{DEAD8F16-81E8-4A11-ADD1-311CCDD5AE79}"/>
                  </a:ext>
                </a:extLst>
              </p:cNvPr>
              <p:cNvSpPr/>
              <p:nvPr/>
            </p:nvSpPr>
            <p:spPr>
              <a:xfrm flipH="1">
                <a:off x="3064878" y="318449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44" name="Oval 43">
                <a:extLst>
                  <a:ext uri="{FF2B5EF4-FFF2-40B4-BE49-F238E27FC236}">
                    <a16:creationId xmlns:a16="http://schemas.microsoft.com/office/drawing/2014/main" id="{F1F7B13B-C15C-47A5-9AA9-4B07F55D1EC6}"/>
                  </a:ext>
                </a:extLst>
              </p:cNvPr>
              <p:cNvSpPr/>
              <p:nvPr/>
            </p:nvSpPr>
            <p:spPr>
              <a:xfrm flipH="1">
                <a:off x="3237038" y="336994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Business logic</a:t>
                </a:r>
              </a:p>
            </p:txBody>
          </p:sp>
          <p:sp>
            <p:nvSpPr>
              <p:cNvPr id="45" name="Arrow: Up-Down 44">
                <a:extLst>
                  <a:ext uri="{FF2B5EF4-FFF2-40B4-BE49-F238E27FC236}">
                    <a16:creationId xmlns:a16="http://schemas.microsoft.com/office/drawing/2014/main" id="{8A6CBE23-016A-43DF-8966-07EBF88A2A5C}"/>
                  </a:ext>
                </a:extLst>
              </p:cNvPr>
              <p:cNvSpPr/>
              <p:nvPr/>
            </p:nvSpPr>
            <p:spPr>
              <a:xfrm rot="10800000" flipH="1">
                <a:off x="3607991" y="4126851"/>
                <a:ext cx="221887" cy="810345"/>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sp>
          <p:nvSpPr>
            <p:cNvPr id="46" name="Oval 45">
              <a:extLst>
                <a:ext uri="{FF2B5EF4-FFF2-40B4-BE49-F238E27FC236}">
                  <a16:creationId xmlns:a16="http://schemas.microsoft.com/office/drawing/2014/main" id="{E584E6AE-2DA4-4B2F-BFDA-AB391D5F908A}"/>
                </a:ext>
              </a:extLst>
            </p:cNvPr>
            <p:cNvSpPr/>
            <p:nvPr/>
          </p:nvSpPr>
          <p:spPr>
            <a:xfrm flipH="1">
              <a:off x="6166537" y="317394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47" name="Oval 46">
              <a:extLst>
                <a:ext uri="{FF2B5EF4-FFF2-40B4-BE49-F238E27FC236}">
                  <a16:creationId xmlns:a16="http://schemas.microsoft.com/office/drawing/2014/main" id="{54BBB324-8C51-472C-9C0A-879FF70BA2F4}"/>
                </a:ext>
              </a:extLst>
            </p:cNvPr>
            <p:cNvSpPr/>
            <p:nvPr/>
          </p:nvSpPr>
          <p:spPr>
            <a:xfrm flipH="1">
              <a:off x="6338697" y="335939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Map entity to domain </a:t>
              </a:r>
            </a:p>
          </p:txBody>
        </p:sp>
        <p:sp>
          <p:nvSpPr>
            <p:cNvPr id="48" name="Arrow: Up-Down 47">
              <a:extLst>
                <a:ext uri="{FF2B5EF4-FFF2-40B4-BE49-F238E27FC236}">
                  <a16:creationId xmlns:a16="http://schemas.microsoft.com/office/drawing/2014/main" id="{FEA97787-BF4B-4711-B6A6-4EBFE6190F7D}"/>
                </a:ext>
              </a:extLst>
            </p:cNvPr>
            <p:cNvSpPr/>
            <p:nvPr/>
          </p:nvSpPr>
          <p:spPr>
            <a:xfrm rot="12631976" flipH="1">
              <a:off x="6351295" y="4025599"/>
              <a:ext cx="218552" cy="966747"/>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sp>
          <p:nvSpPr>
            <p:cNvPr id="49" name="Arrow: Up-Down 48">
              <a:extLst>
                <a:ext uri="{FF2B5EF4-FFF2-40B4-BE49-F238E27FC236}">
                  <a16:creationId xmlns:a16="http://schemas.microsoft.com/office/drawing/2014/main" id="{0C5EA6C1-3D83-437A-BE4D-53417CE8C12F}"/>
                </a:ext>
              </a:extLst>
            </p:cNvPr>
            <p:cNvSpPr/>
            <p:nvPr/>
          </p:nvSpPr>
          <p:spPr>
            <a:xfrm rot="9113892" flipH="1">
              <a:off x="7068675" y="4025599"/>
              <a:ext cx="218552" cy="966747"/>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sp>
        <p:nvSpPr>
          <p:cNvPr id="50" name="Arrow: Up-Down 49">
            <a:extLst>
              <a:ext uri="{FF2B5EF4-FFF2-40B4-BE49-F238E27FC236}">
                <a16:creationId xmlns:a16="http://schemas.microsoft.com/office/drawing/2014/main" id="{38C31543-831C-40F4-A78B-595BD453A3E0}"/>
              </a:ext>
            </a:extLst>
          </p:cNvPr>
          <p:cNvSpPr/>
          <p:nvPr/>
        </p:nvSpPr>
        <p:spPr>
          <a:xfrm rot="10800000" flipH="1">
            <a:off x="7543203" y="4508918"/>
            <a:ext cx="897113" cy="1806365"/>
          </a:xfrm>
          <a:prstGeom prst="upDownArrow">
            <a:avLst/>
          </a:prstGeom>
        </p:spPr>
        <p:style>
          <a:lnRef idx="0">
            <a:schemeClr val="accent2"/>
          </a:lnRef>
          <a:fillRef idx="3">
            <a:schemeClr val="accent2"/>
          </a:fillRef>
          <a:effectRef idx="3">
            <a:schemeClr val="accent2"/>
          </a:effectRef>
          <a:fontRef idx="minor">
            <a:schemeClr val="lt1"/>
          </a:fontRef>
        </p:style>
        <p:txBody>
          <a:bodyPr vert="vert" rtlCol="0" anchor="ctr"/>
          <a:lstStyle/>
          <a:p>
            <a:pPr algn="ctr"/>
            <a:r>
              <a:rPr lang="en-US" dirty="0"/>
              <a:t>Rich Data</a:t>
            </a:r>
          </a:p>
        </p:txBody>
      </p:sp>
      <p:grpSp>
        <p:nvGrpSpPr>
          <p:cNvPr id="58" name="Group 57">
            <a:extLst>
              <a:ext uri="{FF2B5EF4-FFF2-40B4-BE49-F238E27FC236}">
                <a16:creationId xmlns:a16="http://schemas.microsoft.com/office/drawing/2014/main" id="{7AC08B6C-945B-4C44-A10B-C0FFF6C17F87}"/>
              </a:ext>
            </a:extLst>
          </p:cNvPr>
          <p:cNvGrpSpPr/>
          <p:nvPr/>
        </p:nvGrpSpPr>
        <p:grpSpPr>
          <a:xfrm>
            <a:off x="8440316" y="4754371"/>
            <a:ext cx="2226191" cy="1184945"/>
            <a:chOff x="7679455" y="4605765"/>
            <a:chExt cx="2072862" cy="1184945"/>
          </a:xfrm>
        </p:grpSpPr>
        <p:sp>
          <p:nvSpPr>
            <p:cNvPr id="53" name="Freeform: Shape 52">
              <a:extLst>
                <a:ext uri="{FF2B5EF4-FFF2-40B4-BE49-F238E27FC236}">
                  <a16:creationId xmlns:a16="http://schemas.microsoft.com/office/drawing/2014/main" id="{8627FC9C-80C8-49EB-BBB4-D46388300B66}"/>
                </a:ext>
              </a:extLst>
            </p:cNvPr>
            <p:cNvSpPr/>
            <p:nvPr/>
          </p:nvSpPr>
          <p:spPr>
            <a:xfrm>
              <a:off x="7679455" y="5198238"/>
              <a:ext cx="345477" cy="329151"/>
            </a:xfrm>
            <a:custGeom>
              <a:avLst/>
              <a:gdLst>
                <a:gd name="connsiteX0" fmla="*/ 0 w 345477"/>
                <a:gd name="connsiteY0" fmla="*/ 0 h 329151"/>
                <a:gd name="connsiteX1" fmla="*/ 172738 w 345477"/>
                <a:gd name="connsiteY1" fmla="*/ 0 h 329151"/>
                <a:gd name="connsiteX2" fmla="*/ 172738 w 345477"/>
                <a:gd name="connsiteY2" fmla="*/ 329151 h 329151"/>
                <a:gd name="connsiteX3" fmla="*/ 345477 w 345477"/>
                <a:gd name="connsiteY3" fmla="*/ 329151 h 329151"/>
              </a:gdLst>
              <a:ahLst/>
              <a:cxnLst>
                <a:cxn ang="0">
                  <a:pos x="connsiteX0" y="connsiteY0"/>
                </a:cxn>
                <a:cxn ang="0">
                  <a:pos x="connsiteX1" y="connsiteY1"/>
                </a:cxn>
                <a:cxn ang="0">
                  <a:pos x="connsiteX2" y="connsiteY2"/>
                </a:cxn>
                <a:cxn ang="0">
                  <a:pos x="connsiteX3" y="connsiteY3"/>
                </a:cxn>
              </a:cxnLst>
              <a:rect l="l" t="t" r="r" b="b"/>
              <a:pathLst>
                <a:path w="345477" h="329151">
                  <a:moveTo>
                    <a:pt x="0" y="0"/>
                  </a:moveTo>
                  <a:lnTo>
                    <a:pt x="172738" y="0"/>
                  </a:lnTo>
                  <a:lnTo>
                    <a:pt x="172738" y="329151"/>
                  </a:lnTo>
                  <a:lnTo>
                    <a:pt x="345477" y="329151"/>
                  </a:lnTo>
                </a:path>
              </a:pathLst>
            </a:custGeom>
            <a:noFill/>
            <a:ln w="76200">
              <a:solidFill>
                <a:schemeClr val="accent2"/>
              </a:solidFill>
            </a:ln>
          </p:spPr>
          <p:style>
            <a:lnRef idx="2">
              <a:schemeClr val="accent6">
                <a:hueOff val="0"/>
                <a:satOff val="0"/>
                <a:lumOff val="0"/>
                <a:alphaOff val="0"/>
              </a:schemeClr>
            </a:lnRef>
            <a:fillRef idx="0">
              <a:scrgbClr r="0" g="0" b="0"/>
            </a:fillRef>
            <a:effectRef idx="0">
              <a:schemeClr val="accent6">
                <a:tint val="90000"/>
                <a:hueOff val="0"/>
                <a:satOff val="0"/>
                <a:lumOff val="0"/>
                <a:alphaOff val="0"/>
              </a:schemeClr>
            </a:effectRef>
            <a:fontRef idx="minor">
              <a:schemeClr val="tx1">
                <a:hueOff val="0"/>
                <a:satOff val="0"/>
                <a:lumOff val="0"/>
                <a:alphaOff val="0"/>
              </a:schemeClr>
            </a:fontRef>
          </p:style>
          <p:txBody>
            <a:bodyPr spcFirstLastPara="0" vert="horz" wrap="square" lIns="173509" tIns="152646" rIns="173510" bIns="152647" numCol="1" spcCol="1270" anchor="ctr" anchorCtr="0">
              <a:noAutofit/>
            </a:bodyPr>
            <a:lstStyle/>
            <a:p>
              <a:pPr marL="0" lvl="0" indent="0" algn="ctr" defTabSz="222250">
                <a:lnSpc>
                  <a:spcPct val="90000"/>
                </a:lnSpc>
                <a:spcBef>
                  <a:spcPct val="0"/>
                </a:spcBef>
                <a:spcAft>
                  <a:spcPct val="35000"/>
                </a:spcAft>
                <a:buNone/>
              </a:pPr>
              <a:endParaRPr lang="en-US" sz="500" kern="1200"/>
            </a:p>
          </p:txBody>
        </p:sp>
        <p:sp>
          <p:nvSpPr>
            <p:cNvPr id="54" name="Freeform: Shape 53">
              <a:extLst>
                <a:ext uri="{FF2B5EF4-FFF2-40B4-BE49-F238E27FC236}">
                  <a16:creationId xmlns:a16="http://schemas.microsoft.com/office/drawing/2014/main" id="{3BD7FF6E-11BF-4158-9833-5C9D78D6061A}"/>
                </a:ext>
              </a:extLst>
            </p:cNvPr>
            <p:cNvSpPr/>
            <p:nvPr/>
          </p:nvSpPr>
          <p:spPr>
            <a:xfrm>
              <a:off x="7679455" y="4869086"/>
              <a:ext cx="345477" cy="329151"/>
            </a:xfrm>
            <a:custGeom>
              <a:avLst/>
              <a:gdLst>
                <a:gd name="connsiteX0" fmla="*/ 0 w 345477"/>
                <a:gd name="connsiteY0" fmla="*/ 329151 h 329151"/>
                <a:gd name="connsiteX1" fmla="*/ 172738 w 345477"/>
                <a:gd name="connsiteY1" fmla="*/ 329151 h 329151"/>
                <a:gd name="connsiteX2" fmla="*/ 172738 w 345477"/>
                <a:gd name="connsiteY2" fmla="*/ 0 h 329151"/>
                <a:gd name="connsiteX3" fmla="*/ 345477 w 345477"/>
                <a:gd name="connsiteY3" fmla="*/ 0 h 329151"/>
              </a:gdLst>
              <a:ahLst/>
              <a:cxnLst>
                <a:cxn ang="0">
                  <a:pos x="connsiteX0" y="connsiteY0"/>
                </a:cxn>
                <a:cxn ang="0">
                  <a:pos x="connsiteX1" y="connsiteY1"/>
                </a:cxn>
                <a:cxn ang="0">
                  <a:pos x="connsiteX2" y="connsiteY2"/>
                </a:cxn>
                <a:cxn ang="0">
                  <a:pos x="connsiteX3" y="connsiteY3"/>
                </a:cxn>
              </a:cxnLst>
              <a:rect l="l" t="t" r="r" b="b"/>
              <a:pathLst>
                <a:path w="345477" h="329151">
                  <a:moveTo>
                    <a:pt x="0" y="329151"/>
                  </a:moveTo>
                  <a:lnTo>
                    <a:pt x="172738" y="329151"/>
                  </a:lnTo>
                  <a:lnTo>
                    <a:pt x="172738" y="0"/>
                  </a:lnTo>
                  <a:lnTo>
                    <a:pt x="345477" y="0"/>
                  </a:lnTo>
                </a:path>
              </a:pathLst>
            </a:custGeom>
            <a:noFill/>
            <a:ln w="76200">
              <a:solidFill>
                <a:schemeClr val="accent2"/>
              </a:solidFill>
            </a:ln>
          </p:spPr>
          <p:style>
            <a:lnRef idx="2">
              <a:schemeClr val="accent6">
                <a:hueOff val="0"/>
                <a:satOff val="0"/>
                <a:lumOff val="0"/>
                <a:alphaOff val="0"/>
              </a:schemeClr>
            </a:lnRef>
            <a:fillRef idx="0">
              <a:scrgbClr r="0" g="0" b="0"/>
            </a:fillRef>
            <a:effectRef idx="0">
              <a:schemeClr val="accent6">
                <a:tint val="90000"/>
                <a:hueOff val="0"/>
                <a:satOff val="0"/>
                <a:lumOff val="0"/>
                <a:alphaOff val="0"/>
              </a:schemeClr>
            </a:effectRef>
            <a:fontRef idx="minor">
              <a:schemeClr val="tx1">
                <a:hueOff val="0"/>
                <a:satOff val="0"/>
                <a:lumOff val="0"/>
                <a:alphaOff val="0"/>
              </a:schemeClr>
            </a:fontRef>
          </p:style>
          <p:txBody>
            <a:bodyPr spcFirstLastPara="0" vert="horz" wrap="square" lIns="173509" tIns="152647" rIns="173510" bIns="152646" numCol="1" spcCol="1270" anchor="ctr" anchorCtr="0">
              <a:noAutofit/>
            </a:bodyPr>
            <a:lstStyle/>
            <a:p>
              <a:pPr marL="0" lvl="0" indent="0" algn="ctr" defTabSz="222250">
                <a:lnSpc>
                  <a:spcPct val="90000"/>
                </a:lnSpc>
                <a:spcBef>
                  <a:spcPct val="0"/>
                </a:spcBef>
                <a:spcAft>
                  <a:spcPct val="35000"/>
                </a:spcAft>
                <a:buNone/>
              </a:pPr>
              <a:endParaRPr lang="en-US" sz="500" kern="1200"/>
            </a:p>
          </p:txBody>
        </p:sp>
        <p:sp>
          <p:nvSpPr>
            <p:cNvPr id="56" name="Freeform: Shape 55">
              <a:extLst>
                <a:ext uri="{FF2B5EF4-FFF2-40B4-BE49-F238E27FC236}">
                  <a16:creationId xmlns:a16="http://schemas.microsoft.com/office/drawing/2014/main" id="{A31A65DF-AB60-428A-8C2A-F6847D8DA550}"/>
                </a:ext>
              </a:extLst>
            </p:cNvPr>
            <p:cNvSpPr/>
            <p:nvPr/>
          </p:nvSpPr>
          <p:spPr>
            <a:xfrm>
              <a:off x="8024932" y="4605765"/>
              <a:ext cx="1727385" cy="526642"/>
            </a:xfrm>
            <a:custGeom>
              <a:avLst/>
              <a:gdLst>
                <a:gd name="connsiteX0" fmla="*/ 0 w 1727385"/>
                <a:gd name="connsiteY0" fmla="*/ 0 h 526642"/>
                <a:gd name="connsiteX1" fmla="*/ 1727385 w 1727385"/>
                <a:gd name="connsiteY1" fmla="*/ 0 h 526642"/>
                <a:gd name="connsiteX2" fmla="*/ 1727385 w 1727385"/>
                <a:gd name="connsiteY2" fmla="*/ 526642 h 526642"/>
                <a:gd name="connsiteX3" fmla="*/ 0 w 1727385"/>
                <a:gd name="connsiteY3" fmla="*/ 526642 h 526642"/>
                <a:gd name="connsiteX4" fmla="*/ 0 w 1727385"/>
                <a:gd name="connsiteY4" fmla="*/ 0 h 526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385" h="526642">
                  <a:moveTo>
                    <a:pt x="0" y="0"/>
                  </a:moveTo>
                  <a:lnTo>
                    <a:pt x="1727385" y="0"/>
                  </a:lnTo>
                  <a:lnTo>
                    <a:pt x="1727385" y="526642"/>
                  </a:lnTo>
                  <a:lnTo>
                    <a:pt x="0" y="526642"/>
                  </a:lnTo>
                  <a:lnTo>
                    <a:pt x="0" y="0"/>
                  </a:lnTo>
                  <a:close/>
                </a:path>
              </a:pathLst>
            </a:custGeom>
            <a:ln w="76200"/>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t>Exception/Info</a:t>
              </a:r>
            </a:p>
          </p:txBody>
        </p:sp>
        <p:sp>
          <p:nvSpPr>
            <p:cNvPr id="57" name="Freeform: Shape 56">
              <a:extLst>
                <a:ext uri="{FF2B5EF4-FFF2-40B4-BE49-F238E27FC236}">
                  <a16:creationId xmlns:a16="http://schemas.microsoft.com/office/drawing/2014/main" id="{BFD098B6-5271-44B7-89E7-3437B38C6C6A}"/>
                </a:ext>
              </a:extLst>
            </p:cNvPr>
            <p:cNvSpPr/>
            <p:nvPr/>
          </p:nvSpPr>
          <p:spPr>
            <a:xfrm>
              <a:off x="8024932" y="5264068"/>
              <a:ext cx="1727385" cy="526642"/>
            </a:xfrm>
            <a:custGeom>
              <a:avLst/>
              <a:gdLst>
                <a:gd name="connsiteX0" fmla="*/ 0 w 1727385"/>
                <a:gd name="connsiteY0" fmla="*/ 0 h 526642"/>
                <a:gd name="connsiteX1" fmla="*/ 1727385 w 1727385"/>
                <a:gd name="connsiteY1" fmla="*/ 0 h 526642"/>
                <a:gd name="connsiteX2" fmla="*/ 1727385 w 1727385"/>
                <a:gd name="connsiteY2" fmla="*/ 526642 h 526642"/>
                <a:gd name="connsiteX3" fmla="*/ 0 w 1727385"/>
                <a:gd name="connsiteY3" fmla="*/ 526642 h 526642"/>
                <a:gd name="connsiteX4" fmla="*/ 0 w 1727385"/>
                <a:gd name="connsiteY4" fmla="*/ 0 h 526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385" h="526642">
                  <a:moveTo>
                    <a:pt x="0" y="0"/>
                  </a:moveTo>
                  <a:lnTo>
                    <a:pt x="1727385" y="0"/>
                  </a:lnTo>
                  <a:lnTo>
                    <a:pt x="1727385" y="526642"/>
                  </a:lnTo>
                  <a:lnTo>
                    <a:pt x="0" y="526642"/>
                  </a:lnTo>
                  <a:lnTo>
                    <a:pt x="0" y="0"/>
                  </a:lnTo>
                  <a:close/>
                </a:path>
              </a:pathLst>
            </a:custGeom>
            <a:ln w="76200"/>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t>Data</a:t>
              </a:r>
            </a:p>
          </p:txBody>
        </p:sp>
      </p:grpSp>
      <p:cxnSp>
        <p:nvCxnSpPr>
          <p:cNvPr id="60" name="Straight Connector 59">
            <a:extLst>
              <a:ext uri="{FF2B5EF4-FFF2-40B4-BE49-F238E27FC236}">
                <a16:creationId xmlns:a16="http://schemas.microsoft.com/office/drawing/2014/main" id="{A9DADBDF-8B21-463B-8BE8-C2E09A73BC3F}"/>
              </a:ext>
            </a:extLst>
          </p:cNvPr>
          <p:cNvCxnSpPr/>
          <p:nvPr/>
        </p:nvCxnSpPr>
        <p:spPr>
          <a:xfrm>
            <a:off x="289916" y="2000596"/>
            <a:ext cx="1143102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F073BF19-C15B-40C1-B3C4-C3AB48867B0C}"/>
              </a:ext>
            </a:extLst>
          </p:cNvPr>
          <p:cNvCxnSpPr/>
          <p:nvPr/>
        </p:nvCxnSpPr>
        <p:spPr>
          <a:xfrm>
            <a:off x="6051665" y="2006138"/>
            <a:ext cx="44335" cy="4566458"/>
          </a:xfrm>
          <a:prstGeom prst="line">
            <a:avLst/>
          </a:prstGeom>
        </p:spPr>
        <p:style>
          <a:lnRef idx="1">
            <a:schemeClr val="accent1"/>
          </a:lnRef>
          <a:fillRef idx="0">
            <a:schemeClr val="accent1"/>
          </a:fillRef>
          <a:effectRef idx="0">
            <a:schemeClr val="accent1"/>
          </a:effectRef>
          <a:fontRef idx="minor">
            <a:schemeClr val="tx1"/>
          </a:fontRef>
        </p:style>
      </p:cxnSp>
      <p:grpSp>
        <p:nvGrpSpPr>
          <p:cNvPr id="63" name="Group 62">
            <a:extLst>
              <a:ext uri="{FF2B5EF4-FFF2-40B4-BE49-F238E27FC236}">
                <a16:creationId xmlns:a16="http://schemas.microsoft.com/office/drawing/2014/main" id="{AA22FBCF-14FD-4FA2-B0B6-D9A93B44A151}"/>
              </a:ext>
            </a:extLst>
          </p:cNvPr>
          <p:cNvGrpSpPr/>
          <p:nvPr/>
        </p:nvGrpSpPr>
        <p:grpSpPr>
          <a:xfrm>
            <a:off x="3256488" y="4424607"/>
            <a:ext cx="2249980" cy="1377629"/>
            <a:chOff x="1446415" y="742604"/>
            <a:chExt cx="5425441" cy="2872060"/>
          </a:xfrm>
        </p:grpSpPr>
        <p:pic>
          <p:nvPicPr>
            <p:cNvPr id="64" name="Picture 63">
              <a:extLst>
                <a:ext uri="{FF2B5EF4-FFF2-40B4-BE49-F238E27FC236}">
                  <a16:creationId xmlns:a16="http://schemas.microsoft.com/office/drawing/2014/main" id="{766D11CA-7AF2-4A7F-B0F8-96D73D5CD62D}"/>
                </a:ext>
              </a:extLst>
            </p:cNvPr>
            <p:cNvPicPr>
              <a:picLocks noChangeAspect="1"/>
            </p:cNvPicPr>
            <p:nvPr/>
          </p:nvPicPr>
          <p:blipFill rotWithShape="1">
            <a:blip r:embed="rId3"/>
            <a:srcRect l="60830" t="-3464" r="-4579" b="-12001"/>
            <a:stretch/>
          </p:blipFill>
          <p:spPr>
            <a:xfrm>
              <a:off x="4450080" y="742604"/>
              <a:ext cx="2421776" cy="2872060"/>
            </a:xfrm>
            <a:prstGeom prst="rect">
              <a:avLst/>
            </a:prstGeom>
            <a:solidFill>
              <a:schemeClr val="bg1"/>
            </a:solidFill>
            <a:ln>
              <a:noFill/>
            </a:ln>
            <a:effectLst>
              <a:outerShdw blurRad="292100" dist="139700" dir="2700000" algn="tl" rotWithShape="0">
                <a:srgbClr val="333333">
                  <a:alpha val="65000"/>
                </a:srgbClr>
              </a:outerShdw>
            </a:effectLst>
          </p:spPr>
        </p:pic>
        <p:pic>
          <p:nvPicPr>
            <p:cNvPr id="65" name="Picture 64">
              <a:extLst>
                <a:ext uri="{FF2B5EF4-FFF2-40B4-BE49-F238E27FC236}">
                  <a16:creationId xmlns:a16="http://schemas.microsoft.com/office/drawing/2014/main" id="{11C82089-851F-45CD-8295-6F304D698E79}"/>
                </a:ext>
              </a:extLst>
            </p:cNvPr>
            <p:cNvPicPr>
              <a:picLocks noChangeAspect="1"/>
            </p:cNvPicPr>
            <p:nvPr/>
          </p:nvPicPr>
          <p:blipFill rotWithShape="1">
            <a:blip r:embed="rId3"/>
            <a:srcRect l="-7681" t="-3464" r="68537" b="-12001"/>
            <a:stretch/>
          </p:blipFill>
          <p:spPr>
            <a:xfrm>
              <a:off x="1446415" y="742604"/>
              <a:ext cx="2166850" cy="2872060"/>
            </a:xfrm>
            <a:prstGeom prst="rect">
              <a:avLst/>
            </a:prstGeom>
            <a:solidFill>
              <a:schemeClr val="bg1"/>
            </a:solidFill>
            <a:ln>
              <a:noFill/>
            </a:ln>
            <a:effectLst>
              <a:outerShdw blurRad="292100" dist="139700" dir="2700000" algn="tl" rotWithShape="0">
                <a:srgbClr val="333333">
                  <a:alpha val="65000"/>
                </a:srgbClr>
              </a:outerShdw>
            </a:effectLst>
          </p:spPr>
        </p:pic>
        <p:sp>
          <p:nvSpPr>
            <p:cNvPr id="66" name="Arrow: Right 65">
              <a:extLst>
                <a:ext uri="{FF2B5EF4-FFF2-40B4-BE49-F238E27FC236}">
                  <a16:creationId xmlns:a16="http://schemas.microsoft.com/office/drawing/2014/main" id="{EF9CFEBF-B686-4BBA-80E0-BBF45CAE1963}"/>
                </a:ext>
              </a:extLst>
            </p:cNvPr>
            <p:cNvSpPr/>
            <p:nvPr/>
          </p:nvSpPr>
          <p:spPr>
            <a:xfrm>
              <a:off x="3862647" y="1645921"/>
              <a:ext cx="454429" cy="7592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27821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6" grpId="0" animBg="1"/>
      <p:bldP spid="9" grpId="0"/>
    </p:bld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22B109C-5D43-4DBC-BF14-0D738F453105}"/>
              </a:ext>
            </a:extLst>
          </p:cNvPr>
          <p:cNvSpPr>
            <a:spLocks noGrp="1"/>
          </p:cNvSpPr>
          <p:nvPr>
            <p:ph idx="4294967295"/>
          </p:nvPr>
        </p:nvSpPr>
        <p:spPr>
          <a:xfrm>
            <a:off x="1025650" y="449840"/>
            <a:ext cx="5304725" cy="2127851"/>
          </a:xfrm>
        </p:spPr>
        <p:txBody>
          <a:bodyPr>
            <a:normAutofit/>
          </a:bodyPr>
          <a:lstStyle/>
          <a:p>
            <a:r>
              <a:rPr lang="en-US" sz="2400" dirty="0"/>
              <a:t>We have a desire for functional</a:t>
            </a:r>
          </a:p>
          <a:p>
            <a:r>
              <a:rPr lang="en-US" sz="2400" dirty="0"/>
              <a:t>Functional includes cultural change</a:t>
            </a:r>
          </a:p>
          <a:p>
            <a:r>
              <a:rPr lang="en-US" sz="2400" dirty="0"/>
              <a:t>Fashion can add real value, or not</a:t>
            </a:r>
          </a:p>
        </p:txBody>
      </p:sp>
      <p:sp>
        <p:nvSpPr>
          <p:cNvPr id="7" name="Right Brace 6">
            <a:extLst>
              <a:ext uri="{FF2B5EF4-FFF2-40B4-BE49-F238E27FC236}">
                <a16:creationId xmlns:a16="http://schemas.microsoft.com/office/drawing/2014/main" id="{393732D9-DC3D-4A4B-B38E-883F8989E483}"/>
              </a:ext>
            </a:extLst>
          </p:cNvPr>
          <p:cNvSpPr/>
          <p:nvPr/>
        </p:nvSpPr>
        <p:spPr>
          <a:xfrm>
            <a:off x="6184668" y="465594"/>
            <a:ext cx="390718" cy="1218569"/>
          </a:xfrm>
          <a:prstGeom prst="rightBrace">
            <a:avLst>
              <a:gd name="adj1" fmla="val 26443"/>
              <a:gd name="adj2" fmla="val 50909"/>
            </a:avLst>
          </a:prstGeom>
          <a:ln w="76200"/>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sp>
        <p:nvSpPr>
          <p:cNvPr id="6" name="Content Placeholder 4">
            <a:extLst>
              <a:ext uri="{FF2B5EF4-FFF2-40B4-BE49-F238E27FC236}">
                <a16:creationId xmlns:a16="http://schemas.microsoft.com/office/drawing/2014/main" id="{C8850E33-094F-4143-B859-4B0D7748DD79}"/>
              </a:ext>
            </a:extLst>
          </p:cNvPr>
          <p:cNvSpPr txBox="1">
            <a:spLocks/>
          </p:cNvSpPr>
          <p:nvPr/>
        </p:nvSpPr>
        <p:spPr>
          <a:xfrm>
            <a:off x="6690030" y="848563"/>
            <a:ext cx="3829595" cy="1218569"/>
          </a:xfrm>
          <a:prstGeom prst="rect">
            <a:avLst/>
          </a:prstGeom>
          <a:solidFill>
            <a:schemeClr val="bg1"/>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Explore and experiment</a:t>
            </a:r>
          </a:p>
        </p:txBody>
      </p:sp>
      <p:grpSp>
        <p:nvGrpSpPr>
          <p:cNvPr id="2" name="Group 1">
            <a:extLst>
              <a:ext uri="{FF2B5EF4-FFF2-40B4-BE49-F238E27FC236}">
                <a16:creationId xmlns:a16="http://schemas.microsoft.com/office/drawing/2014/main" id="{2DCF10CB-BE79-4DB0-AB6A-228B87EE35EE}"/>
              </a:ext>
            </a:extLst>
          </p:cNvPr>
          <p:cNvGrpSpPr/>
          <p:nvPr/>
        </p:nvGrpSpPr>
        <p:grpSpPr>
          <a:xfrm>
            <a:off x="297626" y="2055829"/>
            <a:ext cx="5738871" cy="1015663"/>
            <a:chOff x="1198830" y="1768908"/>
            <a:chExt cx="13406415" cy="2668591"/>
          </a:xfrm>
        </p:grpSpPr>
        <p:pic>
          <p:nvPicPr>
            <p:cNvPr id="8" name="Content Placeholder 4">
              <a:extLst>
                <a:ext uri="{FF2B5EF4-FFF2-40B4-BE49-F238E27FC236}">
                  <a16:creationId xmlns:a16="http://schemas.microsoft.com/office/drawing/2014/main" id="{998E0272-1D4B-44CC-A2EB-C8D73588BA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01874" y="2140686"/>
              <a:ext cx="2261740" cy="1995653"/>
            </a:xfrm>
            <a:prstGeom prst="rect">
              <a:avLst/>
            </a:prstGeom>
          </p:spPr>
        </p:pic>
        <p:sp>
          <p:nvSpPr>
            <p:cNvPr id="10" name="TextBox 9">
              <a:extLst>
                <a:ext uri="{FF2B5EF4-FFF2-40B4-BE49-F238E27FC236}">
                  <a16:creationId xmlns:a16="http://schemas.microsoft.com/office/drawing/2014/main" id="{9233CA13-9E32-43A1-A637-C96CD5CFB9E8}"/>
                </a:ext>
              </a:extLst>
            </p:cNvPr>
            <p:cNvSpPr txBox="1"/>
            <p:nvPr/>
          </p:nvSpPr>
          <p:spPr>
            <a:xfrm>
              <a:off x="1198830" y="1768908"/>
              <a:ext cx="2285036" cy="2668591"/>
            </a:xfrm>
            <a:prstGeom prst="rect">
              <a:avLst/>
            </a:prstGeom>
            <a:noFill/>
          </p:spPr>
          <p:txBody>
            <a:bodyPr wrap="none" rtlCol="0">
              <a:spAutoFit/>
            </a:bodyPr>
            <a:lstStyle/>
            <a:p>
              <a:r>
                <a:rPr lang="en-US" sz="6000" dirty="0"/>
                <a:t>C#</a:t>
              </a:r>
            </a:p>
          </p:txBody>
        </p:sp>
        <p:sp>
          <p:nvSpPr>
            <p:cNvPr id="11" name="TextBox 10">
              <a:extLst>
                <a:ext uri="{FF2B5EF4-FFF2-40B4-BE49-F238E27FC236}">
                  <a16:creationId xmlns:a16="http://schemas.microsoft.com/office/drawing/2014/main" id="{04220A03-9615-4A3B-AA44-F0CCF4F43644}"/>
                </a:ext>
              </a:extLst>
            </p:cNvPr>
            <p:cNvSpPr txBox="1"/>
            <p:nvPr/>
          </p:nvSpPr>
          <p:spPr>
            <a:xfrm>
              <a:off x="6495548" y="2395683"/>
              <a:ext cx="8109697" cy="1374728"/>
            </a:xfrm>
            <a:prstGeom prst="rect">
              <a:avLst/>
            </a:prstGeom>
            <a:noFill/>
          </p:spPr>
          <p:txBody>
            <a:bodyPr wrap="square" rtlCol="0">
              <a:spAutoFit/>
            </a:bodyPr>
            <a:lstStyle/>
            <a:p>
              <a:r>
                <a:rPr lang="en-US" sz="2800" dirty="0"/>
                <a:t>Functional techniques</a:t>
              </a:r>
            </a:p>
          </p:txBody>
        </p:sp>
      </p:grpSp>
      <p:sp>
        <p:nvSpPr>
          <p:cNvPr id="9" name="Content Placeholder 4">
            <a:extLst>
              <a:ext uri="{FF2B5EF4-FFF2-40B4-BE49-F238E27FC236}">
                <a16:creationId xmlns:a16="http://schemas.microsoft.com/office/drawing/2014/main" id="{27844A34-9BF2-481F-9757-83AF1F592A4C}"/>
              </a:ext>
            </a:extLst>
          </p:cNvPr>
          <p:cNvSpPr txBox="1">
            <a:spLocks/>
          </p:cNvSpPr>
          <p:nvPr/>
        </p:nvSpPr>
        <p:spPr>
          <a:xfrm>
            <a:off x="2837709" y="3047105"/>
            <a:ext cx="2942321" cy="1147996"/>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Pattern matching</a:t>
            </a:r>
          </a:p>
          <a:p>
            <a:r>
              <a:rPr lang="en-US" sz="2400" dirty="0"/>
              <a:t>Generic hierarchies</a:t>
            </a:r>
          </a:p>
          <a:p>
            <a:r>
              <a:rPr lang="en-US" sz="2400" dirty="0"/>
              <a:t>And much more</a:t>
            </a:r>
          </a:p>
        </p:txBody>
      </p:sp>
      <p:grpSp>
        <p:nvGrpSpPr>
          <p:cNvPr id="3" name="Group 2">
            <a:extLst>
              <a:ext uri="{FF2B5EF4-FFF2-40B4-BE49-F238E27FC236}">
                <a16:creationId xmlns:a16="http://schemas.microsoft.com/office/drawing/2014/main" id="{E8D9E18B-5D6D-47AA-83CF-B32ECB61E1E7}"/>
              </a:ext>
            </a:extLst>
          </p:cNvPr>
          <p:cNvGrpSpPr/>
          <p:nvPr/>
        </p:nvGrpSpPr>
        <p:grpSpPr>
          <a:xfrm flipH="1">
            <a:off x="-722713" y="3395999"/>
            <a:ext cx="3556026" cy="1888034"/>
            <a:chOff x="-203227" y="446239"/>
            <a:chExt cx="11358667" cy="6269251"/>
          </a:xfrm>
        </p:grpSpPr>
        <p:grpSp>
          <p:nvGrpSpPr>
            <p:cNvPr id="12" name="Group 11">
              <a:extLst>
                <a:ext uri="{FF2B5EF4-FFF2-40B4-BE49-F238E27FC236}">
                  <a16:creationId xmlns:a16="http://schemas.microsoft.com/office/drawing/2014/main" id="{DFF3FFDA-0D15-43CD-A9D8-747A72065701}"/>
                </a:ext>
              </a:extLst>
            </p:cNvPr>
            <p:cNvGrpSpPr/>
            <p:nvPr/>
          </p:nvGrpSpPr>
          <p:grpSpPr>
            <a:xfrm>
              <a:off x="1943560" y="446239"/>
              <a:ext cx="4014269" cy="2906561"/>
              <a:chOff x="1516466" y="169148"/>
              <a:chExt cx="9071212" cy="6519703"/>
            </a:xfrm>
          </p:grpSpPr>
          <p:sp>
            <p:nvSpPr>
              <p:cNvPr id="13" name="Oval 12">
                <a:extLst>
                  <a:ext uri="{FF2B5EF4-FFF2-40B4-BE49-F238E27FC236}">
                    <a16:creationId xmlns:a16="http://schemas.microsoft.com/office/drawing/2014/main" id="{98EC9DED-34B6-4A99-A150-488E40A328DD}"/>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4" name="Oval 13">
                <a:extLst>
                  <a:ext uri="{FF2B5EF4-FFF2-40B4-BE49-F238E27FC236}">
                    <a16:creationId xmlns:a16="http://schemas.microsoft.com/office/drawing/2014/main" id="{46E0B648-1FE7-4FBE-B982-A0F1F85BEE9E}"/>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300" dirty="0">
                    <a:solidFill>
                      <a:schemeClr val="tx1"/>
                    </a:solidFill>
                  </a:rPr>
                  <a:t>Pure</a:t>
                </a:r>
              </a:p>
            </p:txBody>
          </p:sp>
          <p:sp>
            <p:nvSpPr>
              <p:cNvPr id="15" name="Arrow: Up-Down 14">
                <a:extLst>
                  <a:ext uri="{FF2B5EF4-FFF2-40B4-BE49-F238E27FC236}">
                    <a16:creationId xmlns:a16="http://schemas.microsoft.com/office/drawing/2014/main" id="{4C8201F3-93F5-43D5-A9BC-E8C9F476A700}"/>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sp>
            <p:nvSpPr>
              <p:cNvPr id="16" name="Arrow: Up-Down 15">
                <a:extLst>
                  <a:ext uri="{FF2B5EF4-FFF2-40B4-BE49-F238E27FC236}">
                    <a16:creationId xmlns:a16="http://schemas.microsoft.com/office/drawing/2014/main" id="{790E7E50-98BA-4DA5-8BCC-63729289E42E}"/>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grpSp>
          <p:nvGrpSpPr>
            <p:cNvPr id="17" name="Group 16">
              <a:extLst>
                <a:ext uri="{FF2B5EF4-FFF2-40B4-BE49-F238E27FC236}">
                  <a16:creationId xmlns:a16="http://schemas.microsoft.com/office/drawing/2014/main" id="{3C48A720-C7E5-4617-BD83-98C35D481D39}"/>
                </a:ext>
              </a:extLst>
            </p:cNvPr>
            <p:cNvGrpSpPr/>
            <p:nvPr/>
          </p:nvGrpSpPr>
          <p:grpSpPr>
            <a:xfrm>
              <a:off x="-203227" y="3411761"/>
              <a:ext cx="4337477" cy="3303729"/>
              <a:chOff x="1516466" y="169148"/>
              <a:chExt cx="9071212" cy="6519703"/>
            </a:xfrm>
          </p:grpSpPr>
          <p:sp>
            <p:nvSpPr>
              <p:cNvPr id="18" name="Oval 17">
                <a:extLst>
                  <a:ext uri="{FF2B5EF4-FFF2-40B4-BE49-F238E27FC236}">
                    <a16:creationId xmlns:a16="http://schemas.microsoft.com/office/drawing/2014/main" id="{1BB0FBD2-1741-4373-AA0A-18EE02400BD7}"/>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9" name="Oval 18">
                <a:extLst>
                  <a:ext uri="{FF2B5EF4-FFF2-40B4-BE49-F238E27FC236}">
                    <a16:creationId xmlns:a16="http://schemas.microsoft.com/office/drawing/2014/main" id="{BF0B0879-9EE4-41FB-99E4-2E86E2A8B24B}"/>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500" dirty="0">
                    <a:solidFill>
                      <a:schemeClr val="tx1"/>
                    </a:solidFill>
                  </a:rPr>
                  <a:t>Pure</a:t>
                </a:r>
              </a:p>
            </p:txBody>
          </p:sp>
          <p:sp>
            <p:nvSpPr>
              <p:cNvPr id="20" name="Arrow: Up-Down 19">
                <a:extLst>
                  <a:ext uri="{FF2B5EF4-FFF2-40B4-BE49-F238E27FC236}">
                    <a16:creationId xmlns:a16="http://schemas.microsoft.com/office/drawing/2014/main" id="{2DA60F84-B468-41E9-AB79-033F6A002F70}"/>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sp>
            <p:nvSpPr>
              <p:cNvPr id="21" name="Arrow: Up-Down 20">
                <a:extLst>
                  <a:ext uri="{FF2B5EF4-FFF2-40B4-BE49-F238E27FC236}">
                    <a16:creationId xmlns:a16="http://schemas.microsoft.com/office/drawing/2014/main" id="{3FF55114-30DF-4BBB-B0E3-B801713AC1D4}"/>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grpSp>
          <p:nvGrpSpPr>
            <p:cNvPr id="22" name="Group 21">
              <a:extLst>
                <a:ext uri="{FF2B5EF4-FFF2-40B4-BE49-F238E27FC236}">
                  <a16:creationId xmlns:a16="http://schemas.microsoft.com/office/drawing/2014/main" id="{94B5047B-54D0-4CDF-B81D-0A0B80D345D0}"/>
                </a:ext>
              </a:extLst>
            </p:cNvPr>
            <p:cNvGrpSpPr/>
            <p:nvPr/>
          </p:nvGrpSpPr>
          <p:grpSpPr>
            <a:xfrm>
              <a:off x="8008829" y="3187064"/>
              <a:ext cx="3146611" cy="2304878"/>
              <a:chOff x="1516466" y="169148"/>
              <a:chExt cx="9071212" cy="6519703"/>
            </a:xfrm>
          </p:grpSpPr>
          <p:sp>
            <p:nvSpPr>
              <p:cNvPr id="23" name="Oval 22">
                <a:extLst>
                  <a:ext uri="{FF2B5EF4-FFF2-40B4-BE49-F238E27FC236}">
                    <a16:creationId xmlns:a16="http://schemas.microsoft.com/office/drawing/2014/main" id="{DF504FB1-6E25-429F-85F5-C8315D3867F0}"/>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4" name="Oval 23">
                <a:extLst>
                  <a:ext uri="{FF2B5EF4-FFF2-40B4-BE49-F238E27FC236}">
                    <a16:creationId xmlns:a16="http://schemas.microsoft.com/office/drawing/2014/main" id="{F6F1D59C-069B-4BDC-9034-EFC4E0C85951}"/>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Pure</a:t>
                </a:r>
              </a:p>
            </p:txBody>
          </p:sp>
          <p:sp>
            <p:nvSpPr>
              <p:cNvPr id="25" name="Arrow: Up-Down 24">
                <a:extLst>
                  <a:ext uri="{FF2B5EF4-FFF2-40B4-BE49-F238E27FC236}">
                    <a16:creationId xmlns:a16="http://schemas.microsoft.com/office/drawing/2014/main" id="{62A1A5CA-7FC6-4098-B6A4-051B331B37EA}"/>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sp>
            <p:nvSpPr>
              <p:cNvPr id="26" name="Arrow: Up-Down 25">
                <a:extLst>
                  <a:ext uri="{FF2B5EF4-FFF2-40B4-BE49-F238E27FC236}">
                    <a16:creationId xmlns:a16="http://schemas.microsoft.com/office/drawing/2014/main" id="{FFE295E5-A548-4401-86FA-888DE814B8FA}"/>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grpSp>
          <p:nvGrpSpPr>
            <p:cNvPr id="27" name="Group 26">
              <a:extLst>
                <a:ext uri="{FF2B5EF4-FFF2-40B4-BE49-F238E27FC236}">
                  <a16:creationId xmlns:a16="http://schemas.microsoft.com/office/drawing/2014/main" id="{83A71197-AC48-4823-BB33-83A2F38D1136}"/>
                </a:ext>
              </a:extLst>
            </p:cNvPr>
            <p:cNvGrpSpPr/>
            <p:nvPr/>
          </p:nvGrpSpPr>
          <p:grpSpPr>
            <a:xfrm>
              <a:off x="4961511" y="3989495"/>
              <a:ext cx="2559215" cy="1914303"/>
              <a:chOff x="1516466" y="169148"/>
              <a:chExt cx="9071212" cy="6519703"/>
            </a:xfrm>
          </p:grpSpPr>
          <p:sp>
            <p:nvSpPr>
              <p:cNvPr id="28" name="Oval 27">
                <a:extLst>
                  <a:ext uri="{FF2B5EF4-FFF2-40B4-BE49-F238E27FC236}">
                    <a16:creationId xmlns:a16="http://schemas.microsoft.com/office/drawing/2014/main" id="{C7203FEB-8C36-4316-9735-7C7A54D5F25A}"/>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9" name="Oval 28">
                <a:extLst>
                  <a:ext uri="{FF2B5EF4-FFF2-40B4-BE49-F238E27FC236}">
                    <a16:creationId xmlns:a16="http://schemas.microsoft.com/office/drawing/2014/main" id="{40E8BF41-1934-4B0F-96BB-0160A4C9E6EE}"/>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500" dirty="0">
                    <a:solidFill>
                      <a:schemeClr val="tx1"/>
                    </a:solidFill>
                  </a:rPr>
                  <a:t>Pure</a:t>
                </a:r>
              </a:p>
            </p:txBody>
          </p:sp>
          <p:sp>
            <p:nvSpPr>
              <p:cNvPr id="30" name="Arrow: Up-Down 29">
                <a:extLst>
                  <a:ext uri="{FF2B5EF4-FFF2-40B4-BE49-F238E27FC236}">
                    <a16:creationId xmlns:a16="http://schemas.microsoft.com/office/drawing/2014/main" id="{859CC54E-43DB-41FF-9FAB-0A2856A103A4}"/>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800"/>
              </a:p>
            </p:txBody>
          </p:sp>
          <p:sp>
            <p:nvSpPr>
              <p:cNvPr id="31" name="Arrow: Up-Down 30">
                <a:extLst>
                  <a:ext uri="{FF2B5EF4-FFF2-40B4-BE49-F238E27FC236}">
                    <a16:creationId xmlns:a16="http://schemas.microsoft.com/office/drawing/2014/main" id="{D92D3DC4-7E57-4091-88CF-A7847882F431}"/>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800"/>
              </a:p>
            </p:txBody>
          </p:sp>
        </p:grpSp>
        <p:grpSp>
          <p:nvGrpSpPr>
            <p:cNvPr id="32" name="Group 31">
              <a:extLst>
                <a:ext uri="{FF2B5EF4-FFF2-40B4-BE49-F238E27FC236}">
                  <a16:creationId xmlns:a16="http://schemas.microsoft.com/office/drawing/2014/main" id="{D1B834E2-7D60-4BA1-B305-F69BA8F7C29A}"/>
                </a:ext>
              </a:extLst>
            </p:cNvPr>
            <p:cNvGrpSpPr/>
            <p:nvPr/>
          </p:nvGrpSpPr>
          <p:grpSpPr>
            <a:xfrm>
              <a:off x="6992355" y="1285995"/>
              <a:ext cx="2559215" cy="1914303"/>
              <a:chOff x="1516466" y="169148"/>
              <a:chExt cx="9071212" cy="6519703"/>
            </a:xfrm>
          </p:grpSpPr>
          <p:sp>
            <p:nvSpPr>
              <p:cNvPr id="33" name="Oval 32">
                <a:extLst>
                  <a:ext uri="{FF2B5EF4-FFF2-40B4-BE49-F238E27FC236}">
                    <a16:creationId xmlns:a16="http://schemas.microsoft.com/office/drawing/2014/main" id="{45758886-E135-47BE-9CDE-DAAF2A3C2BD9}"/>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34" name="Oval 33">
                <a:extLst>
                  <a:ext uri="{FF2B5EF4-FFF2-40B4-BE49-F238E27FC236}">
                    <a16:creationId xmlns:a16="http://schemas.microsoft.com/office/drawing/2014/main" id="{C9589F8F-5306-408E-9CF4-BB718E663ABE}"/>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500" dirty="0">
                    <a:solidFill>
                      <a:schemeClr val="tx1"/>
                    </a:solidFill>
                  </a:rPr>
                  <a:t>Pure</a:t>
                </a:r>
              </a:p>
            </p:txBody>
          </p:sp>
          <p:sp>
            <p:nvSpPr>
              <p:cNvPr id="35" name="Arrow: Up-Down 34">
                <a:extLst>
                  <a:ext uri="{FF2B5EF4-FFF2-40B4-BE49-F238E27FC236}">
                    <a16:creationId xmlns:a16="http://schemas.microsoft.com/office/drawing/2014/main" id="{7A70E5D3-A3E8-4284-8BF7-2924E0FF80F1}"/>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800"/>
              </a:p>
            </p:txBody>
          </p:sp>
          <p:sp>
            <p:nvSpPr>
              <p:cNvPr id="36" name="Arrow: Up-Down 35">
                <a:extLst>
                  <a:ext uri="{FF2B5EF4-FFF2-40B4-BE49-F238E27FC236}">
                    <a16:creationId xmlns:a16="http://schemas.microsoft.com/office/drawing/2014/main" id="{FE688503-797A-4895-8F76-89EB137744F7}"/>
                  </a:ext>
                </a:extLst>
              </p:cNvPr>
              <p:cNvSpPr/>
              <p:nvPr/>
            </p:nvSpPr>
            <p:spPr>
              <a:xfrm rot="5400000">
                <a:off x="2362608"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800"/>
              </a:p>
            </p:txBody>
          </p:sp>
        </p:grpSp>
      </p:grpSp>
      <p:grpSp>
        <p:nvGrpSpPr>
          <p:cNvPr id="4" name="Group 3">
            <a:extLst>
              <a:ext uri="{FF2B5EF4-FFF2-40B4-BE49-F238E27FC236}">
                <a16:creationId xmlns:a16="http://schemas.microsoft.com/office/drawing/2014/main" id="{7BAAB5FE-6C42-46F6-A381-9032811FF6C6}"/>
              </a:ext>
            </a:extLst>
          </p:cNvPr>
          <p:cNvGrpSpPr/>
          <p:nvPr/>
        </p:nvGrpSpPr>
        <p:grpSpPr>
          <a:xfrm>
            <a:off x="6325227" y="2185239"/>
            <a:ext cx="5671282" cy="2086094"/>
            <a:chOff x="2703906" y="3173944"/>
            <a:chExt cx="5823868" cy="2145526"/>
          </a:xfrm>
        </p:grpSpPr>
        <p:sp>
          <p:nvSpPr>
            <p:cNvPr id="37" name="Arrow: Up-Down 36">
              <a:extLst>
                <a:ext uri="{FF2B5EF4-FFF2-40B4-BE49-F238E27FC236}">
                  <a16:creationId xmlns:a16="http://schemas.microsoft.com/office/drawing/2014/main" id="{E68F7F80-015F-435C-A9C1-F5C8718DC927}"/>
                </a:ext>
              </a:extLst>
            </p:cNvPr>
            <p:cNvSpPr/>
            <p:nvPr/>
          </p:nvSpPr>
          <p:spPr>
            <a:xfrm rot="5400000" flipH="1">
              <a:off x="5233566" y="2025263"/>
              <a:ext cx="764547" cy="5823868"/>
            </a:xfrm>
            <a:prstGeom prst="upDownArrow">
              <a:avLst>
                <a:gd name="adj1" fmla="val 48267"/>
                <a:gd name="adj2" fmla="val 50000"/>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600"/>
            </a:p>
          </p:txBody>
        </p:sp>
        <p:grpSp>
          <p:nvGrpSpPr>
            <p:cNvPr id="38" name="Group 37">
              <a:extLst>
                <a:ext uri="{FF2B5EF4-FFF2-40B4-BE49-F238E27FC236}">
                  <a16:creationId xmlns:a16="http://schemas.microsoft.com/office/drawing/2014/main" id="{EBA9581A-1864-44B3-9866-21377B6EF4E7}"/>
                </a:ext>
              </a:extLst>
            </p:cNvPr>
            <p:cNvGrpSpPr/>
            <p:nvPr/>
          </p:nvGrpSpPr>
          <p:grpSpPr>
            <a:xfrm>
              <a:off x="3064878" y="3184494"/>
              <a:ext cx="1307278" cy="1752702"/>
              <a:chOff x="3064878" y="3184494"/>
              <a:chExt cx="1307278" cy="1752702"/>
            </a:xfrm>
          </p:grpSpPr>
          <p:sp>
            <p:nvSpPr>
              <p:cNvPr id="39" name="Oval 38">
                <a:extLst>
                  <a:ext uri="{FF2B5EF4-FFF2-40B4-BE49-F238E27FC236}">
                    <a16:creationId xmlns:a16="http://schemas.microsoft.com/office/drawing/2014/main" id="{EE3C6D89-B249-4644-944C-81578DE318FF}"/>
                  </a:ext>
                </a:extLst>
              </p:cNvPr>
              <p:cNvSpPr/>
              <p:nvPr/>
            </p:nvSpPr>
            <p:spPr>
              <a:xfrm flipH="1">
                <a:off x="3064878" y="318449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40" name="Oval 39">
                <a:extLst>
                  <a:ext uri="{FF2B5EF4-FFF2-40B4-BE49-F238E27FC236}">
                    <a16:creationId xmlns:a16="http://schemas.microsoft.com/office/drawing/2014/main" id="{7B4CCE86-EF8D-4DEF-86A1-9A0E26CF34A9}"/>
                  </a:ext>
                </a:extLst>
              </p:cNvPr>
              <p:cNvSpPr/>
              <p:nvPr/>
            </p:nvSpPr>
            <p:spPr>
              <a:xfrm flipH="1">
                <a:off x="3237038" y="336994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Validation</a:t>
                </a:r>
              </a:p>
            </p:txBody>
          </p:sp>
          <p:sp>
            <p:nvSpPr>
              <p:cNvPr id="41" name="Arrow: Up-Down 40">
                <a:extLst>
                  <a:ext uri="{FF2B5EF4-FFF2-40B4-BE49-F238E27FC236}">
                    <a16:creationId xmlns:a16="http://schemas.microsoft.com/office/drawing/2014/main" id="{09AD1180-27C8-4FC5-8D72-68239E010464}"/>
                  </a:ext>
                </a:extLst>
              </p:cNvPr>
              <p:cNvSpPr/>
              <p:nvPr/>
            </p:nvSpPr>
            <p:spPr>
              <a:xfrm rot="10800000" flipH="1">
                <a:off x="3607991" y="4126851"/>
                <a:ext cx="221887" cy="810345"/>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grpSp>
          <p:nvGrpSpPr>
            <p:cNvPr id="42" name="Group 41">
              <a:extLst>
                <a:ext uri="{FF2B5EF4-FFF2-40B4-BE49-F238E27FC236}">
                  <a16:creationId xmlns:a16="http://schemas.microsoft.com/office/drawing/2014/main" id="{04A49588-2A14-4E2C-8872-36205589A723}"/>
                </a:ext>
              </a:extLst>
            </p:cNvPr>
            <p:cNvGrpSpPr/>
            <p:nvPr/>
          </p:nvGrpSpPr>
          <p:grpSpPr>
            <a:xfrm>
              <a:off x="4442649" y="3184494"/>
              <a:ext cx="1307278" cy="1752702"/>
              <a:chOff x="3064878" y="3184494"/>
              <a:chExt cx="1307278" cy="1752702"/>
            </a:xfrm>
          </p:grpSpPr>
          <p:sp>
            <p:nvSpPr>
              <p:cNvPr id="43" name="Oval 42">
                <a:extLst>
                  <a:ext uri="{FF2B5EF4-FFF2-40B4-BE49-F238E27FC236}">
                    <a16:creationId xmlns:a16="http://schemas.microsoft.com/office/drawing/2014/main" id="{DEAD8F16-81E8-4A11-ADD1-311CCDD5AE79}"/>
                  </a:ext>
                </a:extLst>
              </p:cNvPr>
              <p:cNvSpPr/>
              <p:nvPr/>
            </p:nvSpPr>
            <p:spPr>
              <a:xfrm flipH="1">
                <a:off x="3064878" y="318449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44" name="Oval 43">
                <a:extLst>
                  <a:ext uri="{FF2B5EF4-FFF2-40B4-BE49-F238E27FC236}">
                    <a16:creationId xmlns:a16="http://schemas.microsoft.com/office/drawing/2014/main" id="{F1F7B13B-C15C-47A5-9AA9-4B07F55D1EC6}"/>
                  </a:ext>
                </a:extLst>
              </p:cNvPr>
              <p:cNvSpPr/>
              <p:nvPr/>
            </p:nvSpPr>
            <p:spPr>
              <a:xfrm flipH="1">
                <a:off x="3237038" y="336994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Business logic</a:t>
                </a:r>
              </a:p>
            </p:txBody>
          </p:sp>
          <p:sp>
            <p:nvSpPr>
              <p:cNvPr id="45" name="Arrow: Up-Down 44">
                <a:extLst>
                  <a:ext uri="{FF2B5EF4-FFF2-40B4-BE49-F238E27FC236}">
                    <a16:creationId xmlns:a16="http://schemas.microsoft.com/office/drawing/2014/main" id="{8A6CBE23-016A-43DF-8966-07EBF88A2A5C}"/>
                  </a:ext>
                </a:extLst>
              </p:cNvPr>
              <p:cNvSpPr/>
              <p:nvPr/>
            </p:nvSpPr>
            <p:spPr>
              <a:xfrm rot="10800000" flipH="1">
                <a:off x="3607991" y="4126851"/>
                <a:ext cx="221887" cy="810345"/>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sp>
          <p:nvSpPr>
            <p:cNvPr id="46" name="Oval 45">
              <a:extLst>
                <a:ext uri="{FF2B5EF4-FFF2-40B4-BE49-F238E27FC236}">
                  <a16:creationId xmlns:a16="http://schemas.microsoft.com/office/drawing/2014/main" id="{E584E6AE-2DA4-4B2F-BFDA-AB391D5F908A}"/>
                </a:ext>
              </a:extLst>
            </p:cNvPr>
            <p:cNvSpPr/>
            <p:nvPr/>
          </p:nvSpPr>
          <p:spPr>
            <a:xfrm flipH="1">
              <a:off x="6166537" y="317394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47" name="Oval 46">
              <a:extLst>
                <a:ext uri="{FF2B5EF4-FFF2-40B4-BE49-F238E27FC236}">
                  <a16:creationId xmlns:a16="http://schemas.microsoft.com/office/drawing/2014/main" id="{54BBB324-8C51-472C-9C0A-879FF70BA2F4}"/>
                </a:ext>
              </a:extLst>
            </p:cNvPr>
            <p:cNvSpPr/>
            <p:nvPr/>
          </p:nvSpPr>
          <p:spPr>
            <a:xfrm flipH="1">
              <a:off x="6338697" y="335939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Map entity to domain </a:t>
              </a:r>
            </a:p>
          </p:txBody>
        </p:sp>
        <p:sp>
          <p:nvSpPr>
            <p:cNvPr id="48" name="Arrow: Up-Down 47">
              <a:extLst>
                <a:ext uri="{FF2B5EF4-FFF2-40B4-BE49-F238E27FC236}">
                  <a16:creationId xmlns:a16="http://schemas.microsoft.com/office/drawing/2014/main" id="{FEA97787-BF4B-4711-B6A6-4EBFE6190F7D}"/>
                </a:ext>
              </a:extLst>
            </p:cNvPr>
            <p:cNvSpPr/>
            <p:nvPr/>
          </p:nvSpPr>
          <p:spPr>
            <a:xfrm rot="12631976" flipH="1">
              <a:off x="6351295" y="4025599"/>
              <a:ext cx="218552" cy="966747"/>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sp>
          <p:nvSpPr>
            <p:cNvPr id="49" name="Arrow: Up-Down 48">
              <a:extLst>
                <a:ext uri="{FF2B5EF4-FFF2-40B4-BE49-F238E27FC236}">
                  <a16:creationId xmlns:a16="http://schemas.microsoft.com/office/drawing/2014/main" id="{0C5EA6C1-3D83-437A-BE4D-53417CE8C12F}"/>
                </a:ext>
              </a:extLst>
            </p:cNvPr>
            <p:cNvSpPr/>
            <p:nvPr/>
          </p:nvSpPr>
          <p:spPr>
            <a:xfrm rot="9113892" flipH="1">
              <a:off x="7068675" y="4025599"/>
              <a:ext cx="218552" cy="966747"/>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600"/>
            </a:p>
          </p:txBody>
        </p:sp>
      </p:grpSp>
      <p:cxnSp>
        <p:nvCxnSpPr>
          <p:cNvPr id="60" name="Straight Connector 59">
            <a:extLst>
              <a:ext uri="{FF2B5EF4-FFF2-40B4-BE49-F238E27FC236}">
                <a16:creationId xmlns:a16="http://schemas.microsoft.com/office/drawing/2014/main" id="{A9DADBDF-8B21-463B-8BE8-C2E09A73BC3F}"/>
              </a:ext>
            </a:extLst>
          </p:cNvPr>
          <p:cNvCxnSpPr/>
          <p:nvPr/>
        </p:nvCxnSpPr>
        <p:spPr>
          <a:xfrm>
            <a:off x="289916" y="2000596"/>
            <a:ext cx="1143102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F073BF19-C15B-40C1-B3C4-C3AB48867B0C}"/>
              </a:ext>
            </a:extLst>
          </p:cNvPr>
          <p:cNvCxnSpPr/>
          <p:nvPr/>
        </p:nvCxnSpPr>
        <p:spPr>
          <a:xfrm>
            <a:off x="6051665" y="2006138"/>
            <a:ext cx="44335" cy="4566458"/>
          </a:xfrm>
          <a:prstGeom prst="line">
            <a:avLst/>
          </a:prstGeom>
        </p:spPr>
        <p:style>
          <a:lnRef idx="1">
            <a:schemeClr val="accent1"/>
          </a:lnRef>
          <a:fillRef idx="0">
            <a:schemeClr val="accent1"/>
          </a:fillRef>
          <a:effectRef idx="0">
            <a:schemeClr val="accent1"/>
          </a:effectRef>
          <a:fontRef idx="minor">
            <a:schemeClr val="tx1"/>
          </a:fontRef>
        </p:style>
      </p:cxnSp>
      <p:grpSp>
        <p:nvGrpSpPr>
          <p:cNvPr id="63" name="Group 62">
            <a:extLst>
              <a:ext uri="{FF2B5EF4-FFF2-40B4-BE49-F238E27FC236}">
                <a16:creationId xmlns:a16="http://schemas.microsoft.com/office/drawing/2014/main" id="{AA22FBCF-14FD-4FA2-B0B6-D9A93B44A151}"/>
              </a:ext>
            </a:extLst>
          </p:cNvPr>
          <p:cNvGrpSpPr/>
          <p:nvPr/>
        </p:nvGrpSpPr>
        <p:grpSpPr>
          <a:xfrm>
            <a:off x="3256488" y="4424607"/>
            <a:ext cx="2249980" cy="1377629"/>
            <a:chOff x="1446415" y="742604"/>
            <a:chExt cx="5425441" cy="2872060"/>
          </a:xfrm>
        </p:grpSpPr>
        <p:pic>
          <p:nvPicPr>
            <p:cNvPr id="64" name="Picture 63">
              <a:extLst>
                <a:ext uri="{FF2B5EF4-FFF2-40B4-BE49-F238E27FC236}">
                  <a16:creationId xmlns:a16="http://schemas.microsoft.com/office/drawing/2014/main" id="{766D11CA-7AF2-4A7F-B0F8-96D73D5CD62D}"/>
                </a:ext>
              </a:extLst>
            </p:cNvPr>
            <p:cNvPicPr>
              <a:picLocks noChangeAspect="1"/>
            </p:cNvPicPr>
            <p:nvPr/>
          </p:nvPicPr>
          <p:blipFill rotWithShape="1">
            <a:blip r:embed="rId3"/>
            <a:srcRect l="60830" t="-3464" r="-4579" b="-12001"/>
            <a:stretch/>
          </p:blipFill>
          <p:spPr>
            <a:xfrm>
              <a:off x="4450080" y="742604"/>
              <a:ext cx="2421776" cy="2872060"/>
            </a:xfrm>
            <a:prstGeom prst="rect">
              <a:avLst/>
            </a:prstGeom>
            <a:solidFill>
              <a:schemeClr val="bg1"/>
            </a:solidFill>
            <a:ln>
              <a:noFill/>
            </a:ln>
            <a:effectLst>
              <a:outerShdw blurRad="292100" dist="139700" dir="2700000" algn="tl" rotWithShape="0">
                <a:srgbClr val="333333">
                  <a:alpha val="65000"/>
                </a:srgbClr>
              </a:outerShdw>
            </a:effectLst>
          </p:spPr>
        </p:pic>
        <p:pic>
          <p:nvPicPr>
            <p:cNvPr id="65" name="Picture 64">
              <a:extLst>
                <a:ext uri="{FF2B5EF4-FFF2-40B4-BE49-F238E27FC236}">
                  <a16:creationId xmlns:a16="http://schemas.microsoft.com/office/drawing/2014/main" id="{11C82089-851F-45CD-8295-6F304D698E79}"/>
                </a:ext>
              </a:extLst>
            </p:cNvPr>
            <p:cNvPicPr>
              <a:picLocks noChangeAspect="1"/>
            </p:cNvPicPr>
            <p:nvPr/>
          </p:nvPicPr>
          <p:blipFill rotWithShape="1">
            <a:blip r:embed="rId3"/>
            <a:srcRect l="-7681" t="-3464" r="68537" b="-12001"/>
            <a:stretch/>
          </p:blipFill>
          <p:spPr>
            <a:xfrm>
              <a:off x="1446415" y="742604"/>
              <a:ext cx="2166850" cy="2872060"/>
            </a:xfrm>
            <a:prstGeom prst="rect">
              <a:avLst/>
            </a:prstGeom>
            <a:solidFill>
              <a:schemeClr val="bg1"/>
            </a:solidFill>
            <a:ln>
              <a:noFill/>
            </a:ln>
            <a:effectLst>
              <a:outerShdw blurRad="292100" dist="139700" dir="2700000" algn="tl" rotWithShape="0">
                <a:srgbClr val="333333">
                  <a:alpha val="65000"/>
                </a:srgbClr>
              </a:outerShdw>
            </a:effectLst>
          </p:spPr>
        </p:pic>
        <p:sp>
          <p:nvSpPr>
            <p:cNvPr id="66" name="Arrow: Right 65">
              <a:extLst>
                <a:ext uri="{FF2B5EF4-FFF2-40B4-BE49-F238E27FC236}">
                  <a16:creationId xmlns:a16="http://schemas.microsoft.com/office/drawing/2014/main" id="{EF9CFEBF-B686-4BBA-80E0-BBF45CAE1963}"/>
                </a:ext>
              </a:extLst>
            </p:cNvPr>
            <p:cNvSpPr/>
            <p:nvPr/>
          </p:nvSpPr>
          <p:spPr>
            <a:xfrm>
              <a:off x="3862647" y="1645921"/>
              <a:ext cx="454429" cy="7592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0" name="Arrow: Up-Down 49">
            <a:extLst>
              <a:ext uri="{FF2B5EF4-FFF2-40B4-BE49-F238E27FC236}">
                <a16:creationId xmlns:a16="http://schemas.microsoft.com/office/drawing/2014/main" id="{38C31543-831C-40F4-A78B-595BD453A3E0}"/>
              </a:ext>
            </a:extLst>
          </p:cNvPr>
          <p:cNvSpPr/>
          <p:nvPr/>
        </p:nvSpPr>
        <p:spPr>
          <a:xfrm flipH="1">
            <a:off x="7104245" y="4321151"/>
            <a:ext cx="2420356" cy="2211728"/>
          </a:xfrm>
          <a:prstGeom prst="upDownArrow">
            <a:avLst>
              <a:gd name="adj1" fmla="val 72738"/>
              <a:gd name="adj2" fmla="val 25018"/>
            </a:avLst>
          </a:prstGeom>
        </p:spPr>
        <p:style>
          <a:lnRef idx="0">
            <a:schemeClr val="accent2"/>
          </a:lnRef>
          <a:fillRef idx="3">
            <a:schemeClr val="accent2"/>
          </a:fillRef>
          <a:effectRef idx="3">
            <a:schemeClr val="accent2"/>
          </a:effectRef>
          <a:fontRef idx="minor">
            <a:schemeClr val="lt1"/>
          </a:fontRef>
        </p:style>
        <p:txBody>
          <a:bodyPr vert="vert" rtlCol="0" anchor="ctr"/>
          <a:lstStyle/>
          <a:p>
            <a:pPr algn="ctr"/>
            <a:endParaRPr lang="en-US" dirty="0"/>
          </a:p>
        </p:txBody>
      </p:sp>
      <p:grpSp>
        <p:nvGrpSpPr>
          <p:cNvPr id="58" name="Group 57">
            <a:extLst>
              <a:ext uri="{FF2B5EF4-FFF2-40B4-BE49-F238E27FC236}">
                <a16:creationId xmlns:a16="http://schemas.microsoft.com/office/drawing/2014/main" id="{7AC08B6C-945B-4C44-A10B-C0FFF6C17F87}"/>
              </a:ext>
            </a:extLst>
          </p:cNvPr>
          <p:cNvGrpSpPr/>
          <p:nvPr/>
        </p:nvGrpSpPr>
        <p:grpSpPr>
          <a:xfrm>
            <a:off x="7715381" y="4873153"/>
            <a:ext cx="1254825" cy="1107659"/>
            <a:chOff x="8024932" y="4605765"/>
            <a:chExt cx="1727385" cy="1184945"/>
          </a:xfrm>
        </p:grpSpPr>
        <p:sp>
          <p:nvSpPr>
            <p:cNvPr id="56" name="Freeform: Shape 55">
              <a:extLst>
                <a:ext uri="{FF2B5EF4-FFF2-40B4-BE49-F238E27FC236}">
                  <a16:creationId xmlns:a16="http://schemas.microsoft.com/office/drawing/2014/main" id="{A31A65DF-AB60-428A-8C2A-F6847D8DA550}"/>
                </a:ext>
              </a:extLst>
            </p:cNvPr>
            <p:cNvSpPr/>
            <p:nvPr/>
          </p:nvSpPr>
          <p:spPr>
            <a:xfrm>
              <a:off x="8024932" y="4605765"/>
              <a:ext cx="1727385" cy="526642"/>
            </a:xfrm>
            <a:custGeom>
              <a:avLst/>
              <a:gdLst>
                <a:gd name="connsiteX0" fmla="*/ 0 w 1727385"/>
                <a:gd name="connsiteY0" fmla="*/ 0 h 526642"/>
                <a:gd name="connsiteX1" fmla="*/ 1727385 w 1727385"/>
                <a:gd name="connsiteY1" fmla="*/ 0 h 526642"/>
                <a:gd name="connsiteX2" fmla="*/ 1727385 w 1727385"/>
                <a:gd name="connsiteY2" fmla="*/ 526642 h 526642"/>
                <a:gd name="connsiteX3" fmla="*/ 0 w 1727385"/>
                <a:gd name="connsiteY3" fmla="*/ 526642 h 526642"/>
                <a:gd name="connsiteX4" fmla="*/ 0 w 1727385"/>
                <a:gd name="connsiteY4" fmla="*/ 0 h 526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385" h="526642">
                  <a:moveTo>
                    <a:pt x="0" y="0"/>
                  </a:moveTo>
                  <a:lnTo>
                    <a:pt x="1727385" y="0"/>
                  </a:lnTo>
                  <a:lnTo>
                    <a:pt x="1727385" y="526642"/>
                  </a:lnTo>
                  <a:lnTo>
                    <a:pt x="0" y="526642"/>
                  </a:lnTo>
                  <a:lnTo>
                    <a:pt x="0" y="0"/>
                  </a:lnTo>
                  <a:close/>
                </a:path>
              </a:pathLst>
            </a:custGeom>
            <a:ln w="76200">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000" kern="1200" dirty="0"/>
                <a:t>Outcome</a:t>
              </a:r>
            </a:p>
          </p:txBody>
        </p:sp>
        <p:sp>
          <p:nvSpPr>
            <p:cNvPr id="57" name="Freeform: Shape 56">
              <a:extLst>
                <a:ext uri="{FF2B5EF4-FFF2-40B4-BE49-F238E27FC236}">
                  <a16:creationId xmlns:a16="http://schemas.microsoft.com/office/drawing/2014/main" id="{BFD098B6-5271-44B7-89E7-3437B38C6C6A}"/>
                </a:ext>
              </a:extLst>
            </p:cNvPr>
            <p:cNvSpPr/>
            <p:nvPr/>
          </p:nvSpPr>
          <p:spPr>
            <a:xfrm>
              <a:off x="8024932" y="5264068"/>
              <a:ext cx="1727385" cy="526642"/>
            </a:xfrm>
            <a:custGeom>
              <a:avLst/>
              <a:gdLst>
                <a:gd name="connsiteX0" fmla="*/ 0 w 1727385"/>
                <a:gd name="connsiteY0" fmla="*/ 0 h 526642"/>
                <a:gd name="connsiteX1" fmla="*/ 1727385 w 1727385"/>
                <a:gd name="connsiteY1" fmla="*/ 0 h 526642"/>
                <a:gd name="connsiteX2" fmla="*/ 1727385 w 1727385"/>
                <a:gd name="connsiteY2" fmla="*/ 526642 h 526642"/>
                <a:gd name="connsiteX3" fmla="*/ 0 w 1727385"/>
                <a:gd name="connsiteY3" fmla="*/ 526642 h 526642"/>
                <a:gd name="connsiteX4" fmla="*/ 0 w 1727385"/>
                <a:gd name="connsiteY4" fmla="*/ 0 h 526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385" h="526642">
                  <a:moveTo>
                    <a:pt x="0" y="0"/>
                  </a:moveTo>
                  <a:lnTo>
                    <a:pt x="1727385" y="0"/>
                  </a:lnTo>
                  <a:lnTo>
                    <a:pt x="1727385" y="526642"/>
                  </a:lnTo>
                  <a:lnTo>
                    <a:pt x="0" y="526642"/>
                  </a:lnTo>
                  <a:lnTo>
                    <a:pt x="0" y="0"/>
                  </a:lnTo>
                  <a:close/>
                </a:path>
              </a:pathLst>
            </a:custGeom>
            <a:ln w="76200">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000" kern="1200" dirty="0"/>
                <a:t>Data</a:t>
              </a:r>
            </a:p>
          </p:txBody>
        </p:sp>
      </p:grpSp>
      <p:sp>
        <p:nvSpPr>
          <p:cNvPr id="70" name="Freeform: Shape 69">
            <a:extLst>
              <a:ext uri="{FF2B5EF4-FFF2-40B4-BE49-F238E27FC236}">
                <a16:creationId xmlns:a16="http://schemas.microsoft.com/office/drawing/2014/main" id="{F65D6205-A04C-4E97-BF03-E76F9A16BE71}"/>
              </a:ext>
            </a:extLst>
          </p:cNvPr>
          <p:cNvSpPr/>
          <p:nvPr/>
        </p:nvSpPr>
        <p:spPr>
          <a:xfrm>
            <a:off x="9678113" y="4568486"/>
            <a:ext cx="1443902" cy="1926277"/>
          </a:xfrm>
          <a:custGeom>
            <a:avLst/>
            <a:gdLst>
              <a:gd name="connsiteX0" fmla="*/ 0 w 1727385"/>
              <a:gd name="connsiteY0" fmla="*/ 0 h 526642"/>
              <a:gd name="connsiteX1" fmla="*/ 1727385 w 1727385"/>
              <a:gd name="connsiteY1" fmla="*/ 0 h 526642"/>
              <a:gd name="connsiteX2" fmla="*/ 1727385 w 1727385"/>
              <a:gd name="connsiteY2" fmla="*/ 526642 h 526642"/>
              <a:gd name="connsiteX3" fmla="*/ 0 w 1727385"/>
              <a:gd name="connsiteY3" fmla="*/ 526642 h 526642"/>
              <a:gd name="connsiteX4" fmla="*/ 0 w 1727385"/>
              <a:gd name="connsiteY4" fmla="*/ 0 h 526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385" h="526642">
                <a:moveTo>
                  <a:pt x="0" y="0"/>
                </a:moveTo>
                <a:lnTo>
                  <a:pt x="1727385" y="0"/>
                </a:lnTo>
                <a:lnTo>
                  <a:pt x="1727385" y="526642"/>
                </a:lnTo>
                <a:lnTo>
                  <a:pt x="0" y="526642"/>
                </a:lnTo>
                <a:lnTo>
                  <a:pt x="0" y="0"/>
                </a:lnTo>
                <a:close/>
              </a:path>
            </a:pathLst>
          </a:custGeom>
          <a:ln/>
        </p:spPr>
        <p:style>
          <a:lnRef idx="0">
            <a:schemeClr val="accent6"/>
          </a:lnRef>
          <a:fillRef idx="3">
            <a:schemeClr val="accent6"/>
          </a:fillRef>
          <a:effectRef idx="3">
            <a:schemeClr val="accent6"/>
          </a:effectRef>
          <a:fontRef idx="minor">
            <a:schemeClr val="lt1"/>
          </a:fontRef>
        </p:style>
        <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dirty="0"/>
              <a:t>Validation</a:t>
            </a:r>
          </a:p>
          <a:p>
            <a:pPr marL="0" lvl="0" indent="0" algn="ctr" defTabSz="977900">
              <a:lnSpc>
                <a:spcPct val="90000"/>
              </a:lnSpc>
              <a:spcBef>
                <a:spcPct val="0"/>
              </a:spcBef>
              <a:spcAft>
                <a:spcPct val="35000"/>
              </a:spcAft>
              <a:buNone/>
            </a:pPr>
            <a:r>
              <a:rPr lang="en-US" dirty="0"/>
              <a:t>Dev Error</a:t>
            </a:r>
          </a:p>
          <a:p>
            <a:pPr marL="0" lvl="0" indent="0" algn="ctr" defTabSz="977900">
              <a:lnSpc>
                <a:spcPct val="90000"/>
              </a:lnSpc>
              <a:spcBef>
                <a:spcPct val="0"/>
              </a:spcBef>
              <a:spcAft>
                <a:spcPct val="35000"/>
              </a:spcAft>
              <a:buNone/>
            </a:pPr>
            <a:r>
              <a:rPr lang="en-US" dirty="0"/>
              <a:t>Ops Error</a:t>
            </a:r>
          </a:p>
          <a:p>
            <a:pPr marL="0" lvl="0" indent="0" algn="ctr" defTabSz="977900">
              <a:lnSpc>
                <a:spcPct val="90000"/>
              </a:lnSpc>
              <a:spcBef>
                <a:spcPct val="0"/>
              </a:spcBef>
              <a:spcAft>
                <a:spcPct val="35000"/>
              </a:spcAft>
              <a:buNone/>
            </a:pPr>
            <a:r>
              <a:rPr lang="en-US" dirty="0"/>
              <a:t>Warning</a:t>
            </a:r>
          </a:p>
          <a:p>
            <a:pPr marL="0" lvl="0" indent="0" algn="ctr" defTabSz="977900">
              <a:lnSpc>
                <a:spcPct val="90000"/>
              </a:lnSpc>
              <a:spcBef>
                <a:spcPct val="0"/>
              </a:spcBef>
              <a:spcAft>
                <a:spcPct val="35000"/>
              </a:spcAft>
              <a:buNone/>
            </a:pPr>
            <a:r>
              <a:rPr lang="en-US" dirty="0"/>
              <a:t>Info</a:t>
            </a:r>
          </a:p>
        </p:txBody>
      </p:sp>
      <p:cxnSp>
        <p:nvCxnSpPr>
          <p:cNvPr id="52" name="Connector: Elbow 51">
            <a:extLst>
              <a:ext uri="{FF2B5EF4-FFF2-40B4-BE49-F238E27FC236}">
                <a16:creationId xmlns:a16="http://schemas.microsoft.com/office/drawing/2014/main" id="{AE4ABB76-3DD6-4C45-BC3E-38C7B89EBE68}"/>
              </a:ext>
            </a:extLst>
          </p:cNvPr>
          <p:cNvCxnSpPr>
            <a:cxnSpLocks/>
          </p:cNvCxnSpPr>
          <p:nvPr/>
        </p:nvCxnSpPr>
        <p:spPr>
          <a:xfrm flipH="1" flipV="1">
            <a:off x="8753877" y="5013888"/>
            <a:ext cx="216330" cy="172234"/>
          </a:xfrm>
          <a:prstGeom prst="bentConnector5">
            <a:avLst>
              <a:gd name="adj1" fmla="val -71476"/>
              <a:gd name="adj2" fmla="val -326371"/>
              <a:gd name="adj3" fmla="val 414624"/>
            </a:avLst>
          </a:prstGeom>
        </p:spPr>
        <p:style>
          <a:lnRef idx="1">
            <a:schemeClr val="accent1"/>
          </a:lnRef>
          <a:fillRef idx="0">
            <a:schemeClr val="accent1"/>
          </a:fillRef>
          <a:effectRef idx="0">
            <a:schemeClr val="accent1"/>
          </a:effectRef>
          <a:fontRef idx="minor">
            <a:schemeClr val="tx1"/>
          </a:fontRef>
        </p:style>
      </p:cxnSp>
      <p:cxnSp>
        <p:nvCxnSpPr>
          <p:cNvPr id="59" name="Connector: Elbow 58">
            <a:extLst>
              <a:ext uri="{FF2B5EF4-FFF2-40B4-BE49-F238E27FC236}">
                <a16:creationId xmlns:a16="http://schemas.microsoft.com/office/drawing/2014/main" id="{2CBF507D-D532-41E4-A7C9-0982AE3C8B16}"/>
              </a:ext>
            </a:extLst>
          </p:cNvPr>
          <p:cNvCxnSpPr>
            <a:cxnSpLocks/>
          </p:cNvCxnSpPr>
          <p:nvPr/>
        </p:nvCxnSpPr>
        <p:spPr>
          <a:xfrm>
            <a:off x="9758997" y="4837692"/>
            <a:ext cx="170477" cy="3546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72" name="Connector: Elbow 71">
            <a:extLst>
              <a:ext uri="{FF2B5EF4-FFF2-40B4-BE49-F238E27FC236}">
                <a16:creationId xmlns:a16="http://schemas.microsoft.com/office/drawing/2014/main" id="{CEDDE3CC-BF10-4519-B770-EC53969395EB}"/>
              </a:ext>
            </a:extLst>
          </p:cNvPr>
          <p:cNvCxnSpPr>
            <a:cxnSpLocks/>
          </p:cNvCxnSpPr>
          <p:nvPr/>
        </p:nvCxnSpPr>
        <p:spPr>
          <a:xfrm>
            <a:off x="8970206" y="5091416"/>
            <a:ext cx="707907" cy="487749"/>
          </a:xfrm>
          <a:prstGeom prst="bentConnector3">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 name="Rectangle 79">
            <a:extLst>
              <a:ext uri="{FF2B5EF4-FFF2-40B4-BE49-F238E27FC236}">
                <a16:creationId xmlns:a16="http://schemas.microsoft.com/office/drawing/2014/main" id="{9D9B15DF-8AD4-4C5D-9E05-142CC880EA42}"/>
              </a:ext>
            </a:extLst>
          </p:cNvPr>
          <p:cNvSpPr/>
          <p:nvPr/>
        </p:nvSpPr>
        <p:spPr>
          <a:xfrm rot="16200000">
            <a:off x="10339446" y="5289330"/>
            <a:ext cx="1926275" cy="47748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a:t>Log Message</a:t>
            </a:r>
          </a:p>
        </p:txBody>
      </p:sp>
      <p:sp>
        <p:nvSpPr>
          <p:cNvPr id="81" name="Rectangle 80">
            <a:extLst>
              <a:ext uri="{FF2B5EF4-FFF2-40B4-BE49-F238E27FC236}">
                <a16:creationId xmlns:a16="http://schemas.microsoft.com/office/drawing/2014/main" id="{5A313653-D13E-4AD5-BB55-BD205254AF08}"/>
              </a:ext>
            </a:extLst>
          </p:cNvPr>
          <p:cNvSpPr/>
          <p:nvPr/>
        </p:nvSpPr>
        <p:spPr>
          <a:xfrm rot="16200000">
            <a:off x="10821146" y="5285114"/>
            <a:ext cx="1917841" cy="477483"/>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a:t>User Message</a:t>
            </a:r>
          </a:p>
        </p:txBody>
      </p:sp>
    </p:spTree>
    <p:extLst>
      <p:ext uri="{BB962C8B-B14F-4D97-AF65-F5344CB8AC3E}">
        <p14:creationId xmlns:p14="http://schemas.microsoft.com/office/powerpoint/2010/main" val="2807690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50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fade">
                                      <p:cBhvr>
                                        <p:cTn id="43" dur="500"/>
                                        <p:tgtEl>
                                          <p:spTgt spid="50"/>
                                        </p:tgtEl>
                                      </p:cBhvr>
                                    </p:animEffect>
                                  </p:childTnLst>
                                </p:cTn>
                              </p:par>
                              <p:par>
                                <p:cTn id="44" presetID="10" presetClass="entr" presetSubtype="0" fill="hold" nodeType="with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fade">
                                      <p:cBhvr>
                                        <p:cTn id="46" dur="500"/>
                                        <p:tgtEl>
                                          <p:spTgt spid="58"/>
                                        </p:tgtEl>
                                      </p:cBhvr>
                                    </p:animEffect>
                                  </p:childTnLst>
                                </p:cTn>
                              </p:par>
                              <p:par>
                                <p:cTn id="47" presetID="10" presetClass="entr" presetSubtype="0"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72"/>
                                        </p:tgtEl>
                                        <p:attrNameLst>
                                          <p:attrName>style.visibility</p:attrName>
                                        </p:attrNameLst>
                                      </p:cBhvr>
                                      <p:to>
                                        <p:strVal val="visible"/>
                                      </p:to>
                                    </p:set>
                                    <p:animEffect transition="in" filter="wipe(left)">
                                      <p:cBhvr>
                                        <p:cTn id="54" dur="500"/>
                                        <p:tgtEl>
                                          <p:spTgt spid="72"/>
                                        </p:tgtEl>
                                      </p:cBhvr>
                                    </p:animEffec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fade">
                                      <p:cBhvr>
                                        <p:cTn id="58" dur="500"/>
                                        <p:tgtEl>
                                          <p:spTgt spid="70"/>
                                        </p:tgtEl>
                                      </p:cBhvr>
                                    </p:animEffect>
                                  </p:childTnLst>
                                </p:cTn>
                              </p:par>
                            </p:childTnLst>
                          </p:cTn>
                        </p:par>
                        <p:par>
                          <p:cTn id="59" fill="hold">
                            <p:stCondLst>
                              <p:cond delay="1000"/>
                            </p:stCondLst>
                            <p:childTnLst>
                              <p:par>
                                <p:cTn id="60" presetID="10" presetClass="entr" presetSubtype="0" fill="hold" grpId="0" nodeType="after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fade">
                                      <p:cBhvr>
                                        <p:cTn id="62" dur="500"/>
                                        <p:tgtEl>
                                          <p:spTgt spid="80"/>
                                        </p:tgtEl>
                                      </p:cBhvr>
                                    </p:animEffect>
                                  </p:childTnLst>
                                </p:cTn>
                              </p:par>
                            </p:childTnLst>
                          </p:cTn>
                        </p:par>
                        <p:par>
                          <p:cTn id="63" fill="hold">
                            <p:stCondLst>
                              <p:cond delay="1500"/>
                            </p:stCondLst>
                            <p:childTnLst>
                              <p:par>
                                <p:cTn id="64" presetID="10" presetClass="entr" presetSubtype="0" fill="hold" grpId="0" nodeType="afterEffect">
                                  <p:stCondLst>
                                    <p:cond delay="0"/>
                                  </p:stCondLst>
                                  <p:childTnLst>
                                    <p:set>
                                      <p:cBhvr>
                                        <p:cTn id="65" dur="1" fill="hold">
                                          <p:stCondLst>
                                            <p:cond delay="0"/>
                                          </p:stCondLst>
                                        </p:cTn>
                                        <p:tgtEl>
                                          <p:spTgt spid="81"/>
                                        </p:tgtEl>
                                        <p:attrNameLst>
                                          <p:attrName>style.visibility</p:attrName>
                                        </p:attrNameLst>
                                      </p:cBhvr>
                                      <p:to>
                                        <p:strVal val="visible"/>
                                      </p:to>
                                    </p:set>
                                    <p:animEffect transition="in" filter="fade">
                                      <p:cBhvr>
                                        <p:cTn id="66"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6" grpId="0" animBg="1"/>
      <p:bldP spid="9" grpId="0"/>
      <p:bldP spid="50" grpId="0" animBg="1"/>
      <p:bldP spid="70" grpId="0" animBg="1"/>
      <p:bldP spid="80" grpId="0" animBg="1"/>
      <p:bldP spid="81" grpId="0" animBg="1"/>
    </p:bld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DCF10CB-BE79-4DB0-AB6A-228B87EE35EE}"/>
              </a:ext>
            </a:extLst>
          </p:cNvPr>
          <p:cNvGrpSpPr/>
          <p:nvPr/>
        </p:nvGrpSpPr>
        <p:grpSpPr>
          <a:xfrm>
            <a:off x="407437" y="303940"/>
            <a:ext cx="5738871" cy="1015663"/>
            <a:chOff x="1198830" y="1768908"/>
            <a:chExt cx="13406415" cy="2668591"/>
          </a:xfrm>
        </p:grpSpPr>
        <p:pic>
          <p:nvPicPr>
            <p:cNvPr id="8" name="Content Placeholder 4">
              <a:extLst>
                <a:ext uri="{FF2B5EF4-FFF2-40B4-BE49-F238E27FC236}">
                  <a16:creationId xmlns:a16="http://schemas.microsoft.com/office/drawing/2014/main" id="{998E0272-1D4B-44CC-A2EB-C8D73588BA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01874" y="2140686"/>
              <a:ext cx="2261740" cy="1995653"/>
            </a:xfrm>
            <a:prstGeom prst="rect">
              <a:avLst/>
            </a:prstGeom>
          </p:spPr>
        </p:pic>
        <p:sp>
          <p:nvSpPr>
            <p:cNvPr id="10" name="TextBox 9">
              <a:extLst>
                <a:ext uri="{FF2B5EF4-FFF2-40B4-BE49-F238E27FC236}">
                  <a16:creationId xmlns:a16="http://schemas.microsoft.com/office/drawing/2014/main" id="{9233CA13-9E32-43A1-A637-C96CD5CFB9E8}"/>
                </a:ext>
              </a:extLst>
            </p:cNvPr>
            <p:cNvSpPr txBox="1"/>
            <p:nvPr/>
          </p:nvSpPr>
          <p:spPr>
            <a:xfrm>
              <a:off x="1198830" y="1768908"/>
              <a:ext cx="2285036" cy="2668591"/>
            </a:xfrm>
            <a:prstGeom prst="rect">
              <a:avLst/>
            </a:prstGeom>
            <a:noFill/>
          </p:spPr>
          <p:txBody>
            <a:bodyPr wrap="none" rtlCol="0">
              <a:spAutoFit/>
            </a:bodyPr>
            <a:lstStyle/>
            <a:p>
              <a:r>
                <a:rPr lang="en-US" sz="6000" dirty="0"/>
                <a:t>C#</a:t>
              </a:r>
            </a:p>
          </p:txBody>
        </p:sp>
        <p:sp>
          <p:nvSpPr>
            <p:cNvPr id="11" name="TextBox 10">
              <a:extLst>
                <a:ext uri="{FF2B5EF4-FFF2-40B4-BE49-F238E27FC236}">
                  <a16:creationId xmlns:a16="http://schemas.microsoft.com/office/drawing/2014/main" id="{04220A03-9615-4A3B-AA44-F0CCF4F43644}"/>
                </a:ext>
              </a:extLst>
            </p:cNvPr>
            <p:cNvSpPr txBox="1"/>
            <p:nvPr/>
          </p:nvSpPr>
          <p:spPr>
            <a:xfrm>
              <a:off x="6495548" y="2395683"/>
              <a:ext cx="8109697" cy="1374728"/>
            </a:xfrm>
            <a:prstGeom prst="rect">
              <a:avLst/>
            </a:prstGeom>
            <a:noFill/>
          </p:spPr>
          <p:txBody>
            <a:bodyPr wrap="square" rtlCol="0">
              <a:spAutoFit/>
            </a:bodyPr>
            <a:lstStyle/>
            <a:p>
              <a:r>
                <a:rPr lang="en-US" sz="2800" dirty="0"/>
                <a:t>Functional techniques</a:t>
              </a:r>
            </a:p>
          </p:txBody>
        </p:sp>
      </p:grpSp>
      <p:grpSp>
        <p:nvGrpSpPr>
          <p:cNvPr id="3" name="Group 2">
            <a:extLst>
              <a:ext uri="{FF2B5EF4-FFF2-40B4-BE49-F238E27FC236}">
                <a16:creationId xmlns:a16="http://schemas.microsoft.com/office/drawing/2014/main" id="{E8D9E18B-5D6D-47AA-83CF-B32ECB61E1E7}"/>
              </a:ext>
            </a:extLst>
          </p:cNvPr>
          <p:cNvGrpSpPr/>
          <p:nvPr/>
        </p:nvGrpSpPr>
        <p:grpSpPr>
          <a:xfrm flipH="1">
            <a:off x="903041" y="4299533"/>
            <a:ext cx="3402697" cy="1888034"/>
            <a:chOff x="286536" y="446239"/>
            <a:chExt cx="10868904" cy="6269251"/>
          </a:xfrm>
        </p:grpSpPr>
        <p:grpSp>
          <p:nvGrpSpPr>
            <p:cNvPr id="12" name="Group 11">
              <a:extLst>
                <a:ext uri="{FF2B5EF4-FFF2-40B4-BE49-F238E27FC236}">
                  <a16:creationId xmlns:a16="http://schemas.microsoft.com/office/drawing/2014/main" id="{DFF3FFDA-0D15-43CD-A9D8-747A72065701}"/>
                </a:ext>
              </a:extLst>
            </p:cNvPr>
            <p:cNvGrpSpPr/>
            <p:nvPr/>
          </p:nvGrpSpPr>
          <p:grpSpPr>
            <a:xfrm>
              <a:off x="2396828" y="446239"/>
              <a:ext cx="3561001" cy="2906561"/>
              <a:chOff x="2540735" y="169148"/>
              <a:chExt cx="8046943" cy="6519703"/>
            </a:xfrm>
          </p:grpSpPr>
          <p:sp>
            <p:nvSpPr>
              <p:cNvPr id="13" name="Oval 12">
                <a:extLst>
                  <a:ext uri="{FF2B5EF4-FFF2-40B4-BE49-F238E27FC236}">
                    <a16:creationId xmlns:a16="http://schemas.microsoft.com/office/drawing/2014/main" id="{98EC9DED-34B6-4A99-A150-488E40A328DD}"/>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4" name="Oval 13">
                <a:extLst>
                  <a:ext uri="{FF2B5EF4-FFF2-40B4-BE49-F238E27FC236}">
                    <a16:creationId xmlns:a16="http://schemas.microsoft.com/office/drawing/2014/main" id="{46E0B648-1FE7-4FBE-B982-A0F1F85BEE9E}"/>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300" dirty="0">
                    <a:solidFill>
                      <a:schemeClr val="tx1"/>
                    </a:solidFill>
                  </a:rPr>
                  <a:t>Pure</a:t>
                </a:r>
              </a:p>
            </p:txBody>
          </p:sp>
          <p:sp>
            <p:nvSpPr>
              <p:cNvPr id="15" name="Arrow: Up-Down 14">
                <a:extLst>
                  <a:ext uri="{FF2B5EF4-FFF2-40B4-BE49-F238E27FC236}">
                    <a16:creationId xmlns:a16="http://schemas.microsoft.com/office/drawing/2014/main" id="{4C8201F3-93F5-43D5-A9BC-E8C9F476A700}"/>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grpSp>
          <p:nvGrpSpPr>
            <p:cNvPr id="17" name="Group 16">
              <a:extLst>
                <a:ext uri="{FF2B5EF4-FFF2-40B4-BE49-F238E27FC236}">
                  <a16:creationId xmlns:a16="http://schemas.microsoft.com/office/drawing/2014/main" id="{3C48A720-C7E5-4617-BD83-98C35D481D39}"/>
                </a:ext>
              </a:extLst>
            </p:cNvPr>
            <p:cNvGrpSpPr/>
            <p:nvPr/>
          </p:nvGrpSpPr>
          <p:grpSpPr>
            <a:xfrm>
              <a:off x="286536" y="3411761"/>
              <a:ext cx="3847714" cy="3303729"/>
              <a:chOff x="2540735" y="169148"/>
              <a:chExt cx="8046943" cy="6519703"/>
            </a:xfrm>
          </p:grpSpPr>
          <p:sp>
            <p:nvSpPr>
              <p:cNvPr id="18" name="Oval 17">
                <a:extLst>
                  <a:ext uri="{FF2B5EF4-FFF2-40B4-BE49-F238E27FC236}">
                    <a16:creationId xmlns:a16="http://schemas.microsoft.com/office/drawing/2014/main" id="{1BB0FBD2-1741-4373-AA0A-18EE02400BD7}"/>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9" name="Oval 18">
                <a:extLst>
                  <a:ext uri="{FF2B5EF4-FFF2-40B4-BE49-F238E27FC236}">
                    <a16:creationId xmlns:a16="http://schemas.microsoft.com/office/drawing/2014/main" id="{BF0B0879-9EE4-41FB-99E4-2E86E2A8B24B}"/>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1500" dirty="0">
                    <a:solidFill>
                      <a:schemeClr val="tx1"/>
                    </a:solidFill>
                  </a:rPr>
                  <a:t>Pure</a:t>
                </a:r>
              </a:p>
            </p:txBody>
          </p:sp>
          <p:sp>
            <p:nvSpPr>
              <p:cNvPr id="20" name="Arrow: Up-Down 19">
                <a:extLst>
                  <a:ext uri="{FF2B5EF4-FFF2-40B4-BE49-F238E27FC236}">
                    <a16:creationId xmlns:a16="http://schemas.microsoft.com/office/drawing/2014/main" id="{2DA60F84-B468-41E9-AB79-033F6A002F70}"/>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grpSp>
          <p:nvGrpSpPr>
            <p:cNvPr id="22" name="Group 21">
              <a:extLst>
                <a:ext uri="{FF2B5EF4-FFF2-40B4-BE49-F238E27FC236}">
                  <a16:creationId xmlns:a16="http://schemas.microsoft.com/office/drawing/2014/main" id="{94B5047B-54D0-4CDF-B81D-0A0B80D345D0}"/>
                </a:ext>
              </a:extLst>
            </p:cNvPr>
            <p:cNvGrpSpPr/>
            <p:nvPr/>
          </p:nvGrpSpPr>
          <p:grpSpPr>
            <a:xfrm>
              <a:off x="8364126" y="3187064"/>
              <a:ext cx="2791314" cy="2304878"/>
              <a:chOff x="2540735" y="169148"/>
              <a:chExt cx="8046943" cy="6519703"/>
            </a:xfrm>
          </p:grpSpPr>
          <p:sp>
            <p:nvSpPr>
              <p:cNvPr id="23" name="Oval 22">
                <a:extLst>
                  <a:ext uri="{FF2B5EF4-FFF2-40B4-BE49-F238E27FC236}">
                    <a16:creationId xmlns:a16="http://schemas.microsoft.com/office/drawing/2014/main" id="{DF504FB1-6E25-429F-85F5-C8315D3867F0}"/>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4" name="Oval 23">
                <a:extLst>
                  <a:ext uri="{FF2B5EF4-FFF2-40B4-BE49-F238E27FC236}">
                    <a16:creationId xmlns:a16="http://schemas.microsoft.com/office/drawing/2014/main" id="{F6F1D59C-069B-4BDC-9034-EFC4E0C85951}"/>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900" dirty="0">
                    <a:solidFill>
                      <a:schemeClr val="tx1"/>
                    </a:solidFill>
                  </a:rPr>
                  <a:t>Pure</a:t>
                </a:r>
              </a:p>
            </p:txBody>
          </p:sp>
          <p:sp>
            <p:nvSpPr>
              <p:cNvPr id="25" name="Arrow: Up-Down 24">
                <a:extLst>
                  <a:ext uri="{FF2B5EF4-FFF2-40B4-BE49-F238E27FC236}">
                    <a16:creationId xmlns:a16="http://schemas.microsoft.com/office/drawing/2014/main" id="{62A1A5CA-7FC6-4098-B6A4-051B331B37EA}"/>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1050"/>
              </a:p>
            </p:txBody>
          </p:sp>
        </p:grpSp>
        <p:grpSp>
          <p:nvGrpSpPr>
            <p:cNvPr id="27" name="Group 26">
              <a:extLst>
                <a:ext uri="{FF2B5EF4-FFF2-40B4-BE49-F238E27FC236}">
                  <a16:creationId xmlns:a16="http://schemas.microsoft.com/office/drawing/2014/main" id="{83A71197-AC48-4823-BB33-83A2F38D1136}"/>
                </a:ext>
              </a:extLst>
            </p:cNvPr>
            <p:cNvGrpSpPr/>
            <p:nvPr/>
          </p:nvGrpSpPr>
          <p:grpSpPr>
            <a:xfrm>
              <a:off x="5250483" y="3989495"/>
              <a:ext cx="2270243" cy="1914303"/>
              <a:chOff x="2540735" y="169148"/>
              <a:chExt cx="8046943" cy="6519703"/>
            </a:xfrm>
          </p:grpSpPr>
          <p:sp>
            <p:nvSpPr>
              <p:cNvPr id="28" name="Oval 27">
                <a:extLst>
                  <a:ext uri="{FF2B5EF4-FFF2-40B4-BE49-F238E27FC236}">
                    <a16:creationId xmlns:a16="http://schemas.microsoft.com/office/drawing/2014/main" id="{C7203FEB-8C36-4316-9735-7C7A54D5F25A}"/>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9" name="Oval 28">
                <a:extLst>
                  <a:ext uri="{FF2B5EF4-FFF2-40B4-BE49-F238E27FC236}">
                    <a16:creationId xmlns:a16="http://schemas.microsoft.com/office/drawing/2014/main" id="{40E8BF41-1934-4B0F-96BB-0160A4C9E6EE}"/>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500" dirty="0">
                    <a:solidFill>
                      <a:schemeClr val="tx1"/>
                    </a:solidFill>
                  </a:rPr>
                  <a:t>Pure</a:t>
                </a:r>
              </a:p>
            </p:txBody>
          </p:sp>
          <p:sp>
            <p:nvSpPr>
              <p:cNvPr id="30" name="Arrow: Up-Down 29">
                <a:extLst>
                  <a:ext uri="{FF2B5EF4-FFF2-40B4-BE49-F238E27FC236}">
                    <a16:creationId xmlns:a16="http://schemas.microsoft.com/office/drawing/2014/main" id="{859CC54E-43DB-41FF-9FAB-0A2856A103A4}"/>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800"/>
              </a:p>
            </p:txBody>
          </p:sp>
        </p:grpSp>
        <p:grpSp>
          <p:nvGrpSpPr>
            <p:cNvPr id="32" name="Group 31">
              <a:extLst>
                <a:ext uri="{FF2B5EF4-FFF2-40B4-BE49-F238E27FC236}">
                  <a16:creationId xmlns:a16="http://schemas.microsoft.com/office/drawing/2014/main" id="{D1B834E2-7D60-4BA1-B305-F69BA8F7C29A}"/>
                </a:ext>
              </a:extLst>
            </p:cNvPr>
            <p:cNvGrpSpPr/>
            <p:nvPr/>
          </p:nvGrpSpPr>
          <p:grpSpPr>
            <a:xfrm>
              <a:off x="7281327" y="1285995"/>
              <a:ext cx="2270243" cy="1914303"/>
              <a:chOff x="2540735" y="169148"/>
              <a:chExt cx="8046943" cy="6519703"/>
            </a:xfrm>
          </p:grpSpPr>
          <p:sp>
            <p:nvSpPr>
              <p:cNvPr id="33" name="Oval 32">
                <a:extLst>
                  <a:ext uri="{FF2B5EF4-FFF2-40B4-BE49-F238E27FC236}">
                    <a16:creationId xmlns:a16="http://schemas.microsoft.com/office/drawing/2014/main" id="{45758886-E135-47BE-9CDE-DAAF2A3C2BD9}"/>
                  </a:ext>
                </a:extLst>
              </p:cNvPr>
              <p:cNvSpPr/>
              <p:nvPr/>
            </p:nvSpPr>
            <p:spPr>
              <a:xfrm>
                <a:off x="2540735" y="169148"/>
                <a:ext cx="7110529" cy="6519703"/>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34" name="Oval 33">
                <a:extLst>
                  <a:ext uri="{FF2B5EF4-FFF2-40B4-BE49-F238E27FC236}">
                    <a16:creationId xmlns:a16="http://schemas.microsoft.com/office/drawing/2014/main" id="{C9589F8F-5306-408E-9CF4-BB718E663ABE}"/>
                  </a:ext>
                </a:extLst>
              </p:cNvPr>
              <p:cNvSpPr/>
              <p:nvPr/>
            </p:nvSpPr>
            <p:spPr>
              <a:xfrm>
                <a:off x="3477149" y="1107080"/>
                <a:ext cx="5237702" cy="4643839"/>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500" dirty="0">
                    <a:solidFill>
                      <a:schemeClr val="tx1"/>
                    </a:solidFill>
                  </a:rPr>
                  <a:t>Pure</a:t>
                </a:r>
              </a:p>
            </p:txBody>
          </p:sp>
          <p:sp>
            <p:nvSpPr>
              <p:cNvPr id="35" name="Arrow: Up-Down 34">
                <a:extLst>
                  <a:ext uri="{FF2B5EF4-FFF2-40B4-BE49-F238E27FC236}">
                    <a16:creationId xmlns:a16="http://schemas.microsoft.com/office/drawing/2014/main" id="{7A70E5D3-A3E8-4284-8BF7-2924E0FF80F1}"/>
                  </a:ext>
                </a:extLst>
              </p:cNvPr>
              <p:cNvSpPr/>
              <p:nvPr/>
            </p:nvSpPr>
            <p:spPr>
              <a:xfrm rot="5400000">
                <a:off x="8699677" y="2061928"/>
                <a:ext cx="1041859" cy="2734143"/>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800"/>
              </a:p>
            </p:txBody>
          </p:sp>
        </p:grpSp>
      </p:grpSp>
      <p:grpSp>
        <p:nvGrpSpPr>
          <p:cNvPr id="4" name="Group 3">
            <a:extLst>
              <a:ext uri="{FF2B5EF4-FFF2-40B4-BE49-F238E27FC236}">
                <a16:creationId xmlns:a16="http://schemas.microsoft.com/office/drawing/2014/main" id="{7BAAB5FE-6C42-46F6-A381-9032811FF6C6}"/>
              </a:ext>
            </a:extLst>
          </p:cNvPr>
          <p:cNvGrpSpPr/>
          <p:nvPr/>
        </p:nvGrpSpPr>
        <p:grpSpPr>
          <a:xfrm>
            <a:off x="6885832" y="2405309"/>
            <a:ext cx="4549119" cy="1527813"/>
            <a:chOff x="2703906" y="3173944"/>
            <a:chExt cx="5279261" cy="2145526"/>
          </a:xfrm>
        </p:grpSpPr>
        <p:sp>
          <p:nvSpPr>
            <p:cNvPr id="37" name="Arrow: Up-Down 36">
              <a:extLst>
                <a:ext uri="{FF2B5EF4-FFF2-40B4-BE49-F238E27FC236}">
                  <a16:creationId xmlns:a16="http://schemas.microsoft.com/office/drawing/2014/main" id="{E68F7F80-015F-435C-A9C1-F5C8718DC927}"/>
                </a:ext>
              </a:extLst>
            </p:cNvPr>
            <p:cNvSpPr/>
            <p:nvPr/>
          </p:nvSpPr>
          <p:spPr>
            <a:xfrm rot="5400000" flipH="1">
              <a:off x="4961263" y="2297566"/>
              <a:ext cx="764547" cy="5279261"/>
            </a:xfrm>
            <a:prstGeom prst="upDownArrow">
              <a:avLst>
                <a:gd name="adj1" fmla="val 48267"/>
                <a:gd name="adj2" fmla="val 50000"/>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sz="500"/>
            </a:p>
          </p:txBody>
        </p:sp>
        <p:grpSp>
          <p:nvGrpSpPr>
            <p:cNvPr id="38" name="Group 37">
              <a:extLst>
                <a:ext uri="{FF2B5EF4-FFF2-40B4-BE49-F238E27FC236}">
                  <a16:creationId xmlns:a16="http://schemas.microsoft.com/office/drawing/2014/main" id="{EBA9581A-1864-44B3-9866-21377B6EF4E7}"/>
                </a:ext>
              </a:extLst>
            </p:cNvPr>
            <p:cNvGrpSpPr/>
            <p:nvPr/>
          </p:nvGrpSpPr>
          <p:grpSpPr>
            <a:xfrm>
              <a:off x="3064878" y="3184494"/>
              <a:ext cx="1307278" cy="1752702"/>
              <a:chOff x="3064878" y="3184494"/>
              <a:chExt cx="1307278" cy="1752702"/>
            </a:xfrm>
          </p:grpSpPr>
          <p:sp>
            <p:nvSpPr>
              <p:cNvPr id="39" name="Oval 38">
                <a:extLst>
                  <a:ext uri="{FF2B5EF4-FFF2-40B4-BE49-F238E27FC236}">
                    <a16:creationId xmlns:a16="http://schemas.microsoft.com/office/drawing/2014/main" id="{EE3C6D89-B249-4644-944C-81578DE318FF}"/>
                  </a:ext>
                </a:extLst>
              </p:cNvPr>
              <p:cNvSpPr/>
              <p:nvPr/>
            </p:nvSpPr>
            <p:spPr>
              <a:xfrm flipH="1">
                <a:off x="3064878" y="318449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40" name="Oval 39">
                <a:extLst>
                  <a:ext uri="{FF2B5EF4-FFF2-40B4-BE49-F238E27FC236}">
                    <a16:creationId xmlns:a16="http://schemas.microsoft.com/office/drawing/2014/main" id="{7B4CCE86-EF8D-4DEF-86A1-9A0E26CF34A9}"/>
                  </a:ext>
                </a:extLst>
              </p:cNvPr>
              <p:cNvSpPr/>
              <p:nvPr/>
            </p:nvSpPr>
            <p:spPr>
              <a:xfrm flipH="1">
                <a:off x="3237038" y="336994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800" dirty="0">
                    <a:solidFill>
                      <a:schemeClr val="tx1"/>
                    </a:solidFill>
                  </a:rPr>
                  <a:t>Validation</a:t>
                </a:r>
              </a:p>
            </p:txBody>
          </p:sp>
          <p:sp>
            <p:nvSpPr>
              <p:cNvPr id="41" name="Arrow: Up-Down 40">
                <a:extLst>
                  <a:ext uri="{FF2B5EF4-FFF2-40B4-BE49-F238E27FC236}">
                    <a16:creationId xmlns:a16="http://schemas.microsoft.com/office/drawing/2014/main" id="{09AD1180-27C8-4FC5-8D72-68239E010464}"/>
                  </a:ext>
                </a:extLst>
              </p:cNvPr>
              <p:cNvSpPr/>
              <p:nvPr/>
            </p:nvSpPr>
            <p:spPr>
              <a:xfrm rot="10800000" flipH="1">
                <a:off x="3607991" y="4126851"/>
                <a:ext cx="221887" cy="810345"/>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500"/>
              </a:p>
            </p:txBody>
          </p:sp>
        </p:grpSp>
        <p:grpSp>
          <p:nvGrpSpPr>
            <p:cNvPr id="42" name="Group 41">
              <a:extLst>
                <a:ext uri="{FF2B5EF4-FFF2-40B4-BE49-F238E27FC236}">
                  <a16:creationId xmlns:a16="http://schemas.microsoft.com/office/drawing/2014/main" id="{04A49588-2A14-4E2C-8872-36205589A723}"/>
                </a:ext>
              </a:extLst>
            </p:cNvPr>
            <p:cNvGrpSpPr/>
            <p:nvPr/>
          </p:nvGrpSpPr>
          <p:grpSpPr>
            <a:xfrm>
              <a:off x="4442649" y="3184494"/>
              <a:ext cx="1307278" cy="1752702"/>
              <a:chOff x="3064878" y="3184494"/>
              <a:chExt cx="1307278" cy="1752702"/>
            </a:xfrm>
          </p:grpSpPr>
          <p:sp>
            <p:nvSpPr>
              <p:cNvPr id="43" name="Oval 42">
                <a:extLst>
                  <a:ext uri="{FF2B5EF4-FFF2-40B4-BE49-F238E27FC236}">
                    <a16:creationId xmlns:a16="http://schemas.microsoft.com/office/drawing/2014/main" id="{DEAD8F16-81E8-4A11-ADD1-311CCDD5AE79}"/>
                  </a:ext>
                </a:extLst>
              </p:cNvPr>
              <p:cNvSpPr/>
              <p:nvPr/>
            </p:nvSpPr>
            <p:spPr>
              <a:xfrm flipH="1">
                <a:off x="3064878" y="318449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44" name="Oval 43">
                <a:extLst>
                  <a:ext uri="{FF2B5EF4-FFF2-40B4-BE49-F238E27FC236}">
                    <a16:creationId xmlns:a16="http://schemas.microsoft.com/office/drawing/2014/main" id="{F1F7B13B-C15C-47A5-9AA9-4B07F55D1EC6}"/>
                  </a:ext>
                </a:extLst>
              </p:cNvPr>
              <p:cNvSpPr/>
              <p:nvPr/>
            </p:nvSpPr>
            <p:spPr>
              <a:xfrm flipH="1">
                <a:off x="3237038" y="336994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800" dirty="0">
                    <a:solidFill>
                      <a:schemeClr val="tx1"/>
                    </a:solidFill>
                  </a:rPr>
                  <a:t>Business logic</a:t>
                </a:r>
              </a:p>
            </p:txBody>
          </p:sp>
          <p:sp>
            <p:nvSpPr>
              <p:cNvPr id="45" name="Arrow: Up-Down 44">
                <a:extLst>
                  <a:ext uri="{FF2B5EF4-FFF2-40B4-BE49-F238E27FC236}">
                    <a16:creationId xmlns:a16="http://schemas.microsoft.com/office/drawing/2014/main" id="{8A6CBE23-016A-43DF-8966-07EBF88A2A5C}"/>
                  </a:ext>
                </a:extLst>
              </p:cNvPr>
              <p:cNvSpPr/>
              <p:nvPr/>
            </p:nvSpPr>
            <p:spPr>
              <a:xfrm rot="10800000" flipH="1">
                <a:off x="3607991" y="4126851"/>
                <a:ext cx="221887" cy="810345"/>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500"/>
              </a:p>
            </p:txBody>
          </p:sp>
        </p:grpSp>
        <p:sp>
          <p:nvSpPr>
            <p:cNvPr id="46" name="Oval 45">
              <a:extLst>
                <a:ext uri="{FF2B5EF4-FFF2-40B4-BE49-F238E27FC236}">
                  <a16:creationId xmlns:a16="http://schemas.microsoft.com/office/drawing/2014/main" id="{E584E6AE-2DA4-4B2F-BFDA-AB391D5F908A}"/>
                </a:ext>
              </a:extLst>
            </p:cNvPr>
            <p:cNvSpPr/>
            <p:nvPr/>
          </p:nvSpPr>
          <p:spPr>
            <a:xfrm flipH="1">
              <a:off x="6166537" y="3173944"/>
              <a:ext cx="1307278" cy="1289079"/>
            </a:xfrm>
            <a:prstGeom prst="ellipse">
              <a:avLst/>
            </a:prstGeom>
          </p:spPr>
          <p:style>
            <a:lnRef idx="2">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47" name="Oval 46">
              <a:extLst>
                <a:ext uri="{FF2B5EF4-FFF2-40B4-BE49-F238E27FC236}">
                  <a16:creationId xmlns:a16="http://schemas.microsoft.com/office/drawing/2014/main" id="{54BBB324-8C51-472C-9C0A-879FF70BA2F4}"/>
                </a:ext>
              </a:extLst>
            </p:cNvPr>
            <p:cNvSpPr/>
            <p:nvPr/>
          </p:nvSpPr>
          <p:spPr>
            <a:xfrm flipH="1">
              <a:off x="6338697" y="3359392"/>
              <a:ext cx="962957" cy="918182"/>
            </a:xfrm>
            <a:prstGeom prst="ellipse">
              <a:avLst/>
            </a:prstGeom>
          </p:spPr>
          <p:style>
            <a:lnRef idx="2">
              <a:schemeClr val="lt1">
                <a:hueOff val="0"/>
                <a:satOff val="0"/>
                <a:lumOff val="0"/>
                <a:alphaOff val="0"/>
              </a:schemeClr>
            </a:lnRef>
            <a:fillRef idx="1">
              <a:schemeClr val="accent4">
                <a:hueOff val="5197846"/>
                <a:satOff val="-23984"/>
                <a:lumOff val="883"/>
                <a:alphaOff val="0"/>
              </a:schemeClr>
            </a:fillRef>
            <a:effectRef idx="0">
              <a:schemeClr val="accent4">
                <a:hueOff val="5197846"/>
                <a:satOff val="-23984"/>
                <a:lumOff val="883"/>
                <a:alphaOff val="0"/>
              </a:schemeClr>
            </a:effectRef>
            <a:fontRef idx="minor">
              <a:schemeClr val="lt1"/>
            </a:fontRef>
          </p:style>
          <p:txBody>
            <a:bodyPr anchor="ctr"/>
            <a:lstStyle/>
            <a:p>
              <a:pPr algn="ctr"/>
              <a:r>
                <a:rPr lang="en-US" sz="800" dirty="0">
                  <a:solidFill>
                    <a:schemeClr val="tx1"/>
                  </a:solidFill>
                </a:rPr>
                <a:t>Map entity to domain </a:t>
              </a:r>
            </a:p>
          </p:txBody>
        </p:sp>
        <p:sp>
          <p:nvSpPr>
            <p:cNvPr id="48" name="Arrow: Up-Down 47">
              <a:extLst>
                <a:ext uri="{FF2B5EF4-FFF2-40B4-BE49-F238E27FC236}">
                  <a16:creationId xmlns:a16="http://schemas.microsoft.com/office/drawing/2014/main" id="{FEA97787-BF4B-4711-B6A6-4EBFE6190F7D}"/>
                </a:ext>
              </a:extLst>
            </p:cNvPr>
            <p:cNvSpPr/>
            <p:nvPr/>
          </p:nvSpPr>
          <p:spPr>
            <a:xfrm rot="12631976" flipH="1">
              <a:off x="6351295" y="4025599"/>
              <a:ext cx="218552" cy="966747"/>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500"/>
            </a:p>
          </p:txBody>
        </p:sp>
        <p:sp>
          <p:nvSpPr>
            <p:cNvPr id="49" name="Arrow: Up-Down 48">
              <a:extLst>
                <a:ext uri="{FF2B5EF4-FFF2-40B4-BE49-F238E27FC236}">
                  <a16:creationId xmlns:a16="http://schemas.microsoft.com/office/drawing/2014/main" id="{0C5EA6C1-3D83-437A-BE4D-53417CE8C12F}"/>
                </a:ext>
              </a:extLst>
            </p:cNvPr>
            <p:cNvSpPr/>
            <p:nvPr/>
          </p:nvSpPr>
          <p:spPr>
            <a:xfrm rot="9113892" flipH="1">
              <a:off x="7068675" y="4025599"/>
              <a:ext cx="218552" cy="966747"/>
            </a:xfrm>
            <a:prstGeom prst="up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sz="500"/>
            </a:p>
          </p:txBody>
        </p:sp>
      </p:grpSp>
      <p:cxnSp>
        <p:nvCxnSpPr>
          <p:cNvPr id="62" name="Straight Connector 61">
            <a:extLst>
              <a:ext uri="{FF2B5EF4-FFF2-40B4-BE49-F238E27FC236}">
                <a16:creationId xmlns:a16="http://schemas.microsoft.com/office/drawing/2014/main" id="{F073BF19-C15B-40C1-B3C4-C3AB48867B0C}"/>
              </a:ext>
            </a:extLst>
          </p:cNvPr>
          <p:cNvCxnSpPr/>
          <p:nvPr/>
        </p:nvCxnSpPr>
        <p:spPr>
          <a:xfrm>
            <a:off x="6051665" y="1117865"/>
            <a:ext cx="44335" cy="4566458"/>
          </a:xfrm>
          <a:prstGeom prst="line">
            <a:avLst/>
          </a:prstGeom>
        </p:spPr>
        <p:style>
          <a:lnRef idx="1">
            <a:schemeClr val="accent1"/>
          </a:lnRef>
          <a:fillRef idx="0">
            <a:schemeClr val="accent1"/>
          </a:fillRef>
          <a:effectRef idx="0">
            <a:schemeClr val="accent1"/>
          </a:effectRef>
          <a:fontRef idx="minor">
            <a:schemeClr val="tx1"/>
          </a:fontRef>
        </p:style>
      </p:cxnSp>
      <p:grpSp>
        <p:nvGrpSpPr>
          <p:cNvPr id="63" name="Group 62">
            <a:extLst>
              <a:ext uri="{FF2B5EF4-FFF2-40B4-BE49-F238E27FC236}">
                <a16:creationId xmlns:a16="http://schemas.microsoft.com/office/drawing/2014/main" id="{AA22FBCF-14FD-4FA2-B0B6-D9A93B44A151}"/>
              </a:ext>
            </a:extLst>
          </p:cNvPr>
          <p:cNvGrpSpPr/>
          <p:nvPr/>
        </p:nvGrpSpPr>
        <p:grpSpPr>
          <a:xfrm>
            <a:off x="7372110" y="486145"/>
            <a:ext cx="3509363" cy="1377629"/>
            <a:chOff x="1446415" y="742604"/>
            <a:chExt cx="5425441" cy="2872060"/>
          </a:xfrm>
        </p:grpSpPr>
        <p:pic>
          <p:nvPicPr>
            <p:cNvPr id="64" name="Picture 63">
              <a:extLst>
                <a:ext uri="{FF2B5EF4-FFF2-40B4-BE49-F238E27FC236}">
                  <a16:creationId xmlns:a16="http://schemas.microsoft.com/office/drawing/2014/main" id="{766D11CA-7AF2-4A7F-B0F8-96D73D5CD62D}"/>
                </a:ext>
              </a:extLst>
            </p:cNvPr>
            <p:cNvPicPr>
              <a:picLocks noChangeAspect="1"/>
            </p:cNvPicPr>
            <p:nvPr/>
          </p:nvPicPr>
          <p:blipFill rotWithShape="1">
            <a:blip r:embed="rId3"/>
            <a:srcRect l="60830" t="-3464" r="-4579" b="-12001"/>
            <a:stretch/>
          </p:blipFill>
          <p:spPr>
            <a:xfrm>
              <a:off x="4450080" y="742604"/>
              <a:ext cx="2421776" cy="2872060"/>
            </a:xfrm>
            <a:prstGeom prst="rect">
              <a:avLst/>
            </a:prstGeom>
            <a:solidFill>
              <a:schemeClr val="bg1"/>
            </a:solidFill>
            <a:ln>
              <a:noFill/>
            </a:ln>
            <a:effectLst>
              <a:outerShdw blurRad="292100" dist="139700" dir="2700000" algn="tl" rotWithShape="0">
                <a:srgbClr val="333333">
                  <a:alpha val="65000"/>
                </a:srgbClr>
              </a:outerShdw>
            </a:effectLst>
          </p:spPr>
        </p:pic>
        <p:pic>
          <p:nvPicPr>
            <p:cNvPr id="65" name="Picture 64">
              <a:extLst>
                <a:ext uri="{FF2B5EF4-FFF2-40B4-BE49-F238E27FC236}">
                  <a16:creationId xmlns:a16="http://schemas.microsoft.com/office/drawing/2014/main" id="{11C82089-851F-45CD-8295-6F304D698E79}"/>
                </a:ext>
              </a:extLst>
            </p:cNvPr>
            <p:cNvPicPr>
              <a:picLocks noChangeAspect="1"/>
            </p:cNvPicPr>
            <p:nvPr/>
          </p:nvPicPr>
          <p:blipFill rotWithShape="1">
            <a:blip r:embed="rId3"/>
            <a:srcRect l="-7681" t="-3464" r="68537" b="-12001"/>
            <a:stretch/>
          </p:blipFill>
          <p:spPr>
            <a:xfrm>
              <a:off x="1446415" y="742604"/>
              <a:ext cx="2166850" cy="2872060"/>
            </a:xfrm>
            <a:prstGeom prst="rect">
              <a:avLst/>
            </a:prstGeom>
            <a:solidFill>
              <a:schemeClr val="bg1"/>
            </a:solidFill>
            <a:ln>
              <a:noFill/>
            </a:ln>
            <a:effectLst>
              <a:outerShdw blurRad="292100" dist="139700" dir="2700000" algn="tl" rotWithShape="0">
                <a:srgbClr val="333333">
                  <a:alpha val="65000"/>
                </a:srgbClr>
              </a:outerShdw>
            </a:effectLst>
          </p:spPr>
        </p:pic>
        <p:sp>
          <p:nvSpPr>
            <p:cNvPr id="66" name="Arrow: Right 65">
              <a:extLst>
                <a:ext uri="{FF2B5EF4-FFF2-40B4-BE49-F238E27FC236}">
                  <a16:creationId xmlns:a16="http://schemas.microsoft.com/office/drawing/2014/main" id="{EF9CFEBF-B686-4BBA-80E0-BBF45CAE1963}"/>
                </a:ext>
              </a:extLst>
            </p:cNvPr>
            <p:cNvSpPr/>
            <p:nvPr/>
          </p:nvSpPr>
          <p:spPr>
            <a:xfrm>
              <a:off x="3862647" y="1645921"/>
              <a:ext cx="454429" cy="7592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id="{24267E41-92DA-4B00-9B59-F7A8D90B7881}"/>
              </a:ext>
            </a:extLst>
          </p:cNvPr>
          <p:cNvGrpSpPr/>
          <p:nvPr/>
        </p:nvGrpSpPr>
        <p:grpSpPr>
          <a:xfrm>
            <a:off x="7094848" y="4489539"/>
            <a:ext cx="4194112" cy="1579526"/>
            <a:chOff x="7104245" y="3432878"/>
            <a:chExt cx="4914563" cy="2211728"/>
          </a:xfrm>
        </p:grpSpPr>
        <p:sp>
          <p:nvSpPr>
            <p:cNvPr id="50" name="Arrow: Up-Down 49">
              <a:extLst>
                <a:ext uri="{FF2B5EF4-FFF2-40B4-BE49-F238E27FC236}">
                  <a16:creationId xmlns:a16="http://schemas.microsoft.com/office/drawing/2014/main" id="{38C31543-831C-40F4-A78B-595BD453A3E0}"/>
                </a:ext>
              </a:extLst>
            </p:cNvPr>
            <p:cNvSpPr/>
            <p:nvPr/>
          </p:nvSpPr>
          <p:spPr>
            <a:xfrm flipH="1">
              <a:off x="7104245" y="3432878"/>
              <a:ext cx="2420356" cy="2211728"/>
            </a:xfrm>
            <a:prstGeom prst="upDownArrow">
              <a:avLst>
                <a:gd name="adj1" fmla="val 72738"/>
                <a:gd name="adj2" fmla="val 25018"/>
              </a:avLst>
            </a:prstGeom>
          </p:spPr>
          <p:style>
            <a:lnRef idx="0">
              <a:schemeClr val="accent2"/>
            </a:lnRef>
            <a:fillRef idx="3">
              <a:schemeClr val="accent2"/>
            </a:fillRef>
            <a:effectRef idx="3">
              <a:schemeClr val="accent2"/>
            </a:effectRef>
            <a:fontRef idx="minor">
              <a:schemeClr val="lt1"/>
            </a:fontRef>
          </p:style>
          <p:txBody>
            <a:bodyPr vert="vert" rtlCol="0" anchor="ctr"/>
            <a:lstStyle/>
            <a:p>
              <a:pPr algn="ctr"/>
              <a:endParaRPr lang="en-US" sz="1400" dirty="0"/>
            </a:p>
          </p:txBody>
        </p:sp>
        <p:grpSp>
          <p:nvGrpSpPr>
            <p:cNvPr id="58" name="Group 57">
              <a:extLst>
                <a:ext uri="{FF2B5EF4-FFF2-40B4-BE49-F238E27FC236}">
                  <a16:creationId xmlns:a16="http://schemas.microsoft.com/office/drawing/2014/main" id="{7AC08B6C-945B-4C44-A10B-C0FFF6C17F87}"/>
                </a:ext>
              </a:extLst>
            </p:cNvPr>
            <p:cNvGrpSpPr/>
            <p:nvPr/>
          </p:nvGrpSpPr>
          <p:grpSpPr>
            <a:xfrm>
              <a:off x="7715381" y="3984880"/>
              <a:ext cx="1254825" cy="1107659"/>
              <a:chOff x="8024932" y="4605765"/>
              <a:chExt cx="1727385" cy="1184945"/>
            </a:xfrm>
          </p:grpSpPr>
          <p:sp>
            <p:nvSpPr>
              <p:cNvPr id="56" name="Freeform: Shape 55">
                <a:extLst>
                  <a:ext uri="{FF2B5EF4-FFF2-40B4-BE49-F238E27FC236}">
                    <a16:creationId xmlns:a16="http://schemas.microsoft.com/office/drawing/2014/main" id="{A31A65DF-AB60-428A-8C2A-F6847D8DA550}"/>
                  </a:ext>
                </a:extLst>
              </p:cNvPr>
              <p:cNvSpPr/>
              <p:nvPr/>
            </p:nvSpPr>
            <p:spPr>
              <a:xfrm>
                <a:off x="8024932" y="4605765"/>
                <a:ext cx="1727385" cy="526642"/>
              </a:xfrm>
              <a:custGeom>
                <a:avLst/>
                <a:gdLst>
                  <a:gd name="connsiteX0" fmla="*/ 0 w 1727385"/>
                  <a:gd name="connsiteY0" fmla="*/ 0 h 526642"/>
                  <a:gd name="connsiteX1" fmla="*/ 1727385 w 1727385"/>
                  <a:gd name="connsiteY1" fmla="*/ 0 h 526642"/>
                  <a:gd name="connsiteX2" fmla="*/ 1727385 w 1727385"/>
                  <a:gd name="connsiteY2" fmla="*/ 526642 h 526642"/>
                  <a:gd name="connsiteX3" fmla="*/ 0 w 1727385"/>
                  <a:gd name="connsiteY3" fmla="*/ 526642 h 526642"/>
                  <a:gd name="connsiteX4" fmla="*/ 0 w 1727385"/>
                  <a:gd name="connsiteY4" fmla="*/ 0 h 526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385" h="526642">
                    <a:moveTo>
                      <a:pt x="0" y="0"/>
                    </a:moveTo>
                    <a:lnTo>
                      <a:pt x="1727385" y="0"/>
                    </a:lnTo>
                    <a:lnTo>
                      <a:pt x="1727385" y="526642"/>
                    </a:lnTo>
                    <a:lnTo>
                      <a:pt x="0" y="526642"/>
                    </a:lnTo>
                    <a:lnTo>
                      <a:pt x="0" y="0"/>
                    </a:lnTo>
                    <a:close/>
                  </a:path>
                </a:pathLst>
              </a:custGeom>
              <a:ln w="76200">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1600" kern="1200" dirty="0"/>
                  <a:t>Outcome</a:t>
                </a:r>
              </a:p>
            </p:txBody>
          </p:sp>
          <p:sp>
            <p:nvSpPr>
              <p:cNvPr id="57" name="Freeform: Shape 56">
                <a:extLst>
                  <a:ext uri="{FF2B5EF4-FFF2-40B4-BE49-F238E27FC236}">
                    <a16:creationId xmlns:a16="http://schemas.microsoft.com/office/drawing/2014/main" id="{BFD098B6-5271-44B7-89E7-3437B38C6C6A}"/>
                  </a:ext>
                </a:extLst>
              </p:cNvPr>
              <p:cNvSpPr/>
              <p:nvPr/>
            </p:nvSpPr>
            <p:spPr>
              <a:xfrm>
                <a:off x="8024932" y="5264068"/>
                <a:ext cx="1727385" cy="526642"/>
              </a:xfrm>
              <a:custGeom>
                <a:avLst/>
                <a:gdLst>
                  <a:gd name="connsiteX0" fmla="*/ 0 w 1727385"/>
                  <a:gd name="connsiteY0" fmla="*/ 0 h 526642"/>
                  <a:gd name="connsiteX1" fmla="*/ 1727385 w 1727385"/>
                  <a:gd name="connsiteY1" fmla="*/ 0 h 526642"/>
                  <a:gd name="connsiteX2" fmla="*/ 1727385 w 1727385"/>
                  <a:gd name="connsiteY2" fmla="*/ 526642 h 526642"/>
                  <a:gd name="connsiteX3" fmla="*/ 0 w 1727385"/>
                  <a:gd name="connsiteY3" fmla="*/ 526642 h 526642"/>
                  <a:gd name="connsiteX4" fmla="*/ 0 w 1727385"/>
                  <a:gd name="connsiteY4" fmla="*/ 0 h 526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385" h="526642">
                    <a:moveTo>
                      <a:pt x="0" y="0"/>
                    </a:moveTo>
                    <a:lnTo>
                      <a:pt x="1727385" y="0"/>
                    </a:lnTo>
                    <a:lnTo>
                      <a:pt x="1727385" y="526642"/>
                    </a:lnTo>
                    <a:lnTo>
                      <a:pt x="0" y="526642"/>
                    </a:lnTo>
                    <a:lnTo>
                      <a:pt x="0" y="0"/>
                    </a:lnTo>
                    <a:close/>
                  </a:path>
                </a:pathLst>
              </a:custGeom>
              <a:ln w="76200">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1600" kern="1200" dirty="0"/>
                  <a:t>Data</a:t>
                </a:r>
              </a:p>
            </p:txBody>
          </p:sp>
        </p:grpSp>
        <p:sp>
          <p:nvSpPr>
            <p:cNvPr id="70" name="Freeform: Shape 69">
              <a:extLst>
                <a:ext uri="{FF2B5EF4-FFF2-40B4-BE49-F238E27FC236}">
                  <a16:creationId xmlns:a16="http://schemas.microsoft.com/office/drawing/2014/main" id="{F65D6205-A04C-4E97-BF03-E76F9A16BE71}"/>
                </a:ext>
              </a:extLst>
            </p:cNvPr>
            <p:cNvSpPr/>
            <p:nvPr/>
          </p:nvSpPr>
          <p:spPr>
            <a:xfrm>
              <a:off x="9678113" y="3680213"/>
              <a:ext cx="1443902" cy="1926277"/>
            </a:xfrm>
            <a:custGeom>
              <a:avLst/>
              <a:gdLst>
                <a:gd name="connsiteX0" fmla="*/ 0 w 1727385"/>
                <a:gd name="connsiteY0" fmla="*/ 0 h 526642"/>
                <a:gd name="connsiteX1" fmla="*/ 1727385 w 1727385"/>
                <a:gd name="connsiteY1" fmla="*/ 0 h 526642"/>
                <a:gd name="connsiteX2" fmla="*/ 1727385 w 1727385"/>
                <a:gd name="connsiteY2" fmla="*/ 526642 h 526642"/>
                <a:gd name="connsiteX3" fmla="*/ 0 w 1727385"/>
                <a:gd name="connsiteY3" fmla="*/ 526642 h 526642"/>
                <a:gd name="connsiteX4" fmla="*/ 0 w 1727385"/>
                <a:gd name="connsiteY4" fmla="*/ 0 h 526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385" h="526642">
                  <a:moveTo>
                    <a:pt x="0" y="0"/>
                  </a:moveTo>
                  <a:lnTo>
                    <a:pt x="1727385" y="0"/>
                  </a:lnTo>
                  <a:lnTo>
                    <a:pt x="1727385" y="526642"/>
                  </a:lnTo>
                  <a:lnTo>
                    <a:pt x="0" y="526642"/>
                  </a:lnTo>
                  <a:lnTo>
                    <a:pt x="0" y="0"/>
                  </a:lnTo>
                  <a:close/>
                </a:path>
              </a:pathLst>
            </a:custGeom>
            <a:ln/>
          </p:spPr>
          <p:style>
            <a:lnRef idx="0">
              <a:schemeClr val="accent6"/>
            </a:lnRef>
            <a:fillRef idx="3">
              <a:schemeClr val="accent6"/>
            </a:fillRef>
            <a:effectRef idx="3">
              <a:schemeClr val="accent6"/>
            </a:effectRef>
            <a:fontRef idx="minor">
              <a:schemeClr val="lt1"/>
            </a:fontRef>
          </p:style>
          <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1400" dirty="0"/>
                <a:t>Validation</a:t>
              </a:r>
            </a:p>
            <a:p>
              <a:pPr marL="0" lvl="0" indent="0" algn="ctr" defTabSz="977900">
                <a:lnSpc>
                  <a:spcPct val="90000"/>
                </a:lnSpc>
                <a:spcBef>
                  <a:spcPct val="0"/>
                </a:spcBef>
                <a:spcAft>
                  <a:spcPct val="35000"/>
                </a:spcAft>
                <a:buNone/>
              </a:pPr>
              <a:r>
                <a:rPr lang="en-US" sz="1400" dirty="0"/>
                <a:t>Dev Error</a:t>
              </a:r>
            </a:p>
            <a:p>
              <a:pPr marL="0" lvl="0" indent="0" algn="ctr" defTabSz="977900">
                <a:lnSpc>
                  <a:spcPct val="90000"/>
                </a:lnSpc>
                <a:spcBef>
                  <a:spcPct val="0"/>
                </a:spcBef>
                <a:spcAft>
                  <a:spcPct val="35000"/>
                </a:spcAft>
                <a:buNone/>
              </a:pPr>
              <a:r>
                <a:rPr lang="en-US" sz="1400" dirty="0"/>
                <a:t>Ops Error</a:t>
              </a:r>
            </a:p>
            <a:p>
              <a:pPr marL="0" lvl="0" indent="0" algn="ctr" defTabSz="977900">
                <a:lnSpc>
                  <a:spcPct val="90000"/>
                </a:lnSpc>
                <a:spcBef>
                  <a:spcPct val="0"/>
                </a:spcBef>
                <a:spcAft>
                  <a:spcPct val="35000"/>
                </a:spcAft>
                <a:buNone/>
              </a:pPr>
              <a:r>
                <a:rPr lang="en-US" sz="1400" dirty="0"/>
                <a:t>Warning</a:t>
              </a:r>
            </a:p>
            <a:p>
              <a:pPr marL="0" lvl="0" indent="0" algn="ctr" defTabSz="977900">
                <a:lnSpc>
                  <a:spcPct val="90000"/>
                </a:lnSpc>
                <a:spcBef>
                  <a:spcPct val="0"/>
                </a:spcBef>
                <a:spcAft>
                  <a:spcPct val="35000"/>
                </a:spcAft>
                <a:buNone/>
              </a:pPr>
              <a:r>
                <a:rPr lang="en-US" sz="1400" dirty="0"/>
                <a:t>Info</a:t>
              </a:r>
            </a:p>
          </p:txBody>
        </p:sp>
        <p:cxnSp>
          <p:nvCxnSpPr>
            <p:cNvPr id="52" name="Connector: Elbow 51">
              <a:extLst>
                <a:ext uri="{FF2B5EF4-FFF2-40B4-BE49-F238E27FC236}">
                  <a16:creationId xmlns:a16="http://schemas.microsoft.com/office/drawing/2014/main" id="{AE4ABB76-3DD6-4C45-BC3E-38C7B89EBE68}"/>
                </a:ext>
              </a:extLst>
            </p:cNvPr>
            <p:cNvCxnSpPr>
              <a:cxnSpLocks/>
            </p:cNvCxnSpPr>
            <p:nvPr/>
          </p:nvCxnSpPr>
          <p:spPr>
            <a:xfrm flipH="1" flipV="1">
              <a:off x="8753877" y="4125615"/>
              <a:ext cx="216330" cy="172234"/>
            </a:xfrm>
            <a:prstGeom prst="bentConnector5">
              <a:avLst>
                <a:gd name="adj1" fmla="val -71476"/>
                <a:gd name="adj2" fmla="val -326371"/>
                <a:gd name="adj3" fmla="val 414624"/>
              </a:avLst>
            </a:prstGeom>
          </p:spPr>
          <p:style>
            <a:lnRef idx="1">
              <a:schemeClr val="accent1"/>
            </a:lnRef>
            <a:fillRef idx="0">
              <a:schemeClr val="accent1"/>
            </a:fillRef>
            <a:effectRef idx="0">
              <a:schemeClr val="accent1"/>
            </a:effectRef>
            <a:fontRef idx="minor">
              <a:schemeClr val="tx1"/>
            </a:fontRef>
          </p:style>
        </p:cxnSp>
        <p:cxnSp>
          <p:nvCxnSpPr>
            <p:cNvPr id="59" name="Connector: Elbow 58">
              <a:extLst>
                <a:ext uri="{FF2B5EF4-FFF2-40B4-BE49-F238E27FC236}">
                  <a16:creationId xmlns:a16="http://schemas.microsoft.com/office/drawing/2014/main" id="{2CBF507D-D532-41E4-A7C9-0982AE3C8B16}"/>
                </a:ext>
              </a:extLst>
            </p:cNvPr>
            <p:cNvCxnSpPr>
              <a:cxnSpLocks/>
            </p:cNvCxnSpPr>
            <p:nvPr/>
          </p:nvCxnSpPr>
          <p:spPr>
            <a:xfrm>
              <a:off x="9758997" y="3949419"/>
              <a:ext cx="170477" cy="3546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72" name="Connector: Elbow 71">
              <a:extLst>
                <a:ext uri="{FF2B5EF4-FFF2-40B4-BE49-F238E27FC236}">
                  <a16:creationId xmlns:a16="http://schemas.microsoft.com/office/drawing/2014/main" id="{CEDDE3CC-BF10-4519-B770-EC53969395EB}"/>
                </a:ext>
              </a:extLst>
            </p:cNvPr>
            <p:cNvCxnSpPr>
              <a:cxnSpLocks/>
            </p:cNvCxnSpPr>
            <p:nvPr/>
          </p:nvCxnSpPr>
          <p:spPr>
            <a:xfrm>
              <a:off x="8970206" y="4203143"/>
              <a:ext cx="707907" cy="487749"/>
            </a:xfrm>
            <a:prstGeom prst="bentConnector3">
              <a:avLst/>
            </a:prstGeom>
            <a:ln w="762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 name="Rectangle 79">
              <a:extLst>
                <a:ext uri="{FF2B5EF4-FFF2-40B4-BE49-F238E27FC236}">
                  <a16:creationId xmlns:a16="http://schemas.microsoft.com/office/drawing/2014/main" id="{9D9B15DF-8AD4-4C5D-9E05-142CC880EA42}"/>
                </a:ext>
              </a:extLst>
            </p:cNvPr>
            <p:cNvSpPr/>
            <p:nvPr/>
          </p:nvSpPr>
          <p:spPr>
            <a:xfrm rot="16200000">
              <a:off x="10339446" y="4401057"/>
              <a:ext cx="1926275" cy="47748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a:t>Log Message</a:t>
              </a:r>
            </a:p>
          </p:txBody>
        </p:sp>
        <p:sp>
          <p:nvSpPr>
            <p:cNvPr id="81" name="Rectangle 80">
              <a:extLst>
                <a:ext uri="{FF2B5EF4-FFF2-40B4-BE49-F238E27FC236}">
                  <a16:creationId xmlns:a16="http://schemas.microsoft.com/office/drawing/2014/main" id="{5A313653-D13E-4AD5-BB55-BD205254AF08}"/>
                </a:ext>
              </a:extLst>
            </p:cNvPr>
            <p:cNvSpPr/>
            <p:nvPr/>
          </p:nvSpPr>
          <p:spPr>
            <a:xfrm rot="16200000">
              <a:off x="10821146" y="4396841"/>
              <a:ext cx="1917841" cy="477483"/>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400" dirty="0"/>
                <a:t>User Message</a:t>
              </a:r>
            </a:p>
          </p:txBody>
        </p:sp>
      </p:grpSp>
      <p:cxnSp>
        <p:nvCxnSpPr>
          <p:cNvPr id="60" name="Straight Connector 59">
            <a:extLst>
              <a:ext uri="{FF2B5EF4-FFF2-40B4-BE49-F238E27FC236}">
                <a16:creationId xmlns:a16="http://schemas.microsoft.com/office/drawing/2014/main" id="{E20A2D2B-3160-4CDC-8858-54FF1B734F98}"/>
              </a:ext>
            </a:extLst>
          </p:cNvPr>
          <p:cNvCxnSpPr>
            <a:cxnSpLocks/>
          </p:cNvCxnSpPr>
          <p:nvPr/>
        </p:nvCxnSpPr>
        <p:spPr>
          <a:xfrm>
            <a:off x="6096000" y="2255903"/>
            <a:ext cx="5192960" cy="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21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500"/>
                                        <p:tgtEl>
                                          <p:spTgt spid="6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930400"/>
            <a:ext cx="10972800" cy="762000"/>
          </a:xfrm>
          <a:noFill/>
          <a:ln w="9525">
            <a:noFill/>
            <a:miter lim="800000"/>
            <a:headEnd/>
            <a:tailEnd/>
          </a:ln>
        </p:spPr>
        <p:txBody>
          <a:bodyPr vert="horz" wrap="square" lIns="121920" tIns="60960" rIns="121920" bIns="60960" numCol="1" anchor="ctr" anchorCtr="0" compatLnSpc="1">
            <a:prstTxWarp prst="textNoShape">
              <a:avLst/>
            </a:prstTxWarp>
            <a:normAutofit fontScale="90000"/>
          </a:bodyPr>
          <a:lstStyle/>
          <a:p>
            <a:r>
              <a:rPr lang="en-US" sz="6400" dirty="0">
                <a:solidFill>
                  <a:schemeClr val="tx1"/>
                </a:solidFill>
              </a:rPr>
              <a:t>f</a:t>
            </a:r>
            <a:br>
              <a:rPr lang="en-US" sz="6400" dirty="0">
                <a:solidFill>
                  <a:schemeClr val="tx1"/>
                </a:solidFill>
              </a:rPr>
            </a:br>
            <a:r>
              <a:rPr lang="en-US" sz="6400" dirty="0">
                <a:solidFill>
                  <a:schemeClr val="tx1"/>
                </a:solidFill>
              </a:rPr>
              <a:t>Delegate</a:t>
            </a:r>
            <a:br>
              <a:rPr lang="en-US" sz="6400" dirty="0">
                <a:solidFill>
                  <a:schemeClr val="tx1"/>
                </a:solidFill>
              </a:rPr>
            </a:br>
            <a:r>
              <a:rPr lang="en-US" sz="6400" dirty="0">
                <a:solidFill>
                  <a:schemeClr val="tx1"/>
                </a:solidFill>
              </a:rPr>
              <a:t>Lambda</a:t>
            </a:r>
            <a:br>
              <a:rPr lang="en-US" sz="6400" dirty="0">
                <a:solidFill>
                  <a:schemeClr val="tx1"/>
                </a:solidFill>
              </a:rPr>
            </a:br>
            <a:r>
              <a:rPr lang="en-US" sz="6400" dirty="0" err="1">
                <a:solidFill>
                  <a:schemeClr val="tx1"/>
                </a:solidFill>
              </a:rPr>
              <a:t>func</a:t>
            </a:r>
            <a:endParaRPr lang="en-US" sz="6400" dirty="0">
              <a:solidFill>
                <a:schemeClr val="tx1"/>
              </a:solidFill>
            </a:endParaRPr>
          </a:p>
        </p:txBody>
      </p:sp>
      <p:sp>
        <p:nvSpPr>
          <p:cNvPr id="3" name="Content Placeholder 2"/>
          <p:cNvSpPr>
            <a:spLocks noGrp="1"/>
          </p:cNvSpPr>
          <p:nvPr>
            <p:ph idx="1"/>
          </p:nvPr>
        </p:nvSpPr>
        <p:spPr>
          <a:xfrm>
            <a:off x="838200" y="4004734"/>
            <a:ext cx="10515600" cy="2172229"/>
          </a:xfrm>
        </p:spPr>
        <p:txBody>
          <a:bodyPr>
            <a:normAutofit/>
          </a:bodyPr>
          <a:lstStyle/>
          <a:p>
            <a:pPr marL="0" indent="0" algn="ctr">
              <a:buNone/>
            </a:pPr>
            <a:r>
              <a:rPr lang="en-US" sz="4400" dirty="0">
                <a:solidFill>
                  <a:schemeClr val="accent1">
                    <a:lumMod val="75000"/>
                  </a:schemeClr>
                </a:solidFill>
              </a:rPr>
              <a:t>Are the same in today’s context</a:t>
            </a:r>
            <a:endParaRPr lang="en-US" sz="4000" dirty="0">
              <a:solidFill>
                <a:schemeClr val="accent1">
                  <a:lumMod val="75000"/>
                </a:schemeClr>
              </a:solidFill>
            </a:endParaRPr>
          </a:p>
          <a:p>
            <a:pPr marL="0" indent="0" algn="ctr">
              <a:buNone/>
            </a:pPr>
            <a:endParaRPr lang="en-US" sz="4400" dirty="0">
              <a:solidFill>
                <a:schemeClr val="accent1">
                  <a:lumMod val="75000"/>
                </a:schemeClr>
              </a:solidFill>
            </a:endParaRPr>
          </a:p>
        </p:txBody>
      </p:sp>
    </p:spTree>
    <p:extLst>
      <p:ext uri="{BB962C8B-B14F-4D97-AF65-F5344CB8AC3E}">
        <p14:creationId xmlns:p14="http://schemas.microsoft.com/office/powerpoint/2010/main" val="1531154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100" y="683418"/>
            <a:ext cx="10515600" cy="5491163"/>
          </a:xfrm>
        </p:spPr>
        <p:txBody>
          <a:bodyPr>
            <a:normAutofit/>
          </a:bodyPr>
          <a:lstStyle/>
          <a:p>
            <a:r>
              <a:rPr lang="en-US" sz="3000" dirty="0"/>
              <a:t>Delegates are code fragments that can be stored to execute later</a:t>
            </a:r>
          </a:p>
          <a:p>
            <a:r>
              <a:rPr lang="en-US" b="1" dirty="0">
                <a:latin typeface="Courier New" panose="02070309020205020404" pitchFamily="49" charset="0"/>
                <a:cs typeface="Courier New" panose="02070309020205020404" pitchFamily="49" charset="0"/>
              </a:rPr>
              <a:t>Func&lt;T&gt;</a:t>
            </a:r>
          </a:p>
          <a:p>
            <a:pPr lvl="1"/>
            <a:r>
              <a:rPr lang="en-US" b="1" dirty="0">
                <a:latin typeface="Courier New" panose="02070309020205020404" pitchFamily="49" charset="0"/>
                <a:cs typeface="Courier New" panose="02070309020205020404" pitchFamily="49" charset="0"/>
              </a:rPr>
              <a:t>Func&lt;T&lt;T1&lt;T2&gt;&gt;&gt;</a:t>
            </a:r>
          </a:p>
          <a:p>
            <a:r>
              <a:rPr lang="en-US" b="1" dirty="0">
                <a:latin typeface="Courier New" panose="02070309020205020404" pitchFamily="49" charset="0"/>
                <a:cs typeface="Courier New" panose="02070309020205020404" pitchFamily="49" charset="0"/>
              </a:rPr>
              <a:t>Func&lt;T1, T2&gt;</a:t>
            </a:r>
          </a:p>
          <a:p>
            <a:pPr lvl="1"/>
            <a:r>
              <a:rPr lang="en-US" b="1" dirty="0">
                <a:latin typeface="Courier New" panose="02070309020205020404" pitchFamily="49" charset="0"/>
                <a:cs typeface="Courier New" panose="02070309020205020404" pitchFamily="49" charset="0"/>
              </a:rPr>
              <a:t>Func&lt;</a:t>
            </a:r>
            <a:r>
              <a:rPr lang="en-US" b="1" dirty="0" err="1">
                <a:latin typeface="Courier New" panose="02070309020205020404" pitchFamily="49" charset="0"/>
                <a:cs typeface="Courier New" panose="02070309020205020404" pitchFamily="49" charset="0"/>
              </a:rPr>
              <a:t>TParam</a:t>
            </a:r>
            <a:r>
              <a:rPr lang="en-US" b="1" dirty="0">
                <a:latin typeface="Courier New" panose="02070309020205020404" pitchFamily="49" charset="0"/>
                <a:cs typeface="Courier New" panose="02070309020205020404" pitchFamily="49" charset="0"/>
              </a:rPr>
              <a:t>, T&lt;T1&lt;T2&gt;&gt;&gt;</a:t>
            </a:r>
          </a:p>
          <a:p>
            <a:pPr lvl="1"/>
            <a:r>
              <a:rPr lang="en-US" b="1" dirty="0">
                <a:latin typeface="Courier New" panose="02070309020205020404" pitchFamily="49" charset="0"/>
                <a:cs typeface="Courier New" panose="02070309020205020404" pitchFamily="49" charset="0"/>
              </a:rPr>
              <a:t>Func&lt;int, Task&lt;</a:t>
            </a:r>
            <a:r>
              <a:rPr lang="en-US" b="1" dirty="0" err="1">
                <a:latin typeface="Courier New" panose="02070309020205020404" pitchFamily="49" charset="0"/>
                <a:cs typeface="Courier New" panose="02070309020205020404" pitchFamily="49" charset="0"/>
              </a:rPr>
              <a:t>DataResult</a:t>
            </a:r>
            <a:r>
              <a:rPr lang="en-US" b="1" dirty="0">
                <a:latin typeface="Courier New" panose="02070309020205020404" pitchFamily="49" charset="0"/>
                <a:cs typeface="Courier New" panose="02070309020205020404" pitchFamily="49" charset="0"/>
              </a:rPr>
              <a:t>&lt;List&lt;Student&gt;&gt;&gt;&gt;</a:t>
            </a:r>
          </a:p>
          <a:p>
            <a:r>
              <a:rPr lang="en-US" b="1" dirty="0">
                <a:latin typeface="Courier New" panose="02070309020205020404" pitchFamily="49" charset="0"/>
                <a:cs typeface="Courier New" panose="02070309020205020404" pitchFamily="49" charset="0"/>
              </a:rPr>
              <a:t>=&gt;</a:t>
            </a:r>
          </a:p>
          <a:p>
            <a:pPr lvl="1"/>
            <a:r>
              <a:rPr lang="en-US" b="1" dirty="0">
                <a:solidFill>
                  <a:srgbClr val="7030A0"/>
                </a:solidFill>
                <a:latin typeface="Courier New" panose="02070309020205020404" pitchFamily="49" charset="0"/>
                <a:cs typeface="Courier New" panose="02070309020205020404" pitchFamily="49" charset="0"/>
              </a:rPr>
              <a:t>Func&lt;int, int&gt; f1 = </a:t>
            </a:r>
            <a:r>
              <a:rPr lang="en-US" b="1" dirty="0">
                <a:latin typeface="Courier New" panose="02070309020205020404" pitchFamily="49" charset="0"/>
                <a:cs typeface="Courier New" panose="02070309020205020404" pitchFamily="49" charset="0"/>
              </a:rPr>
              <a:t>x =&gt; x + 2;</a:t>
            </a:r>
          </a:p>
          <a:p>
            <a:pPr lvl="1"/>
            <a:r>
              <a:rPr lang="en-US" b="1" dirty="0">
                <a:solidFill>
                  <a:srgbClr val="7030A0"/>
                </a:solidFill>
                <a:latin typeface="Courier New" panose="02070309020205020404" pitchFamily="49" charset="0"/>
                <a:cs typeface="Courier New" panose="02070309020205020404" pitchFamily="49" charset="0"/>
              </a:rPr>
              <a:t>Func&lt;int&gt; f2 = </a:t>
            </a:r>
            <a:r>
              <a:rPr lang="en-US" b="1" dirty="0">
                <a:latin typeface="Courier New" panose="02070309020205020404" pitchFamily="49" charset="0"/>
                <a:cs typeface="Courier New" panose="02070309020205020404" pitchFamily="49" charset="0"/>
              </a:rPr>
              <a:t>() =&gt; 42;</a:t>
            </a:r>
          </a:p>
          <a:p>
            <a:pPr lvl="1"/>
            <a:r>
              <a:rPr lang="en-US" b="1" dirty="0">
                <a:solidFill>
                  <a:srgbClr val="7030A0"/>
                </a:solidFill>
                <a:latin typeface="Courier New" panose="02070309020205020404" pitchFamily="49" charset="0"/>
                <a:cs typeface="Courier New" panose="02070309020205020404" pitchFamily="49" charset="0"/>
              </a:rPr>
              <a:t>Func&lt;int, int, int&gt; f3 </a:t>
            </a:r>
            <a:r>
              <a:rPr lang="en-US" b="1" dirty="0">
                <a:latin typeface="Courier New" panose="02070309020205020404" pitchFamily="49" charset="0"/>
                <a:cs typeface="Courier New" panose="02070309020205020404" pitchFamily="49" charset="0"/>
              </a:rPr>
              <a:t>= (x, y) =&gt; x + y;</a:t>
            </a:r>
          </a:p>
          <a:p>
            <a:r>
              <a:rPr lang="en-US" b="1" dirty="0">
                <a:latin typeface="Courier New" panose="02070309020205020404" pitchFamily="49" charset="0"/>
                <a:cs typeface="Courier New" panose="02070309020205020404" pitchFamily="49" charset="0"/>
              </a:rPr>
              <a:t>...Where&lt;T&gt;(Func&lt;T, bool&gt; predicate)</a:t>
            </a:r>
          </a:p>
          <a:p>
            <a:pPr lvl="1"/>
            <a:r>
              <a:rPr lang="en-US" b="1" dirty="0">
                <a:latin typeface="Courier New" panose="02070309020205020404" pitchFamily="49" charset="0"/>
                <a:cs typeface="Courier New" panose="02070309020205020404" pitchFamily="49" charset="0"/>
              </a:rPr>
              <a:t>var y = </a:t>
            </a:r>
            <a:r>
              <a:rPr lang="en-US" b="1" dirty="0" err="1">
                <a:latin typeface="Courier New" panose="02070309020205020404" pitchFamily="49" charset="0"/>
                <a:cs typeface="Courier New" panose="02070309020205020404" pitchFamily="49" charset="0"/>
              </a:rPr>
              <a:t>list.Where</a:t>
            </a:r>
            <a:r>
              <a:rPr lang="en-US" b="1" dirty="0">
                <a:latin typeface="Courier New" panose="02070309020205020404" pitchFamily="49" charset="0"/>
                <a:cs typeface="Courier New" panose="02070309020205020404" pitchFamily="49" charset="0"/>
              </a:rPr>
              <a:t>(z =&gt; </a:t>
            </a:r>
            <a:r>
              <a:rPr lang="en-US" b="1" dirty="0" err="1">
                <a:latin typeface="Courier New" panose="02070309020205020404" pitchFamily="49" charset="0"/>
                <a:cs typeface="Courier New" panose="02070309020205020404" pitchFamily="49" charset="0"/>
              </a:rPr>
              <a:t>z.Id</a:t>
            </a:r>
            <a:r>
              <a:rPr lang="en-US" b="1" dirty="0">
                <a:latin typeface="Courier New" panose="02070309020205020404" pitchFamily="49" charset="0"/>
                <a:cs typeface="Courier New" panose="02070309020205020404" pitchFamily="49" charset="0"/>
              </a:rPr>
              <a:t> == x);</a:t>
            </a:r>
          </a:p>
          <a:p>
            <a:pPr lvl="1"/>
            <a:endParaRPr lang="en-US"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95167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Functions as first-class citizens</a:t>
            </a:r>
          </a:p>
        </p:txBody>
      </p:sp>
      <p:sp>
        <p:nvSpPr>
          <p:cNvPr id="3" name="Content Placeholder 2"/>
          <p:cNvSpPr>
            <a:spLocks noGrp="1"/>
          </p:cNvSpPr>
          <p:nvPr>
            <p:ph idx="1"/>
          </p:nvPr>
        </p:nvSpPr>
        <p:spPr>
          <a:xfrm>
            <a:off x="2019300" y="1591717"/>
            <a:ext cx="9334500" cy="4603528"/>
          </a:xfrm>
        </p:spPr>
        <p:txBody>
          <a:bodyPr>
            <a:normAutofit/>
          </a:bodyPr>
          <a:lstStyle/>
          <a:p>
            <a:r>
              <a:rPr lang="en-US" dirty="0"/>
              <a:t>Define functions (like data)</a:t>
            </a:r>
          </a:p>
          <a:p>
            <a:r>
              <a:rPr lang="en-US" dirty="0"/>
              <a:t>Pass functions around (like data)</a:t>
            </a:r>
          </a:p>
          <a:p>
            <a:r>
              <a:rPr lang="en-US" dirty="0"/>
              <a:t>Support higher order functions</a:t>
            </a:r>
          </a:p>
          <a:p>
            <a:pPr lvl="1"/>
            <a:r>
              <a:rPr lang="en-US" dirty="0"/>
              <a:t>Functions with delegate parameters or return delegates</a:t>
            </a:r>
          </a:p>
          <a:p>
            <a:r>
              <a:rPr lang="en-US" dirty="0"/>
              <a:t>In C# (and Visual Basic) this means Delegates</a:t>
            </a:r>
          </a:p>
          <a:p>
            <a:pPr lvl="1"/>
            <a:endParaRPr lang="en-US" dirty="0"/>
          </a:p>
          <a:p>
            <a:pPr lvl="1"/>
            <a:endParaRPr lang="en-US" dirty="0"/>
          </a:p>
        </p:txBody>
      </p:sp>
    </p:spTree>
    <p:extLst>
      <p:ext uri="{BB962C8B-B14F-4D97-AF65-F5344CB8AC3E}">
        <p14:creationId xmlns:p14="http://schemas.microsoft.com/office/powerpoint/2010/main" val="482625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18811</TotalTime>
  <Words>1789</Words>
  <Application>Microsoft Office PowerPoint</Application>
  <PresentationFormat>Widescreen</PresentationFormat>
  <Paragraphs>444</Paragraphs>
  <Slides>66</Slides>
  <Notes>31</Notes>
  <HiddenSlides>10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66</vt:i4>
      </vt:variant>
    </vt:vector>
  </HeadingPairs>
  <TitlesOfParts>
    <vt:vector size="73" baseType="lpstr">
      <vt:lpstr>Arial</vt:lpstr>
      <vt:lpstr>Calibri</vt:lpstr>
      <vt:lpstr>Calibri Light</vt:lpstr>
      <vt:lpstr>Courier New</vt:lpstr>
      <vt:lpstr>Eras Bold ITC</vt:lpstr>
      <vt:lpstr>Forte</vt:lpstr>
      <vt:lpstr>Office Theme</vt:lpstr>
      <vt:lpstr>PowerPoint Presentation</vt:lpstr>
      <vt:lpstr>PowerPoint Presentation</vt:lpstr>
      <vt:lpstr>Winsome Smile  Chris Smither Small Revelations album</vt:lpstr>
      <vt:lpstr>What is a Functional Language?</vt:lpstr>
      <vt:lpstr>Why C# with Functional</vt:lpstr>
      <vt:lpstr>Benefits of functional programming in C# &lt;=7</vt:lpstr>
      <vt:lpstr>f Delegate Lambda func</vt:lpstr>
      <vt:lpstr>PowerPoint Presentation</vt:lpstr>
      <vt:lpstr>Functions as first-class citizens</vt:lpstr>
      <vt:lpstr>Delegates – functions as data</vt:lpstr>
      <vt:lpstr>Delegates – functions as data</vt:lpstr>
      <vt:lpstr>Demo!</vt:lpstr>
      <vt:lpstr>Benefits of functional programming in C# &lt;= 7</vt:lpstr>
      <vt:lpstr>Purity</vt:lpstr>
      <vt:lpstr>Demo!</vt:lpstr>
      <vt:lpstr>Purity</vt:lpstr>
      <vt:lpstr>Purity is rather boring</vt:lpstr>
      <vt:lpstr>Your app might look like... </vt:lpstr>
      <vt:lpstr>PowerPoint Presentation</vt:lpstr>
      <vt:lpstr>Separate pure and not pure code</vt:lpstr>
      <vt:lpstr>PowerPoint Presentation</vt:lpstr>
      <vt:lpstr>PowerPoint Presentation</vt:lpstr>
      <vt:lpstr>C# is statically typed and allows multiple internal functional islands</vt:lpstr>
      <vt:lpstr>The ability to test is a measure of architectural sanity</vt:lpstr>
      <vt:lpstr>Separate pure and not pure code</vt:lpstr>
      <vt:lpstr>Benefits of functional programming in C# &lt;= 7</vt:lpstr>
      <vt:lpstr>Demo!</vt:lpstr>
      <vt:lpstr>Benefits of functional programming in C# &lt;= 7</vt:lpstr>
      <vt:lpstr>Benefits of functional programming in C# &lt;= 7</vt:lpstr>
      <vt:lpstr>Refactoring to Functional</vt:lpstr>
      <vt:lpstr>Imperative (normal) Refactoring</vt:lpstr>
      <vt:lpstr>Imperative Refactoring</vt:lpstr>
      <vt:lpstr>Imperative Refactoring</vt:lpstr>
      <vt:lpstr>Demo!</vt:lpstr>
      <vt:lpstr>Functional Refactoring</vt:lpstr>
      <vt:lpstr>Functional Refactoring</vt:lpstr>
      <vt:lpstr>Imperative Refactoring</vt:lpstr>
      <vt:lpstr>Functional Refactoring</vt:lpstr>
      <vt:lpstr>Functional Refactoring</vt:lpstr>
      <vt:lpstr>Demo!</vt:lpstr>
      <vt:lpstr>Benefits of functional programming in C# &lt;= 7</vt:lpstr>
      <vt:lpstr>Basic App Data Flow</vt:lpstr>
      <vt:lpstr>PowerPoint Presentation</vt:lpstr>
      <vt:lpstr>PowerPoint Presentation</vt:lpstr>
      <vt:lpstr>What could possibly go wrong?</vt:lpstr>
      <vt:lpstr>Naming is hard</vt:lpstr>
      <vt:lpstr>Naming is hard</vt:lpstr>
      <vt:lpstr>PowerPoint Presentation</vt:lpstr>
      <vt:lpstr>Your app might look like...</vt:lpstr>
      <vt:lpstr>Your app might look like...</vt:lpstr>
      <vt:lpstr>Your app might look like...</vt:lpstr>
      <vt:lpstr>Your app might look like...</vt:lpstr>
      <vt:lpstr>Your app might look like...</vt:lpstr>
      <vt:lpstr>PowerPoint Presentation</vt:lpstr>
      <vt:lpstr>Demo!</vt:lpstr>
      <vt:lpstr>Benefits of functional programming in C# &lt;= 7</vt:lpstr>
      <vt:lpstr>Demo!</vt:lpstr>
      <vt:lpstr>Questions? Functional Techniques for C# @kathleendollard  kdollard@microsoft.com </vt:lpstr>
      <vt:lpstr>Generic inheritance hierarchies   from a partial application perspective</vt:lpstr>
      <vt:lpstr>PowerPoint Presentation</vt:lpstr>
      <vt:lpstr>PowerPoint Presentation</vt:lpstr>
      <vt:lpstr>Demo!</vt:lpstr>
      <vt:lpstr>Useful things in C#</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Kathleen Dollard</dc:creator>
  <cp:lastModifiedBy>Kathleen Dollard</cp:lastModifiedBy>
  <cp:revision>201</cp:revision>
  <dcterms:created xsi:type="dcterms:W3CDTF">2017-04-29T20:18:55Z</dcterms:created>
  <dcterms:modified xsi:type="dcterms:W3CDTF">2019-06-12T13:55:16Z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kdollard@microsoft.com</vt:lpwstr>
  </property>
  <property fmtid="{D5CDD505-2E9C-101B-9397-08002B2CF9AE}" pid="5" name="MSIP_Label_f42aa342-8706-4288-bd11-ebb85995028c_SetDate">
    <vt:lpwstr>2017-10-31T02:13:03.3120312Z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