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4.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724" r:id="rId4"/>
    <p:sldMasterId id="2147483763" r:id="rId5"/>
  </p:sldMasterIdLst>
  <p:notesMasterIdLst>
    <p:notesMasterId r:id="rId51"/>
  </p:notesMasterIdLst>
  <p:sldIdLst>
    <p:sldId id="10918" r:id="rId6"/>
    <p:sldId id="10923" r:id="rId7"/>
    <p:sldId id="10929" r:id="rId8"/>
    <p:sldId id="264" r:id="rId9"/>
    <p:sldId id="10159" r:id="rId10"/>
    <p:sldId id="10920" r:id="rId11"/>
    <p:sldId id="10957" r:id="rId12"/>
    <p:sldId id="10938" r:id="rId13"/>
    <p:sldId id="10919" r:id="rId14"/>
    <p:sldId id="10924" r:id="rId15"/>
    <p:sldId id="10940" r:id="rId16"/>
    <p:sldId id="10946" r:id="rId17"/>
    <p:sldId id="10947" r:id="rId18"/>
    <p:sldId id="10949" r:id="rId19"/>
    <p:sldId id="10941" r:id="rId20"/>
    <p:sldId id="10950" r:id="rId21"/>
    <p:sldId id="10945" r:id="rId22"/>
    <p:sldId id="10944" r:id="rId23"/>
    <p:sldId id="10943" r:id="rId24"/>
    <p:sldId id="10942" r:id="rId25"/>
    <p:sldId id="10953" r:id="rId26"/>
    <p:sldId id="10954" r:id="rId27"/>
    <p:sldId id="10264" r:id="rId28"/>
    <p:sldId id="10925" r:id="rId29"/>
    <p:sldId id="10265" r:id="rId30"/>
    <p:sldId id="10927" r:id="rId31"/>
    <p:sldId id="10928" r:id="rId32"/>
    <p:sldId id="10955" r:id="rId33"/>
    <p:sldId id="10164" r:id="rId34"/>
    <p:sldId id="364" r:id="rId35"/>
    <p:sldId id="10956" r:id="rId36"/>
    <p:sldId id="10932" r:id="rId37"/>
    <p:sldId id="10930" r:id="rId38"/>
    <p:sldId id="10916" r:id="rId39"/>
    <p:sldId id="10171" r:id="rId40"/>
    <p:sldId id="10922" r:id="rId41"/>
    <p:sldId id="10917" r:id="rId42"/>
    <p:sldId id="10937" r:id="rId43"/>
    <p:sldId id="10913" r:id="rId44"/>
    <p:sldId id="10934" r:id="rId45"/>
    <p:sldId id="10935" r:id="rId46"/>
    <p:sldId id="10936" r:id="rId47"/>
    <p:sldId id="10939" r:id="rId48"/>
    <p:sldId id="2446" r:id="rId49"/>
    <p:sldId id="10272"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629B349-9694-48CC-982C-FBD753EB950D}">
          <p14:sldIdLst>
            <p14:sldId id="10918"/>
            <p14:sldId id="10923"/>
            <p14:sldId id="10929"/>
            <p14:sldId id="264"/>
            <p14:sldId id="10159"/>
            <p14:sldId id="10920"/>
            <p14:sldId id="10957"/>
            <p14:sldId id="10938"/>
            <p14:sldId id="10919"/>
            <p14:sldId id="10924"/>
            <p14:sldId id="10940"/>
            <p14:sldId id="10946"/>
            <p14:sldId id="10947"/>
            <p14:sldId id="10949"/>
            <p14:sldId id="10941"/>
            <p14:sldId id="10950"/>
            <p14:sldId id="10945"/>
            <p14:sldId id="10944"/>
            <p14:sldId id="10943"/>
            <p14:sldId id="10942"/>
            <p14:sldId id="10953"/>
            <p14:sldId id="10954"/>
            <p14:sldId id="10264"/>
            <p14:sldId id="10925"/>
            <p14:sldId id="10265"/>
            <p14:sldId id="10927"/>
            <p14:sldId id="10928"/>
            <p14:sldId id="10955"/>
            <p14:sldId id="10164"/>
            <p14:sldId id="364"/>
            <p14:sldId id="10956"/>
            <p14:sldId id="10932"/>
            <p14:sldId id="10930"/>
            <p14:sldId id="10916"/>
            <p14:sldId id="10171"/>
            <p14:sldId id="10922"/>
          </p14:sldIdLst>
        </p14:section>
        <p14:section name="Appendix" id="{5BFCBEB7-5E92-4E83-BD5E-7CDC6DE94993}">
          <p14:sldIdLst>
            <p14:sldId id="10917"/>
            <p14:sldId id="10937"/>
            <p14:sldId id="10913"/>
            <p14:sldId id="10934"/>
            <p14:sldId id="10935"/>
            <p14:sldId id="10936"/>
            <p14:sldId id="10939"/>
            <p14:sldId id="2446"/>
            <p14:sldId id="1027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050"/>
    <a:srgbClr val="6031DF"/>
    <a:srgbClr val="FFB900"/>
    <a:srgbClr val="7030A0"/>
    <a:srgbClr val="E9E7EB"/>
    <a:srgbClr val="4F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8125"/>
  </p:normalViewPr>
  <p:slideViewPr>
    <p:cSldViewPr snapToGrid="0" snapToObjects="1">
      <p:cViewPr varScale="1">
        <p:scale>
          <a:sx n="97" d="100"/>
          <a:sy n="97" d="100"/>
        </p:scale>
        <p:origin x="116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548E4E-B20A-432C-8E99-EC270CC2CFEC}" type="datetimeFigureOut">
              <a:rPr lang="en-US" smtClean="0"/>
              <a:t>6/13/19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6F5DBD-C07F-4F75-9404-EAA32D31EEEC}" type="slidenum">
              <a:rPr lang="en-US" smtClean="0"/>
              <a:t>‹#›</a:t>
            </a:fld>
            <a:endParaRPr lang="en-US"/>
          </a:p>
        </p:txBody>
      </p:sp>
    </p:spTree>
    <p:extLst>
      <p:ext uri="{BB962C8B-B14F-4D97-AF65-F5344CB8AC3E}">
        <p14:creationId xmlns:p14="http://schemas.microsoft.com/office/powerpoint/2010/main" val="3774048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blazormlnetsentimentanalysis.azurewebsites.net/"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6F5DBD-C07F-4F75-9404-EAA32D31EEEC}" type="slidenum">
              <a:rPr lang="en-US" smtClean="0"/>
              <a:t>1</a:t>
            </a:fld>
            <a:endParaRPr lang="en-US"/>
          </a:p>
        </p:txBody>
      </p:sp>
    </p:spTree>
    <p:extLst>
      <p:ext uri="{BB962C8B-B14F-4D97-AF65-F5344CB8AC3E}">
        <p14:creationId xmlns:p14="http://schemas.microsoft.com/office/powerpoint/2010/main" val="25869441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https://blazormlnetsentimentanalysis.azurewebsites.net/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F5DBD-C07F-4F75-9404-EAA32D31EE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9629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Model creation workflow objects = (e.g. data loading and saving, transforms, and trainers)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Similar conceptually to </a:t>
            </a:r>
            <a:r>
              <a:rPr lang="en-US" dirty="0" err="1"/>
              <a:t>DBContext</a:t>
            </a:r>
            <a:r>
              <a:rPr lang="en-US" dirty="0"/>
              <a:t> in Entity Framework</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F6F5DBD-C07F-4F75-9404-EAA32D31EEEC}" type="slidenum">
              <a:rPr lang="en-US" smtClean="0"/>
              <a:t>12</a:t>
            </a:fld>
            <a:endParaRPr lang="en-US"/>
          </a:p>
        </p:txBody>
      </p:sp>
    </p:spTree>
    <p:extLst>
      <p:ext uri="{BB962C8B-B14F-4D97-AF65-F5344CB8AC3E}">
        <p14:creationId xmlns:p14="http://schemas.microsoft.com/office/powerpoint/2010/main" val="41346535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ML uses known data (e.g. training data) to find patterns in order to make predictions on new, unknown data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In a sentiment analysis, where you want to predict if a comment is positive or negative, the actual comment text column is the Feature column, while the sentiment (negative or positive) is the Label column, since sentiment is the value that you want to predict:</a:t>
            </a:r>
          </a:p>
          <a:p>
            <a:endParaRPr lang="en-US"/>
          </a:p>
        </p:txBody>
      </p:sp>
      <p:sp>
        <p:nvSpPr>
          <p:cNvPr id="4" name="Slide Number Placeholder 3"/>
          <p:cNvSpPr>
            <a:spLocks noGrp="1"/>
          </p:cNvSpPr>
          <p:nvPr>
            <p:ph type="sldNum" sz="quarter" idx="5"/>
          </p:nvPr>
        </p:nvSpPr>
        <p:spPr/>
        <p:txBody>
          <a:bodyPr/>
          <a:lstStyle/>
          <a:p>
            <a:fld id="{9F6F5DBD-C07F-4F75-9404-EAA32D31EEEC}" type="slidenum">
              <a:rPr lang="en-US" smtClean="0"/>
              <a:t>13</a:t>
            </a:fld>
            <a:endParaRPr lang="en-US"/>
          </a:p>
        </p:txBody>
      </p:sp>
    </p:spTree>
    <p:extLst>
      <p:ext uri="{BB962C8B-B14F-4D97-AF65-F5344CB8AC3E}">
        <p14:creationId xmlns:p14="http://schemas.microsoft.com/office/powerpoint/2010/main" val="902204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IDataView - </a:t>
            </a:r>
            <a:r>
              <a:rPr lang="en-US" sz="1200" kern="1200">
                <a:solidFill>
                  <a:schemeClr val="tx1"/>
                </a:solidFill>
                <a:effectLst/>
                <a:latin typeface="+mn-lt"/>
                <a:ea typeface="+mn-ea"/>
                <a:cs typeface="+mn-cs"/>
              </a:rPr>
              <a:t>a flexible, efficient way of describing tabular data (e.g. rows and columns). IDataView objects can contain numbers, text, </a:t>
            </a:r>
            <a:r>
              <a:rPr lang="en-US" sz="1200" kern="1200" err="1">
                <a:solidFill>
                  <a:schemeClr val="tx1"/>
                </a:solidFill>
                <a:effectLst/>
                <a:latin typeface="+mn-lt"/>
                <a:ea typeface="+mn-ea"/>
                <a:cs typeface="+mn-cs"/>
              </a:rPr>
              <a:t>booleans</a:t>
            </a:r>
            <a:r>
              <a:rPr lang="en-US" sz="1200" kern="1200">
                <a:solidFill>
                  <a:schemeClr val="tx1"/>
                </a:solidFill>
                <a:effectLst/>
                <a:latin typeface="+mn-lt"/>
                <a:ea typeface="+mn-ea"/>
                <a:cs typeface="+mn-cs"/>
              </a:rPr>
              <a:t>, vectors, and more.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p>
          <a:p>
            <a:endParaRPr lang="en-US"/>
          </a:p>
        </p:txBody>
      </p:sp>
      <p:sp>
        <p:nvSpPr>
          <p:cNvPr id="4" name="Slide Number Placeholder 3"/>
          <p:cNvSpPr>
            <a:spLocks noGrp="1"/>
          </p:cNvSpPr>
          <p:nvPr>
            <p:ph type="sldNum" sz="quarter" idx="5"/>
          </p:nvPr>
        </p:nvSpPr>
        <p:spPr/>
        <p:txBody>
          <a:bodyPr/>
          <a:lstStyle/>
          <a:p>
            <a:fld id="{9F6F5DBD-C07F-4F75-9404-EAA32D31EEEC}" type="slidenum">
              <a:rPr lang="en-US" smtClean="0"/>
              <a:t>14</a:t>
            </a:fld>
            <a:endParaRPr lang="en-US"/>
          </a:p>
        </p:txBody>
      </p:sp>
    </p:spTree>
    <p:extLst>
      <p:ext uri="{BB962C8B-B14F-4D97-AF65-F5344CB8AC3E}">
        <p14:creationId xmlns:p14="http://schemas.microsoft.com/office/powerpoint/2010/main" val="31173553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Since text is not an acceptable format, the text in the sentiment analysis example must be transformed into numeric vectors, which the ML algorithm can understand</a:t>
            </a:r>
          </a:p>
          <a:p>
            <a:r>
              <a:rPr lang="en-US" dirty="0"/>
              <a:t>Transformers take data, do some work on it, and return new transformed data.</a:t>
            </a:r>
          </a:p>
          <a:p>
            <a:pPr marL="171450" indent="-171450">
              <a:buFont typeface="Arial" panose="020B0604020202020204" pitchFamily="34" charset="0"/>
              <a:buChar char="•"/>
            </a:pPr>
            <a:r>
              <a:rPr lang="en-US" dirty="0"/>
              <a:t>One example of a transformer we will need in our example is a Text </a:t>
            </a:r>
            <a:r>
              <a:rPr lang="en-US" dirty="0" err="1"/>
              <a:t>Featurizer</a:t>
            </a:r>
            <a:r>
              <a:rPr lang="en-US" dirty="0"/>
              <a:t>, which takes the text in the issue text and converts it to numbers (numeric vector) that the ML algorithms can understand.</a:t>
            </a:r>
          </a:p>
          <a:p>
            <a:pPr marL="171450" indent="-171450">
              <a:buFont typeface="Arial" panose="020B0604020202020204" pitchFamily="34" charset="0"/>
              <a:buChar char="•"/>
            </a:pPr>
            <a:r>
              <a:rPr lang="en-US" dirty="0"/>
              <a:t>Another example of a transformer is a model, which turns the input features into output predictions.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F6F5DBD-C07F-4F75-9404-EAA32D31EEEC}" type="slidenum">
              <a:rPr lang="en-US" smtClean="0"/>
              <a:t>15</a:t>
            </a:fld>
            <a:endParaRPr lang="en-US"/>
          </a:p>
        </p:txBody>
      </p:sp>
    </p:spTree>
    <p:extLst>
      <p:ext uri="{BB962C8B-B14F-4D97-AF65-F5344CB8AC3E}">
        <p14:creationId xmlns:p14="http://schemas.microsoft.com/office/powerpoint/2010/main" val="7193303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So that you can get your data into the correct format needed for processing</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F6F5DBD-C07F-4F75-9404-EAA32D31EEEC}" type="slidenum">
              <a:rPr lang="en-US" smtClean="0"/>
              <a:t>16</a:t>
            </a:fld>
            <a:endParaRPr lang="en-US"/>
          </a:p>
        </p:txBody>
      </p:sp>
    </p:spTree>
    <p:extLst>
      <p:ext uri="{BB962C8B-B14F-4D97-AF65-F5344CB8AC3E}">
        <p14:creationId xmlns:p14="http://schemas.microsoft.com/office/powerpoint/2010/main" val="3222306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ML.NET offers over 30 algorithms (or trainers) for a variety of ML tasks</a:t>
            </a:r>
          </a:p>
          <a:p>
            <a:endParaRPr lang="en-US" dirty="0"/>
          </a:p>
        </p:txBody>
      </p:sp>
      <p:sp>
        <p:nvSpPr>
          <p:cNvPr id="4" name="Slide Number Placeholder 3"/>
          <p:cNvSpPr>
            <a:spLocks noGrp="1"/>
          </p:cNvSpPr>
          <p:nvPr>
            <p:ph type="sldNum" sz="quarter" idx="5"/>
          </p:nvPr>
        </p:nvSpPr>
        <p:spPr/>
        <p:txBody>
          <a:bodyPr/>
          <a:lstStyle/>
          <a:p>
            <a:fld id="{9F6F5DBD-C07F-4F75-9404-EAA32D31EEEC}" type="slidenum">
              <a:rPr lang="en-US" smtClean="0"/>
              <a:t>17</a:t>
            </a:fld>
            <a:endParaRPr lang="en-US"/>
          </a:p>
        </p:txBody>
      </p:sp>
    </p:spTree>
    <p:extLst>
      <p:ext uri="{BB962C8B-B14F-4D97-AF65-F5344CB8AC3E}">
        <p14:creationId xmlns:p14="http://schemas.microsoft.com/office/powerpoint/2010/main" val="2111984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This is when model training happens - In the case of model training, the training data is the input, and the trained model is the output; the trained model is thus a transformer that turns the input Features from new data into output predictions.</a:t>
            </a:r>
          </a:p>
          <a:p>
            <a:pPr marL="171450" indent="-171450">
              <a:buFont typeface="Arial" panose="020B0604020202020204" pitchFamily="34" charset="0"/>
              <a:buChar char="•"/>
            </a:pPr>
            <a:r>
              <a:rPr lang="en-US"/>
              <a:t>An estimator learns from data to create a transformer. For instance, estimators take our example data, learn from the data, and produce a model.</a:t>
            </a:r>
          </a:p>
          <a:p>
            <a:pPr marL="171450" indent="-171450">
              <a:buFont typeface="Arial" panose="020B0604020202020204" pitchFamily="34" charset="0"/>
              <a:buChar char="•"/>
            </a:pPr>
            <a:r>
              <a:rPr lang="en-US"/>
              <a:t>Now a model, which turns the input features into output predictions, is a transformer. </a:t>
            </a:r>
            <a:endParaRPr lang="en-US" sz="120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For the sentiment analysis example, an estimator takes in your comment text and corresponding sentiments, learns from the data, and produces a machine learning model, which can then be used as a transformer to take in new sentiment text data and return the predicted sentiments</a:t>
            </a:r>
          </a:p>
        </p:txBody>
      </p:sp>
      <p:sp>
        <p:nvSpPr>
          <p:cNvPr id="4" name="Slide Number Placeholder 3"/>
          <p:cNvSpPr>
            <a:spLocks noGrp="1"/>
          </p:cNvSpPr>
          <p:nvPr>
            <p:ph type="sldNum" sz="quarter" idx="5"/>
          </p:nvPr>
        </p:nvSpPr>
        <p:spPr/>
        <p:txBody>
          <a:bodyPr/>
          <a:lstStyle/>
          <a:p>
            <a:fld id="{9F6F5DBD-C07F-4F75-9404-EAA32D31EEEC}" type="slidenum">
              <a:rPr lang="en-US" smtClean="0"/>
              <a:t>18</a:t>
            </a:fld>
            <a:endParaRPr lang="en-US"/>
          </a:p>
        </p:txBody>
      </p:sp>
    </p:spTree>
    <p:extLst>
      <p:ext uri="{BB962C8B-B14F-4D97-AF65-F5344CB8AC3E}">
        <p14:creationId xmlns:p14="http://schemas.microsoft.com/office/powerpoint/2010/main" val="2365265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6F5DBD-C07F-4F75-9404-EAA32D31EEEC}" type="slidenum">
              <a:rPr lang="en-US" smtClean="0"/>
              <a:t>21</a:t>
            </a:fld>
            <a:endParaRPr lang="en-US"/>
          </a:p>
        </p:txBody>
      </p:sp>
    </p:spTree>
    <p:extLst>
      <p:ext uri="{BB962C8B-B14F-4D97-AF65-F5344CB8AC3E}">
        <p14:creationId xmlns:p14="http://schemas.microsoft.com/office/powerpoint/2010/main" val="1813635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F5DBD-C07F-4F75-9404-EAA32D31EE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3650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F5DBD-C07F-4F75-9404-EAA32D31EE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55287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F5DBD-C07F-4F75-9404-EAA32D31EEEC}" type="slidenum">
              <a:rPr lang="en-US" smtClean="0"/>
              <a:t>23</a:t>
            </a:fld>
            <a:endParaRPr lang="en-US"/>
          </a:p>
        </p:txBody>
      </p:sp>
    </p:spTree>
    <p:extLst>
      <p:ext uri="{BB962C8B-B14F-4D97-AF65-F5344CB8AC3E}">
        <p14:creationId xmlns:p14="http://schemas.microsoft.com/office/powerpoint/2010/main" val="2210225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F5DBD-C07F-4F75-9404-EAA32D31EE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89111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AE778D-2A57-4226-B72B-26EA3CA601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Notes Placeholder 2">
            <a:extLst>
              <a:ext uri="{FF2B5EF4-FFF2-40B4-BE49-F238E27FC236}">
                <a16:creationId xmlns:a16="http://schemas.microsoft.com/office/drawing/2014/main" id="{99C34AF9-0A65-434B-8DFE-023550CEA793}"/>
              </a:ext>
            </a:extLst>
          </p:cNvPr>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AutoML--  model composition is easier since you don’t have to worry about featurization or model selection</a:t>
            </a:r>
            <a:endParaRPr lang="en-US" dirty="0"/>
          </a:p>
        </p:txBody>
      </p:sp>
    </p:spTree>
    <p:extLst>
      <p:ext uri="{BB962C8B-B14F-4D97-AF65-F5344CB8AC3E}">
        <p14:creationId xmlns:p14="http://schemas.microsoft.com/office/powerpoint/2010/main" val="18955103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F5DBD-C07F-4F75-9404-EAA32D31EE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46636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0F52-76F6-433A-8C22-607CC3A0C8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Notes Placeholder 2">
            <a:extLst>
              <a:ext uri="{FF2B5EF4-FFF2-40B4-BE49-F238E27FC236}">
                <a16:creationId xmlns:a16="http://schemas.microsoft.com/office/drawing/2014/main" id="{E4101C2B-CA5B-465C-A66A-627D8A890CEC}"/>
              </a:ext>
            </a:extLst>
          </p:cNvPr>
          <p:cNvSpPr>
            <a:spLocks noGrp="1"/>
          </p:cNvSpPr>
          <p:nvPr>
            <p:ph type="body" idx="1"/>
          </p:nvPr>
        </p:nvSpPr>
        <p:spPr/>
        <p:txBody>
          <a:bodyPr/>
          <a:lstStyle/>
          <a:p>
            <a:pPr marL="171450" indent="-171450">
              <a:buFont typeface="Arial" panose="020B0604020202020204" pitchFamily="34" charset="0"/>
              <a:buChar char="•"/>
            </a:pPr>
            <a:r>
              <a:rPr lang="en-US" sz="1200" dirty="0">
                <a:solidFill>
                  <a:srgbClr val="D2D2D2">
                    <a:lumMod val="10000"/>
                  </a:srgbClr>
                </a:solidFill>
                <a:latin typeface="Segoe UI" panose="020B0502040204020203" pitchFamily="34" charset="0"/>
              </a:rPr>
              <a:t>Cross-platform (Windows, macOS, Linux)</a:t>
            </a:r>
          </a:p>
          <a:p>
            <a:pPr marL="171450" indent="-171450">
              <a:buFont typeface="Arial" panose="020B0604020202020204" pitchFamily="34" charset="0"/>
              <a:buChar char="•"/>
            </a:pPr>
            <a:r>
              <a:rPr lang="en-US" sz="1200" dirty="0">
                <a:solidFill>
                  <a:srgbClr val="D2D2D2">
                    <a:lumMod val="10000"/>
                  </a:srgbClr>
                </a:solidFill>
                <a:latin typeface="Segoe UI" panose="020B0502040204020203" pitchFamily="34" charset="0"/>
              </a:rPr>
              <a:t>Generate code for training &amp; consumption</a:t>
            </a:r>
            <a:endParaRPr lang="en-US" dirty="0"/>
          </a:p>
        </p:txBody>
      </p:sp>
    </p:spTree>
    <p:extLst>
      <p:ext uri="{BB962C8B-B14F-4D97-AF65-F5344CB8AC3E}">
        <p14:creationId xmlns:p14="http://schemas.microsoft.com/office/powerpoint/2010/main" val="37888380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solidFill>
                  <a:srgbClr val="D2D2D2">
                    <a:lumMod val="10000"/>
                  </a:srgbClr>
                </a:solidFill>
                <a:latin typeface="Segoe UI" panose="020B0502040204020203" pitchFamily="34" charset="0"/>
              </a:rPr>
              <a:t>Simple UI tool for developers that generates code for training &amp; consumption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F5DBD-C07F-4F75-9404-EAA32D31EE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44211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E2F19A73-88F5-4B80-A929-CF8E66EE5449}"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6/13/19 10:47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1817245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Tensorflow</a:t>
            </a:r>
            <a:r>
              <a:rPr lang="en-US" dirty="0"/>
              <a:t>: </a:t>
            </a:r>
            <a:r>
              <a:rPr lang="en-US" sz="1200" b="0" i="0" kern="1200" dirty="0">
                <a:solidFill>
                  <a:schemeClr val="tx1"/>
                </a:solidFill>
                <a:effectLst/>
                <a:latin typeface="+mn-lt"/>
                <a:ea typeface="+mn-ea"/>
                <a:cs typeface="+mn-cs"/>
              </a:rPr>
              <a:t>an open source library for ML used for deep neural networks</a:t>
            </a:r>
          </a:p>
          <a:p>
            <a:r>
              <a:rPr lang="en-US" sz="1200" b="0" i="0" kern="1200" dirty="0">
                <a:solidFill>
                  <a:schemeClr val="tx1"/>
                </a:solidFill>
                <a:effectLst/>
                <a:latin typeface="+mn-lt"/>
                <a:ea typeface="+mn-ea"/>
                <a:cs typeface="+mn-cs"/>
              </a:rPr>
              <a:t>ONNX: an open format to represent deep learning models and make them portable</a:t>
            </a:r>
          </a:p>
        </p:txBody>
      </p:sp>
      <p:sp>
        <p:nvSpPr>
          <p:cNvPr id="4" name="Slide Number Placeholder 3"/>
          <p:cNvSpPr>
            <a:spLocks noGrp="1"/>
          </p:cNvSpPr>
          <p:nvPr>
            <p:ph type="sldNum" sz="quarter" idx="10"/>
          </p:nvPr>
        </p:nvSpPr>
        <p:spPr/>
        <p:txBody>
          <a:bodyPr/>
          <a:lstStyle/>
          <a:p>
            <a:fld id="{846DD07F-A1DF-4295-A755-E077BB55BF50}" type="slidenum">
              <a:rPr lang="en-US" smtClean="0"/>
              <a:t>30</a:t>
            </a:fld>
            <a:endParaRPr lang="en-US"/>
          </a:p>
        </p:txBody>
      </p:sp>
    </p:spTree>
    <p:extLst>
      <p:ext uri="{BB962C8B-B14F-4D97-AF65-F5344CB8AC3E}">
        <p14:creationId xmlns:p14="http://schemas.microsoft.com/office/powerpoint/2010/main" val="1728312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E2F19A73-88F5-4B80-A929-CF8E66EE5449}"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6/13/19 10:47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3860644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CC8195A8-0CC9-4EC5-84EE-12317B82121E}"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01478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AE778D-2A57-4226-B72B-26EA3CA601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51553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CC8195A8-0CC9-4EC5-84EE-12317B82121E}"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400273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CC8195A8-0CC9-4EC5-84EE-12317B82121E}"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43201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F5DBD-C07F-4F75-9404-EAA32D31EE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78076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0F52-76F6-433A-8C22-607CC3A0C8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Notes Placeholder 2">
            <a:extLst>
              <a:ext uri="{FF2B5EF4-FFF2-40B4-BE49-F238E27FC236}">
                <a16:creationId xmlns:a16="http://schemas.microsoft.com/office/drawing/2014/main" id="{E4101C2B-CA5B-465C-A66A-627D8A890CEC}"/>
              </a:ext>
            </a:extLst>
          </p:cNvPr>
          <p:cNvSpPr>
            <a:spLocks noGrp="1"/>
          </p:cNvSpPr>
          <p:nvPr>
            <p:ph type="body" idx="1"/>
          </p:nvPr>
        </p:nvSpPr>
        <p:spPr/>
        <p:txBody>
          <a:bodyPr/>
          <a:lstStyle/>
          <a:p>
            <a:r>
              <a:rPr lang="en-US"/>
              <a:t>The high level process for building your own models will involve “Preparing your data” -&gt; “Build and training your model” and then deploying it your app. </a:t>
            </a:r>
          </a:p>
          <a:p>
            <a:endParaRPr lang="en-US"/>
          </a:p>
        </p:txBody>
      </p:sp>
    </p:spTree>
    <p:extLst>
      <p:ext uri="{BB962C8B-B14F-4D97-AF65-F5344CB8AC3E}">
        <p14:creationId xmlns:p14="http://schemas.microsoft.com/office/powerpoint/2010/main" val="26856934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A956C-C3BA-49F1-8011-58CD3CCA02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0276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Transformers take data, do some work on it, and return new transformed data.</a:t>
            </a:r>
          </a:p>
          <a:p>
            <a:endParaRPr lang="en-US"/>
          </a:p>
          <a:p>
            <a:r>
              <a:rPr lang="en-US"/>
              <a:t>One example of a transformer we will need in our example is a Text </a:t>
            </a:r>
            <a:r>
              <a:rPr lang="en-US" err="1"/>
              <a:t>Featurizer</a:t>
            </a:r>
            <a:r>
              <a:rPr lang="en-US"/>
              <a:t>, which takes the text in the issue text and converts it to numbers (numeric vector) that the ML algorithms can understand.</a:t>
            </a:r>
          </a:p>
          <a:p>
            <a:endParaRPr lang="en-US"/>
          </a:p>
          <a:p>
            <a:r>
              <a:rPr lang="en-US"/>
              <a:t>Another example of a transformer is a model, which turns the input features into output predictions.</a:t>
            </a:r>
          </a:p>
        </p:txBody>
      </p:sp>
      <p:sp>
        <p:nvSpPr>
          <p:cNvPr id="4" name="Slide Number Placeholder 3"/>
          <p:cNvSpPr>
            <a:spLocks noGrp="1"/>
          </p:cNvSpPr>
          <p:nvPr>
            <p:ph type="sldNum" sz="quarter" idx="5"/>
          </p:nvPr>
        </p:nvSpPr>
        <p:spPr/>
        <p:txBody>
          <a:bodyPr/>
          <a:lstStyle/>
          <a:p>
            <a:fld id="{D53B87F2-7899-4CCD-B9D1-828382DCDB03}" type="slidenum">
              <a:rPr lang="en-US" smtClean="0"/>
              <a:t>41</a:t>
            </a:fld>
            <a:endParaRPr lang="en-US"/>
          </a:p>
        </p:txBody>
      </p:sp>
    </p:spTree>
    <p:extLst>
      <p:ext uri="{BB962C8B-B14F-4D97-AF65-F5344CB8AC3E}">
        <p14:creationId xmlns:p14="http://schemas.microsoft.com/office/powerpoint/2010/main" val="23572614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 estimator learns from data to create a transformer. For instance, estimators take our example data, learn from the data, and produce a model.</a:t>
            </a:r>
          </a:p>
          <a:p>
            <a:endParaRPr lang="en-US"/>
          </a:p>
          <a:p>
            <a:r>
              <a:rPr lang="en-US"/>
              <a:t>Now a model, which turns the input features into output predictions, is a transformer. </a:t>
            </a:r>
          </a:p>
        </p:txBody>
      </p:sp>
      <p:sp>
        <p:nvSpPr>
          <p:cNvPr id="4" name="Slide Number Placeholder 3"/>
          <p:cNvSpPr>
            <a:spLocks noGrp="1"/>
          </p:cNvSpPr>
          <p:nvPr>
            <p:ph type="sldNum" sz="quarter" idx="5"/>
          </p:nvPr>
        </p:nvSpPr>
        <p:spPr/>
        <p:txBody>
          <a:bodyPr/>
          <a:lstStyle/>
          <a:p>
            <a:fld id="{D53B87F2-7899-4CCD-B9D1-828382DCDB03}" type="slidenum">
              <a:rPr lang="en-US" smtClean="0"/>
              <a:t>42</a:t>
            </a:fld>
            <a:endParaRPr lang="en-US"/>
          </a:p>
        </p:txBody>
      </p:sp>
    </p:spTree>
    <p:extLst>
      <p:ext uri="{BB962C8B-B14F-4D97-AF65-F5344CB8AC3E}">
        <p14:creationId xmlns:p14="http://schemas.microsoft.com/office/powerpoint/2010/main" val="12822211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Prediction Engine</a:t>
            </a:r>
          </a:p>
        </p:txBody>
      </p:sp>
      <p:sp>
        <p:nvSpPr>
          <p:cNvPr id="4" name="Slide Number Placeholder 3"/>
          <p:cNvSpPr>
            <a:spLocks noGrp="1"/>
          </p:cNvSpPr>
          <p:nvPr>
            <p:ph type="sldNum" sz="quarter" idx="5"/>
          </p:nvPr>
        </p:nvSpPr>
        <p:spPr/>
        <p:txBody>
          <a:bodyPr/>
          <a:lstStyle/>
          <a:p>
            <a:fld id="{D53B87F2-7899-4CCD-B9D1-828382DCDB03}" type="slidenum">
              <a:rPr lang="en-US" smtClean="0"/>
              <a:t>43</a:t>
            </a:fld>
            <a:endParaRPr lang="en-US"/>
          </a:p>
        </p:txBody>
      </p:sp>
    </p:spTree>
    <p:extLst>
      <p:ext uri="{BB962C8B-B14F-4D97-AF65-F5344CB8AC3E}">
        <p14:creationId xmlns:p14="http://schemas.microsoft.com/office/powerpoint/2010/main" val="10404055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B87F2-7899-4CCD-B9D1-828382DCDB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Notes Placeholder 2">
            <a:extLst>
              <a:ext uri="{FF2B5EF4-FFF2-40B4-BE49-F238E27FC236}">
                <a16:creationId xmlns:a16="http://schemas.microsoft.com/office/drawing/2014/main" id="{338DB235-21F9-C54E-8310-7E4D9B9A8C2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4958446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6F5DBD-C07F-4F75-9404-EAA32D31EEEC}" type="slidenum">
              <a:rPr lang="en-US" smtClean="0"/>
              <a:t>45</a:t>
            </a:fld>
            <a:endParaRPr lang="en-US"/>
          </a:p>
        </p:txBody>
      </p:sp>
    </p:spTree>
    <p:extLst>
      <p:ext uri="{BB962C8B-B14F-4D97-AF65-F5344CB8AC3E}">
        <p14:creationId xmlns:p14="http://schemas.microsoft.com/office/powerpoint/2010/main" val="3274059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AE778D-2A57-4226-B72B-26EA3CA601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0705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F5DBD-C07F-4F75-9404-EAA32D31EEEC}" type="slidenum">
              <a:rPr lang="en-US" smtClean="0"/>
              <a:t>5</a:t>
            </a:fld>
            <a:endParaRPr lang="en-US"/>
          </a:p>
        </p:txBody>
      </p:sp>
    </p:spTree>
    <p:extLst>
      <p:ext uri="{BB962C8B-B14F-4D97-AF65-F5344CB8AC3E}">
        <p14:creationId xmlns:p14="http://schemas.microsoft.com/office/powerpoint/2010/main" val="1572358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Goal: To make .NET great for machine learning and offer .NET developers a choice when going about their ML journey.</a:t>
            </a:r>
            <a:endParaRPr lang="en-US" b="1" dirty="0"/>
          </a:p>
        </p:txBody>
      </p:sp>
      <p:sp>
        <p:nvSpPr>
          <p:cNvPr id="4" name="Slide Number Placeholder 3"/>
          <p:cNvSpPr>
            <a:spLocks noGrp="1"/>
          </p:cNvSpPr>
          <p:nvPr>
            <p:ph type="sldNum" sz="quarter" idx="5"/>
          </p:nvPr>
        </p:nvSpPr>
        <p:spPr/>
        <p:txBody>
          <a:bodyPr/>
          <a:lstStyle/>
          <a:p>
            <a:fld id="{9F6F5DBD-C07F-4F75-9404-EAA32D31EEEC}" type="slidenum">
              <a:rPr lang="en-US" smtClean="0"/>
              <a:t>6</a:t>
            </a:fld>
            <a:endParaRPr lang="en-US"/>
          </a:p>
        </p:txBody>
      </p:sp>
    </p:spTree>
    <p:extLst>
      <p:ext uri="{BB962C8B-B14F-4D97-AF65-F5344CB8AC3E}">
        <p14:creationId xmlns:p14="http://schemas.microsoft.com/office/powerpoint/2010/main" val="3992409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9F6F5DBD-C07F-4F75-9404-EAA32D31EEEC}" type="slidenum">
              <a:rPr lang="en-US" smtClean="0"/>
              <a:t>7</a:t>
            </a:fld>
            <a:endParaRPr lang="en-US"/>
          </a:p>
        </p:txBody>
      </p:sp>
    </p:spTree>
    <p:extLst>
      <p:ext uri="{BB962C8B-B14F-4D97-AF65-F5344CB8AC3E}">
        <p14:creationId xmlns:p14="http://schemas.microsoft.com/office/powerpoint/2010/main" val="644520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9F6F5DBD-C07F-4F75-9404-EAA32D31EEEC}" type="slidenum">
              <a:rPr lang="en-US" smtClean="0"/>
              <a:t>8</a:t>
            </a:fld>
            <a:endParaRPr lang="en-US"/>
          </a:p>
        </p:txBody>
      </p:sp>
    </p:spTree>
    <p:extLst>
      <p:ext uri="{BB962C8B-B14F-4D97-AF65-F5344CB8AC3E}">
        <p14:creationId xmlns:p14="http://schemas.microsoft.com/office/powerpoint/2010/main" val="2795618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9F6F5DBD-C07F-4F75-9404-EAA32D31EEEC}" type="slidenum">
              <a:rPr lang="en-US" smtClean="0"/>
              <a:t>9</a:t>
            </a:fld>
            <a:endParaRPr lang="en-US"/>
          </a:p>
        </p:txBody>
      </p:sp>
    </p:spTree>
    <p:extLst>
      <p:ext uri="{BB962C8B-B14F-4D97-AF65-F5344CB8AC3E}">
        <p14:creationId xmlns:p14="http://schemas.microsoft.com/office/powerpoint/2010/main" val="3663014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8.sv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5.emf"/><Relationship Id="rId5" Type="http://schemas.openxmlformats.org/officeDocument/2006/relationships/image" Target="../media/image10.svg"/><Relationship Id="rId10" Type="http://schemas.openxmlformats.org/officeDocument/2006/relationships/image" Target="../media/image14.svg"/><Relationship Id="rId4" Type="http://schemas.openxmlformats.org/officeDocument/2006/relationships/image" Target="../media/image9.png"/><Relationship Id="rId9"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7.svg"/><Relationship Id="rId7" Type="http://schemas.openxmlformats.org/officeDocument/2006/relationships/image" Target="../media/image12.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16.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7.sv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7.svg"/><Relationship Id="rId7"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9.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0.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20.svg"/><Relationship Id="rId4"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CA7D4-403B-4E2C-9B80-10A8823B95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61D2D8-2C18-4FC8-B9CB-42FDDD8CD7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27A98D-066C-48EC-B36A-45BC8650DB5C}"/>
              </a:ext>
            </a:extLst>
          </p:cNvPr>
          <p:cNvSpPr>
            <a:spLocks noGrp="1"/>
          </p:cNvSpPr>
          <p:nvPr>
            <p:ph type="dt" sz="half" idx="10"/>
          </p:nvPr>
        </p:nvSpPr>
        <p:spPr/>
        <p:txBody>
          <a:bodyPr/>
          <a:lstStyle/>
          <a:p>
            <a:fld id="{B3EF3E88-62FB-46E6-925F-94E9C5220847}" type="datetimeFigureOut">
              <a:rPr lang="en-US" smtClean="0"/>
              <a:t>6/13/19</a:t>
            </a:fld>
            <a:endParaRPr lang="en-US"/>
          </a:p>
        </p:txBody>
      </p:sp>
      <p:sp>
        <p:nvSpPr>
          <p:cNvPr id="5" name="Footer Placeholder 4">
            <a:extLst>
              <a:ext uri="{FF2B5EF4-FFF2-40B4-BE49-F238E27FC236}">
                <a16:creationId xmlns:a16="http://schemas.microsoft.com/office/drawing/2014/main" id="{FE54AC0F-E7EA-43F2-98C2-2F388B7369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5C0179-EEAC-4FA6-ABFB-31FD1249671C}"/>
              </a:ext>
            </a:extLst>
          </p:cNvPr>
          <p:cNvSpPr>
            <a:spLocks noGrp="1"/>
          </p:cNvSpPr>
          <p:nvPr>
            <p:ph type="sldNum" sz="quarter" idx="12"/>
          </p:nvPr>
        </p:nvSpPr>
        <p:spPr/>
        <p:txBody>
          <a:bodyPr/>
          <a:lstStyle/>
          <a:p>
            <a:fld id="{CD765FBD-E3FB-4945-AC33-0F3488C27766}" type="slidenum">
              <a:rPr lang="en-US" smtClean="0"/>
              <a:t>‹#›</a:t>
            </a:fld>
            <a:endParaRPr lang="en-US"/>
          </a:p>
        </p:txBody>
      </p:sp>
    </p:spTree>
    <p:extLst>
      <p:ext uri="{BB962C8B-B14F-4D97-AF65-F5344CB8AC3E}">
        <p14:creationId xmlns:p14="http://schemas.microsoft.com/office/powerpoint/2010/main" val="2764605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0DA7E-1EAB-4BE9-8F97-84DBECC36F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68A291-08CC-4242-A74E-81F53B1DDC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A41B30-0CE1-430A-88F2-4FF11EEE9CD7}"/>
              </a:ext>
            </a:extLst>
          </p:cNvPr>
          <p:cNvSpPr>
            <a:spLocks noGrp="1"/>
          </p:cNvSpPr>
          <p:nvPr>
            <p:ph type="dt" sz="half" idx="10"/>
          </p:nvPr>
        </p:nvSpPr>
        <p:spPr/>
        <p:txBody>
          <a:bodyPr/>
          <a:lstStyle/>
          <a:p>
            <a:fld id="{B3EF3E88-62FB-46E6-925F-94E9C5220847}" type="datetimeFigureOut">
              <a:rPr lang="en-US" smtClean="0"/>
              <a:t>6/13/19</a:t>
            </a:fld>
            <a:endParaRPr lang="en-US"/>
          </a:p>
        </p:txBody>
      </p:sp>
      <p:sp>
        <p:nvSpPr>
          <p:cNvPr id="5" name="Footer Placeholder 4">
            <a:extLst>
              <a:ext uri="{FF2B5EF4-FFF2-40B4-BE49-F238E27FC236}">
                <a16:creationId xmlns:a16="http://schemas.microsoft.com/office/drawing/2014/main" id="{E1359523-7F4F-4C3F-B7D6-52DEE2FA5A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B5AA25-8151-4BBE-A62B-08C98FEEC93D}"/>
              </a:ext>
            </a:extLst>
          </p:cNvPr>
          <p:cNvSpPr>
            <a:spLocks noGrp="1"/>
          </p:cNvSpPr>
          <p:nvPr>
            <p:ph type="sldNum" sz="quarter" idx="12"/>
          </p:nvPr>
        </p:nvSpPr>
        <p:spPr/>
        <p:txBody>
          <a:bodyPr/>
          <a:lstStyle/>
          <a:p>
            <a:fld id="{CD765FBD-E3FB-4945-AC33-0F3488C27766}" type="slidenum">
              <a:rPr lang="en-US" smtClean="0"/>
              <a:t>‹#›</a:t>
            </a:fld>
            <a:endParaRPr lang="en-US"/>
          </a:p>
        </p:txBody>
      </p:sp>
    </p:spTree>
    <p:extLst>
      <p:ext uri="{BB962C8B-B14F-4D97-AF65-F5344CB8AC3E}">
        <p14:creationId xmlns:p14="http://schemas.microsoft.com/office/powerpoint/2010/main" val="139931272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262619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2CD22-5706-437D-AED1-B7BB405497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F26768-813D-43A5-AA99-E586E68CD8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4030BE-EBC5-4315-8F15-7AA73376F034}"/>
              </a:ext>
            </a:extLst>
          </p:cNvPr>
          <p:cNvSpPr>
            <a:spLocks noGrp="1"/>
          </p:cNvSpPr>
          <p:nvPr>
            <p:ph type="dt" sz="half" idx="10"/>
          </p:nvPr>
        </p:nvSpPr>
        <p:spPr/>
        <p:txBody>
          <a:bodyPr/>
          <a:lstStyle/>
          <a:p>
            <a:fld id="{6229980B-02E6-420A-BAE4-7504552E7F42}" type="datetimeFigureOut">
              <a:rPr lang="en-US" smtClean="0"/>
              <a:t>6/13/19</a:t>
            </a:fld>
            <a:endParaRPr lang="en-US"/>
          </a:p>
        </p:txBody>
      </p:sp>
      <p:sp>
        <p:nvSpPr>
          <p:cNvPr id="5" name="Footer Placeholder 4">
            <a:extLst>
              <a:ext uri="{FF2B5EF4-FFF2-40B4-BE49-F238E27FC236}">
                <a16:creationId xmlns:a16="http://schemas.microsoft.com/office/drawing/2014/main" id="{DF0D5213-75CB-4DC9-BAA4-070AE0402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8F7BB1-15D7-4143-96B1-DFBE826A50C8}"/>
              </a:ext>
            </a:extLst>
          </p:cNvPr>
          <p:cNvSpPr>
            <a:spLocks noGrp="1"/>
          </p:cNvSpPr>
          <p:nvPr>
            <p:ph type="sldNum" sz="quarter" idx="12"/>
          </p:nvPr>
        </p:nvSpPr>
        <p:spPr/>
        <p:txBody>
          <a:bodyPr/>
          <a:lstStyle/>
          <a:p>
            <a:fld id="{EEF3D99D-3306-4DE5-88E2-A867B3E71296}" type="slidenum">
              <a:rPr lang="en-US" smtClean="0"/>
              <a:t>‹#›</a:t>
            </a:fld>
            <a:endParaRPr lang="en-US"/>
          </a:p>
        </p:txBody>
      </p:sp>
    </p:spTree>
    <p:extLst>
      <p:ext uri="{BB962C8B-B14F-4D97-AF65-F5344CB8AC3E}">
        <p14:creationId xmlns:p14="http://schemas.microsoft.com/office/powerpoint/2010/main" val="19315593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8EAAD-78C6-4F0C-A0D0-E47AD1FF9F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7EA7D5-397E-42FE-9C59-B5D8811DE6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1AD90A-9E34-4B0B-87F8-6E24668669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78CBC3-6DA2-49AD-BF88-D3723DF40A0A}"/>
              </a:ext>
            </a:extLst>
          </p:cNvPr>
          <p:cNvSpPr>
            <a:spLocks noGrp="1"/>
          </p:cNvSpPr>
          <p:nvPr>
            <p:ph type="dt" sz="half" idx="10"/>
          </p:nvPr>
        </p:nvSpPr>
        <p:spPr/>
        <p:txBody>
          <a:bodyPr/>
          <a:lstStyle/>
          <a:p>
            <a:fld id="{6229980B-02E6-420A-BAE4-7504552E7F42}" type="datetimeFigureOut">
              <a:rPr lang="en-US" smtClean="0"/>
              <a:t>6/13/19</a:t>
            </a:fld>
            <a:endParaRPr lang="en-US"/>
          </a:p>
        </p:txBody>
      </p:sp>
      <p:sp>
        <p:nvSpPr>
          <p:cNvPr id="6" name="Footer Placeholder 5">
            <a:extLst>
              <a:ext uri="{FF2B5EF4-FFF2-40B4-BE49-F238E27FC236}">
                <a16:creationId xmlns:a16="http://schemas.microsoft.com/office/drawing/2014/main" id="{9E46A73E-B92A-460C-9B7C-AE660DED9F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011FE7-71AE-489D-A4E7-F039076EBCED}"/>
              </a:ext>
            </a:extLst>
          </p:cNvPr>
          <p:cNvSpPr>
            <a:spLocks noGrp="1"/>
          </p:cNvSpPr>
          <p:nvPr>
            <p:ph type="sldNum" sz="quarter" idx="12"/>
          </p:nvPr>
        </p:nvSpPr>
        <p:spPr/>
        <p:txBody>
          <a:bodyPr/>
          <a:lstStyle/>
          <a:p>
            <a:fld id="{EEF3D99D-3306-4DE5-88E2-A867B3E71296}" type="slidenum">
              <a:rPr lang="en-US" smtClean="0"/>
              <a:t>‹#›</a:t>
            </a:fld>
            <a:endParaRPr lang="en-US"/>
          </a:p>
        </p:txBody>
      </p:sp>
    </p:spTree>
    <p:extLst>
      <p:ext uri="{BB962C8B-B14F-4D97-AF65-F5344CB8AC3E}">
        <p14:creationId xmlns:p14="http://schemas.microsoft.com/office/powerpoint/2010/main" val="229218860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White Background">
    <p:spTree>
      <p:nvGrpSpPr>
        <p:cNvPr id="1" name=""/>
        <p:cNvGrpSpPr/>
        <p:nvPr/>
      </p:nvGrpSpPr>
      <p:grpSpPr>
        <a:xfrm>
          <a:off x="0" y="0"/>
          <a:ext cx="0" cy="0"/>
          <a:chOff x="0" y="0"/>
          <a:chExt cx="0" cy="0"/>
        </a:xfrm>
      </p:grpSpPr>
      <p:sp>
        <p:nvSpPr>
          <p:cNvPr id="7" name="Title 2"/>
          <p:cNvSpPr>
            <a:spLocks noGrp="1"/>
          </p:cNvSpPr>
          <p:nvPr>
            <p:ph type="title"/>
          </p:nvPr>
        </p:nvSpPr>
        <p:spPr>
          <a:xfrm>
            <a:off x="538477" y="286381"/>
            <a:ext cx="11653523" cy="927940"/>
          </a:xfrm>
          <a:prstGeom prst="rect">
            <a:avLst/>
          </a:prstGeom>
        </p:spPr>
        <p:txBody>
          <a:bodyPr>
            <a:normAutofit/>
          </a:bodyPr>
          <a:lstStyle>
            <a:lvl1pPr algn="l">
              <a:defRPr sz="4800" b="0">
                <a:solidFill>
                  <a:srgbClr val="505050"/>
                </a:solidFill>
                <a:latin typeface="Segoe UI Light" panose="020B0502040204020203" pitchFamily="34" charset="0"/>
              </a:defRPr>
            </a:lvl1pPr>
          </a:lstStyle>
          <a:p>
            <a:r>
              <a:rPr lang="en-US"/>
              <a:t>Click to edit Master title style</a:t>
            </a:r>
          </a:p>
        </p:txBody>
      </p:sp>
      <p:sp>
        <p:nvSpPr>
          <p:cNvPr id="4" name="Footer Placeholder 2"/>
          <p:cNvSpPr>
            <a:spLocks noGrp="1"/>
          </p:cNvSpPr>
          <p:nvPr>
            <p:ph type="ftr" sz="quarter" idx="14"/>
          </p:nvPr>
        </p:nvSpPr>
        <p:spPr/>
        <p:txBody>
          <a:bodyPr/>
          <a:lstStyle>
            <a:lvl1pPr fontAlgn="base">
              <a:spcBef>
                <a:spcPct val="0"/>
              </a:spcBef>
              <a:spcAft>
                <a:spcPct val="0"/>
              </a:spcAft>
              <a:defRPr>
                <a:solidFill>
                  <a:srgbClr val="505050"/>
                </a:solidFill>
              </a:defRPr>
            </a:lvl1pPr>
          </a:lstStyle>
          <a:p>
            <a:pPr>
              <a:defRPr/>
            </a:pPr>
            <a:endParaRPr/>
          </a:p>
        </p:txBody>
      </p:sp>
      <p:sp>
        <p:nvSpPr>
          <p:cNvPr id="5" name="Slide Number Placeholder 3"/>
          <p:cNvSpPr>
            <a:spLocks noGrp="1"/>
          </p:cNvSpPr>
          <p:nvPr>
            <p:ph type="sldNum" sz="quarter" idx="15"/>
          </p:nvPr>
        </p:nvSpPr>
        <p:spPr/>
        <p:txBody>
          <a:bodyPr/>
          <a:lstStyle>
            <a:lvl1pPr>
              <a:defRPr/>
            </a:lvl1pPr>
          </a:lstStyle>
          <a:p>
            <a:endParaRPr lang="en-US"/>
          </a:p>
        </p:txBody>
      </p:sp>
    </p:spTree>
    <p:extLst>
      <p:ext uri="{BB962C8B-B14F-4D97-AF65-F5344CB8AC3E}">
        <p14:creationId xmlns:p14="http://schemas.microsoft.com/office/powerpoint/2010/main" val="4168313754"/>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itle Slide">
    <p:bg bwMode="gray">
      <p:bgPr>
        <a:solidFill>
          <a:srgbClr val="E6EBED"/>
        </a:solidFill>
        <a:effectLst/>
      </p:bgPr>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B9532AFA-78E5-4324-9D56-4D4CE7440E29}"/>
              </a:ext>
            </a:extLst>
          </p:cNvPr>
          <p:cNvPicPr>
            <a:picLocks noChangeAspect="1"/>
          </p:cNvPicPr>
          <p:nvPr/>
        </p:nvPicPr>
        <p:blipFill>
          <a:blip r:embed="rId2"/>
          <a:stretch>
            <a:fillRect/>
          </a:stretch>
        </p:blipFill>
        <p:spPr bwMode="black">
          <a:xfrm>
            <a:off x="584200" y="585788"/>
            <a:ext cx="1366440" cy="292608"/>
          </a:xfrm>
          <a:prstGeom prst="rect">
            <a:avLst/>
          </a:prstGeom>
        </p:spPr>
      </p:pic>
      <p:sp>
        <p:nvSpPr>
          <p:cNvPr id="8" name="Title 1">
            <a:extLst>
              <a:ext uri="{FF2B5EF4-FFF2-40B4-BE49-F238E27FC236}">
                <a16:creationId xmlns:a16="http://schemas.microsoft.com/office/drawing/2014/main" id="{EE7D0842-89C9-4B62-8E7E-CD55867316F2}"/>
              </a:ext>
            </a:extLst>
          </p:cNvPr>
          <p:cNvSpPr>
            <a:spLocks noGrp="1"/>
          </p:cNvSpPr>
          <p:nvPr>
            <p:ph type="title" hasCustomPrompt="1"/>
          </p:nvPr>
        </p:nvSpPr>
        <p:spPr>
          <a:xfrm>
            <a:off x="588263" y="2425541"/>
            <a:ext cx="5655375" cy="1107996"/>
          </a:xfrm>
        </p:spPr>
        <p:txBody>
          <a:bodyPr wrap="square" anchor="b" anchorCtr="0">
            <a:spAutoFit/>
          </a:bodyPr>
          <a:lstStyle>
            <a:lvl1pPr>
              <a:defRPr>
                <a:gradFill>
                  <a:gsLst>
                    <a:gs pos="8333">
                      <a:schemeClr val="tx1"/>
                    </a:gs>
                    <a:gs pos="26000">
                      <a:schemeClr val="tx1"/>
                    </a:gs>
                  </a:gsLst>
                  <a:lin ang="5400000" scaled="1"/>
                </a:gradFill>
              </a:defRPr>
            </a:lvl1pPr>
          </a:lstStyle>
          <a:p>
            <a:r>
              <a:rPr lang="en-US"/>
              <a:t>Event name or presentation title </a:t>
            </a:r>
          </a:p>
        </p:txBody>
      </p:sp>
      <p:sp>
        <p:nvSpPr>
          <p:cNvPr id="7" name="Text Placeholder 4">
            <a:extLst>
              <a:ext uri="{FF2B5EF4-FFF2-40B4-BE49-F238E27FC236}">
                <a16:creationId xmlns:a16="http://schemas.microsoft.com/office/drawing/2014/main" id="{812B2AD1-076F-40BF-98F1-311E3BBCE5BE}"/>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8333">
                      <a:schemeClr val="tx1"/>
                    </a:gs>
                    <a:gs pos="26000">
                      <a:schemeClr val="tx1"/>
                    </a:gs>
                  </a:gsLst>
                  <a:lin ang="5400000" scaled="1"/>
                </a:gradFill>
                <a:latin typeface="+mn-lt"/>
                <a:cs typeface="Segoe UI" panose="020B0502040204020203" pitchFamily="34" charset="0"/>
              </a:defRPr>
            </a:lvl1pPr>
          </a:lstStyle>
          <a:p>
            <a:pPr lvl="0"/>
            <a:r>
              <a:rPr lang="en-US"/>
              <a:t>Speaker name or subtitle</a:t>
            </a:r>
          </a:p>
        </p:txBody>
      </p:sp>
      <p:grpSp>
        <p:nvGrpSpPr>
          <p:cNvPr id="13" name="Group 12">
            <a:extLst>
              <a:ext uri="{FF2B5EF4-FFF2-40B4-BE49-F238E27FC236}">
                <a16:creationId xmlns:a16="http://schemas.microsoft.com/office/drawing/2014/main" id="{5C67BE41-7986-462F-AC1B-939AF1CF94E7}"/>
              </a:ext>
              <a:ext uri="{C183D7F6-B498-43B3-948B-1728B52AA6E4}">
                <adec:decorative xmlns:adec="http://schemas.microsoft.com/office/drawing/2017/decorative" val="1"/>
              </a:ext>
            </a:extLst>
          </p:cNvPr>
          <p:cNvGrpSpPr/>
          <p:nvPr/>
        </p:nvGrpSpPr>
        <p:grpSpPr bwMode="gray">
          <a:xfrm>
            <a:off x="5227320" y="0"/>
            <a:ext cx="6964680" cy="6858000"/>
            <a:chOff x="5227320" y="0"/>
            <a:chExt cx="6964680" cy="6858000"/>
          </a:xfrm>
        </p:grpSpPr>
        <p:pic>
          <p:nvPicPr>
            <p:cNvPr id="10" name="Picture 9">
              <a:extLst>
                <a:ext uri="{FF2B5EF4-FFF2-40B4-BE49-F238E27FC236}">
                  <a16:creationId xmlns:a16="http://schemas.microsoft.com/office/drawing/2014/main" id="{EEB323DA-E527-48B8-B69F-D0670E17AB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 r="449"/>
            <a:stretch/>
          </p:blipFill>
          <p:spPr bwMode="gray">
            <a:xfrm>
              <a:off x="5440680" y="0"/>
              <a:ext cx="6751320" cy="6858000"/>
            </a:xfrm>
            <a:prstGeom prst="rect">
              <a:avLst/>
            </a:prstGeom>
          </p:spPr>
        </p:pic>
        <p:sp>
          <p:nvSpPr>
            <p:cNvPr id="11" name="Rectangle 10">
              <a:extLst>
                <a:ext uri="{FF2B5EF4-FFF2-40B4-BE49-F238E27FC236}">
                  <a16:creationId xmlns:a16="http://schemas.microsoft.com/office/drawing/2014/main" id="{13096CD5-C9AD-44A0-AA99-044AA84D82E4}"/>
                </a:ext>
              </a:extLst>
            </p:cNvPr>
            <p:cNvSpPr/>
            <p:nvPr userDrawn="1"/>
          </p:nvSpPr>
          <p:spPr bwMode="gray">
            <a:xfrm>
              <a:off x="10149840" y="3139440"/>
              <a:ext cx="2042160" cy="2438400"/>
            </a:xfrm>
            <a:prstGeom prst="rect">
              <a:avLst/>
            </a:prstGeom>
            <a:solidFill>
              <a:srgbClr val="E7EBE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1AEB9608-944D-482E-9956-098EFE96D035}"/>
                </a:ext>
              </a:extLst>
            </p:cNvPr>
            <p:cNvSpPr/>
            <p:nvPr userDrawn="1"/>
          </p:nvSpPr>
          <p:spPr bwMode="gray">
            <a:xfrm>
              <a:off x="5227320" y="0"/>
              <a:ext cx="2042160" cy="1584960"/>
            </a:xfrm>
            <a:prstGeom prst="rect">
              <a:avLst/>
            </a:prstGeom>
            <a:solidFill>
              <a:srgbClr val="E7EBE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31573335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lgn="ctr">
              <a:defRPr>
                <a:gradFill>
                  <a:gsLst>
                    <a:gs pos="1250">
                      <a:schemeClr val="tx1"/>
                    </a:gs>
                    <a:gs pos="100000">
                      <a:schemeClr val="tx1"/>
                    </a:gs>
                  </a:gsLst>
                  <a:lin ang="5400000" scaled="0"/>
                </a:gradFill>
              </a:defRPr>
            </a:lvl1pPr>
          </a:lstStyle>
          <a:p>
            <a:r>
              <a:rPr lang="en-US"/>
              <a:t>Click to edit Master title style</a:t>
            </a:r>
          </a:p>
        </p:txBody>
      </p:sp>
    </p:spTree>
    <p:extLst>
      <p:ext uri="{BB962C8B-B14F-4D97-AF65-F5344CB8AC3E}">
        <p14:creationId xmlns:p14="http://schemas.microsoft.com/office/powerpoint/2010/main" val="183983454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lgn="ctr">
              <a:defRPr>
                <a:gradFill>
                  <a:gsLst>
                    <a:gs pos="1250">
                      <a:schemeClr val="tx1"/>
                    </a:gs>
                    <a:gs pos="100000">
                      <a:schemeClr val="tx1"/>
                    </a:gs>
                  </a:gsLst>
                  <a:lin ang="5400000" scaled="0"/>
                </a:gradFill>
              </a:defRPr>
            </a:lvl1pPr>
          </a:lstStyle>
          <a:p>
            <a:r>
              <a:rPr lang="en-US"/>
              <a:t>Click to edit Master title style</a:t>
            </a:r>
          </a:p>
        </p:txBody>
      </p:sp>
      <p:sp>
        <p:nvSpPr>
          <p:cNvPr id="3" name="Text Placeholder 6">
            <a:extLst>
              <a:ext uri="{FF2B5EF4-FFF2-40B4-BE49-F238E27FC236}">
                <a16:creationId xmlns:a16="http://schemas.microsoft.com/office/drawing/2014/main" id="{E6DB9915-D43B-476C-B8A1-449F7E279229}"/>
              </a:ext>
            </a:extLst>
          </p:cNvPr>
          <p:cNvSpPr>
            <a:spLocks noGrp="1"/>
          </p:cNvSpPr>
          <p:nvPr>
            <p:ph type="body" sz="quarter" idx="11"/>
          </p:nvPr>
        </p:nvSpPr>
        <p:spPr>
          <a:xfrm>
            <a:off x="584200" y="1120095"/>
            <a:ext cx="11025188" cy="369332"/>
          </a:xfrm>
        </p:spPr>
        <p:txBody>
          <a:bodyPr/>
          <a:lstStyle>
            <a:lvl1pPr marL="0" indent="0" algn="ctr">
              <a:buNone/>
              <a:defRPr sz="2400">
                <a:solidFill>
                  <a:schemeClr val="accent2"/>
                </a:solidFill>
                <a:latin typeface="+mj-lt"/>
              </a:defRPr>
            </a:lvl1pPr>
          </a:lstStyle>
          <a:p>
            <a:pPr lvl="0"/>
            <a:r>
              <a:rPr lang="en-US"/>
              <a:t>Edit Master text styles</a:t>
            </a:r>
          </a:p>
        </p:txBody>
      </p:sp>
    </p:spTree>
    <p:extLst>
      <p:ext uri="{BB962C8B-B14F-4D97-AF65-F5344CB8AC3E}">
        <p14:creationId xmlns:p14="http://schemas.microsoft.com/office/powerpoint/2010/main" val="359228510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and announcem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CC9741-080B-4B46-A228-7DE7ECBDB962}"/>
              </a:ext>
            </a:extLst>
          </p:cNvPr>
          <p:cNvSpPr>
            <a:spLocks noGrp="1"/>
          </p:cNvSpPr>
          <p:nvPr>
            <p:ph type="title"/>
          </p:nvPr>
        </p:nvSpPr>
        <p:spPr/>
        <p:txBody>
          <a:bodyPr/>
          <a:lstStyle>
            <a:lvl1pPr algn="ctr">
              <a:defRPr/>
            </a:lvl1pPr>
          </a:lstStyle>
          <a:p>
            <a:r>
              <a:rPr lang="en-US"/>
              <a:t>Click to edit Master title style</a:t>
            </a:r>
          </a:p>
        </p:txBody>
      </p:sp>
      <p:sp>
        <p:nvSpPr>
          <p:cNvPr id="4" name="Rectangle 3">
            <a:extLst>
              <a:ext uri="{FF2B5EF4-FFF2-40B4-BE49-F238E27FC236}">
                <a16:creationId xmlns:a16="http://schemas.microsoft.com/office/drawing/2014/main" id="{6F9A97A4-93B0-4E83-9F9F-E1114D78616F}"/>
              </a:ext>
            </a:extLst>
          </p:cNvPr>
          <p:cNvSpPr/>
          <p:nvPr userDrawn="1"/>
        </p:nvSpPr>
        <p:spPr bwMode="auto">
          <a:xfrm>
            <a:off x="0" y="1081315"/>
            <a:ext cx="12192000" cy="44689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6">
            <a:extLst>
              <a:ext uri="{FF2B5EF4-FFF2-40B4-BE49-F238E27FC236}">
                <a16:creationId xmlns:a16="http://schemas.microsoft.com/office/drawing/2014/main" id="{E6DB9915-D43B-476C-B8A1-449F7E279229}"/>
              </a:ext>
            </a:extLst>
          </p:cNvPr>
          <p:cNvSpPr>
            <a:spLocks noGrp="1"/>
          </p:cNvSpPr>
          <p:nvPr>
            <p:ph type="body" sz="quarter" idx="11"/>
          </p:nvPr>
        </p:nvSpPr>
        <p:spPr>
          <a:xfrm>
            <a:off x="584200" y="1150873"/>
            <a:ext cx="11025188" cy="307777"/>
          </a:xfrm>
        </p:spPr>
        <p:txBody>
          <a:bodyPr/>
          <a:lstStyle>
            <a:lvl1pPr marL="0" indent="0" algn="ctr">
              <a:buNone/>
              <a:defRPr sz="2000">
                <a:solidFill>
                  <a:schemeClr val="tx1"/>
                </a:solidFill>
                <a:latin typeface="+mj-lt"/>
              </a:defRPr>
            </a:lvl1pPr>
          </a:lstStyle>
          <a:p>
            <a:pPr lvl="0"/>
            <a:r>
              <a:rPr lang="en-US"/>
              <a:t>Edit Master text styles</a:t>
            </a:r>
          </a:p>
        </p:txBody>
      </p:sp>
    </p:spTree>
    <p:extLst>
      <p:ext uri="{BB962C8B-B14F-4D97-AF65-F5344CB8AC3E}">
        <p14:creationId xmlns:p14="http://schemas.microsoft.com/office/powerpoint/2010/main" val="32198976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up)">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build="p">
        <p:tmplLst>
          <p:tmpl lvl="1">
            <p:tnLst>
              <p:par>
                <p:cTn presetID="22" presetClass="entr" presetSubtype="1"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up)">
                      <p:cBhvr>
                        <p:cTn dur="500"/>
                        <p:tgtEl>
                          <p:spTgt spid="3"/>
                        </p:tgtEl>
                      </p:cBhvr>
                    </p:animEffect>
                  </p:childTnLst>
                </p:cTn>
              </p:par>
            </p:tnLst>
          </p:tmpl>
        </p:tmplLst>
      </p:bldP>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nd announcement - no animatio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CC9741-080B-4B46-A228-7DE7ECBDB962}"/>
              </a:ext>
            </a:extLst>
          </p:cNvPr>
          <p:cNvSpPr>
            <a:spLocks noGrp="1"/>
          </p:cNvSpPr>
          <p:nvPr>
            <p:ph type="title"/>
          </p:nvPr>
        </p:nvSpPr>
        <p:spPr/>
        <p:txBody>
          <a:bodyPr/>
          <a:lstStyle>
            <a:lvl1pPr algn="ctr">
              <a:defRPr/>
            </a:lvl1pPr>
          </a:lstStyle>
          <a:p>
            <a:r>
              <a:rPr lang="en-US"/>
              <a:t>Click to edit Master title style</a:t>
            </a:r>
          </a:p>
        </p:txBody>
      </p:sp>
      <p:sp>
        <p:nvSpPr>
          <p:cNvPr id="4" name="Rectangle 3">
            <a:extLst>
              <a:ext uri="{FF2B5EF4-FFF2-40B4-BE49-F238E27FC236}">
                <a16:creationId xmlns:a16="http://schemas.microsoft.com/office/drawing/2014/main" id="{6F9A97A4-93B0-4E83-9F9F-E1114D78616F}"/>
              </a:ext>
            </a:extLst>
          </p:cNvPr>
          <p:cNvSpPr/>
          <p:nvPr userDrawn="1"/>
        </p:nvSpPr>
        <p:spPr bwMode="auto">
          <a:xfrm>
            <a:off x="0" y="1081315"/>
            <a:ext cx="12192000" cy="44689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6">
            <a:extLst>
              <a:ext uri="{FF2B5EF4-FFF2-40B4-BE49-F238E27FC236}">
                <a16:creationId xmlns:a16="http://schemas.microsoft.com/office/drawing/2014/main" id="{E6DB9915-D43B-476C-B8A1-449F7E279229}"/>
              </a:ext>
            </a:extLst>
          </p:cNvPr>
          <p:cNvSpPr>
            <a:spLocks noGrp="1"/>
          </p:cNvSpPr>
          <p:nvPr>
            <p:ph type="body" sz="quarter" idx="11"/>
          </p:nvPr>
        </p:nvSpPr>
        <p:spPr>
          <a:xfrm>
            <a:off x="584200" y="1150873"/>
            <a:ext cx="11025188" cy="307777"/>
          </a:xfrm>
        </p:spPr>
        <p:txBody>
          <a:bodyPr/>
          <a:lstStyle>
            <a:lvl1pPr marL="0" indent="0" algn="ctr">
              <a:buNone/>
              <a:defRPr sz="2000">
                <a:solidFill>
                  <a:schemeClr val="tx1"/>
                </a:solidFill>
                <a:latin typeface="+mj-lt"/>
              </a:defRPr>
            </a:lvl1pPr>
          </a:lstStyle>
          <a:p>
            <a:pPr lvl="0"/>
            <a:r>
              <a:rPr lang="en-US"/>
              <a:t>Edit Master text styles</a:t>
            </a:r>
          </a:p>
        </p:txBody>
      </p:sp>
    </p:spTree>
    <p:extLst>
      <p:ext uri="{BB962C8B-B14F-4D97-AF65-F5344CB8AC3E}">
        <p14:creationId xmlns:p14="http://schemas.microsoft.com/office/powerpoint/2010/main" val="32881419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53846">
                      <a:schemeClr val="tx1"/>
                    </a:gs>
                    <a:gs pos="36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1534133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AF90F0-CE59-4FF7-89FA-8E3D67094BD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30DF17-D969-4A8B-AB83-11E6D27796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DA4FE6-A6D6-43C5-91F8-BD76B57FE087}"/>
              </a:ext>
            </a:extLst>
          </p:cNvPr>
          <p:cNvSpPr>
            <a:spLocks noGrp="1"/>
          </p:cNvSpPr>
          <p:nvPr>
            <p:ph type="dt" sz="half" idx="10"/>
          </p:nvPr>
        </p:nvSpPr>
        <p:spPr/>
        <p:txBody>
          <a:bodyPr/>
          <a:lstStyle/>
          <a:p>
            <a:fld id="{B3EF3E88-62FB-46E6-925F-94E9C5220847}" type="datetimeFigureOut">
              <a:rPr lang="en-US" smtClean="0"/>
              <a:t>6/13/19</a:t>
            </a:fld>
            <a:endParaRPr lang="en-US"/>
          </a:p>
        </p:txBody>
      </p:sp>
      <p:sp>
        <p:nvSpPr>
          <p:cNvPr id="5" name="Footer Placeholder 4">
            <a:extLst>
              <a:ext uri="{FF2B5EF4-FFF2-40B4-BE49-F238E27FC236}">
                <a16:creationId xmlns:a16="http://schemas.microsoft.com/office/drawing/2014/main" id="{30508D4D-DA29-4138-BC06-7E78F851ED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A07F75-4684-47AB-B6C1-327A9530D52B}"/>
              </a:ext>
            </a:extLst>
          </p:cNvPr>
          <p:cNvSpPr>
            <a:spLocks noGrp="1"/>
          </p:cNvSpPr>
          <p:nvPr>
            <p:ph type="sldNum" sz="quarter" idx="12"/>
          </p:nvPr>
        </p:nvSpPr>
        <p:spPr/>
        <p:txBody>
          <a:bodyPr/>
          <a:lstStyle/>
          <a:p>
            <a:fld id="{CD765FBD-E3FB-4945-AC33-0F3488C27766}" type="slidenum">
              <a:rPr lang="en-US" smtClean="0"/>
              <a:t>‹#›</a:t>
            </a:fld>
            <a:endParaRPr lang="en-US"/>
          </a:p>
        </p:txBody>
      </p:sp>
    </p:spTree>
    <p:extLst>
      <p:ext uri="{BB962C8B-B14F-4D97-AF65-F5344CB8AC3E}">
        <p14:creationId xmlns:p14="http://schemas.microsoft.com/office/powerpoint/2010/main" val="336966732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5" y="3033223"/>
            <a:ext cx="5481755"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5" y="3769821"/>
            <a:ext cx="5481755"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Subtitle</a:t>
            </a:r>
          </a:p>
        </p:txBody>
      </p:sp>
    </p:spTree>
    <p:extLst>
      <p:ext uri="{BB962C8B-B14F-4D97-AF65-F5344CB8AC3E}">
        <p14:creationId xmlns:p14="http://schemas.microsoft.com/office/powerpoint/2010/main" val="26101190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50"/>
                                        <p:tgtEl>
                                          <p:spTgt spid="2"/>
                                        </p:tgtEl>
                                      </p:cBhvr>
                                    </p:animEffect>
                                  </p:childTnLst>
                                </p:cTn>
                              </p:par>
                              <p:par>
                                <p:cTn id="8" presetID="63" presetClass="path" presetSubtype="0" decel="100000" fill="hold" grpId="1" nodeType="withEffect">
                                  <p:stCondLst>
                                    <p:cond delay="0"/>
                                  </p:stCondLst>
                                  <p:childTnLst>
                                    <p:animMotion origin="layout" path="M 3.54167E-6 -3.7037E-6 L 0.02916 -3.7037E-6 " pathEditMode="relative" rAng="0" ptsTypes="AA">
                                      <p:cBhvr>
                                        <p:cTn id="9" dur="500" spd="-100000" fill="hold"/>
                                        <p:tgtEl>
                                          <p:spTgt spid="2"/>
                                        </p:tgtEl>
                                        <p:attrNameLst>
                                          <p:attrName>ppt_x</p:attrName>
                                          <p:attrName>ppt_y</p:attrName>
                                        </p:attrNameLst>
                                      </p:cBhvr>
                                      <p:rCtr x="1458" y="0"/>
                                    </p:animMotion>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350"/>
                                        <p:tgtEl>
                                          <p:spTgt spid="5"/>
                                        </p:tgtEl>
                                      </p:cBhvr>
                                    </p:animEffect>
                                  </p:childTnLst>
                                </p:cTn>
                              </p:par>
                              <p:par>
                                <p:cTn id="13" presetID="63" presetClass="path" presetSubtype="0" decel="100000" fill="hold" grpId="1" nodeType="withEffect">
                                  <p:stCondLst>
                                    <p:cond delay="0"/>
                                  </p:stCondLst>
                                  <p:childTnLst>
                                    <p:animMotion origin="layout" path="M 3.54167E-6 -2.22222E-6 L 0.02916 -2.22222E-6 " pathEditMode="relative" rAng="0" ptsTypes="AA">
                                      <p:cBhvr>
                                        <p:cTn id="14" dur="500" spd="-100000" fill="hold"/>
                                        <p:tgtEl>
                                          <p:spTgt spid="5"/>
                                        </p:tgtEl>
                                        <p:attrNameLst>
                                          <p:attrName>ppt_x</p:attrName>
                                          <p:attrName>ppt_y</p:attrName>
                                        </p:attrNameLst>
                                      </p:cBhvr>
                                      <p:rCtr x="145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tmplLst>
          <p:tmpl>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350"/>
                        <p:tgtEl>
                          <p:spTgt spid="5"/>
                        </p:tgtEl>
                      </p:cBhvr>
                    </p:animEffect>
                  </p:childTnLst>
                </p:cTn>
              </p:par>
            </p:tnLst>
          </p:tmpl>
        </p:tmplLst>
      </p:bldP>
      <p:bldP spid="5" grpId="1">
        <p:tmplLst>
          <p:tmpl>
            <p:tnLst>
              <p:par>
                <p:cTn presetID="63" presetClass="path" presetSubtype="0" decel="100000" fill="hold" nodeType="withEffect">
                  <p:stCondLst>
                    <p:cond delay="0"/>
                  </p:stCondLst>
                  <p:childTnLst>
                    <p:animMotion origin="layout" path="M 3.54167E-6 -2.22222E-6 L 0.02916 -2.22222E-6 " pathEditMode="relative" rAng="0" ptsTypes="AA">
                      <p:cBhvr>
                        <p:cTn dur="500" spd="-100000" fill="hold"/>
                        <p:tgtEl>
                          <p:spTgt spid="5"/>
                        </p:tgtEl>
                        <p:attrNameLst>
                          <p:attrName>ppt_x</p:attrName>
                          <p:attrName>ppt_y</p:attrName>
                        </p:attrNameLst>
                      </p:cBhvr>
                      <p:rCtr x="1458" y="0"/>
                    </p:animMotion>
                  </p:childTnLst>
                </p:cTn>
              </p:par>
            </p:tnLst>
          </p:tmpl>
        </p:tmplLst>
      </p:bldP>
    </p:bldLst>
  </p:timing>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guide id="5" pos="1824">
          <p15:clr>
            <a:srgbClr val="FBAE40"/>
          </p15:clr>
        </p15:guide>
        <p15:guide id="6" pos="1608">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877287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lank whit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956504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Three column text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26424" y="1120574"/>
            <a:ext cx="11339774" cy="814777"/>
          </a:xfrm>
        </p:spPr>
        <p:txBody>
          <a:bodyPr wrap="square" lIns="0" tIns="0" rIns="0" bIns="0">
            <a:spAutoFit/>
          </a:bodyPr>
          <a:lstStyle>
            <a:lvl1pPr marL="0" indent="0">
              <a:lnSpc>
                <a:spcPct val="100000"/>
              </a:lnSpc>
              <a:spcBef>
                <a:spcPts val="0"/>
              </a:spcBef>
              <a:spcAft>
                <a:spcPts val="882"/>
              </a:spcAft>
              <a:buNone/>
              <a:defRPr sz="1765" b="0" i="0">
                <a:solidFill>
                  <a:srgbClr val="000000"/>
                </a:solidFill>
                <a:latin typeface="+mn-lt"/>
              </a:defRPr>
            </a:lvl1pPr>
            <a:lvl2pPr marL="224097" indent="0">
              <a:lnSpc>
                <a:spcPct val="100000"/>
              </a:lnSpc>
              <a:spcBef>
                <a:spcPts val="0"/>
              </a:spcBef>
              <a:spcAft>
                <a:spcPts val="1372"/>
              </a:spcAft>
              <a:buNone/>
              <a:defRPr sz="1765">
                <a:solidFill>
                  <a:srgbClr val="000000"/>
                </a:solidFill>
              </a:defRPr>
            </a:lvl2pPr>
            <a:lvl3pPr marL="448193" indent="0">
              <a:lnSpc>
                <a:spcPct val="100000"/>
              </a:lnSpc>
              <a:spcBef>
                <a:spcPts val="0"/>
              </a:spcBef>
              <a:spcAft>
                <a:spcPts val="1372"/>
              </a:spcAft>
              <a:buNone/>
              <a:defRPr sz="1372">
                <a:solidFill>
                  <a:srgbClr val="000000"/>
                </a:solidFill>
              </a:defRPr>
            </a:lvl3pPr>
            <a:lvl4pPr marL="672290" indent="0">
              <a:spcBef>
                <a:spcPts val="0"/>
              </a:spcBef>
              <a:spcAft>
                <a:spcPts val="1274"/>
              </a:spcAft>
              <a:buNone/>
              <a:defRPr sz="1961"/>
            </a:lvl4pPr>
            <a:lvl5pPr marL="896386" indent="0">
              <a:buNone/>
              <a:defRPr/>
            </a:lvl5pPr>
          </a:lstStyle>
          <a:p>
            <a:pPr lvl="0"/>
            <a:r>
              <a:rPr lang="en-US"/>
              <a:t>Body copy Segoe Regular 18.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222583"/>
            <a:ext cx="11336039" cy="739343"/>
          </a:xfrm>
          <a:prstGeom prst="rect">
            <a:avLst/>
          </a:prstGeom>
        </p:spPr>
        <p:txBody>
          <a:bodyPr vert="horz" wrap="square" lIns="0" tIns="164592" rIns="0" bIns="0" rtlCol="0" anchor="t">
            <a:noAutofit/>
          </a:bodyPr>
          <a:lstStyle>
            <a:lvl1pPr>
              <a:defRPr>
                <a:solidFill>
                  <a:schemeClr val="tx2"/>
                </a:solidFill>
              </a:defRPr>
            </a:lvl1pPr>
          </a:lstStyle>
          <a:p>
            <a:r>
              <a:rPr lang="en-US"/>
              <a:t>Three column text layout (with bullets)</a:t>
            </a:r>
          </a:p>
        </p:txBody>
      </p:sp>
      <p:sp>
        <p:nvSpPr>
          <p:cNvPr id="4" name="Text Placeholder 4">
            <a:extLst>
              <a:ext uri="{FF2B5EF4-FFF2-40B4-BE49-F238E27FC236}">
                <a16:creationId xmlns:a16="http://schemas.microsoft.com/office/drawing/2014/main" id="{6849D465-70FF-451A-8BED-41C7ADC63065}"/>
              </a:ext>
            </a:extLst>
          </p:cNvPr>
          <p:cNvSpPr>
            <a:spLocks noGrp="1"/>
          </p:cNvSpPr>
          <p:nvPr>
            <p:ph type="body" sz="quarter" idx="11" hasCustomPrompt="1"/>
          </p:nvPr>
        </p:nvSpPr>
        <p:spPr>
          <a:xfrm>
            <a:off x="426424" y="2310842"/>
            <a:ext cx="3630521" cy="2602491"/>
          </a:xfrm>
        </p:spPr>
        <p:txBody>
          <a:bodyPr lIns="0" tIns="0" rIns="0" bIns="0">
            <a:noAutofit/>
          </a:bodyPr>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marL="280121" lvl="1" indent="-280121">
              <a:buFont typeface="Arial" panose="020B0604020202020204" pitchFamily="34" charset="0"/>
              <a:buChar char="•"/>
            </a:pPr>
            <a:r>
              <a:rPr lang="en-US"/>
              <a:t>Body copy Segoe Regular 14</a:t>
            </a:r>
          </a:p>
          <a:p>
            <a:pPr marL="280121" lvl="1" indent="-280121">
              <a:buFont typeface="Arial" panose="020B0604020202020204" pitchFamily="34" charset="0"/>
              <a:buChar char="•"/>
            </a:pPr>
            <a:r>
              <a:rPr lang="en-US"/>
              <a:t>Lorem ipsum dolor sit </a:t>
            </a:r>
            <a:r>
              <a:rPr lang="en-US" err="1"/>
              <a:t>amet</a:t>
            </a:r>
            <a:r>
              <a:rPr lang="en-US"/>
              <a:t>, </a:t>
            </a:r>
            <a:r>
              <a:rPr lang="en-US" err="1"/>
              <a:t>consectetur</a:t>
            </a:r>
            <a:endParaRPr lang="en-US"/>
          </a:p>
          <a:p>
            <a:pPr marL="280121" lvl="1" indent="-280121">
              <a:buFont typeface="Arial" panose="020B0604020202020204" pitchFamily="34" charset="0"/>
              <a:buChar char="•"/>
            </a:pP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a:p>
            <a:pPr marL="280121" lvl="1" indent="-280121">
              <a:buFont typeface="Arial" panose="020B0604020202020204" pitchFamily="34" charset="0"/>
              <a:buChar char="•"/>
            </a:pPr>
            <a:r>
              <a:rPr lang="en-US" err="1"/>
              <a:t>Incididunt</a:t>
            </a:r>
            <a:r>
              <a:rPr lang="en-US"/>
              <a:t> </a:t>
            </a:r>
            <a:r>
              <a:rPr lang="en-US" err="1"/>
              <a:t>ut</a:t>
            </a:r>
            <a:r>
              <a:rPr lang="en-US"/>
              <a:t> </a:t>
            </a:r>
            <a:r>
              <a:rPr lang="en-US" err="1"/>
              <a:t>labore</a:t>
            </a:r>
            <a:r>
              <a:rPr lang="en-US"/>
              <a:t> et dolore magna</a:t>
            </a:r>
          </a:p>
          <a:p>
            <a:pPr marL="280121" lvl="1" indent="-280121">
              <a:buFont typeface="Arial" panose="020B0604020202020204" pitchFamily="34" charset="0"/>
              <a:buChar char="•"/>
            </a:pP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endParaRPr lang="en-US"/>
          </a:p>
          <a:p>
            <a:pPr marL="280121" lvl="1" indent="-280121">
              <a:buFont typeface="Arial" panose="020B0604020202020204" pitchFamily="34" charset="0"/>
              <a:buChar char="•"/>
            </a:pPr>
            <a:r>
              <a:rPr lang="en-US"/>
              <a:t>Exercitation </a:t>
            </a:r>
            <a:r>
              <a:rPr lang="en-US" err="1"/>
              <a:t>ullamco</a:t>
            </a:r>
            <a:r>
              <a:rPr lang="en-US"/>
              <a:t> </a:t>
            </a:r>
            <a:r>
              <a:rPr lang="en-US" err="1"/>
              <a:t>laboris</a:t>
            </a:r>
            <a:r>
              <a:rPr lang="en-US"/>
              <a:t> nisi </a:t>
            </a:r>
            <a:r>
              <a:rPr lang="en-US" err="1"/>
              <a:t>ut</a:t>
            </a:r>
            <a:r>
              <a:rPr lang="en-US"/>
              <a:t> </a:t>
            </a:r>
            <a:r>
              <a:rPr lang="en-US" err="1"/>
              <a:t>aliquip</a:t>
            </a:r>
            <a:endParaRPr lang="en-US"/>
          </a:p>
          <a:p>
            <a:pPr marL="280121" lvl="1" indent="-280121">
              <a:buFont typeface="Arial" panose="020B0604020202020204" pitchFamily="34" charset="0"/>
              <a:buChar char="•"/>
            </a:pP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endParaRPr lang="en-US"/>
          </a:p>
          <a:p>
            <a:pPr marL="280121" lvl="1" indent="-280121">
              <a:buFont typeface="Arial" panose="020B0604020202020204" pitchFamily="34" charset="0"/>
              <a:buChar char="•"/>
            </a:pPr>
            <a:r>
              <a:rPr lang="en-US"/>
              <a:t>In </a:t>
            </a:r>
            <a:r>
              <a:rPr lang="en-US" err="1"/>
              <a:t>reprehenderit</a:t>
            </a:r>
            <a:r>
              <a:rPr lang="en-US"/>
              <a:t> in </a:t>
            </a:r>
            <a:r>
              <a:rPr lang="en-US" err="1"/>
              <a:t>voluptate</a:t>
            </a:r>
            <a:r>
              <a:rPr lang="en-US"/>
              <a:t> </a:t>
            </a:r>
            <a:r>
              <a:rPr lang="en-US" err="1"/>
              <a:t>velit</a:t>
            </a:r>
            <a:r>
              <a:rPr lang="en-US"/>
              <a:t> </a:t>
            </a:r>
            <a:r>
              <a:rPr lang="en-US" err="1"/>
              <a:t>esse</a:t>
            </a:r>
            <a:endParaRPr lang="en-US"/>
          </a:p>
          <a:p>
            <a:pPr marL="280121" lvl="1" indent="-280121">
              <a:buFont typeface="Arial" panose="020B0604020202020204" pitchFamily="34" charset="0"/>
              <a:buChar char="•"/>
            </a:pPr>
            <a:endParaRPr lang="en-US"/>
          </a:p>
        </p:txBody>
      </p:sp>
      <p:sp>
        <p:nvSpPr>
          <p:cNvPr id="5" name="Text Placeholder 4">
            <a:extLst>
              <a:ext uri="{FF2B5EF4-FFF2-40B4-BE49-F238E27FC236}">
                <a16:creationId xmlns:a16="http://schemas.microsoft.com/office/drawing/2014/main" id="{EA2FCB46-ABD2-4E30-8117-D04A48472535}"/>
              </a:ext>
            </a:extLst>
          </p:cNvPr>
          <p:cNvSpPr>
            <a:spLocks noGrp="1"/>
          </p:cNvSpPr>
          <p:nvPr>
            <p:ph type="body" sz="quarter" idx="12" hasCustomPrompt="1"/>
          </p:nvPr>
        </p:nvSpPr>
        <p:spPr>
          <a:xfrm>
            <a:off x="4281361" y="2310842"/>
            <a:ext cx="3623050" cy="2602491"/>
          </a:xfrm>
        </p:spPr>
        <p:txBody>
          <a:bodyPr lIns="0" tIns="0" rIns="0" bIns="0">
            <a:noAutofit/>
          </a:bodyPr>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marL="280121" lvl="1" indent="-280121">
              <a:buFont typeface="Arial" panose="020B0604020202020204" pitchFamily="34" charset="0"/>
              <a:buChar char="•"/>
            </a:pPr>
            <a:r>
              <a:rPr lang="en-US"/>
              <a:t>Body copy Segoe Regular 14</a:t>
            </a:r>
          </a:p>
          <a:p>
            <a:pPr marL="280121" lvl="1" indent="-280121">
              <a:buFont typeface="Arial" panose="020B0604020202020204" pitchFamily="34" charset="0"/>
              <a:buChar char="•"/>
            </a:pPr>
            <a:r>
              <a:rPr lang="en-US"/>
              <a:t>Lorem ipsum dolor sit </a:t>
            </a:r>
            <a:r>
              <a:rPr lang="en-US" err="1"/>
              <a:t>amet</a:t>
            </a:r>
            <a:r>
              <a:rPr lang="en-US"/>
              <a:t>, </a:t>
            </a:r>
            <a:r>
              <a:rPr lang="en-US" err="1"/>
              <a:t>consectetur</a:t>
            </a:r>
            <a:endParaRPr lang="en-US"/>
          </a:p>
          <a:p>
            <a:pPr marL="280121" lvl="1" indent="-280121">
              <a:buFont typeface="Arial" panose="020B0604020202020204" pitchFamily="34" charset="0"/>
              <a:buChar char="•"/>
            </a:pP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a:p>
            <a:pPr marL="280121" lvl="1" indent="-280121">
              <a:buFont typeface="Arial" panose="020B0604020202020204" pitchFamily="34" charset="0"/>
              <a:buChar char="•"/>
            </a:pPr>
            <a:r>
              <a:rPr lang="en-US" err="1"/>
              <a:t>Incididunt</a:t>
            </a:r>
            <a:r>
              <a:rPr lang="en-US"/>
              <a:t> </a:t>
            </a:r>
            <a:r>
              <a:rPr lang="en-US" err="1"/>
              <a:t>ut</a:t>
            </a:r>
            <a:r>
              <a:rPr lang="en-US"/>
              <a:t> </a:t>
            </a:r>
            <a:r>
              <a:rPr lang="en-US" err="1"/>
              <a:t>labore</a:t>
            </a:r>
            <a:r>
              <a:rPr lang="en-US"/>
              <a:t> et dolore magna</a:t>
            </a:r>
          </a:p>
          <a:p>
            <a:pPr marL="280121" lvl="1" indent="-280121">
              <a:buFont typeface="Arial" panose="020B0604020202020204" pitchFamily="34" charset="0"/>
              <a:buChar char="•"/>
            </a:pP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endParaRPr lang="en-US"/>
          </a:p>
          <a:p>
            <a:pPr marL="280121" lvl="1" indent="-280121">
              <a:buFont typeface="Arial" panose="020B0604020202020204" pitchFamily="34" charset="0"/>
              <a:buChar char="•"/>
            </a:pPr>
            <a:r>
              <a:rPr lang="en-US"/>
              <a:t>Exercitation </a:t>
            </a:r>
            <a:r>
              <a:rPr lang="en-US" err="1"/>
              <a:t>ullamco</a:t>
            </a:r>
            <a:r>
              <a:rPr lang="en-US"/>
              <a:t> </a:t>
            </a:r>
            <a:r>
              <a:rPr lang="en-US" err="1"/>
              <a:t>laboris</a:t>
            </a:r>
            <a:r>
              <a:rPr lang="en-US"/>
              <a:t> nisi </a:t>
            </a:r>
            <a:r>
              <a:rPr lang="en-US" err="1"/>
              <a:t>ut</a:t>
            </a:r>
            <a:r>
              <a:rPr lang="en-US"/>
              <a:t> </a:t>
            </a:r>
            <a:r>
              <a:rPr lang="en-US" err="1"/>
              <a:t>aliquip</a:t>
            </a:r>
            <a:endParaRPr lang="en-US"/>
          </a:p>
          <a:p>
            <a:pPr marL="280121" lvl="1" indent="-280121">
              <a:buFont typeface="Arial" panose="020B0604020202020204" pitchFamily="34" charset="0"/>
              <a:buChar char="•"/>
            </a:pP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endParaRPr lang="en-US"/>
          </a:p>
          <a:p>
            <a:pPr marL="280121" lvl="1" indent="-280121">
              <a:buFont typeface="Arial" panose="020B0604020202020204" pitchFamily="34" charset="0"/>
              <a:buChar char="•"/>
            </a:pPr>
            <a:r>
              <a:rPr lang="en-US"/>
              <a:t>In </a:t>
            </a:r>
            <a:r>
              <a:rPr lang="en-US" err="1"/>
              <a:t>reprehenderit</a:t>
            </a:r>
            <a:r>
              <a:rPr lang="en-US"/>
              <a:t> in </a:t>
            </a:r>
            <a:r>
              <a:rPr lang="en-US" err="1"/>
              <a:t>voluptate</a:t>
            </a:r>
            <a:r>
              <a:rPr lang="en-US"/>
              <a:t> </a:t>
            </a:r>
            <a:r>
              <a:rPr lang="en-US" err="1"/>
              <a:t>velit</a:t>
            </a:r>
            <a:r>
              <a:rPr lang="en-US"/>
              <a:t> </a:t>
            </a:r>
            <a:r>
              <a:rPr lang="en-US" err="1"/>
              <a:t>esse</a:t>
            </a:r>
            <a:endParaRPr lang="en-US"/>
          </a:p>
        </p:txBody>
      </p:sp>
      <p:sp>
        <p:nvSpPr>
          <p:cNvPr id="6" name="Text Placeholder 4">
            <a:extLst>
              <a:ext uri="{FF2B5EF4-FFF2-40B4-BE49-F238E27FC236}">
                <a16:creationId xmlns:a16="http://schemas.microsoft.com/office/drawing/2014/main" id="{36529D97-59E4-4F82-95B3-25E40D5A28FF}"/>
              </a:ext>
            </a:extLst>
          </p:cNvPr>
          <p:cNvSpPr>
            <a:spLocks noGrp="1"/>
          </p:cNvSpPr>
          <p:nvPr>
            <p:ph type="body" sz="quarter" idx="13" hasCustomPrompt="1"/>
          </p:nvPr>
        </p:nvSpPr>
        <p:spPr>
          <a:xfrm>
            <a:off x="8126963" y="2310841"/>
            <a:ext cx="3630521" cy="2611809"/>
          </a:xfrm>
        </p:spPr>
        <p:txBody>
          <a:bodyPr lIns="0" tIns="0" rIns="0" bIns="0"/>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marL="280121" lvl="1" indent="-280121">
              <a:buFont typeface="Arial" panose="020B0604020202020204" pitchFamily="34" charset="0"/>
              <a:buChar char="•"/>
            </a:pPr>
            <a:r>
              <a:rPr lang="en-US"/>
              <a:t>Body copy Segoe Regular 14</a:t>
            </a:r>
          </a:p>
          <a:p>
            <a:pPr marL="280121" lvl="1" indent="-280121">
              <a:buFont typeface="Arial" panose="020B0604020202020204" pitchFamily="34" charset="0"/>
              <a:buChar char="•"/>
            </a:pPr>
            <a:r>
              <a:rPr lang="en-US"/>
              <a:t>Lorem ipsum dolor sit </a:t>
            </a:r>
            <a:r>
              <a:rPr lang="en-US" err="1"/>
              <a:t>amet</a:t>
            </a:r>
            <a:r>
              <a:rPr lang="en-US"/>
              <a:t>, </a:t>
            </a:r>
            <a:r>
              <a:rPr lang="en-US" err="1"/>
              <a:t>consectetur</a:t>
            </a:r>
            <a:endParaRPr lang="en-US"/>
          </a:p>
          <a:p>
            <a:pPr marL="280121" lvl="1" indent="-280121">
              <a:buFont typeface="Arial" panose="020B0604020202020204" pitchFamily="34" charset="0"/>
              <a:buChar char="•"/>
            </a:pP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a:p>
            <a:pPr marL="280121" lvl="1" indent="-280121">
              <a:buFont typeface="Arial" panose="020B0604020202020204" pitchFamily="34" charset="0"/>
              <a:buChar char="•"/>
            </a:pPr>
            <a:r>
              <a:rPr lang="en-US" err="1"/>
              <a:t>Incididunt</a:t>
            </a:r>
            <a:r>
              <a:rPr lang="en-US"/>
              <a:t> </a:t>
            </a:r>
            <a:r>
              <a:rPr lang="en-US" err="1"/>
              <a:t>ut</a:t>
            </a:r>
            <a:r>
              <a:rPr lang="en-US"/>
              <a:t> </a:t>
            </a:r>
            <a:r>
              <a:rPr lang="en-US" err="1"/>
              <a:t>labore</a:t>
            </a:r>
            <a:r>
              <a:rPr lang="en-US"/>
              <a:t> et dolore magna</a:t>
            </a:r>
          </a:p>
          <a:p>
            <a:pPr marL="280121" lvl="1" indent="-280121">
              <a:buFont typeface="Arial" panose="020B0604020202020204" pitchFamily="34" charset="0"/>
              <a:buChar char="•"/>
            </a:pP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endParaRPr lang="en-US"/>
          </a:p>
          <a:p>
            <a:pPr marL="280121" lvl="1" indent="-280121">
              <a:buFont typeface="Arial" panose="020B0604020202020204" pitchFamily="34" charset="0"/>
              <a:buChar char="•"/>
            </a:pPr>
            <a:r>
              <a:rPr lang="en-US"/>
              <a:t>Exercitation </a:t>
            </a:r>
            <a:r>
              <a:rPr lang="en-US" err="1"/>
              <a:t>ullamco</a:t>
            </a:r>
            <a:r>
              <a:rPr lang="en-US"/>
              <a:t> </a:t>
            </a:r>
            <a:r>
              <a:rPr lang="en-US" err="1"/>
              <a:t>laboris</a:t>
            </a:r>
            <a:r>
              <a:rPr lang="en-US"/>
              <a:t> nisi </a:t>
            </a:r>
            <a:r>
              <a:rPr lang="en-US" err="1"/>
              <a:t>ut</a:t>
            </a:r>
            <a:r>
              <a:rPr lang="en-US"/>
              <a:t> </a:t>
            </a:r>
            <a:r>
              <a:rPr lang="en-US" err="1"/>
              <a:t>aliquip</a:t>
            </a:r>
            <a:endParaRPr lang="en-US"/>
          </a:p>
          <a:p>
            <a:pPr marL="280121" lvl="1" indent="-280121">
              <a:buFont typeface="Arial" panose="020B0604020202020204" pitchFamily="34" charset="0"/>
              <a:buChar char="•"/>
            </a:pP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endParaRPr lang="en-US"/>
          </a:p>
          <a:p>
            <a:pPr marL="280121" lvl="1" indent="-280121">
              <a:buFont typeface="Arial" panose="020B0604020202020204" pitchFamily="34" charset="0"/>
              <a:buChar char="•"/>
            </a:pPr>
            <a:r>
              <a:rPr lang="en-US"/>
              <a:t>In </a:t>
            </a:r>
            <a:r>
              <a:rPr lang="en-US" err="1"/>
              <a:t>reprehenderit</a:t>
            </a:r>
            <a:r>
              <a:rPr lang="en-US"/>
              <a:t> in </a:t>
            </a:r>
            <a:r>
              <a:rPr lang="en-US" err="1"/>
              <a:t>voluptate</a:t>
            </a:r>
            <a:r>
              <a:rPr lang="en-US"/>
              <a:t> </a:t>
            </a:r>
            <a:r>
              <a:rPr lang="en-US" err="1"/>
              <a:t>velit</a:t>
            </a:r>
            <a:r>
              <a:rPr lang="en-US"/>
              <a:t> </a:t>
            </a:r>
            <a:r>
              <a:rPr lang="en-US" err="1"/>
              <a:t>esse</a:t>
            </a:r>
            <a:endParaRPr lang="en-US"/>
          </a:p>
        </p:txBody>
      </p:sp>
      <p:grpSp>
        <p:nvGrpSpPr>
          <p:cNvPr id="11" name="Group 10">
            <a:extLst>
              <a:ext uri="{FF2B5EF4-FFF2-40B4-BE49-F238E27FC236}">
                <a16:creationId xmlns:a16="http://schemas.microsoft.com/office/drawing/2014/main" id="{D9F8B0FF-313D-4C1A-A7B1-593EFBB6799A}"/>
              </a:ext>
            </a:extLst>
          </p:cNvPr>
          <p:cNvGrpSpPr/>
          <p:nvPr userDrawn="1"/>
        </p:nvGrpSpPr>
        <p:grpSpPr>
          <a:xfrm>
            <a:off x="436378" y="6431031"/>
            <a:ext cx="11326085" cy="95058"/>
            <a:chOff x="445128" y="6559056"/>
            <a:chExt cx="11553197" cy="96950"/>
          </a:xfrm>
        </p:grpSpPr>
        <p:sp>
          <p:nvSpPr>
            <p:cNvPr id="12" name="TextBox 11">
              <a:extLst>
                <a:ext uri="{FF2B5EF4-FFF2-40B4-BE49-F238E27FC236}">
                  <a16:creationId xmlns:a16="http://schemas.microsoft.com/office/drawing/2014/main" id="{2891F4A9-544F-4CF3-A3B0-A9DCC101E957}"/>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13" name="Freeform: Shape 12">
              <a:extLst>
                <a:ext uri="{FF2B5EF4-FFF2-40B4-BE49-F238E27FC236}">
                  <a16:creationId xmlns:a16="http://schemas.microsoft.com/office/drawing/2014/main" id="{96146284-39AE-45CB-80C2-9315EFA1A67C}"/>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10595715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Walkin">
    <p:bg bwMode="gray">
      <p:bgPr>
        <a:solidFill>
          <a:srgbClr val="E6EAEB"/>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1A79512-5207-4C2D-93CE-D43C0082D2A3}"/>
              </a:ext>
            </a:extLst>
          </p:cNvPr>
          <p:cNvPicPr>
            <a:picLocks noChangeAspect="1"/>
          </p:cNvPicPr>
          <p:nvPr userDrawn="1"/>
        </p:nvPicPr>
        <p:blipFill rotWithShape="1">
          <a:blip r:embed="rId2"/>
          <a:srcRect l="32564"/>
          <a:stretch/>
        </p:blipFill>
        <p:spPr>
          <a:xfrm>
            <a:off x="3970116" y="0"/>
            <a:ext cx="8221884" cy="6857999"/>
          </a:xfrm>
          <a:prstGeom prst="rect">
            <a:avLst/>
          </a:prstGeom>
        </p:spPr>
      </p:pic>
      <p:pic>
        <p:nvPicPr>
          <p:cNvPr id="4" name="MS logo gray - EMF" descr="Microsoft logo, gray text version">
            <a:extLst>
              <a:ext uri="{FF2B5EF4-FFF2-40B4-BE49-F238E27FC236}">
                <a16:creationId xmlns:a16="http://schemas.microsoft.com/office/drawing/2014/main" id="{F0E3C08C-B20E-414D-AD23-CC662C2C5841}"/>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grpSp>
        <p:nvGrpSpPr>
          <p:cNvPr id="12" name="Group 11">
            <a:extLst>
              <a:ext uri="{FF2B5EF4-FFF2-40B4-BE49-F238E27FC236}">
                <a16:creationId xmlns:a16="http://schemas.microsoft.com/office/drawing/2014/main" id="{0AA4886A-CD55-4F6D-9D29-E9122B020C8B}"/>
              </a:ext>
            </a:extLst>
          </p:cNvPr>
          <p:cNvGrpSpPr/>
          <p:nvPr userDrawn="1"/>
        </p:nvGrpSpPr>
        <p:grpSpPr>
          <a:xfrm>
            <a:off x="576600" y="2002419"/>
            <a:ext cx="4170025" cy="2301387"/>
            <a:chOff x="576600" y="2002419"/>
            <a:chExt cx="4170025" cy="2301387"/>
          </a:xfrm>
        </p:grpSpPr>
        <p:pic>
          <p:nvPicPr>
            <p:cNvPr id="3" name="Picture 2" descr="A close up of a logo&#10;&#10;Description automatically generated">
              <a:extLst>
                <a:ext uri="{FF2B5EF4-FFF2-40B4-BE49-F238E27FC236}">
                  <a16:creationId xmlns:a16="http://schemas.microsoft.com/office/drawing/2014/main" id="{88B1501B-B3B4-4848-B7C2-263C99292DD2}"/>
                </a:ext>
              </a:extLst>
            </p:cNvPr>
            <p:cNvPicPr>
              <a:picLocks noChangeAspect="1"/>
            </p:cNvPicPr>
            <p:nvPr userDrawn="1"/>
          </p:nvPicPr>
          <p:blipFill>
            <a:blip r:embed="rId4"/>
            <a:stretch>
              <a:fillRect/>
            </a:stretch>
          </p:blipFill>
          <p:spPr>
            <a:xfrm>
              <a:off x="584201" y="2002419"/>
              <a:ext cx="3172944" cy="1426579"/>
            </a:xfrm>
            <a:prstGeom prst="rect">
              <a:avLst/>
            </a:prstGeom>
          </p:spPr>
        </p:pic>
        <p:pic>
          <p:nvPicPr>
            <p:cNvPr id="7" name="Picture 6">
              <a:extLst>
                <a:ext uri="{FF2B5EF4-FFF2-40B4-BE49-F238E27FC236}">
                  <a16:creationId xmlns:a16="http://schemas.microsoft.com/office/drawing/2014/main" id="{7A0C8DF6-81D8-4842-A0DF-8FE8AA8464E1}"/>
                </a:ext>
              </a:extLst>
            </p:cNvPr>
            <p:cNvPicPr>
              <a:picLocks noChangeAspect="1"/>
            </p:cNvPicPr>
            <p:nvPr userDrawn="1"/>
          </p:nvPicPr>
          <p:blipFill>
            <a:blip r:embed="rId5"/>
            <a:stretch>
              <a:fillRect/>
            </a:stretch>
          </p:blipFill>
          <p:spPr>
            <a:xfrm>
              <a:off x="576600" y="3962400"/>
              <a:ext cx="4170025" cy="341406"/>
            </a:xfrm>
            <a:prstGeom prst="rect">
              <a:avLst/>
            </a:prstGeom>
          </p:spPr>
        </p:pic>
      </p:grpSp>
    </p:spTree>
    <p:extLst>
      <p:ext uri="{BB962C8B-B14F-4D97-AF65-F5344CB8AC3E}">
        <p14:creationId xmlns:p14="http://schemas.microsoft.com/office/powerpoint/2010/main" val="59869830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732320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lkin">
    <p:bg>
      <p:bgPr>
        <a:solidFill>
          <a:schemeClr val="tx2"/>
        </a:solidFill>
        <a:effectLst/>
      </p:bgPr>
    </p:bg>
    <p:spTree>
      <p:nvGrpSpPr>
        <p:cNvPr id="1" name=""/>
        <p:cNvGrpSpPr/>
        <p:nvPr/>
      </p:nvGrpSpPr>
      <p:grpSpPr>
        <a:xfrm>
          <a:off x="0" y="0"/>
          <a:ext cx="0" cy="0"/>
          <a:chOff x="0" y="0"/>
          <a:chExt cx="0" cy="0"/>
        </a:xfrm>
      </p:grpSpPr>
      <p:pic>
        <p:nvPicPr>
          <p:cNvPr id="19" name="Picture 18" hidden="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0203" y="6119147"/>
            <a:ext cx="1253377" cy="268786"/>
          </a:xfrm>
          <a:prstGeom prst="rect">
            <a:avLst/>
          </a:prstGeom>
        </p:spPr>
      </p:pic>
      <p:pic>
        <p:nvPicPr>
          <p:cNvPr id="7" name="Picture 6">
            <a:extLst>
              <a:ext uri="{FF2B5EF4-FFF2-40B4-BE49-F238E27FC236}">
                <a16:creationId xmlns:a16="http://schemas.microsoft.com/office/drawing/2014/main" id="{ED0A4477-3871-4DF2-9A11-758395CBB30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168682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lide - 1">
    <p:bg>
      <p:bgPr>
        <a:solidFill>
          <a:schemeClr val="bg2"/>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279FFEB9-2BE6-4DB6-8DCA-DBA500633B6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9E39216E-F59B-4BC9-B7CE-10A9447E205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30" y="0"/>
            <a:ext cx="12169140" cy="6858000"/>
          </a:xfrm>
          <a:prstGeom prst="rect">
            <a:avLst/>
          </a:prstGeom>
        </p:spPr>
      </p:pic>
      <p:sp>
        <p:nvSpPr>
          <p:cNvPr id="18" name="Rectangle 17">
            <a:extLst>
              <a:ext uri="{FF2B5EF4-FFF2-40B4-BE49-F238E27FC236}">
                <a16:creationId xmlns:a16="http://schemas.microsoft.com/office/drawing/2014/main" id="{00414B93-1C7A-463B-94D3-C75120E48B38}"/>
              </a:ext>
            </a:extLst>
          </p:cNvPr>
          <p:cNvSpPr/>
          <p:nvPr userDrawn="1"/>
        </p:nvSpPr>
        <p:spPr bwMode="auto">
          <a:xfrm>
            <a:off x="11430" y="1758462"/>
            <a:ext cx="12192000" cy="344658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16" name="Picture 15" hidden="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black">
          <a:xfrm>
            <a:off x="450203" y="6119147"/>
            <a:ext cx="1253377" cy="268786"/>
          </a:xfrm>
          <a:prstGeom prst="rect">
            <a:avLst/>
          </a:prstGeom>
        </p:spPr>
      </p:pic>
      <p:pic>
        <p:nvPicPr>
          <p:cNvPr id="7" name="Graphic 6">
            <a:extLst>
              <a:ext uri="{FF2B5EF4-FFF2-40B4-BE49-F238E27FC236}">
                <a16:creationId xmlns:a16="http://schemas.microsoft.com/office/drawing/2014/main" id="{0EDE7E98-2515-4CF5-A7F5-85F9915B5AC4}"/>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9949183" y="3714094"/>
            <a:ext cx="2168764" cy="2317429"/>
          </a:xfrm>
          <a:prstGeom prst="rect">
            <a:avLst/>
          </a:prstGeom>
        </p:spPr>
      </p:pic>
      <p:sp>
        <p:nvSpPr>
          <p:cNvPr id="13" name="Title 1"/>
          <p:cNvSpPr>
            <a:spLocks noGrp="1"/>
          </p:cNvSpPr>
          <p:nvPr>
            <p:ph type="title" hasCustomPrompt="1"/>
          </p:nvPr>
        </p:nvSpPr>
        <p:spPr>
          <a:xfrm>
            <a:off x="543146" y="1925787"/>
            <a:ext cx="11062699" cy="1793090"/>
          </a:xfrm>
          <a:noFill/>
        </p:spPr>
        <p:txBody>
          <a:bodyPr lIns="146304" tIns="91440" rIns="146304" bIns="91440" anchor="t" anchorCtr="0"/>
          <a:lstStyle>
            <a:lvl1pPr>
              <a:defRPr sz="5294" spc="-98" baseline="0">
                <a:gradFill>
                  <a:gsLst>
                    <a:gs pos="100000">
                      <a:schemeClr val="tx2"/>
                    </a:gs>
                    <a:gs pos="0">
                      <a:schemeClr val="tx2"/>
                    </a:gs>
                  </a:gsLst>
                  <a:lin ang="5400000" scaled="0"/>
                </a:gradFill>
              </a:defRPr>
            </a:lvl1pPr>
          </a:lstStyle>
          <a:p>
            <a:r>
              <a:rPr lang="en-US"/>
              <a:t>Presentation title</a:t>
            </a:r>
          </a:p>
        </p:txBody>
      </p:sp>
      <p:sp>
        <p:nvSpPr>
          <p:cNvPr id="14" name="Text Placeholder 4"/>
          <p:cNvSpPr>
            <a:spLocks noGrp="1"/>
          </p:cNvSpPr>
          <p:nvPr>
            <p:ph type="body" sz="quarter" idx="12" hasCustomPrompt="1"/>
          </p:nvPr>
        </p:nvSpPr>
        <p:spPr>
          <a:xfrm>
            <a:off x="543146" y="3821145"/>
            <a:ext cx="9860611" cy="1165866"/>
          </a:xfrm>
          <a:noFill/>
        </p:spPr>
        <p:txBody>
          <a:bodyPr lIns="146304" tIns="109728" rIns="146304"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a:t>Speaker Name</a:t>
            </a:r>
          </a:p>
        </p:txBody>
      </p:sp>
      <p:pic>
        <p:nvPicPr>
          <p:cNvPr id="15" name="Graphic 14">
            <a:extLst>
              <a:ext uri="{FF2B5EF4-FFF2-40B4-BE49-F238E27FC236}">
                <a16:creationId xmlns:a16="http://schemas.microsoft.com/office/drawing/2014/main" id="{7419D4D3-1264-4226-98C4-F3F8AF090AD0}"/>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6858000" y="5497520"/>
            <a:ext cx="3213197" cy="389672"/>
          </a:xfrm>
          <a:prstGeom prst="rect">
            <a:avLst/>
          </a:prstGeom>
        </p:spPr>
      </p:pic>
    </p:spTree>
    <p:extLst>
      <p:ext uri="{BB962C8B-B14F-4D97-AF65-F5344CB8AC3E}">
        <p14:creationId xmlns:p14="http://schemas.microsoft.com/office/powerpoint/2010/main" val="10355500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1089542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 name="Group 5">
            <a:extLst>
              <a:ext uri="{FF2B5EF4-FFF2-40B4-BE49-F238E27FC236}">
                <a16:creationId xmlns:a16="http://schemas.microsoft.com/office/drawing/2014/main" id="{3F8A6C2C-5B06-40D9-A918-8F0304E8B4DB}"/>
              </a:ext>
            </a:extLst>
          </p:cNvPr>
          <p:cNvGrpSpPr/>
          <p:nvPr userDrawn="1"/>
        </p:nvGrpSpPr>
        <p:grpSpPr>
          <a:xfrm>
            <a:off x="8748345" y="5922334"/>
            <a:ext cx="3378393" cy="899665"/>
            <a:chOff x="8748345" y="5922334"/>
            <a:chExt cx="3378393" cy="899665"/>
          </a:xfrm>
        </p:grpSpPr>
        <p:pic>
          <p:nvPicPr>
            <p:cNvPr id="7" name="Graphic 6">
              <a:extLst>
                <a:ext uri="{FF2B5EF4-FFF2-40B4-BE49-F238E27FC236}">
                  <a16:creationId xmlns:a16="http://schemas.microsoft.com/office/drawing/2014/main" id="{FB5C1E37-7655-4446-9EBC-E01AE514F3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84787" y="5922334"/>
              <a:ext cx="841951" cy="899665"/>
            </a:xfrm>
            <a:prstGeom prst="rect">
              <a:avLst/>
            </a:prstGeom>
          </p:spPr>
        </p:pic>
        <p:pic>
          <p:nvPicPr>
            <p:cNvPr id="8" name="Graphic 7">
              <a:extLst>
                <a:ext uri="{FF2B5EF4-FFF2-40B4-BE49-F238E27FC236}">
                  <a16:creationId xmlns:a16="http://schemas.microsoft.com/office/drawing/2014/main" id="{2F54BCBA-F990-40A0-A9AC-91C9518E84E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748345" y="6477933"/>
              <a:ext cx="2474643" cy="300106"/>
            </a:xfrm>
            <a:prstGeom prst="rect">
              <a:avLst/>
            </a:prstGeom>
          </p:spPr>
        </p:pic>
      </p:grpSp>
    </p:spTree>
    <p:extLst>
      <p:ext uri="{BB962C8B-B14F-4D97-AF65-F5344CB8AC3E}">
        <p14:creationId xmlns:p14="http://schemas.microsoft.com/office/powerpoint/2010/main" val="353563756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822082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Video slide">
    <p:bg>
      <p:bgRef idx="1001">
        <a:schemeClr val="bg2"/>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5E0A57BE-82BA-4DCD-B0B6-AC816A5C5DB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30" y="0"/>
            <a:ext cx="12169140" cy="685800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a:ext>
            </a:extLst>
          </a:blip>
          <a:srcRect l="17176"/>
          <a:stretch/>
        </p:blipFill>
        <p:spPr>
          <a:xfrm>
            <a:off x="0" y="798242"/>
            <a:ext cx="5872872" cy="5096933"/>
          </a:xfrm>
          <a:prstGeom prst="rect">
            <a:avLst/>
          </a:prstGeom>
        </p:spPr>
      </p:pic>
      <p:grpSp>
        <p:nvGrpSpPr>
          <p:cNvPr id="5" name="Group 4">
            <a:extLst>
              <a:ext uri="{FF2B5EF4-FFF2-40B4-BE49-F238E27FC236}">
                <a16:creationId xmlns:a16="http://schemas.microsoft.com/office/drawing/2014/main" id="{90EF4A5C-345F-488C-AC5E-0AF3B8376036}"/>
              </a:ext>
            </a:extLst>
          </p:cNvPr>
          <p:cNvGrpSpPr/>
          <p:nvPr userDrawn="1"/>
        </p:nvGrpSpPr>
        <p:grpSpPr>
          <a:xfrm>
            <a:off x="3019127" y="448578"/>
            <a:ext cx="9646191" cy="6621296"/>
            <a:chOff x="3019127" y="448578"/>
            <a:chExt cx="9646191" cy="6621296"/>
          </a:xfrm>
        </p:grpSpPr>
        <p:pic>
          <p:nvPicPr>
            <p:cNvPr id="7" name="Picture 6">
              <a:extLst>
                <a:ext uri="{FF2B5EF4-FFF2-40B4-BE49-F238E27FC236}">
                  <a16:creationId xmlns:a16="http://schemas.microsoft.com/office/drawing/2014/main" id="{CC8E3C5F-48E2-412C-A5AF-F85384D5EE5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3019127" y="448578"/>
              <a:ext cx="9172873" cy="6621296"/>
            </a:xfrm>
            <a:prstGeom prst="rect">
              <a:avLst/>
            </a:prstGeom>
          </p:spPr>
        </p:pic>
        <p:sp>
          <p:nvSpPr>
            <p:cNvPr id="8" name="TextBox 7">
              <a:extLst>
                <a:ext uri="{FF2B5EF4-FFF2-40B4-BE49-F238E27FC236}">
                  <a16:creationId xmlns:a16="http://schemas.microsoft.com/office/drawing/2014/main" id="{0A9EAD12-9B65-48D0-91A3-85F3DD932746}"/>
                </a:ext>
              </a:extLst>
            </p:cNvPr>
            <p:cNvSpPr txBox="1"/>
            <p:nvPr userDrawn="1"/>
          </p:nvSpPr>
          <p:spPr>
            <a:xfrm>
              <a:off x="10792557" y="3506769"/>
              <a:ext cx="1872761" cy="794064"/>
            </a:xfrm>
            <a:prstGeom prst="rect">
              <a:avLst/>
            </a:prstGeom>
            <a:noFill/>
          </p:spPr>
          <p:txBody>
            <a:bodyPr wrap="square" lIns="182880" tIns="146304" rIns="182880" bIns="146304" rtlCol="0">
              <a:spAutoFit/>
            </a:bodyPr>
            <a:lstStyle/>
            <a:p>
              <a:pPr>
                <a:lnSpc>
                  <a:spcPct val="90000"/>
                </a:lnSpc>
                <a:spcAft>
                  <a:spcPts val="600"/>
                </a:spcAft>
              </a:pPr>
              <a:r>
                <a:rPr lang="en-US" sz="3600">
                  <a:solidFill>
                    <a:schemeClr val="tx2">
                      <a:alpha val="49000"/>
                    </a:schemeClr>
                  </a:solidFill>
                </a:rPr>
                <a:t>.NET</a:t>
              </a:r>
            </a:p>
          </p:txBody>
        </p:sp>
      </p:grpSp>
      <p:grpSp>
        <p:nvGrpSpPr>
          <p:cNvPr id="11" name="Group 10">
            <a:extLst>
              <a:ext uri="{FF2B5EF4-FFF2-40B4-BE49-F238E27FC236}">
                <a16:creationId xmlns:a16="http://schemas.microsoft.com/office/drawing/2014/main" id="{1D467257-5022-4D1F-B0B2-9C7A91288EE4}"/>
              </a:ext>
            </a:extLst>
          </p:cNvPr>
          <p:cNvGrpSpPr/>
          <p:nvPr userDrawn="1"/>
        </p:nvGrpSpPr>
        <p:grpSpPr>
          <a:xfrm>
            <a:off x="8748345" y="5922334"/>
            <a:ext cx="3378393" cy="899665"/>
            <a:chOff x="8748345" y="5922334"/>
            <a:chExt cx="3378393" cy="899665"/>
          </a:xfrm>
        </p:grpSpPr>
        <p:pic>
          <p:nvPicPr>
            <p:cNvPr id="12" name="Graphic 11">
              <a:extLst>
                <a:ext uri="{FF2B5EF4-FFF2-40B4-BE49-F238E27FC236}">
                  <a16:creationId xmlns:a16="http://schemas.microsoft.com/office/drawing/2014/main" id="{100EE183-EAAD-43DD-9F1B-6BE5EB5F2F0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284787" y="5922334"/>
              <a:ext cx="841951" cy="899665"/>
            </a:xfrm>
            <a:prstGeom prst="rect">
              <a:avLst/>
            </a:prstGeom>
          </p:spPr>
        </p:pic>
        <p:pic>
          <p:nvPicPr>
            <p:cNvPr id="13" name="Graphic 12">
              <a:extLst>
                <a:ext uri="{FF2B5EF4-FFF2-40B4-BE49-F238E27FC236}">
                  <a16:creationId xmlns:a16="http://schemas.microsoft.com/office/drawing/2014/main" id="{61179E32-2390-48A8-BF0B-A73B1A50C2E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8748345" y="6477933"/>
              <a:ext cx="2474643" cy="300106"/>
            </a:xfrm>
            <a:prstGeom prst="rect">
              <a:avLst/>
            </a:prstGeom>
          </p:spPr>
        </p:pic>
      </p:grpSp>
    </p:spTree>
    <p:extLst>
      <p:ext uri="{BB962C8B-B14F-4D97-AF65-F5344CB8AC3E}">
        <p14:creationId xmlns:p14="http://schemas.microsoft.com/office/powerpoint/2010/main" val="18099599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0ED2A-D9B6-4173-8A3C-36D82CD3DA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3CF52E-C655-40D7-86CD-F0919E6BAE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E57640-8196-4ECB-A5FC-6FE64D7DB5C2}"/>
              </a:ext>
            </a:extLst>
          </p:cNvPr>
          <p:cNvSpPr>
            <a:spLocks noGrp="1"/>
          </p:cNvSpPr>
          <p:nvPr>
            <p:ph type="dt" sz="half" idx="10"/>
          </p:nvPr>
        </p:nvSpPr>
        <p:spPr/>
        <p:txBody>
          <a:bodyPr/>
          <a:lstStyle/>
          <a:p>
            <a:fld id="{B3EF3E88-62FB-46E6-925F-94E9C5220847}" type="datetimeFigureOut">
              <a:rPr lang="en-US" smtClean="0"/>
              <a:t>6/13/19</a:t>
            </a:fld>
            <a:endParaRPr lang="en-US"/>
          </a:p>
        </p:txBody>
      </p:sp>
      <p:sp>
        <p:nvSpPr>
          <p:cNvPr id="5" name="Footer Placeholder 4">
            <a:extLst>
              <a:ext uri="{FF2B5EF4-FFF2-40B4-BE49-F238E27FC236}">
                <a16:creationId xmlns:a16="http://schemas.microsoft.com/office/drawing/2014/main" id="{F6784572-B714-44DD-928C-161F5A655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4BC9B9-D605-4150-AA0B-43EBF9D5191E}"/>
              </a:ext>
            </a:extLst>
          </p:cNvPr>
          <p:cNvSpPr>
            <a:spLocks noGrp="1"/>
          </p:cNvSpPr>
          <p:nvPr>
            <p:ph type="sldNum" sz="quarter" idx="12"/>
          </p:nvPr>
        </p:nvSpPr>
        <p:spPr/>
        <p:txBody>
          <a:bodyPr/>
          <a:lstStyle/>
          <a:p>
            <a:fld id="{CD765FBD-E3FB-4945-AC33-0F3488C27766}" type="slidenum">
              <a:rPr lang="en-US" smtClean="0"/>
              <a:t>‹#›</a:t>
            </a:fld>
            <a:endParaRPr lang="en-US"/>
          </a:p>
        </p:txBody>
      </p:sp>
    </p:spTree>
    <p:extLst>
      <p:ext uri="{BB962C8B-B14F-4D97-AF65-F5344CB8AC3E}">
        <p14:creationId xmlns:p14="http://schemas.microsoft.com/office/powerpoint/2010/main" val="19363428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85498" y="2881341"/>
            <a:ext cx="10010687" cy="1015663"/>
          </a:xfrm>
          <a:noFill/>
        </p:spPr>
        <p:txBody>
          <a:bodyPr wrap="square" tIns="91440" bIns="91440" anchor="t" anchorCtr="0">
            <a:spAutoFit/>
          </a:bodyPr>
          <a:lstStyle>
            <a:lvl1pPr>
              <a:defRPr sz="6000" spc="-98" baseline="0">
                <a:gradFill>
                  <a:gsLst>
                    <a:gs pos="0">
                      <a:schemeClr val="tx1"/>
                    </a:gs>
                    <a:gs pos="100000">
                      <a:schemeClr val="tx1"/>
                    </a:gs>
                  </a:gsLst>
                  <a:lin ang="5400000" scaled="0"/>
                </a:gradFill>
              </a:defRPr>
            </a:lvl1pPr>
          </a:lstStyle>
          <a:p>
            <a:r>
              <a:rPr lang="en-US"/>
              <a:t>Demo</a:t>
            </a:r>
          </a:p>
        </p:txBody>
      </p:sp>
      <p:sp>
        <p:nvSpPr>
          <p:cNvPr id="6" name="Rectangle 5"/>
          <p:cNvSpPr/>
          <p:nvPr/>
        </p:nvSpPr>
        <p:spPr bwMode="auto">
          <a:xfrm>
            <a:off x="880949" y="1070515"/>
            <a:ext cx="10415239" cy="4638908"/>
          </a:xfrm>
          <a:prstGeom prst="rect">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7" name="Group 6">
            <a:extLst>
              <a:ext uri="{FF2B5EF4-FFF2-40B4-BE49-F238E27FC236}">
                <a16:creationId xmlns:a16="http://schemas.microsoft.com/office/drawing/2014/main" id="{97550BA1-B17C-488A-B13B-EAE642576B33}"/>
              </a:ext>
            </a:extLst>
          </p:cNvPr>
          <p:cNvGrpSpPr/>
          <p:nvPr userDrawn="1"/>
        </p:nvGrpSpPr>
        <p:grpSpPr>
          <a:xfrm>
            <a:off x="2112911" y="118352"/>
            <a:ext cx="9646191" cy="6621296"/>
            <a:chOff x="3019127" y="448578"/>
            <a:chExt cx="9646191" cy="6621296"/>
          </a:xfrm>
        </p:grpSpPr>
        <p:pic>
          <p:nvPicPr>
            <p:cNvPr id="8" name="Picture 7">
              <a:extLst>
                <a:ext uri="{FF2B5EF4-FFF2-40B4-BE49-F238E27FC236}">
                  <a16:creationId xmlns:a16="http://schemas.microsoft.com/office/drawing/2014/main" id="{26C5F131-CDD3-4833-8C45-E235D5E9F73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019127" y="448578"/>
              <a:ext cx="9172873" cy="6621296"/>
            </a:xfrm>
            <a:prstGeom prst="rect">
              <a:avLst/>
            </a:prstGeom>
          </p:spPr>
        </p:pic>
        <p:sp>
          <p:nvSpPr>
            <p:cNvPr id="9" name="TextBox 8">
              <a:extLst>
                <a:ext uri="{FF2B5EF4-FFF2-40B4-BE49-F238E27FC236}">
                  <a16:creationId xmlns:a16="http://schemas.microsoft.com/office/drawing/2014/main" id="{9DBC19F9-263B-4FF9-BEAE-41F5BF5689F3}"/>
                </a:ext>
              </a:extLst>
            </p:cNvPr>
            <p:cNvSpPr txBox="1"/>
            <p:nvPr userDrawn="1"/>
          </p:nvSpPr>
          <p:spPr>
            <a:xfrm>
              <a:off x="10792557" y="3506769"/>
              <a:ext cx="1872761" cy="794064"/>
            </a:xfrm>
            <a:prstGeom prst="rect">
              <a:avLst/>
            </a:prstGeom>
            <a:noFill/>
          </p:spPr>
          <p:txBody>
            <a:bodyPr wrap="square" lIns="182880" tIns="146304" rIns="182880" bIns="146304" rtlCol="0">
              <a:spAutoFit/>
            </a:bodyPr>
            <a:lstStyle/>
            <a:p>
              <a:pPr>
                <a:lnSpc>
                  <a:spcPct val="90000"/>
                </a:lnSpc>
                <a:spcAft>
                  <a:spcPts val="600"/>
                </a:spcAft>
              </a:pPr>
              <a:r>
                <a:rPr lang="en-US" sz="3600">
                  <a:solidFill>
                    <a:schemeClr val="tx2">
                      <a:alpha val="49000"/>
                    </a:schemeClr>
                  </a:solidFill>
                </a:rPr>
                <a:t>.NET</a:t>
              </a:r>
            </a:p>
          </p:txBody>
        </p:sp>
      </p:grpSp>
      <p:pic>
        <p:nvPicPr>
          <p:cNvPr id="3" name="Graphic 2">
            <a:extLst>
              <a:ext uri="{FF2B5EF4-FFF2-40B4-BE49-F238E27FC236}">
                <a16:creationId xmlns:a16="http://schemas.microsoft.com/office/drawing/2014/main" id="{01202919-2AB2-4208-B4CC-1AAF68D6BF3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30" y="0"/>
            <a:ext cx="12169140" cy="6858000"/>
          </a:xfrm>
          <a:prstGeom prst="rect">
            <a:avLst/>
          </a:prstGeom>
        </p:spPr>
      </p:pic>
      <p:grpSp>
        <p:nvGrpSpPr>
          <p:cNvPr id="10" name="Group 9">
            <a:extLst>
              <a:ext uri="{FF2B5EF4-FFF2-40B4-BE49-F238E27FC236}">
                <a16:creationId xmlns:a16="http://schemas.microsoft.com/office/drawing/2014/main" id="{B9AD06D6-106C-48C4-943A-D2AFED171FBC}"/>
              </a:ext>
            </a:extLst>
          </p:cNvPr>
          <p:cNvGrpSpPr/>
          <p:nvPr userDrawn="1"/>
        </p:nvGrpSpPr>
        <p:grpSpPr>
          <a:xfrm>
            <a:off x="8748345" y="5922334"/>
            <a:ext cx="3378393" cy="899665"/>
            <a:chOff x="8748345" y="5922334"/>
            <a:chExt cx="3378393" cy="899665"/>
          </a:xfrm>
        </p:grpSpPr>
        <p:pic>
          <p:nvPicPr>
            <p:cNvPr id="11" name="Graphic 10">
              <a:extLst>
                <a:ext uri="{FF2B5EF4-FFF2-40B4-BE49-F238E27FC236}">
                  <a16:creationId xmlns:a16="http://schemas.microsoft.com/office/drawing/2014/main" id="{E39DB406-299D-4968-BFC9-8479320EA0F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284787" y="5922334"/>
              <a:ext cx="841951" cy="899665"/>
            </a:xfrm>
            <a:prstGeom prst="rect">
              <a:avLst/>
            </a:prstGeom>
          </p:spPr>
        </p:pic>
        <p:pic>
          <p:nvPicPr>
            <p:cNvPr id="12" name="Graphic 11">
              <a:extLst>
                <a:ext uri="{FF2B5EF4-FFF2-40B4-BE49-F238E27FC236}">
                  <a16:creationId xmlns:a16="http://schemas.microsoft.com/office/drawing/2014/main" id="{9020996D-F71B-4312-BFAE-07E65110E99D}"/>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748345" y="6477933"/>
              <a:ext cx="2474643" cy="300106"/>
            </a:xfrm>
            <a:prstGeom prst="rect">
              <a:avLst/>
            </a:prstGeom>
          </p:spPr>
        </p:pic>
      </p:grpSp>
    </p:spTree>
    <p:extLst>
      <p:ext uri="{BB962C8B-B14F-4D97-AF65-F5344CB8AC3E}">
        <p14:creationId xmlns:p14="http://schemas.microsoft.com/office/powerpoint/2010/main" val="17462114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ection Title Plain">
    <p:bg>
      <p:bgRef idx="1001">
        <a:schemeClr val="bg2"/>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44B1990-E922-475D-BDA2-9E23A047A1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30" y="0"/>
            <a:ext cx="12169140" cy="6858000"/>
          </a:xfrm>
          <a:prstGeom prst="rect">
            <a:avLst/>
          </a:prstGeom>
        </p:spPr>
      </p:pic>
      <p:sp>
        <p:nvSpPr>
          <p:cNvPr id="3" name="Title 1"/>
          <p:cNvSpPr>
            <a:spLocks noGrp="1"/>
          </p:cNvSpPr>
          <p:nvPr>
            <p:ph type="title" hasCustomPrompt="1"/>
          </p:nvPr>
        </p:nvSpPr>
        <p:spPr>
          <a:xfrm>
            <a:off x="568047" y="2084172"/>
            <a:ext cx="11354714" cy="1158793"/>
          </a:xfrm>
          <a:noFill/>
        </p:spPr>
        <p:txBody>
          <a:bodyPr wrap="square" tIns="91440" bIns="91440" anchor="t" anchorCtr="0">
            <a:spAutoFit/>
          </a:bodyPr>
          <a:lstStyle>
            <a:lvl1pPr>
              <a:defRPr sz="7058" spc="-98" baseline="0">
                <a:solidFill>
                  <a:schemeClr val="tx1"/>
                </a:solidFill>
              </a:defRPr>
            </a:lvl1pPr>
          </a:lstStyle>
          <a:p>
            <a:r>
              <a:rPr lang="en-US"/>
              <a:t>Section title</a:t>
            </a:r>
          </a:p>
        </p:txBody>
      </p:sp>
      <p:pic>
        <p:nvPicPr>
          <p:cNvPr id="17" name="Picture 16">
            <a:extLst>
              <a:ext uri="{FF2B5EF4-FFF2-40B4-BE49-F238E27FC236}">
                <a16:creationId xmlns:a16="http://schemas.microsoft.com/office/drawing/2014/main" id="{14FDA669-E474-4468-AC09-ED6F4A19D7A0}"/>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009404" y="448578"/>
            <a:ext cx="9172873" cy="6621296"/>
          </a:xfrm>
          <a:prstGeom prst="rect">
            <a:avLst/>
          </a:prstGeom>
        </p:spPr>
      </p:pic>
      <p:sp>
        <p:nvSpPr>
          <p:cNvPr id="18" name="TextBox 17">
            <a:extLst>
              <a:ext uri="{FF2B5EF4-FFF2-40B4-BE49-F238E27FC236}">
                <a16:creationId xmlns:a16="http://schemas.microsoft.com/office/drawing/2014/main" id="{64B34822-29D0-402A-B058-E76EB9B985CC}"/>
              </a:ext>
            </a:extLst>
          </p:cNvPr>
          <p:cNvSpPr txBox="1"/>
          <p:nvPr userDrawn="1"/>
        </p:nvSpPr>
        <p:spPr>
          <a:xfrm>
            <a:off x="10792557" y="3506769"/>
            <a:ext cx="1872761" cy="794064"/>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3600" b="0" i="0" u="none" strike="noStrike" kern="0" cap="none" spc="0" normalizeH="0" baseline="0" noProof="0">
                <a:ln>
                  <a:noFill/>
                </a:ln>
                <a:solidFill>
                  <a:srgbClr val="F2F2F2">
                    <a:alpha val="49000"/>
                  </a:srgbClr>
                </a:solidFill>
                <a:effectLst/>
                <a:uLnTx/>
                <a:uFillTx/>
              </a:rPr>
              <a:t>.NET</a:t>
            </a:r>
          </a:p>
        </p:txBody>
      </p:sp>
      <p:grpSp>
        <p:nvGrpSpPr>
          <p:cNvPr id="6" name="Group 5">
            <a:extLst>
              <a:ext uri="{FF2B5EF4-FFF2-40B4-BE49-F238E27FC236}">
                <a16:creationId xmlns:a16="http://schemas.microsoft.com/office/drawing/2014/main" id="{6950C65B-AB13-425C-AFDF-B08BBA7C2EBF}"/>
              </a:ext>
            </a:extLst>
          </p:cNvPr>
          <p:cNvGrpSpPr/>
          <p:nvPr userDrawn="1"/>
        </p:nvGrpSpPr>
        <p:grpSpPr>
          <a:xfrm>
            <a:off x="8748345" y="5922334"/>
            <a:ext cx="3378393" cy="899665"/>
            <a:chOff x="8748345" y="5922334"/>
            <a:chExt cx="3378393" cy="899665"/>
          </a:xfrm>
        </p:grpSpPr>
        <p:pic>
          <p:nvPicPr>
            <p:cNvPr id="7" name="Graphic 6">
              <a:extLst>
                <a:ext uri="{FF2B5EF4-FFF2-40B4-BE49-F238E27FC236}">
                  <a16:creationId xmlns:a16="http://schemas.microsoft.com/office/drawing/2014/main" id="{52D4ADF9-6D79-44BD-B222-1A57417D815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284787" y="5922334"/>
              <a:ext cx="841951" cy="899665"/>
            </a:xfrm>
            <a:prstGeom prst="rect">
              <a:avLst/>
            </a:prstGeom>
          </p:spPr>
        </p:pic>
        <p:pic>
          <p:nvPicPr>
            <p:cNvPr id="8" name="Graphic 7">
              <a:extLst>
                <a:ext uri="{FF2B5EF4-FFF2-40B4-BE49-F238E27FC236}">
                  <a16:creationId xmlns:a16="http://schemas.microsoft.com/office/drawing/2014/main" id="{F1AE039C-CBC2-474F-BD4C-C8A097EEDE1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748345" y="6477933"/>
              <a:ext cx="2474643" cy="300106"/>
            </a:xfrm>
            <a:prstGeom prst="rect">
              <a:avLst/>
            </a:prstGeom>
          </p:spPr>
        </p:pic>
      </p:grpSp>
    </p:spTree>
    <p:extLst>
      <p:ext uri="{BB962C8B-B14F-4D97-AF65-F5344CB8AC3E}">
        <p14:creationId xmlns:p14="http://schemas.microsoft.com/office/powerpoint/2010/main" val="340360781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CDE476F8-3202-455E-A5A9-12A7BD05A45E}"/>
              </a:ext>
            </a:extLst>
          </p:cNvPr>
          <p:cNvGrpSpPr/>
          <p:nvPr userDrawn="1"/>
        </p:nvGrpSpPr>
        <p:grpSpPr>
          <a:xfrm>
            <a:off x="8748345" y="5922334"/>
            <a:ext cx="3378393" cy="899665"/>
            <a:chOff x="8748345" y="5922334"/>
            <a:chExt cx="3378393" cy="899665"/>
          </a:xfrm>
        </p:grpSpPr>
        <p:pic>
          <p:nvPicPr>
            <p:cNvPr id="5" name="Graphic 4">
              <a:extLst>
                <a:ext uri="{FF2B5EF4-FFF2-40B4-BE49-F238E27FC236}">
                  <a16:creationId xmlns:a16="http://schemas.microsoft.com/office/drawing/2014/main" id="{E253B176-78F6-4B3B-BFA1-2D5A8310F4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84787" y="5922334"/>
              <a:ext cx="841951" cy="899665"/>
            </a:xfrm>
            <a:prstGeom prst="rect">
              <a:avLst/>
            </a:prstGeom>
          </p:spPr>
        </p:pic>
        <p:pic>
          <p:nvPicPr>
            <p:cNvPr id="7" name="Graphic 6">
              <a:extLst>
                <a:ext uri="{FF2B5EF4-FFF2-40B4-BE49-F238E27FC236}">
                  <a16:creationId xmlns:a16="http://schemas.microsoft.com/office/drawing/2014/main" id="{360A974D-3BFC-4EF7-9851-AC064B247D0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748345" y="6477933"/>
              <a:ext cx="2474643" cy="300106"/>
            </a:xfrm>
            <a:prstGeom prst="rect">
              <a:avLst/>
            </a:prstGeom>
          </p:spPr>
        </p:pic>
      </p:grpSp>
    </p:spTree>
    <p:extLst>
      <p:ext uri="{BB962C8B-B14F-4D97-AF65-F5344CB8AC3E}">
        <p14:creationId xmlns:p14="http://schemas.microsoft.com/office/powerpoint/2010/main" val="105418382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Column Content Til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Text Placeholder 3"/>
          <p:cNvSpPr>
            <a:spLocks noGrp="1"/>
          </p:cNvSpPr>
          <p:nvPr>
            <p:ph type="body" sz="quarter" idx="10"/>
          </p:nvPr>
        </p:nvSpPr>
        <p:spPr>
          <a:xfrm>
            <a:off x="178135" y="2082614"/>
            <a:ext cx="3927804" cy="3586208"/>
          </a:xfrm>
          <a:solidFill>
            <a:schemeClr val="accent2"/>
          </a:solidFill>
        </p:spPr>
        <p:txBody>
          <a:bodyPr wrap="square" tIns="146304" bIns="146304">
            <a:noAutofit/>
          </a:bodyPr>
          <a:lstStyle>
            <a:lvl1pPr marL="0" indent="0">
              <a:spcBef>
                <a:spcPts val="1200"/>
              </a:spcBef>
              <a:buClr>
                <a:schemeClr val="tx1"/>
              </a:buClr>
              <a:buFont typeface="Wingdings" pitchFamily="2" charset="2"/>
              <a:buNone/>
              <a:defRPr sz="3920">
                <a:solidFill>
                  <a:schemeClr val="bg1"/>
                </a:solidFill>
              </a:defRPr>
            </a:lvl1pPr>
            <a:lvl2pPr marL="0" indent="0">
              <a:spcBef>
                <a:spcPts val="1059"/>
              </a:spcBef>
              <a:buNone/>
              <a:defRPr sz="1961">
                <a:solidFill>
                  <a:schemeClr val="bg1"/>
                </a:solidFill>
              </a:defRPr>
            </a:lvl2pPr>
            <a:lvl3pPr marL="227104" indent="0">
              <a:buNone/>
              <a:tabLst/>
              <a:defRPr sz="1961">
                <a:solidFill>
                  <a:schemeClr val="bg1"/>
                </a:solidFill>
              </a:defRPr>
            </a:lvl3pPr>
            <a:lvl4pPr marL="451097" indent="0">
              <a:buNone/>
              <a:defRPr>
                <a:solidFill>
                  <a:schemeClr val="bg1"/>
                </a:solidFill>
              </a:defRPr>
            </a:lvl4pPr>
            <a:lvl5pPr marL="671979" inden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4158259" y="2082614"/>
            <a:ext cx="3927804" cy="3586208"/>
          </a:xfrm>
          <a:solidFill>
            <a:schemeClr val="accent3"/>
          </a:solidFill>
          <a:ln>
            <a:noFill/>
          </a:ln>
        </p:spPr>
        <p:txBody>
          <a:bodyPr wrap="square" tIns="146304" bIns="146304">
            <a:noAutofit/>
          </a:bodyPr>
          <a:lstStyle>
            <a:lvl1pPr marL="0" indent="0">
              <a:spcBef>
                <a:spcPts val="1200"/>
              </a:spcBef>
              <a:buClr>
                <a:schemeClr val="tx1"/>
              </a:buClr>
              <a:buFont typeface="Wingdings" pitchFamily="2" charset="2"/>
              <a:buNone/>
              <a:defRPr sz="3920">
                <a:solidFill>
                  <a:schemeClr val="bg1"/>
                </a:solidFill>
              </a:defRPr>
            </a:lvl1pPr>
            <a:lvl2pPr marL="0" indent="0">
              <a:spcBef>
                <a:spcPts val="1059"/>
              </a:spcBef>
              <a:buNone/>
              <a:defRPr sz="1961">
                <a:solidFill>
                  <a:schemeClr val="bg1"/>
                </a:solidFill>
              </a:defRPr>
            </a:lvl2pPr>
            <a:lvl3pPr marL="227104" indent="0">
              <a:buNone/>
              <a:tabLst/>
              <a:defRPr sz="1961">
                <a:solidFill>
                  <a:schemeClr val="bg1"/>
                </a:solidFill>
              </a:defRPr>
            </a:lvl3pPr>
            <a:lvl4pPr marL="451097" indent="0">
              <a:buNone/>
              <a:defRPr>
                <a:solidFill>
                  <a:schemeClr val="bg1"/>
                </a:solidFill>
              </a:defRPr>
            </a:lvl4pPr>
            <a:lvl5pPr marL="671979" inden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p:cNvSpPr>
            <a:spLocks noGrp="1"/>
          </p:cNvSpPr>
          <p:nvPr>
            <p:ph type="body" sz="quarter" idx="12"/>
          </p:nvPr>
        </p:nvSpPr>
        <p:spPr>
          <a:xfrm>
            <a:off x="8138382" y="2082614"/>
            <a:ext cx="3875483" cy="3586208"/>
          </a:xfrm>
          <a:solidFill>
            <a:schemeClr val="accent1"/>
          </a:solidFill>
        </p:spPr>
        <p:txBody>
          <a:bodyPr wrap="square" tIns="146304" bIns="146304">
            <a:noAutofit/>
          </a:bodyPr>
          <a:lstStyle>
            <a:lvl1pPr marL="0" indent="0">
              <a:spcBef>
                <a:spcPts val="1200"/>
              </a:spcBef>
              <a:buClr>
                <a:schemeClr val="tx1"/>
              </a:buClr>
              <a:buFont typeface="Wingdings" pitchFamily="2" charset="2"/>
              <a:buNone/>
              <a:defRPr sz="3920">
                <a:solidFill>
                  <a:schemeClr val="bg1"/>
                </a:solidFill>
              </a:defRPr>
            </a:lvl1pPr>
            <a:lvl2pPr marL="0" indent="0">
              <a:spcBef>
                <a:spcPts val="1059"/>
              </a:spcBef>
              <a:buNone/>
              <a:defRPr sz="1961">
                <a:solidFill>
                  <a:schemeClr val="bg1"/>
                </a:solidFill>
              </a:defRPr>
            </a:lvl2pPr>
            <a:lvl3pPr marL="227104" indent="0">
              <a:buNone/>
              <a:tabLst/>
              <a:defRPr sz="1961">
                <a:solidFill>
                  <a:schemeClr val="bg1"/>
                </a:solidFill>
              </a:defRPr>
            </a:lvl3pPr>
            <a:lvl4pPr marL="451097" indent="0">
              <a:buNone/>
              <a:defRPr>
                <a:solidFill>
                  <a:schemeClr val="bg1"/>
                </a:solidFill>
              </a:defRPr>
            </a:lvl4pPr>
            <a:lvl5pPr marL="671979" inden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93C1D21A-13FA-4921-8587-2676E9000AD2}"/>
              </a:ext>
            </a:extLst>
          </p:cNvPr>
          <p:cNvGrpSpPr/>
          <p:nvPr userDrawn="1"/>
        </p:nvGrpSpPr>
        <p:grpSpPr>
          <a:xfrm>
            <a:off x="8748345" y="5922334"/>
            <a:ext cx="3378393" cy="899665"/>
            <a:chOff x="8748345" y="5922334"/>
            <a:chExt cx="3378393" cy="899665"/>
          </a:xfrm>
        </p:grpSpPr>
        <p:pic>
          <p:nvPicPr>
            <p:cNvPr id="9" name="Graphic 8">
              <a:extLst>
                <a:ext uri="{FF2B5EF4-FFF2-40B4-BE49-F238E27FC236}">
                  <a16:creationId xmlns:a16="http://schemas.microsoft.com/office/drawing/2014/main" id="{1B6611E8-3581-489B-99BB-A28D1070497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84787" y="5922334"/>
              <a:ext cx="841951" cy="899665"/>
            </a:xfrm>
            <a:prstGeom prst="rect">
              <a:avLst/>
            </a:prstGeom>
          </p:spPr>
        </p:pic>
        <p:pic>
          <p:nvPicPr>
            <p:cNvPr id="10" name="Graphic 9">
              <a:extLst>
                <a:ext uri="{FF2B5EF4-FFF2-40B4-BE49-F238E27FC236}">
                  <a16:creationId xmlns:a16="http://schemas.microsoft.com/office/drawing/2014/main" id="{863807A5-741F-4EF9-ADF0-D6CF1F16FCF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748345" y="6477933"/>
              <a:ext cx="2474643" cy="300106"/>
            </a:xfrm>
            <a:prstGeom prst="rect">
              <a:avLst/>
            </a:prstGeom>
          </p:spPr>
        </p:pic>
      </p:grpSp>
    </p:spTree>
    <p:extLst>
      <p:ext uri="{BB962C8B-B14F-4D97-AF65-F5344CB8AC3E}">
        <p14:creationId xmlns:p14="http://schemas.microsoft.com/office/powerpoint/2010/main" val="304771553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de Sampl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94C3A-647A-4380-8F58-7DACBC37B8D6}"/>
              </a:ext>
            </a:extLst>
          </p:cNvPr>
          <p:cNvSpPr>
            <a:spLocks noGrp="1"/>
          </p:cNvSpPr>
          <p:nvPr>
            <p:ph type="title"/>
          </p:nvPr>
        </p:nvSpPr>
        <p:spPr/>
        <p:txBody>
          <a:bodyPr/>
          <a:lstStyle/>
          <a:p>
            <a:r>
              <a:rPr lang="en-US"/>
              <a:t>Click to edit Master title style</a:t>
            </a:r>
          </a:p>
        </p:txBody>
      </p:sp>
      <p:sp>
        <p:nvSpPr>
          <p:cNvPr id="3" name="TextBox 2">
            <a:extLst>
              <a:ext uri="{FF2B5EF4-FFF2-40B4-BE49-F238E27FC236}">
                <a16:creationId xmlns:a16="http://schemas.microsoft.com/office/drawing/2014/main" id="{E231ED1D-3304-42EE-8EF4-679A6BE4CBA5}"/>
              </a:ext>
            </a:extLst>
          </p:cNvPr>
          <p:cNvSpPr txBox="1"/>
          <p:nvPr userDrawn="1"/>
        </p:nvSpPr>
        <p:spPr>
          <a:xfrm>
            <a:off x="269240" y="1459523"/>
            <a:ext cx="11655840" cy="627864"/>
          </a:xfrm>
          <a:prstGeom prst="rect">
            <a:avLst/>
          </a:prstGeom>
          <a:noFill/>
        </p:spPr>
        <p:txBody>
          <a:bodyPr wrap="square" lIns="182880" tIns="146304" rIns="182880" bIns="146304" rtlCol="0">
            <a:spAutoFit/>
          </a:bodyPr>
          <a:lstStyle/>
          <a:p>
            <a:pPr>
              <a:lnSpc>
                <a:spcPct val="90000"/>
              </a:lnSpc>
              <a:spcAft>
                <a:spcPts val="600"/>
              </a:spcAft>
            </a:pPr>
            <a:r>
              <a:rPr lang="en-US" sz="2400">
                <a:gradFill>
                  <a:gsLst>
                    <a:gs pos="2917">
                      <a:schemeClr val="tx1"/>
                    </a:gs>
                    <a:gs pos="30000">
                      <a:schemeClr val="tx1"/>
                    </a:gs>
                  </a:gsLst>
                  <a:lin ang="5400000" scaled="0"/>
                </a:gradFill>
                <a:latin typeface="Consolas" panose="020B0609020204030204" pitchFamily="49" charset="0"/>
              </a:rPr>
              <a:t>Code Sample</a:t>
            </a:r>
          </a:p>
        </p:txBody>
      </p:sp>
      <p:grpSp>
        <p:nvGrpSpPr>
          <p:cNvPr id="4" name="Group 3">
            <a:extLst>
              <a:ext uri="{FF2B5EF4-FFF2-40B4-BE49-F238E27FC236}">
                <a16:creationId xmlns:a16="http://schemas.microsoft.com/office/drawing/2014/main" id="{BE68560B-FABA-46FC-9E46-CDAB6A110710}"/>
              </a:ext>
            </a:extLst>
          </p:cNvPr>
          <p:cNvGrpSpPr/>
          <p:nvPr userDrawn="1"/>
        </p:nvGrpSpPr>
        <p:grpSpPr>
          <a:xfrm>
            <a:off x="8748345" y="5922334"/>
            <a:ext cx="3378393" cy="899665"/>
            <a:chOff x="8748345" y="5922334"/>
            <a:chExt cx="3378393" cy="899665"/>
          </a:xfrm>
        </p:grpSpPr>
        <p:pic>
          <p:nvPicPr>
            <p:cNvPr id="5" name="Graphic 4">
              <a:extLst>
                <a:ext uri="{FF2B5EF4-FFF2-40B4-BE49-F238E27FC236}">
                  <a16:creationId xmlns:a16="http://schemas.microsoft.com/office/drawing/2014/main" id="{E1FEB46C-624E-4AAB-9EB9-FCE899FE263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84787" y="5922334"/>
              <a:ext cx="841951" cy="899665"/>
            </a:xfrm>
            <a:prstGeom prst="rect">
              <a:avLst/>
            </a:prstGeom>
          </p:spPr>
        </p:pic>
        <p:pic>
          <p:nvPicPr>
            <p:cNvPr id="6" name="Graphic 5">
              <a:extLst>
                <a:ext uri="{FF2B5EF4-FFF2-40B4-BE49-F238E27FC236}">
                  <a16:creationId xmlns:a16="http://schemas.microsoft.com/office/drawing/2014/main" id="{2CA957AC-BF71-4947-B985-BA3A07E7D5D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748345" y="6477933"/>
              <a:ext cx="2474643" cy="300106"/>
            </a:xfrm>
            <a:prstGeom prst="rect">
              <a:avLst/>
            </a:prstGeom>
          </p:spPr>
        </p:pic>
      </p:grpSp>
    </p:spTree>
    <p:extLst>
      <p:ext uri="{BB962C8B-B14F-4D97-AF65-F5344CB8AC3E}">
        <p14:creationId xmlns:p14="http://schemas.microsoft.com/office/powerpoint/2010/main" val="297370263"/>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Announcement">
    <p:bg>
      <p:bgPr>
        <a:solidFill>
          <a:schemeClr val="tx2"/>
        </a:solidFill>
        <a:effectLst/>
      </p:bgPr>
    </p:bg>
    <p:spTree>
      <p:nvGrpSpPr>
        <p:cNvPr id="1" name=""/>
        <p:cNvGrpSpPr/>
        <p:nvPr/>
      </p:nvGrpSpPr>
      <p:grpSpPr>
        <a:xfrm>
          <a:off x="0" y="0"/>
          <a:ext cx="0" cy="0"/>
          <a:chOff x="0" y="0"/>
          <a:chExt cx="0" cy="0"/>
        </a:xfrm>
      </p:grpSpPr>
      <p:sp>
        <p:nvSpPr>
          <p:cNvPr id="8" name="Rectangle 7"/>
          <p:cNvSpPr/>
          <p:nvPr/>
        </p:nvSpPr>
        <p:spPr bwMode="auto">
          <a:xfrm>
            <a:off x="1624135" y="0"/>
            <a:ext cx="8943730" cy="6858000"/>
          </a:xfrm>
          <a:prstGeom prst="rect">
            <a:avLst/>
          </a:prstGeom>
          <a:solidFill>
            <a:schemeClr val="accent1">
              <a:alpha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2" name="Graphic 1">
            <a:extLst>
              <a:ext uri="{FF2B5EF4-FFF2-40B4-BE49-F238E27FC236}">
                <a16:creationId xmlns:a16="http://schemas.microsoft.com/office/drawing/2014/main" id="{BB4BD62E-DE50-443B-986C-2AABE50DB8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30" y="0"/>
            <a:ext cx="12169140" cy="6858000"/>
          </a:xfrm>
          <a:prstGeom prst="rect">
            <a:avLst/>
          </a:prstGeom>
        </p:spPr>
      </p:pic>
      <p:grpSp>
        <p:nvGrpSpPr>
          <p:cNvPr id="10" name="Group 9">
            <a:extLst>
              <a:ext uri="{FF2B5EF4-FFF2-40B4-BE49-F238E27FC236}">
                <a16:creationId xmlns:a16="http://schemas.microsoft.com/office/drawing/2014/main" id="{8BD419A9-3976-4DF8-9145-60230B9FFB3C}"/>
              </a:ext>
            </a:extLst>
          </p:cNvPr>
          <p:cNvGrpSpPr/>
          <p:nvPr userDrawn="1"/>
        </p:nvGrpSpPr>
        <p:grpSpPr>
          <a:xfrm>
            <a:off x="8748345" y="5922334"/>
            <a:ext cx="3378393" cy="899665"/>
            <a:chOff x="8748345" y="5922334"/>
            <a:chExt cx="3378393" cy="899665"/>
          </a:xfrm>
        </p:grpSpPr>
        <p:pic>
          <p:nvPicPr>
            <p:cNvPr id="11" name="Graphic 10">
              <a:extLst>
                <a:ext uri="{FF2B5EF4-FFF2-40B4-BE49-F238E27FC236}">
                  <a16:creationId xmlns:a16="http://schemas.microsoft.com/office/drawing/2014/main" id="{141958B7-CE9C-4B67-A849-E0B8FF21C0C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84787" y="5922334"/>
              <a:ext cx="841951" cy="899665"/>
            </a:xfrm>
            <a:prstGeom prst="rect">
              <a:avLst/>
            </a:prstGeom>
          </p:spPr>
        </p:pic>
        <p:pic>
          <p:nvPicPr>
            <p:cNvPr id="12" name="Graphic 11">
              <a:extLst>
                <a:ext uri="{FF2B5EF4-FFF2-40B4-BE49-F238E27FC236}">
                  <a16:creationId xmlns:a16="http://schemas.microsoft.com/office/drawing/2014/main" id="{D8E01EE3-1E92-417E-AC90-C15DFEF61D4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748345" y="6477933"/>
              <a:ext cx="2474643" cy="300106"/>
            </a:xfrm>
            <a:prstGeom prst="rect">
              <a:avLst/>
            </a:prstGeom>
          </p:spPr>
        </p:pic>
      </p:grpSp>
    </p:spTree>
    <p:extLst>
      <p:ext uri="{BB962C8B-B14F-4D97-AF65-F5344CB8AC3E}">
        <p14:creationId xmlns:p14="http://schemas.microsoft.com/office/powerpoint/2010/main" val="37974659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lank Purple">
    <p:bg>
      <p:bgPr>
        <a:solidFill>
          <a:schemeClr val="accent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BACD64E-7B30-4BDF-ABF7-F803B1083F61}"/>
              </a:ext>
            </a:extLst>
          </p:cNvPr>
          <p:cNvGrpSpPr/>
          <p:nvPr userDrawn="1"/>
        </p:nvGrpSpPr>
        <p:grpSpPr>
          <a:xfrm>
            <a:off x="8748345" y="5922334"/>
            <a:ext cx="3378393" cy="899665"/>
            <a:chOff x="8748345" y="5922334"/>
            <a:chExt cx="3378393" cy="899665"/>
          </a:xfrm>
        </p:grpSpPr>
        <p:pic>
          <p:nvPicPr>
            <p:cNvPr id="3" name="Graphic 2">
              <a:extLst>
                <a:ext uri="{FF2B5EF4-FFF2-40B4-BE49-F238E27FC236}">
                  <a16:creationId xmlns:a16="http://schemas.microsoft.com/office/drawing/2014/main" id="{95DFAE61-01F8-4FDA-AD83-AEB7CFE0EAA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84787" y="5922334"/>
              <a:ext cx="841951" cy="899665"/>
            </a:xfrm>
            <a:prstGeom prst="rect">
              <a:avLst/>
            </a:prstGeom>
          </p:spPr>
        </p:pic>
        <p:pic>
          <p:nvPicPr>
            <p:cNvPr id="4" name="Graphic 3">
              <a:extLst>
                <a:ext uri="{FF2B5EF4-FFF2-40B4-BE49-F238E27FC236}">
                  <a16:creationId xmlns:a16="http://schemas.microsoft.com/office/drawing/2014/main" id="{9DC82A8E-25BA-42E9-A135-BF4F0C9994F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748345" y="6477933"/>
              <a:ext cx="2474643" cy="300106"/>
            </a:xfrm>
            <a:prstGeom prst="rect">
              <a:avLst/>
            </a:prstGeom>
          </p:spPr>
        </p:pic>
      </p:grpSp>
    </p:spTree>
    <p:extLst>
      <p:ext uri="{BB962C8B-B14F-4D97-AF65-F5344CB8AC3E}">
        <p14:creationId xmlns:p14="http://schemas.microsoft.com/office/powerpoint/2010/main" val="278970853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Ligh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92C0DE0-809E-480D-A302-52199EA4E01D}"/>
              </a:ext>
            </a:extLst>
          </p:cNvPr>
          <p:cNvGrpSpPr/>
          <p:nvPr userDrawn="1"/>
        </p:nvGrpSpPr>
        <p:grpSpPr>
          <a:xfrm>
            <a:off x="8748345" y="5922334"/>
            <a:ext cx="3378393" cy="899665"/>
            <a:chOff x="8748345" y="5922334"/>
            <a:chExt cx="3378393" cy="899665"/>
          </a:xfrm>
        </p:grpSpPr>
        <p:pic>
          <p:nvPicPr>
            <p:cNvPr id="3" name="Graphic 2">
              <a:extLst>
                <a:ext uri="{FF2B5EF4-FFF2-40B4-BE49-F238E27FC236}">
                  <a16:creationId xmlns:a16="http://schemas.microsoft.com/office/drawing/2014/main" id="{8F8F7AFC-92D9-46BF-8A25-AD8402D00C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84787" y="5922334"/>
              <a:ext cx="841951" cy="899665"/>
            </a:xfrm>
            <a:prstGeom prst="rect">
              <a:avLst/>
            </a:prstGeom>
          </p:spPr>
        </p:pic>
        <p:pic>
          <p:nvPicPr>
            <p:cNvPr id="4" name="Graphic 3">
              <a:extLst>
                <a:ext uri="{FF2B5EF4-FFF2-40B4-BE49-F238E27FC236}">
                  <a16:creationId xmlns:a16="http://schemas.microsoft.com/office/drawing/2014/main" id="{0C0E3486-C341-499D-90C0-6A68CEE94F0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748345" y="6477933"/>
              <a:ext cx="2474643" cy="300106"/>
            </a:xfrm>
            <a:prstGeom prst="rect">
              <a:avLst/>
            </a:prstGeom>
          </p:spPr>
        </p:pic>
      </p:grpSp>
    </p:spTree>
    <p:extLst>
      <p:ext uri="{BB962C8B-B14F-4D97-AF65-F5344CB8AC3E}">
        <p14:creationId xmlns:p14="http://schemas.microsoft.com/office/powerpoint/2010/main" val="3707288729"/>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1978170"/>
          </a:xfrm>
        </p:spPr>
        <p:txBody>
          <a:bodyPr wrap="square">
            <a:spAutoFit/>
          </a:bodyPr>
          <a:lstStyle>
            <a:lvl1pPr marL="227209" indent="-227209">
              <a:spcBef>
                <a:spcPts val="1200"/>
              </a:spcBef>
              <a:buClr>
                <a:schemeClr val="tx1"/>
              </a:buClr>
              <a:buFont typeface="Wingdings" panose="05000000000000000000" pitchFamily="2" charset="2"/>
              <a:buChar char=""/>
              <a:defRPr sz="2941" b="0">
                <a:latin typeface="+mn-lt"/>
              </a:defRPr>
            </a:lvl1pPr>
            <a:lvl2pPr marL="418625" indent="-168072">
              <a:buFont typeface="Wingdings" panose="05000000000000000000" pitchFamily="2" charset="2"/>
              <a:buChar char=""/>
              <a:defRPr sz="2353" b="0"/>
            </a:lvl2pPr>
            <a:lvl3pPr marL="627160" indent="-185191">
              <a:buFont typeface="Wingdings" panose="05000000000000000000" pitchFamily="2" charset="2"/>
              <a:buChar char=""/>
              <a:tabLst/>
              <a:defRPr sz="2157" b="0"/>
            </a:lvl3pPr>
            <a:lvl4pPr marL="812350" indent="-172742">
              <a:buFont typeface="Wingdings" panose="05000000000000000000" pitchFamily="2" charset="2"/>
              <a:buChar char=""/>
              <a:defRPr sz="2157" b="0"/>
            </a:lvl4pPr>
            <a:lvl5pPr marL="1003766" indent="-166517">
              <a:buFont typeface="Wingdings" panose="05000000000000000000" pitchFamily="2" charset="2"/>
              <a:buChar char=""/>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337243"/>
          </a:xfrm>
        </p:spPr>
        <p:txBody>
          <a:bodyPr wrap="square">
            <a:spAutoFit/>
          </a:bodyPr>
          <a:lstStyle>
            <a:lvl1pPr marL="281677" indent="-281677">
              <a:spcBef>
                <a:spcPts val="1200"/>
              </a:spcBef>
              <a:buClr>
                <a:schemeClr val="tx1"/>
              </a:buClr>
              <a:buFont typeface="Arial" pitchFamily="34" charset="0"/>
              <a:buChar char="•"/>
              <a:defRPr lang="en-US" sz="2941" b="0" kern="1200" spc="0" baseline="0" dirty="0">
                <a:gradFill>
                  <a:gsLst>
                    <a:gs pos="1250">
                      <a:schemeClr val="tx1"/>
                    </a:gs>
                    <a:gs pos="100000">
                      <a:schemeClr val="tx1"/>
                    </a:gs>
                  </a:gsLst>
                  <a:lin ang="5400000" scaled="0"/>
                </a:gradFill>
                <a:latin typeface="+mn-lt"/>
                <a:ea typeface="+mn-ea"/>
                <a:cs typeface="+mn-cs"/>
              </a:defRPr>
            </a:lvl1pPr>
            <a:lvl2pPr marL="586698" indent="-336145">
              <a:defRPr lang="en-US" sz="2353" b="0" kern="1200" spc="0" baseline="0" dirty="0">
                <a:gradFill>
                  <a:gsLst>
                    <a:gs pos="1250">
                      <a:schemeClr val="tx1"/>
                    </a:gs>
                    <a:gs pos="100000">
                      <a:schemeClr val="tx1"/>
                    </a:gs>
                  </a:gsLst>
                  <a:lin ang="5400000" scaled="0"/>
                </a:gradFill>
                <a:latin typeface="+mn-lt"/>
                <a:ea typeface="+mn-ea"/>
                <a:cs typeface="+mn-cs"/>
              </a:defRPr>
            </a:lvl2pPr>
            <a:lvl3pPr marL="778113" indent="-336145">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753" indent="-336145">
              <a:defRPr lang="en-US" sz="2157" b="0" kern="1200" spc="0" baseline="0" dirty="0">
                <a:gradFill>
                  <a:gsLst>
                    <a:gs pos="1250">
                      <a:schemeClr val="tx1"/>
                    </a:gs>
                    <a:gs pos="100000">
                      <a:schemeClr val="tx1"/>
                    </a:gs>
                  </a:gsLst>
                  <a:lin ang="5400000" scaled="0"/>
                </a:gradFill>
                <a:latin typeface="+mn-lt"/>
                <a:ea typeface="+mn-ea"/>
                <a:cs typeface="+mn-cs"/>
              </a:defRPr>
            </a:lvl4pPr>
            <a:lvl5pPr marL="1173395" indent="-336145">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209" marR="0" lvl="0"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Edit Master text styles</a:t>
            </a:r>
          </a:p>
          <a:p>
            <a:pPr marL="227209" marR="0" lvl="1"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Second level</a:t>
            </a:r>
          </a:p>
          <a:p>
            <a:pPr marL="227209" marR="0" lvl="2"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Third level</a:t>
            </a:r>
          </a:p>
          <a:p>
            <a:pPr marL="227209" marR="0" lvl="3"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Fourth level</a:t>
            </a:r>
          </a:p>
          <a:p>
            <a:pPr marL="227209" marR="0" lvl="4"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Fifth level</a:t>
            </a:r>
          </a:p>
        </p:txBody>
      </p:sp>
    </p:spTree>
    <p:extLst>
      <p:ext uri="{BB962C8B-B14F-4D97-AF65-F5344CB8AC3E}">
        <p14:creationId xmlns:p14="http://schemas.microsoft.com/office/powerpoint/2010/main" val="9779424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78761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FD703-F610-40BA-972C-F63335DB13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04A9D6-E54B-435E-9CC3-3E0B7C66AF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998DB0-374F-438F-B234-21A36F2B1018}"/>
              </a:ext>
            </a:extLst>
          </p:cNvPr>
          <p:cNvSpPr>
            <a:spLocks noGrp="1"/>
          </p:cNvSpPr>
          <p:nvPr>
            <p:ph type="dt" sz="half" idx="10"/>
          </p:nvPr>
        </p:nvSpPr>
        <p:spPr/>
        <p:txBody>
          <a:bodyPr/>
          <a:lstStyle/>
          <a:p>
            <a:fld id="{B3EF3E88-62FB-46E6-925F-94E9C5220847}" type="datetimeFigureOut">
              <a:rPr lang="en-US" smtClean="0"/>
              <a:t>6/13/19</a:t>
            </a:fld>
            <a:endParaRPr lang="en-US"/>
          </a:p>
        </p:txBody>
      </p:sp>
      <p:sp>
        <p:nvSpPr>
          <p:cNvPr id="5" name="Footer Placeholder 4">
            <a:extLst>
              <a:ext uri="{FF2B5EF4-FFF2-40B4-BE49-F238E27FC236}">
                <a16:creationId xmlns:a16="http://schemas.microsoft.com/office/drawing/2014/main" id="{566D7CE7-1E56-4F53-90CA-EB3341F484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BBF684-5C98-42E7-BC77-86B6E4DF2983}"/>
              </a:ext>
            </a:extLst>
          </p:cNvPr>
          <p:cNvSpPr>
            <a:spLocks noGrp="1"/>
          </p:cNvSpPr>
          <p:nvPr>
            <p:ph type="sldNum" sz="quarter" idx="12"/>
          </p:nvPr>
        </p:nvSpPr>
        <p:spPr/>
        <p:txBody>
          <a:bodyPr/>
          <a:lstStyle/>
          <a:p>
            <a:fld id="{CD765FBD-E3FB-4945-AC33-0F3488C27766}" type="slidenum">
              <a:rPr lang="en-US" smtClean="0"/>
              <a:t>‹#›</a:t>
            </a:fld>
            <a:endParaRPr lang="en-US"/>
          </a:p>
        </p:txBody>
      </p:sp>
    </p:spTree>
    <p:extLst>
      <p:ext uri="{BB962C8B-B14F-4D97-AF65-F5344CB8AC3E}">
        <p14:creationId xmlns:p14="http://schemas.microsoft.com/office/powerpoint/2010/main" val="31010676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Section Title 2">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A8E8A28C-CBDE-4C67-825F-C47808C9BDD6}"/>
              </a:ext>
            </a:extLst>
          </p:cNvPr>
          <p:cNvGrpSpPr/>
          <p:nvPr userDrawn="1"/>
        </p:nvGrpSpPr>
        <p:grpSpPr>
          <a:xfrm>
            <a:off x="6194603" y="0"/>
            <a:ext cx="5997398" cy="6858001"/>
            <a:chOff x="6194603" y="0"/>
            <a:chExt cx="5997398" cy="6858001"/>
          </a:xfrm>
        </p:grpSpPr>
        <p:pic>
          <p:nvPicPr>
            <p:cNvPr id="36" name="Picture 35">
              <a:extLst>
                <a:ext uri="{FF2B5EF4-FFF2-40B4-BE49-F238E27FC236}">
                  <a16:creationId xmlns:a16="http://schemas.microsoft.com/office/drawing/2014/main" id="{E6ED7E4A-DB81-4ED7-82E1-34B79F3FF4A1}"/>
                </a:ext>
              </a:extLst>
            </p:cNvPr>
            <p:cNvPicPr>
              <a:picLocks noChangeAspect="1"/>
            </p:cNvPicPr>
            <p:nvPr userDrawn="1"/>
          </p:nvPicPr>
          <p:blipFill rotWithShape="1">
            <a:blip r:embed="rId2"/>
            <a:srcRect r="28458" b="6473"/>
            <a:stretch/>
          </p:blipFill>
          <p:spPr>
            <a:xfrm>
              <a:off x="8501387" y="1460680"/>
              <a:ext cx="3690614" cy="5397320"/>
            </a:xfrm>
            <a:prstGeom prst="rect">
              <a:avLst/>
            </a:prstGeom>
          </p:spPr>
        </p:pic>
        <p:pic>
          <p:nvPicPr>
            <p:cNvPr id="37" name="Picture 36">
              <a:extLst>
                <a:ext uri="{FF2B5EF4-FFF2-40B4-BE49-F238E27FC236}">
                  <a16:creationId xmlns:a16="http://schemas.microsoft.com/office/drawing/2014/main" id="{11E4BCF2-710C-4869-A4C5-C1345D5F2E6F}"/>
                </a:ext>
              </a:extLst>
            </p:cNvPr>
            <p:cNvPicPr>
              <a:picLocks noChangeAspect="1"/>
            </p:cNvPicPr>
            <p:nvPr userDrawn="1"/>
          </p:nvPicPr>
          <p:blipFill rotWithShape="1">
            <a:blip r:embed="rId3"/>
            <a:srcRect t="21645"/>
            <a:stretch/>
          </p:blipFill>
          <p:spPr>
            <a:xfrm>
              <a:off x="7548652" y="0"/>
              <a:ext cx="1179576" cy="1076231"/>
            </a:xfrm>
            <a:prstGeom prst="rect">
              <a:avLst/>
            </a:prstGeom>
          </p:spPr>
        </p:pic>
        <p:pic>
          <p:nvPicPr>
            <p:cNvPr id="38" name="Picture 37">
              <a:extLst>
                <a:ext uri="{FF2B5EF4-FFF2-40B4-BE49-F238E27FC236}">
                  <a16:creationId xmlns:a16="http://schemas.microsoft.com/office/drawing/2014/main" id="{7B7B7A20-BA31-44FA-9F1C-298649B34CF8}"/>
                </a:ext>
              </a:extLst>
            </p:cNvPr>
            <p:cNvPicPr>
              <a:picLocks noChangeAspect="1"/>
            </p:cNvPicPr>
            <p:nvPr userDrawn="1"/>
          </p:nvPicPr>
          <p:blipFill rotWithShape="1">
            <a:blip r:embed="rId3"/>
            <a:srcRect b="30060"/>
            <a:stretch/>
          </p:blipFill>
          <p:spPr>
            <a:xfrm>
              <a:off x="6194603" y="5897361"/>
              <a:ext cx="1179576" cy="960640"/>
            </a:xfrm>
            <a:prstGeom prst="rect">
              <a:avLst/>
            </a:prstGeom>
          </p:spPr>
        </p:pic>
      </p:grpSp>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7370647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821954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7682A-57F0-4438-AAED-EA747FFE6D5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362DFA-4FE2-476E-90E1-6EFE83D88B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FC9D0-531A-4912-AF13-D4E661D24B7F}"/>
              </a:ext>
            </a:extLst>
          </p:cNvPr>
          <p:cNvSpPr>
            <a:spLocks noGrp="1"/>
          </p:cNvSpPr>
          <p:nvPr>
            <p:ph type="dt" sz="half" idx="10"/>
          </p:nvPr>
        </p:nvSpPr>
        <p:spPr/>
        <p:txBody>
          <a:bodyPr/>
          <a:lstStyle/>
          <a:p>
            <a:fld id="{6229980B-02E6-420A-BAE4-7504552E7F42}" type="datetimeFigureOut">
              <a:rPr lang="en-US" smtClean="0"/>
              <a:t>6/13/19</a:t>
            </a:fld>
            <a:endParaRPr lang="en-US"/>
          </a:p>
        </p:txBody>
      </p:sp>
      <p:sp>
        <p:nvSpPr>
          <p:cNvPr id="5" name="Footer Placeholder 4">
            <a:extLst>
              <a:ext uri="{FF2B5EF4-FFF2-40B4-BE49-F238E27FC236}">
                <a16:creationId xmlns:a16="http://schemas.microsoft.com/office/drawing/2014/main" id="{5059A835-1BE4-4750-AFEA-A9B3A6BD9C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C950E0-290F-4AF4-A485-632F1D690D6E}"/>
              </a:ext>
            </a:extLst>
          </p:cNvPr>
          <p:cNvSpPr>
            <a:spLocks noGrp="1"/>
          </p:cNvSpPr>
          <p:nvPr>
            <p:ph type="sldNum" sz="quarter" idx="12"/>
          </p:nvPr>
        </p:nvSpPr>
        <p:spPr/>
        <p:txBody>
          <a:bodyPr/>
          <a:lstStyle/>
          <a:p>
            <a:fld id="{EEF3D99D-3306-4DE5-88E2-A867B3E71296}" type="slidenum">
              <a:rPr lang="en-US" smtClean="0"/>
              <a:t>‹#›</a:t>
            </a:fld>
            <a:endParaRPr lang="en-US"/>
          </a:p>
        </p:txBody>
      </p:sp>
    </p:spTree>
    <p:extLst>
      <p:ext uri="{BB962C8B-B14F-4D97-AF65-F5344CB8AC3E}">
        <p14:creationId xmlns:p14="http://schemas.microsoft.com/office/powerpoint/2010/main" val="30446900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Section Titl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53846">
                      <a:schemeClr val="tx1"/>
                    </a:gs>
                    <a:gs pos="36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2085406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B5C46-DA80-433F-B1A9-EF55510C2D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C96BDA-9CE5-4FE1-975E-197904C4E4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860920-AE03-41E2-A220-4E0CB4CB9AEE}"/>
              </a:ext>
            </a:extLst>
          </p:cNvPr>
          <p:cNvSpPr>
            <a:spLocks noGrp="1"/>
          </p:cNvSpPr>
          <p:nvPr>
            <p:ph type="dt" sz="half" idx="10"/>
          </p:nvPr>
        </p:nvSpPr>
        <p:spPr/>
        <p:txBody>
          <a:bodyPr/>
          <a:lstStyle/>
          <a:p>
            <a:fld id="{A81AC1A0-7164-452D-8A47-E27306B9B4E9}" type="datetimeFigureOut">
              <a:rPr lang="en-US" smtClean="0"/>
              <a:t>6/13/19</a:t>
            </a:fld>
            <a:endParaRPr lang="en-US"/>
          </a:p>
        </p:txBody>
      </p:sp>
      <p:sp>
        <p:nvSpPr>
          <p:cNvPr id="5" name="Footer Placeholder 4">
            <a:extLst>
              <a:ext uri="{FF2B5EF4-FFF2-40B4-BE49-F238E27FC236}">
                <a16:creationId xmlns:a16="http://schemas.microsoft.com/office/drawing/2014/main" id="{ACAA7D8C-B163-44E9-A721-864F52862F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4056B6-652B-4CDA-A62A-C46E6760B772}"/>
              </a:ext>
            </a:extLst>
          </p:cNvPr>
          <p:cNvSpPr>
            <a:spLocks noGrp="1"/>
          </p:cNvSpPr>
          <p:nvPr>
            <p:ph type="sldNum" sz="quarter" idx="12"/>
          </p:nvPr>
        </p:nvSpPr>
        <p:spPr/>
        <p:txBody>
          <a:bodyPr/>
          <a:lstStyle/>
          <a:p>
            <a:fld id="{7B3AD202-07E8-4AD0-909A-F7F9F590DDAD}" type="slidenum">
              <a:rPr lang="en-US" smtClean="0"/>
              <a:t>‹#›</a:t>
            </a:fld>
            <a:endParaRPr lang="en-US"/>
          </a:p>
        </p:txBody>
      </p:sp>
    </p:spTree>
    <p:extLst>
      <p:ext uri="{BB962C8B-B14F-4D97-AF65-F5344CB8AC3E}">
        <p14:creationId xmlns:p14="http://schemas.microsoft.com/office/powerpoint/2010/main" val="31223789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F7BFE-DB45-40FC-8976-B7E77B1C69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D23C73-8DAA-4705-9AD2-440741D00B5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FFF052-5FF2-42EB-A0E3-321ACAA723DA}"/>
              </a:ext>
            </a:extLst>
          </p:cNvPr>
          <p:cNvSpPr>
            <a:spLocks noGrp="1"/>
          </p:cNvSpPr>
          <p:nvPr>
            <p:ph type="dt" sz="half" idx="10"/>
          </p:nvPr>
        </p:nvSpPr>
        <p:spPr/>
        <p:txBody>
          <a:bodyPr/>
          <a:lstStyle/>
          <a:p>
            <a:fld id="{03A829CE-F0C9-41E0-8848-830E4AEA5878}" type="datetimeFigureOut">
              <a:rPr lang="en-US" smtClean="0"/>
              <a:t>6/13/19</a:t>
            </a:fld>
            <a:endParaRPr lang="en-US"/>
          </a:p>
        </p:txBody>
      </p:sp>
      <p:sp>
        <p:nvSpPr>
          <p:cNvPr id="5" name="Footer Placeholder 4">
            <a:extLst>
              <a:ext uri="{FF2B5EF4-FFF2-40B4-BE49-F238E27FC236}">
                <a16:creationId xmlns:a16="http://schemas.microsoft.com/office/drawing/2014/main" id="{A7285295-CFB6-48EE-A9B9-2CA107A350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A46556-4474-4BDC-8022-61D1EB877A31}"/>
              </a:ext>
            </a:extLst>
          </p:cNvPr>
          <p:cNvSpPr>
            <a:spLocks noGrp="1"/>
          </p:cNvSpPr>
          <p:nvPr>
            <p:ph type="sldNum" sz="quarter" idx="12"/>
          </p:nvPr>
        </p:nvSpPr>
        <p:spPr/>
        <p:txBody>
          <a:bodyPr/>
          <a:lstStyle/>
          <a:p>
            <a:fld id="{7BD28321-09C3-4A17-813D-8B38A10569C3}" type="slidenum">
              <a:rPr lang="en-US" smtClean="0"/>
              <a:t>‹#›</a:t>
            </a:fld>
            <a:endParaRPr lang="en-US"/>
          </a:p>
        </p:txBody>
      </p:sp>
    </p:spTree>
    <p:extLst>
      <p:ext uri="{BB962C8B-B14F-4D97-AF65-F5344CB8AC3E}">
        <p14:creationId xmlns:p14="http://schemas.microsoft.com/office/powerpoint/2010/main" val="19903892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Walkin">
    <p:bg bwMode="gray">
      <p:bgPr>
        <a:solidFill>
          <a:srgbClr val="E6EAEB"/>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1A79512-5207-4C2D-93CE-D43C0082D2A3}"/>
              </a:ext>
            </a:extLst>
          </p:cNvPr>
          <p:cNvPicPr>
            <a:picLocks noChangeAspect="1"/>
          </p:cNvPicPr>
          <p:nvPr userDrawn="1"/>
        </p:nvPicPr>
        <p:blipFill rotWithShape="1">
          <a:blip r:embed="rId2"/>
          <a:srcRect l="32564"/>
          <a:stretch/>
        </p:blipFill>
        <p:spPr>
          <a:xfrm>
            <a:off x="3970116" y="0"/>
            <a:ext cx="8221884" cy="6857999"/>
          </a:xfrm>
          <a:prstGeom prst="rect">
            <a:avLst/>
          </a:prstGeom>
        </p:spPr>
      </p:pic>
      <p:pic>
        <p:nvPicPr>
          <p:cNvPr id="4" name="MS logo gray - EMF" descr="Microsoft logo, gray text version">
            <a:extLst>
              <a:ext uri="{FF2B5EF4-FFF2-40B4-BE49-F238E27FC236}">
                <a16:creationId xmlns:a16="http://schemas.microsoft.com/office/drawing/2014/main" id="{F0E3C08C-B20E-414D-AD23-CC662C2C5841}"/>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grpSp>
        <p:nvGrpSpPr>
          <p:cNvPr id="12" name="Group 11">
            <a:extLst>
              <a:ext uri="{FF2B5EF4-FFF2-40B4-BE49-F238E27FC236}">
                <a16:creationId xmlns:a16="http://schemas.microsoft.com/office/drawing/2014/main" id="{0AA4886A-CD55-4F6D-9D29-E9122B020C8B}"/>
              </a:ext>
            </a:extLst>
          </p:cNvPr>
          <p:cNvGrpSpPr/>
          <p:nvPr userDrawn="1"/>
        </p:nvGrpSpPr>
        <p:grpSpPr>
          <a:xfrm>
            <a:off x="576600" y="2002419"/>
            <a:ext cx="4170025" cy="2301387"/>
            <a:chOff x="576600" y="2002419"/>
            <a:chExt cx="4170025" cy="2301387"/>
          </a:xfrm>
        </p:grpSpPr>
        <p:pic>
          <p:nvPicPr>
            <p:cNvPr id="3" name="Picture 2" descr="A close up of a logo&#10;&#10;Description automatically generated">
              <a:extLst>
                <a:ext uri="{FF2B5EF4-FFF2-40B4-BE49-F238E27FC236}">
                  <a16:creationId xmlns:a16="http://schemas.microsoft.com/office/drawing/2014/main" id="{88B1501B-B3B4-4848-B7C2-263C99292DD2}"/>
                </a:ext>
              </a:extLst>
            </p:cNvPr>
            <p:cNvPicPr>
              <a:picLocks noChangeAspect="1"/>
            </p:cNvPicPr>
            <p:nvPr userDrawn="1"/>
          </p:nvPicPr>
          <p:blipFill>
            <a:blip r:embed="rId4"/>
            <a:stretch>
              <a:fillRect/>
            </a:stretch>
          </p:blipFill>
          <p:spPr>
            <a:xfrm>
              <a:off x="584201" y="2002419"/>
              <a:ext cx="3172944" cy="1426579"/>
            </a:xfrm>
            <a:prstGeom prst="rect">
              <a:avLst/>
            </a:prstGeom>
          </p:spPr>
        </p:pic>
        <p:pic>
          <p:nvPicPr>
            <p:cNvPr id="7" name="Picture 6">
              <a:extLst>
                <a:ext uri="{FF2B5EF4-FFF2-40B4-BE49-F238E27FC236}">
                  <a16:creationId xmlns:a16="http://schemas.microsoft.com/office/drawing/2014/main" id="{7A0C8DF6-81D8-4842-A0DF-8FE8AA8464E1}"/>
                </a:ext>
              </a:extLst>
            </p:cNvPr>
            <p:cNvPicPr>
              <a:picLocks noChangeAspect="1"/>
            </p:cNvPicPr>
            <p:nvPr userDrawn="1"/>
          </p:nvPicPr>
          <p:blipFill>
            <a:blip r:embed="rId5"/>
            <a:stretch>
              <a:fillRect/>
            </a:stretch>
          </p:blipFill>
          <p:spPr>
            <a:xfrm>
              <a:off x="576600" y="3962400"/>
              <a:ext cx="4170025" cy="341406"/>
            </a:xfrm>
            <a:prstGeom prst="rect">
              <a:avLst/>
            </a:prstGeom>
          </p:spPr>
        </p:pic>
      </p:grpSp>
    </p:spTree>
    <p:extLst>
      <p:ext uri="{BB962C8B-B14F-4D97-AF65-F5344CB8AC3E}">
        <p14:creationId xmlns:p14="http://schemas.microsoft.com/office/powerpoint/2010/main" val="15634438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rgbClr val="E6EBED"/>
        </a:solidFill>
        <a:effectLst/>
      </p:bgPr>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B9532AFA-78E5-4324-9D56-4D4CE7440E29}"/>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7" name="Text Placeholder 4">
            <a:extLst>
              <a:ext uri="{FF2B5EF4-FFF2-40B4-BE49-F238E27FC236}">
                <a16:creationId xmlns:a16="http://schemas.microsoft.com/office/drawing/2014/main" id="{812B2AD1-076F-40BF-98F1-311E3BBCE5BE}"/>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8333">
                      <a:schemeClr val="tx1"/>
                    </a:gs>
                    <a:gs pos="26000">
                      <a:schemeClr val="tx1"/>
                    </a:gs>
                  </a:gsLst>
                  <a:lin ang="5400000" scaled="1"/>
                </a:gradFill>
                <a:latin typeface="+mn-lt"/>
                <a:cs typeface="Segoe UI" panose="020B0502040204020203" pitchFamily="34" charset="0"/>
              </a:defRPr>
            </a:lvl1pPr>
          </a:lstStyle>
          <a:p>
            <a:pPr lvl="0"/>
            <a:r>
              <a:rPr lang="en-US"/>
              <a:t>Speaker name or subtitle</a:t>
            </a:r>
          </a:p>
        </p:txBody>
      </p:sp>
      <p:sp>
        <p:nvSpPr>
          <p:cNvPr id="8" name="Title 1">
            <a:extLst>
              <a:ext uri="{FF2B5EF4-FFF2-40B4-BE49-F238E27FC236}">
                <a16:creationId xmlns:a16="http://schemas.microsoft.com/office/drawing/2014/main" id="{EE7D0842-89C9-4B62-8E7E-CD55867316F2}"/>
              </a:ext>
            </a:extLst>
          </p:cNvPr>
          <p:cNvSpPr>
            <a:spLocks noGrp="1"/>
          </p:cNvSpPr>
          <p:nvPr>
            <p:ph type="title" hasCustomPrompt="1"/>
          </p:nvPr>
        </p:nvSpPr>
        <p:spPr>
          <a:xfrm>
            <a:off x="588263" y="2425541"/>
            <a:ext cx="4167887" cy="1107996"/>
          </a:xfrm>
        </p:spPr>
        <p:txBody>
          <a:bodyPr anchor="b" anchorCtr="0">
            <a:spAutoFit/>
          </a:bodyPr>
          <a:lstStyle>
            <a:lvl1pPr>
              <a:defRPr>
                <a:gradFill>
                  <a:gsLst>
                    <a:gs pos="8333">
                      <a:schemeClr val="tx1"/>
                    </a:gs>
                    <a:gs pos="26000">
                      <a:schemeClr val="tx1"/>
                    </a:gs>
                  </a:gsLst>
                  <a:lin ang="5400000" scaled="1"/>
                </a:gradFill>
              </a:defRPr>
            </a:lvl1pPr>
          </a:lstStyle>
          <a:p>
            <a:r>
              <a:rPr lang="en-US"/>
              <a:t>Event name or presentation title </a:t>
            </a:r>
          </a:p>
        </p:txBody>
      </p:sp>
      <p:grpSp>
        <p:nvGrpSpPr>
          <p:cNvPr id="13" name="Group 12">
            <a:extLst>
              <a:ext uri="{FF2B5EF4-FFF2-40B4-BE49-F238E27FC236}">
                <a16:creationId xmlns:a16="http://schemas.microsoft.com/office/drawing/2014/main" id="{5C67BE41-7986-462F-AC1B-939AF1CF94E7}"/>
              </a:ext>
            </a:extLst>
          </p:cNvPr>
          <p:cNvGrpSpPr/>
          <p:nvPr userDrawn="1"/>
        </p:nvGrpSpPr>
        <p:grpSpPr bwMode="gray">
          <a:xfrm>
            <a:off x="5227320" y="0"/>
            <a:ext cx="6964680" cy="6858000"/>
            <a:chOff x="5227320" y="0"/>
            <a:chExt cx="6964680" cy="6858000"/>
          </a:xfrm>
        </p:grpSpPr>
        <p:pic>
          <p:nvPicPr>
            <p:cNvPr id="10" name="Picture 9">
              <a:extLst>
                <a:ext uri="{FF2B5EF4-FFF2-40B4-BE49-F238E27FC236}">
                  <a16:creationId xmlns:a16="http://schemas.microsoft.com/office/drawing/2014/main" id="{EEB323DA-E527-48B8-B69F-D0670E17AB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 r="449"/>
            <a:stretch/>
          </p:blipFill>
          <p:spPr bwMode="gray">
            <a:xfrm>
              <a:off x="5440680" y="0"/>
              <a:ext cx="6751320" cy="6858000"/>
            </a:xfrm>
            <a:prstGeom prst="rect">
              <a:avLst/>
            </a:prstGeom>
          </p:spPr>
        </p:pic>
        <p:sp>
          <p:nvSpPr>
            <p:cNvPr id="11" name="Rectangle 10">
              <a:extLst>
                <a:ext uri="{FF2B5EF4-FFF2-40B4-BE49-F238E27FC236}">
                  <a16:creationId xmlns:a16="http://schemas.microsoft.com/office/drawing/2014/main" id="{13096CD5-C9AD-44A0-AA99-044AA84D82E4}"/>
                </a:ext>
              </a:extLst>
            </p:cNvPr>
            <p:cNvSpPr/>
            <p:nvPr userDrawn="1"/>
          </p:nvSpPr>
          <p:spPr bwMode="gray">
            <a:xfrm>
              <a:off x="10149840" y="3139440"/>
              <a:ext cx="2042160" cy="2438400"/>
            </a:xfrm>
            <a:prstGeom prst="rect">
              <a:avLst/>
            </a:prstGeom>
            <a:solidFill>
              <a:srgbClr val="E7EBE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1AEB9608-944D-482E-9956-098EFE96D035}"/>
                </a:ext>
              </a:extLst>
            </p:cNvPr>
            <p:cNvSpPr/>
            <p:nvPr userDrawn="1"/>
          </p:nvSpPr>
          <p:spPr bwMode="gray">
            <a:xfrm>
              <a:off x="5227320" y="0"/>
              <a:ext cx="2042160" cy="1584960"/>
            </a:xfrm>
            <a:prstGeom prst="rect">
              <a:avLst/>
            </a:prstGeom>
            <a:solidFill>
              <a:srgbClr val="E7EBE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69607555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gradFill>
                  <a:gsLst>
                    <a:gs pos="8333">
                      <a:schemeClr val="tx1"/>
                    </a:gs>
                    <a:gs pos="26000">
                      <a:schemeClr val="tx1"/>
                    </a:gs>
                  </a:gsLst>
                  <a:lin ang="5400000" scaled="1"/>
                </a:gra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778818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lvl1pPr>
              <a:defRPr>
                <a:gradFill>
                  <a:gsLst>
                    <a:gs pos="8333">
                      <a:schemeClr val="tx1"/>
                    </a:gs>
                    <a:gs pos="26000">
                      <a:schemeClr val="tx1"/>
                    </a:gs>
                  </a:gsLst>
                  <a:lin ang="5400000" scaled="1"/>
                </a:gra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424174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33DF1-699F-4D6F-8777-962459FA64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E3DB7E-0CBB-4939-9E20-6EB74E832F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8C67E2-B95D-44D9-935F-63B2093BD5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CAD4DE-2DC2-40C6-BDCF-54792A0D308E}"/>
              </a:ext>
            </a:extLst>
          </p:cNvPr>
          <p:cNvSpPr>
            <a:spLocks noGrp="1"/>
          </p:cNvSpPr>
          <p:nvPr>
            <p:ph type="dt" sz="half" idx="10"/>
          </p:nvPr>
        </p:nvSpPr>
        <p:spPr/>
        <p:txBody>
          <a:bodyPr/>
          <a:lstStyle/>
          <a:p>
            <a:fld id="{B3EF3E88-62FB-46E6-925F-94E9C5220847}" type="datetimeFigureOut">
              <a:rPr lang="en-US" smtClean="0"/>
              <a:t>6/13/19</a:t>
            </a:fld>
            <a:endParaRPr lang="en-US"/>
          </a:p>
        </p:txBody>
      </p:sp>
      <p:sp>
        <p:nvSpPr>
          <p:cNvPr id="6" name="Footer Placeholder 5">
            <a:extLst>
              <a:ext uri="{FF2B5EF4-FFF2-40B4-BE49-F238E27FC236}">
                <a16:creationId xmlns:a16="http://schemas.microsoft.com/office/drawing/2014/main" id="{7018DA11-B460-46B7-8002-D2E124D79B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53277C-5766-4648-BA0B-A221D946DCF9}"/>
              </a:ext>
            </a:extLst>
          </p:cNvPr>
          <p:cNvSpPr>
            <a:spLocks noGrp="1"/>
          </p:cNvSpPr>
          <p:nvPr>
            <p:ph type="sldNum" sz="quarter" idx="12"/>
          </p:nvPr>
        </p:nvSpPr>
        <p:spPr/>
        <p:txBody>
          <a:bodyPr/>
          <a:lstStyle/>
          <a:p>
            <a:fld id="{CD765FBD-E3FB-4945-AC33-0F3488C27766}" type="slidenum">
              <a:rPr lang="en-US" smtClean="0"/>
              <a:t>‹#›</a:t>
            </a:fld>
            <a:endParaRPr lang="en-US"/>
          </a:p>
        </p:txBody>
      </p:sp>
    </p:spTree>
    <p:extLst>
      <p:ext uri="{BB962C8B-B14F-4D97-AF65-F5344CB8AC3E}">
        <p14:creationId xmlns:p14="http://schemas.microsoft.com/office/powerpoint/2010/main" val="9492869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lvl1pPr>
              <a:defRPr>
                <a:gradFill>
                  <a:gsLst>
                    <a:gs pos="1250">
                      <a:schemeClr val="tx1"/>
                    </a:gs>
                    <a:gs pos="100000">
                      <a:schemeClr val="tx1"/>
                    </a:gs>
                  </a:gsLst>
                  <a:lin ang="5400000" scaled="0"/>
                </a:gra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680069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lvl1pPr>
              <a:defRPr>
                <a:gradFill>
                  <a:gsLst>
                    <a:gs pos="1250">
                      <a:schemeClr val="tx1"/>
                    </a:gs>
                    <a:gs pos="100000">
                      <a:schemeClr val="tx1"/>
                    </a:gs>
                  </a:gsLst>
                  <a:lin ang="5400000" scaled="0"/>
                </a:gra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049943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gradFill>
                  <a:gsLst>
                    <a:gs pos="1250">
                      <a:schemeClr val="tx1"/>
                    </a:gs>
                    <a:gs pos="100000">
                      <a:schemeClr val="tx1"/>
                    </a:gs>
                  </a:gsLst>
                  <a:lin ang="5400000" scaled="0"/>
                </a:gradFill>
              </a:defRPr>
            </a:lvl1pPr>
          </a:lstStyle>
          <a:p>
            <a:r>
              <a:rPr lang="en-US"/>
              <a:t>Click to edit Master title style</a:t>
            </a:r>
          </a:p>
        </p:txBody>
      </p:sp>
    </p:spTree>
    <p:extLst>
      <p:ext uri="{BB962C8B-B14F-4D97-AF65-F5344CB8AC3E}">
        <p14:creationId xmlns:p14="http://schemas.microsoft.com/office/powerpoint/2010/main" val="390316815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gradFill>
                  <a:gsLst>
                    <a:gs pos="1250">
                      <a:schemeClr val="tx1"/>
                    </a:gs>
                    <a:gs pos="100000">
                      <a:schemeClr val="tx1"/>
                    </a:gs>
                  </a:gsLst>
                  <a:lin ang="5400000" scaled="0"/>
                </a:gradFill>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99229634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5788"/>
            <a:ext cx="4158362" cy="2538411"/>
          </a:xfrm>
        </p:spPr>
        <p:txBody>
          <a:bodyPr anchor="b"/>
          <a:lstStyle>
            <a:lvl1pPr>
              <a:defRPr>
                <a:gradFill>
                  <a:gsLst>
                    <a:gs pos="1250">
                      <a:schemeClr val="tx1"/>
                    </a:gs>
                    <a:gs pos="100000">
                      <a:schemeClr val="tx1"/>
                    </a:gs>
                  </a:gsLst>
                  <a:lin ang="5400000" scaled="0"/>
                </a:gradFill>
              </a:defRPr>
            </a:lvl1pPr>
          </a:lstStyle>
          <a:p>
            <a:r>
              <a:rPr lang="en-US"/>
              <a:t>Title square photo layout </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8CE15EBF-5737-483E-9D18-6313289480DF}"/>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83871923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50"/>
          </a:xfrm>
        </p:spPr>
        <p:txBody>
          <a:bodyPr anchor="ctr"/>
          <a:lstStyle>
            <a:lvl1pPr>
              <a:defRPr>
                <a:gradFill>
                  <a:gsLst>
                    <a:gs pos="1250">
                      <a:schemeClr val="tx1"/>
                    </a:gs>
                    <a:gs pos="100000">
                      <a:schemeClr val="tx1"/>
                    </a:gs>
                  </a:gsLst>
                  <a:lin ang="5400000" scaled="0"/>
                </a:gradFil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D1E7E43-E034-4449-B6D2-04DAB4D86A0A}"/>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78353575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gradFill>
                  <a:gsLst>
                    <a:gs pos="1250">
                      <a:schemeClr val="tx1"/>
                    </a:gs>
                    <a:gs pos="100000">
                      <a:schemeClr val="tx1"/>
                    </a:gs>
                  </a:gsLst>
                  <a:lin ang="5400000" scaled="0"/>
                </a:gradFill>
              </a:defRPr>
            </a:lvl1pPr>
          </a:lstStyle>
          <a:p>
            <a:r>
              <a:rPr lang="en-US"/>
              <a:t>Square photo layout with smaller text</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71BB0AFE-5DC7-4E94-A131-9873A161B428}"/>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16013048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2776"/>
            <a:ext cx="11018520" cy="1120702"/>
          </a:xfrm>
        </p:spPr>
        <p:txBody>
          <a:bodyPr anchor="ctr"/>
          <a:lstStyle>
            <a:lvl1pPr algn="ctr">
              <a:defRPr>
                <a:gradFill>
                  <a:gsLst>
                    <a:gs pos="1250">
                      <a:schemeClr val="tx1"/>
                    </a:gs>
                    <a:gs pos="100000">
                      <a:schemeClr val="tx1"/>
                    </a:gs>
                  </a:gsLst>
                  <a:lin ang="5400000" scaled="0"/>
                </a:gradFill>
              </a:defRPr>
            </a:lvl1pPr>
          </a:lstStyle>
          <a:p>
            <a:r>
              <a:rPr lang="en-US"/>
              <a:t>Click to edit Master title style</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BE6435F1-D7F1-4077-924D-A31A71362D74}"/>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786226464"/>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094"/>
            <a:ext cx="11018520" cy="1116384"/>
          </a:xfrm>
        </p:spPr>
        <p:txBody>
          <a:bodyPr anchor="ctr"/>
          <a:lstStyle>
            <a:lvl1pPr algn="ctr">
              <a:defRPr>
                <a:gradFill>
                  <a:gsLst>
                    <a:gs pos="1250">
                      <a:schemeClr val="tx1"/>
                    </a:gs>
                    <a:gs pos="100000">
                      <a:schemeClr val="tx1"/>
                    </a:gs>
                  </a:gsLst>
                  <a:lin ang="5400000" scaled="0"/>
                </a:gradFil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8B7CDBB8-C08E-4346-B958-2AAC5C81AAC5}"/>
              </a:ext>
            </a:extLst>
          </p:cNvPr>
          <p:cNvSpPr>
            <a:spLocks noGrp="1"/>
          </p:cNvSpPr>
          <p:nvPr>
            <p:ph type="pic" sz="quarter" idx="11" hasCustomPrompt="1"/>
          </p:nvPr>
        </p:nvSpPr>
        <p:spPr bwMode="gray">
          <a:xfrm>
            <a:off x="0"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715449070"/>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Edit Master text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Edit Master text</a:t>
            </a:r>
          </a:p>
        </p:txBody>
      </p:sp>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lvl1pPr>
              <a:defRPr>
                <a:gradFill>
                  <a:gsLst>
                    <a:gs pos="26923">
                      <a:schemeClr val="tx1"/>
                    </a:gs>
                    <a:gs pos="65000">
                      <a:schemeClr val="tx1"/>
                    </a:gs>
                  </a:gsLst>
                  <a:lin ang="5400000" scaled="0"/>
                </a:gradFill>
              </a:defRPr>
            </a:lvl1pPr>
          </a:lstStyle>
          <a:p>
            <a:r>
              <a:rPr lang="en-US"/>
              <a:t>Click to edit Master title style</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F6645F76-33FA-4C4C-B179-E7B460149744}"/>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E0A14B4D-FCF1-42C4-A20D-2D2DF33EE048}"/>
              </a:ext>
            </a:extLst>
          </p:cNvPr>
          <p:cNvSpPr>
            <a:spLocks noGrp="1"/>
          </p:cNvSpPr>
          <p:nvPr>
            <p:ph type="pic" sz="quarter" idx="19" hasCustomPrompt="1"/>
          </p:nvPr>
        </p:nvSpPr>
        <p:spPr bwMode="gray">
          <a:xfrm>
            <a:off x="6241860"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65501443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6359D-0586-4226-BCFE-D3138B551E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DE78C4-B2F8-4DC5-8DB6-7E5F2CAFCA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ACD53C-E859-4F02-8289-E760F83ACD8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8D1F93-A2B4-4ED9-8509-DA199C54EE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36DCBF-5571-49A1-AE58-7EF7469802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026FF7-497B-47DA-AC95-9137E02E80DB}"/>
              </a:ext>
            </a:extLst>
          </p:cNvPr>
          <p:cNvSpPr>
            <a:spLocks noGrp="1"/>
          </p:cNvSpPr>
          <p:nvPr>
            <p:ph type="dt" sz="half" idx="10"/>
          </p:nvPr>
        </p:nvSpPr>
        <p:spPr/>
        <p:txBody>
          <a:bodyPr/>
          <a:lstStyle/>
          <a:p>
            <a:fld id="{B3EF3E88-62FB-46E6-925F-94E9C5220847}" type="datetimeFigureOut">
              <a:rPr lang="en-US" smtClean="0"/>
              <a:t>6/13/19</a:t>
            </a:fld>
            <a:endParaRPr lang="en-US"/>
          </a:p>
        </p:txBody>
      </p:sp>
      <p:sp>
        <p:nvSpPr>
          <p:cNvPr id="8" name="Footer Placeholder 7">
            <a:extLst>
              <a:ext uri="{FF2B5EF4-FFF2-40B4-BE49-F238E27FC236}">
                <a16:creationId xmlns:a16="http://schemas.microsoft.com/office/drawing/2014/main" id="{A5C30E0C-37B5-4A22-AEEE-2CCED9B683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52B9AD-0868-4E99-97D7-C53C873CE62E}"/>
              </a:ext>
            </a:extLst>
          </p:cNvPr>
          <p:cNvSpPr>
            <a:spLocks noGrp="1"/>
          </p:cNvSpPr>
          <p:nvPr>
            <p:ph type="sldNum" sz="quarter" idx="12"/>
          </p:nvPr>
        </p:nvSpPr>
        <p:spPr/>
        <p:txBody>
          <a:bodyPr/>
          <a:lstStyle/>
          <a:p>
            <a:fld id="{CD765FBD-E3FB-4945-AC33-0F3488C27766}" type="slidenum">
              <a:rPr lang="en-US" smtClean="0"/>
              <a:t>‹#›</a:t>
            </a:fld>
            <a:endParaRPr lang="en-US"/>
          </a:p>
        </p:txBody>
      </p:sp>
    </p:spTree>
    <p:extLst>
      <p:ext uri="{BB962C8B-B14F-4D97-AF65-F5344CB8AC3E}">
        <p14:creationId xmlns:p14="http://schemas.microsoft.com/office/powerpoint/2010/main" val="2028399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Edit Master text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Edit Master text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Edit Master text</a:t>
            </a: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lvl1pPr>
              <a:defRPr>
                <a:gradFill>
                  <a:gsLst>
                    <a:gs pos="36538">
                      <a:schemeClr val="tx1"/>
                    </a:gs>
                    <a:gs pos="61000">
                      <a:schemeClr val="tx1"/>
                    </a:gs>
                  </a:gsLst>
                  <a:lin ang="5400000" scaled="0"/>
                </a:gradFill>
              </a:defRPr>
            </a:lvl1pPr>
          </a:lstStyle>
          <a:p>
            <a:r>
              <a:rPr lang="en-US"/>
              <a:t>Click to edit Master title style</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D6804FCD-FDB3-4DB4-BDFC-7033A726108D}"/>
              </a:ext>
            </a:extLst>
          </p:cNvPr>
          <p:cNvSpPr>
            <a:spLocks noGrp="1"/>
          </p:cNvSpPr>
          <p:nvPr>
            <p:ph type="pic" sz="quarter" idx="19"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8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D1952726-EE06-4B14-8C08-AF36F8EE46DF}"/>
              </a:ext>
            </a:extLst>
          </p:cNvPr>
          <p:cNvSpPr>
            <a:spLocks noGrp="1"/>
          </p:cNvSpPr>
          <p:nvPr>
            <p:ph type="pic" sz="quarter" idx="20" hasCustomPrompt="1"/>
          </p:nvPr>
        </p:nvSpPr>
        <p:spPr bwMode="gray">
          <a:xfrm>
            <a:off x="4358957" y="2025650"/>
            <a:ext cx="3474720" cy="3474720"/>
          </a:xfrm>
          <a:blipFill>
            <a:blip r:embed="rId2"/>
            <a:stretch>
              <a:fillRect/>
            </a:stretch>
          </a:blipFill>
        </p:spPr>
        <p:txBody>
          <a:bodyPr lIns="0" tIns="0" rIns="0" bIns="100584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8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3AA9C9EC-EA14-45A3-8B02-CD120ECA7883}"/>
              </a:ext>
            </a:extLst>
          </p:cNvPr>
          <p:cNvSpPr>
            <a:spLocks noGrp="1"/>
          </p:cNvSpPr>
          <p:nvPr>
            <p:ph type="pic" sz="quarter" idx="21" hasCustomPrompt="1"/>
          </p:nvPr>
        </p:nvSpPr>
        <p:spPr bwMode="gray">
          <a:xfrm>
            <a:off x="8134509" y="2025650"/>
            <a:ext cx="3474720" cy="3474720"/>
          </a:xfrm>
          <a:blipFill>
            <a:blip r:embed="rId2"/>
            <a:stretch>
              <a:fillRect/>
            </a:stretch>
          </a:blipFill>
        </p:spPr>
        <p:txBody>
          <a:bodyPr lIns="0" tIns="0" rIns="0" bIns="100584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8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21758032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Edit Master text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Edit Master text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Edit Master text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Edit Master text</a:t>
            </a: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lvl1pPr>
              <a:defRPr>
                <a:gradFill>
                  <a:gsLst>
                    <a:gs pos="9615">
                      <a:schemeClr val="tx1"/>
                    </a:gs>
                    <a:gs pos="26000">
                      <a:schemeClr val="tx1"/>
                    </a:gs>
                  </a:gsLst>
                  <a:lin ang="5400000" scaled="0"/>
                </a:gradFill>
              </a:defRPr>
            </a:lvl1pPr>
          </a:lstStyle>
          <a:p>
            <a:r>
              <a:rPr lang="en-US"/>
              <a:t>Click to edit Master title style</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C1B74210-448F-47BC-B1F1-B9CBC10BFFB5}"/>
              </a:ext>
            </a:extLst>
          </p:cNvPr>
          <p:cNvSpPr>
            <a:spLocks noGrp="1"/>
          </p:cNvSpPr>
          <p:nvPr>
            <p:ph type="pic" sz="quarter" idx="21"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8F9C3BDD-2DC3-4D67-8CD3-020399AB7097}"/>
              </a:ext>
            </a:extLst>
          </p:cNvPr>
          <p:cNvSpPr>
            <a:spLocks noGrp="1"/>
          </p:cNvSpPr>
          <p:nvPr>
            <p:ph type="pic" sz="quarter" idx="22"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D54FD642-CAC2-4C9A-B794-7EBB3F3C42C5}"/>
              </a:ext>
            </a:extLst>
          </p:cNvPr>
          <p:cNvSpPr>
            <a:spLocks noGrp="1"/>
          </p:cNvSpPr>
          <p:nvPr>
            <p:ph type="pic" sz="quarter" idx="23"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1" name="Picture Placeholder" descr="This photo is a 'placeholder' only. Drag or drop your photo here, or click and tap the center to insert a photo.">
            <a:extLst>
              <a:ext uri="{FF2B5EF4-FFF2-40B4-BE49-F238E27FC236}">
                <a16:creationId xmlns:a16="http://schemas.microsoft.com/office/drawing/2014/main" id="{2EB3829F-413F-45B9-813C-F48499623135}"/>
              </a:ext>
            </a:extLst>
          </p:cNvPr>
          <p:cNvSpPr>
            <a:spLocks noGrp="1"/>
          </p:cNvSpPr>
          <p:nvPr>
            <p:ph type="pic" sz="quarter" idx="24" hasCustomPrompt="1"/>
          </p:nvPr>
        </p:nvSpPr>
        <p:spPr bwMode="gray">
          <a:xfrm>
            <a:off x="9073895" y="2025650"/>
            <a:ext cx="2532888" cy="2532888"/>
          </a:xfrm>
          <a:blipFill>
            <a:blip r:embed="rId2"/>
            <a:stretch>
              <a:fillRect/>
            </a:stretch>
          </a:blipFill>
        </p:spPr>
        <p:txBody>
          <a:bodyPr lIns="0" tIns="0" rIns="0" bIns="73152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198140237"/>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lvl1pPr>
              <a:defRPr>
                <a:gradFill>
                  <a:gsLst>
                    <a:gs pos="23077">
                      <a:schemeClr val="tx1"/>
                    </a:gs>
                    <a:gs pos="41000">
                      <a:schemeClr val="tx1"/>
                    </a:gs>
                  </a:gsLst>
                  <a:lin ang="5400000" scaled="0"/>
                </a:gradFill>
              </a:defRPr>
            </a:lvl1p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2917432477"/>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8"/>
          </a:xfrm>
        </p:spPr>
        <p:txBody>
          <a:bodyPr/>
          <a:lstStyle>
            <a:lvl1pPr>
              <a:defRPr sz="3600">
                <a:gradFill>
                  <a:gsLst>
                    <a:gs pos="15385">
                      <a:schemeClr val="tx1"/>
                    </a:gs>
                    <a:gs pos="36000">
                      <a:schemeClr val="tx1"/>
                    </a:gs>
                  </a:gsLst>
                  <a:lin ang="5400000" scaled="0"/>
                </a:gra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6498538"/>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text side by side">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bg1"/>
                </a:solidFill>
              </a:defRPr>
            </a:lvl1pPr>
          </a:lstStyle>
          <a:p>
            <a:r>
              <a:rPr lang="en-US"/>
              <a:t>Title</a:t>
            </a:r>
          </a:p>
        </p:txBody>
      </p:sp>
    </p:spTree>
    <p:extLst>
      <p:ext uri="{BB962C8B-B14F-4D97-AF65-F5344CB8AC3E}">
        <p14:creationId xmlns:p14="http://schemas.microsoft.com/office/powerpoint/2010/main" val="132322407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text side by side 3">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Tree>
    <p:extLst>
      <p:ext uri="{BB962C8B-B14F-4D97-AF65-F5344CB8AC3E}">
        <p14:creationId xmlns:p14="http://schemas.microsoft.com/office/powerpoint/2010/main" val="273180230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text side by side 2">
    <p:bg>
      <p:bgRef idx="1001">
        <a:schemeClr val="bg1"/>
      </p:bgRef>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Tree>
    <p:extLst>
      <p:ext uri="{BB962C8B-B14F-4D97-AF65-F5344CB8AC3E}">
        <p14:creationId xmlns:p14="http://schemas.microsoft.com/office/powerpoint/2010/main" val="85239610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79646">
                      <a:srgbClr val="30E5D0"/>
                    </a:gs>
                    <a:gs pos="53846">
                      <a:srgbClr val="30E5D0"/>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4146578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4934116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53846">
                      <a:schemeClr val="tx1"/>
                    </a:gs>
                    <a:gs pos="36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8620878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3248B-6768-4EF1-99BE-58EFB558D1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126FB9-5456-43C1-8B9F-DDEEFE53D2C1}"/>
              </a:ext>
            </a:extLst>
          </p:cNvPr>
          <p:cNvSpPr>
            <a:spLocks noGrp="1"/>
          </p:cNvSpPr>
          <p:nvPr>
            <p:ph type="dt" sz="half" idx="10"/>
          </p:nvPr>
        </p:nvSpPr>
        <p:spPr/>
        <p:txBody>
          <a:bodyPr/>
          <a:lstStyle/>
          <a:p>
            <a:fld id="{B3EF3E88-62FB-46E6-925F-94E9C5220847}" type="datetimeFigureOut">
              <a:rPr lang="en-US" smtClean="0"/>
              <a:t>6/13/19</a:t>
            </a:fld>
            <a:endParaRPr lang="en-US"/>
          </a:p>
        </p:txBody>
      </p:sp>
      <p:sp>
        <p:nvSpPr>
          <p:cNvPr id="4" name="Footer Placeholder 3">
            <a:extLst>
              <a:ext uri="{FF2B5EF4-FFF2-40B4-BE49-F238E27FC236}">
                <a16:creationId xmlns:a16="http://schemas.microsoft.com/office/drawing/2014/main" id="{45D3B7BF-558C-4FD1-9363-8B332A52CE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ED6BB8-8BF4-4C33-BBCC-1C06D700DE9A}"/>
              </a:ext>
            </a:extLst>
          </p:cNvPr>
          <p:cNvSpPr>
            <a:spLocks noGrp="1"/>
          </p:cNvSpPr>
          <p:nvPr>
            <p:ph type="sldNum" sz="quarter" idx="12"/>
          </p:nvPr>
        </p:nvSpPr>
        <p:spPr/>
        <p:txBody>
          <a:bodyPr/>
          <a:lstStyle/>
          <a:p>
            <a:fld id="{CD765FBD-E3FB-4945-AC33-0F3488C27766}" type="slidenum">
              <a:rPr lang="en-US" smtClean="0"/>
              <a:t>‹#›</a:t>
            </a:fld>
            <a:endParaRPr lang="en-US"/>
          </a:p>
        </p:txBody>
      </p:sp>
    </p:spTree>
    <p:extLst>
      <p:ext uri="{BB962C8B-B14F-4D97-AF65-F5344CB8AC3E}">
        <p14:creationId xmlns:p14="http://schemas.microsoft.com/office/powerpoint/2010/main" val="31376822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9687623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997107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128457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3">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190979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gradFill>
                  <a:gsLst>
                    <a:gs pos="96795">
                      <a:schemeClr val="tx1"/>
                    </a:gs>
                    <a:gs pos="82051">
                      <a:schemeClr val="tx1"/>
                    </a:gs>
                  </a:gsLst>
                  <a:lin ang="5400000" scaled="0"/>
                </a:gradFill>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3795"/>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17854526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90712346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Walkin">
    <p:bg bwMode="gray">
      <p:bgPr>
        <a:solidFill>
          <a:srgbClr val="E6EAEB"/>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1A79512-5207-4C2D-93CE-D43C0082D2A3}"/>
              </a:ext>
            </a:extLst>
          </p:cNvPr>
          <p:cNvPicPr>
            <a:picLocks noChangeAspect="1"/>
          </p:cNvPicPr>
          <p:nvPr userDrawn="1"/>
        </p:nvPicPr>
        <p:blipFill rotWithShape="1">
          <a:blip r:embed="rId2"/>
          <a:srcRect l="32564"/>
          <a:stretch/>
        </p:blipFill>
        <p:spPr>
          <a:xfrm>
            <a:off x="3970116" y="0"/>
            <a:ext cx="8221884" cy="6857999"/>
          </a:xfrm>
          <a:prstGeom prst="rect">
            <a:avLst/>
          </a:prstGeom>
        </p:spPr>
      </p:pic>
      <p:pic>
        <p:nvPicPr>
          <p:cNvPr id="4" name="MS logo gray - EMF" descr="Microsoft logo, gray text version">
            <a:extLst>
              <a:ext uri="{FF2B5EF4-FFF2-40B4-BE49-F238E27FC236}">
                <a16:creationId xmlns:a16="http://schemas.microsoft.com/office/drawing/2014/main" id="{F0E3C08C-B20E-414D-AD23-CC662C2C5841}"/>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grpSp>
        <p:nvGrpSpPr>
          <p:cNvPr id="12" name="Group 11">
            <a:extLst>
              <a:ext uri="{FF2B5EF4-FFF2-40B4-BE49-F238E27FC236}">
                <a16:creationId xmlns:a16="http://schemas.microsoft.com/office/drawing/2014/main" id="{0AA4886A-CD55-4F6D-9D29-E9122B020C8B}"/>
              </a:ext>
            </a:extLst>
          </p:cNvPr>
          <p:cNvGrpSpPr/>
          <p:nvPr userDrawn="1"/>
        </p:nvGrpSpPr>
        <p:grpSpPr>
          <a:xfrm>
            <a:off x="576600" y="2002419"/>
            <a:ext cx="4170025" cy="2301387"/>
            <a:chOff x="576600" y="2002419"/>
            <a:chExt cx="4170025" cy="2301387"/>
          </a:xfrm>
        </p:grpSpPr>
        <p:pic>
          <p:nvPicPr>
            <p:cNvPr id="3" name="Picture 2" descr="A close up of a logo&#10;&#10;Description automatically generated">
              <a:extLst>
                <a:ext uri="{FF2B5EF4-FFF2-40B4-BE49-F238E27FC236}">
                  <a16:creationId xmlns:a16="http://schemas.microsoft.com/office/drawing/2014/main" id="{88B1501B-B3B4-4848-B7C2-263C99292DD2}"/>
                </a:ext>
              </a:extLst>
            </p:cNvPr>
            <p:cNvPicPr>
              <a:picLocks noChangeAspect="1"/>
            </p:cNvPicPr>
            <p:nvPr userDrawn="1"/>
          </p:nvPicPr>
          <p:blipFill>
            <a:blip r:embed="rId4"/>
            <a:stretch>
              <a:fillRect/>
            </a:stretch>
          </p:blipFill>
          <p:spPr>
            <a:xfrm>
              <a:off x="584201" y="2002419"/>
              <a:ext cx="3172944" cy="1426579"/>
            </a:xfrm>
            <a:prstGeom prst="rect">
              <a:avLst/>
            </a:prstGeom>
          </p:spPr>
        </p:pic>
        <p:pic>
          <p:nvPicPr>
            <p:cNvPr id="7" name="Picture 6">
              <a:extLst>
                <a:ext uri="{FF2B5EF4-FFF2-40B4-BE49-F238E27FC236}">
                  <a16:creationId xmlns:a16="http://schemas.microsoft.com/office/drawing/2014/main" id="{7A0C8DF6-81D8-4842-A0DF-8FE8AA8464E1}"/>
                </a:ext>
              </a:extLst>
            </p:cNvPr>
            <p:cNvPicPr>
              <a:picLocks noChangeAspect="1"/>
            </p:cNvPicPr>
            <p:nvPr userDrawn="1"/>
          </p:nvPicPr>
          <p:blipFill>
            <a:blip r:embed="rId5"/>
            <a:stretch>
              <a:fillRect/>
            </a:stretch>
          </p:blipFill>
          <p:spPr>
            <a:xfrm>
              <a:off x="576600" y="3962400"/>
              <a:ext cx="4170025" cy="341406"/>
            </a:xfrm>
            <a:prstGeom prst="rect">
              <a:avLst/>
            </a:prstGeom>
          </p:spPr>
        </p:pic>
      </p:grpSp>
    </p:spTree>
    <p:extLst>
      <p:ext uri="{BB962C8B-B14F-4D97-AF65-F5344CB8AC3E}">
        <p14:creationId xmlns:p14="http://schemas.microsoft.com/office/powerpoint/2010/main" val="356969245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rgbClr val="E6EBED"/>
        </a:solidFill>
        <a:effectLst/>
      </p:bgPr>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B9532AFA-78E5-4324-9D56-4D4CE7440E29}"/>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7" name="Text Placeholder 4">
            <a:extLst>
              <a:ext uri="{FF2B5EF4-FFF2-40B4-BE49-F238E27FC236}">
                <a16:creationId xmlns:a16="http://schemas.microsoft.com/office/drawing/2014/main" id="{812B2AD1-076F-40BF-98F1-311E3BBCE5BE}"/>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8333">
                      <a:schemeClr val="tx1"/>
                    </a:gs>
                    <a:gs pos="26000">
                      <a:schemeClr val="tx1"/>
                    </a:gs>
                  </a:gsLst>
                  <a:lin ang="5400000" scaled="1"/>
                </a:gradFill>
                <a:latin typeface="+mn-lt"/>
                <a:cs typeface="Segoe UI" panose="020B0502040204020203" pitchFamily="34" charset="0"/>
              </a:defRPr>
            </a:lvl1pPr>
          </a:lstStyle>
          <a:p>
            <a:pPr lvl="0"/>
            <a:r>
              <a:rPr lang="en-US"/>
              <a:t>Speaker name or subtitle</a:t>
            </a:r>
          </a:p>
        </p:txBody>
      </p:sp>
      <p:sp>
        <p:nvSpPr>
          <p:cNvPr id="8" name="Title 1">
            <a:extLst>
              <a:ext uri="{FF2B5EF4-FFF2-40B4-BE49-F238E27FC236}">
                <a16:creationId xmlns:a16="http://schemas.microsoft.com/office/drawing/2014/main" id="{EE7D0842-89C9-4B62-8E7E-CD55867316F2}"/>
              </a:ext>
            </a:extLst>
          </p:cNvPr>
          <p:cNvSpPr>
            <a:spLocks noGrp="1"/>
          </p:cNvSpPr>
          <p:nvPr>
            <p:ph type="title" hasCustomPrompt="1"/>
          </p:nvPr>
        </p:nvSpPr>
        <p:spPr>
          <a:xfrm>
            <a:off x="588263" y="2425541"/>
            <a:ext cx="4167887" cy="1107996"/>
          </a:xfrm>
        </p:spPr>
        <p:txBody>
          <a:bodyPr anchor="b" anchorCtr="0">
            <a:spAutoFit/>
          </a:bodyPr>
          <a:lstStyle>
            <a:lvl1pPr>
              <a:defRPr>
                <a:gradFill>
                  <a:gsLst>
                    <a:gs pos="8333">
                      <a:schemeClr val="tx1"/>
                    </a:gs>
                    <a:gs pos="26000">
                      <a:schemeClr val="tx1"/>
                    </a:gs>
                  </a:gsLst>
                  <a:lin ang="5400000" scaled="1"/>
                </a:gradFill>
              </a:defRPr>
            </a:lvl1pPr>
          </a:lstStyle>
          <a:p>
            <a:r>
              <a:rPr lang="en-US"/>
              <a:t>Event name or presentation title </a:t>
            </a:r>
          </a:p>
        </p:txBody>
      </p:sp>
      <p:grpSp>
        <p:nvGrpSpPr>
          <p:cNvPr id="13" name="Group 12">
            <a:extLst>
              <a:ext uri="{FF2B5EF4-FFF2-40B4-BE49-F238E27FC236}">
                <a16:creationId xmlns:a16="http://schemas.microsoft.com/office/drawing/2014/main" id="{5C67BE41-7986-462F-AC1B-939AF1CF94E7}"/>
              </a:ext>
            </a:extLst>
          </p:cNvPr>
          <p:cNvGrpSpPr/>
          <p:nvPr userDrawn="1"/>
        </p:nvGrpSpPr>
        <p:grpSpPr bwMode="gray">
          <a:xfrm>
            <a:off x="5227320" y="0"/>
            <a:ext cx="6964680" cy="6858000"/>
            <a:chOff x="5227320" y="0"/>
            <a:chExt cx="6964680" cy="6858000"/>
          </a:xfrm>
        </p:grpSpPr>
        <p:pic>
          <p:nvPicPr>
            <p:cNvPr id="10" name="Picture 9">
              <a:extLst>
                <a:ext uri="{FF2B5EF4-FFF2-40B4-BE49-F238E27FC236}">
                  <a16:creationId xmlns:a16="http://schemas.microsoft.com/office/drawing/2014/main" id="{EEB323DA-E527-48B8-B69F-D0670E17AB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 r="449"/>
            <a:stretch/>
          </p:blipFill>
          <p:spPr bwMode="gray">
            <a:xfrm>
              <a:off x="5440680" y="0"/>
              <a:ext cx="6751320" cy="6858000"/>
            </a:xfrm>
            <a:prstGeom prst="rect">
              <a:avLst/>
            </a:prstGeom>
          </p:spPr>
        </p:pic>
        <p:sp>
          <p:nvSpPr>
            <p:cNvPr id="11" name="Rectangle 10">
              <a:extLst>
                <a:ext uri="{FF2B5EF4-FFF2-40B4-BE49-F238E27FC236}">
                  <a16:creationId xmlns:a16="http://schemas.microsoft.com/office/drawing/2014/main" id="{13096CD5-C9AD-44A0-AA99-044AA84D82E4}"/>
                </a:ext>
              </a:extLst>
            </p:cNvPr>
            <p:cNvSpPr/>
            <p:nvPr userDrawn="1"/>
          </p:nvSpPr>
          <p:spPr bwMode="gray">
            <a:xfrm>
              <a:off x="10149840" y="3139440"/>
              <a:ext cx="2042160" cy="2438400"/>
            </a:xfrm>
            <a:prstGeom prst="rect">
              <a:avLst/>
            </a:prstGeom>
            <a:solidFill>
              <a:srgbClr val="E7EBE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1AEB9608-944D-482E-9956-098EFE96D035}"/>
                </a:ext>
              </a:extLst>
            </p:cNvPr>
            <p:cNvSpPr/>
            <p:nvPr userDrawn="1"/>
          </p:nvSpPr>
          <p:spPr bwMode="gray">
            <a:xfrm>
              <a:off x="5227320" y="0"/>
              <a:ext cx="2042160" cy="1584960"/>
            </a:xfrm>
            <a:prstGeom prst="rect">
              <a:avLst/>
            </a:prstGeom>
            <a:solidFill>
              <a:srgbClr val="E7EBE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419495921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gradFill>
                  <a:gsLst>
                    <a:gs pos="8333">
                      <a:schemeClr val="tx1"/>
                    </a:gs>
                    <a:gs pos="26000">
                      <a:schemeClr val="tx1"/>
                    </a:gs>
                  </a:gsLst>
                  <a:lin ang="5400000" scaled="1"/>
                </a:gra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366544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380F48-618B-4E18-B3EA-62304CD85610}"/>
              </a:ext>
            </a:extLst>
          </p:cNvPr>
          <p:cNvSpPr>
            <a:spLocks noGrp="1"/>
          </p:cNvSpPr>
          <p:nvPr>
            <p:ph type="dt" sz="half" idx="10"/>
          </p:nvPr>
        </p:nvSpPr>
        <p:spPr/>
        <p:txBody>
          <a:bodyPr/>
          <a:lstStyle/>
          <a:p>
            <a:fld id="{B3EF3E88-62FB-46E6-925F-94E9C5220847}" type="datetimeFigureOut">
              <a:rPr lang="en-US" smtClean="0"/>
              <a:t>6/13/19</a:t>
            </a:fld>
            <a:endParaRPr lang="en-US"/>
          </a:p>
        </p:txBody>
      </p:sp>
      <p:sp>
        <p:nvSpPr>
          <p:cNvPr id="3" name="Footer Placeholder 2">
            <a:extLst>
              <a:ext uri="{FF2B5EF4-FFF2-40B4-BE49-F238E27FC236}">
                <a16:creationId xmlns:a16="http://schemas.microsoft.com/office/drawing/2014/main" id="{FF9545F4-9F09-4808-A2FB-40610504CA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E5113F-5DDF-43DB-9CF9-DD81DB173E4D}"/>
              </a:ext>
            </a:extLst>
          </p:cNvPr>
          <p:cNvSpPr>
            <a:spLocks noGrp="1"/>
          </p:cNvSpPr>
          <p:nvPr>
            <p:ph type="sldNum" sz="quarter" idx="12"/>
          </p:nvPr>
        </p:nvSpPr>
        <p:spPr/>
        <p:txBody>
          <a:bodyPr/>
          <a:lstStyle/>
          <a:p>
            <a:fld id="{CD765FBD-E3FB-4945-AC33-0F3488C27766}" type="slidenum">
              <a:rPr lang="en-US" smtClean="0"/>
              <a:t>‹#›</a:t>
            </a:fld>
            <a:endParaRPr lang="en-US"/>
          </a:p>
        </p:txBody>
      </p:sp>
    </p:spTree>
    <p:extLst>
      <p:ext uri="{BB962C8B-B14F-4D97-AF65-F5344CB8AC3E}">
        <p14:creationId xmlns:p14="http://schemas.microsoft.com/office/powerpoint/2010/main" val="36979101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lvl1pPr>
              <a:defRPr>
                <a:gradFill>
                  <a:gsLst>
                    <a:gs pos="8333">
                      <a:schemeClr val="tx1"/>
                    </a:gs>
                    <a:gs pos="26000">
                      <a:schemeClr val="tx1"/>
                    </a:gs>
                  </a:gsLst>
                  <a:lin ang="5400000" scaled="1"/>
                </a:gra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641238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lvl1pPr>
              <a:defRPr>
                <a:gradFill>
                  <a:gsLst>
                    <a:gs pos="1250">
                      <a:schemeClr val="tx1"/>
                    </a:gs>
                    <a:gs pos="100000">
                      <a:schemeClr val="tx1"/>
                    </a:gs>
                  </a:gsLst>
                  <a:lin ang="5400000" scaled="0"/>
                </a:gra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949865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lvl1pPr>
              <a:defRPr>
                <a:gradFill>
                  <a:gsLst>
                    <a:gs pos="1250">
                      <a:schemeClr val="tx1"/>
                    </a:gs>
                    <a:gs pos="100000">
                      <a:schemeClr val="tx1"/>
                    </a:gs>
                  </a:gsLst>
                  <a:lin ang="5400000" scaled="0"/>
                </a:gra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505138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gradFill>
                  <a:gsLst>
                    <a:gs pos="1250">
                      <a:schemeClr val="tx1"/>
                    </a:gs>
                    <a:gs pos="100000">
                      <a:schemeClr val="tx1"/>
                    </a:gs>
                  </a:gsLst>
                  <a:lin ang="5400000" scaled="0"/>
                </a:gradFill>
              </a:defRPr>
            </a:lvl1pPr>
          </a:lstStyle>
          <a:p>
            <a:r>
              <a:rPr lang="en-US"/>
              <a:t>Click to edit Master title style</a:t>
            </a:r>
          </a:p>
        </p:txBody>
      </p:sp>
    </p:spTree>
    <p:extLst>
      <p:ext uri="{BB962C8B-B14F-4D97-AF65-F5344CB8AC3E}">
        <p14:creationId xmlns:p14="http://schemas.microsoft.com/office/powerpoint/2010/main" val="29247267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gradFill>
                  <a:gsLst>
                    <a:gs pos="1250">
                      <a:schemeClr val="tx1"/>
                    </a:gs>
                    <a:gs pos="100000">
                      <a:schemeClr val="tx1"/>
                    </a:gs>
                  </a:gsLst>
                  <a:lin ang="5400000" scaled="0"/>
                </a:gradFill>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54433391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5788"/>
            <a:ext cx="4158362" cy="2538411"/>
          </a:xfrm>
        </p:spPr>
        <p:txBody>
          <a:bodyPr anchor="b"/>
          <a:lstStyle>
            <a:lvl1pPr>
              <a:defRPr>
                <a:gradFill>
                  <a:gsLst>
                    <a:gs pos="1250">
                      <a:schemeClr val="tx1"/>
                    </a:gs>
                    <a:gs pos="100000">
                      <a:schemeClr val="tx1"/>
                    </a:gs>
                  </a:gsLst>
                  <a:lin ang="5400000" scaled="0"/>
                </a:gradFill>
              </a:defRPr>
            </a:lvl1pPr>
          </a:lstStyle>
          <a:p>
            <a:r>
              <a:rPr lang="en-US"/>
              <a:t>Title square photo layout </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8CE15EBF-5737-483E-9D18-6313289480DF}"/>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75258868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50"/>
          </a:xfrm>
        </p:spPr>
        <p:txBody>
          <a:bodyPr anchor="ctr"/>
          <a:lstStyle>
            <a:lvl1pPr>
              <a:defRPr>
                <a:gradFill>
                  <a:gsLst>
                    <a:gs pos="1250">
                      <a:schemeClr val="tx1"/>
                    </a:gs>
                    <a:gs pos="100000">
                      <a:schemeClr val="tx1"/>
                    </a:gs>
                  </a:gsLst>
                  <a:lin ang="5400000" scaled="0"/>
                </a:gradFil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D1E7E43-E034-4449-B6D2-04DAB4D86A0A}"/>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8219654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gradFill>
                  <a:gsLst>
                    <a:gs pos="1250">
                      <a:schemeClr val="tx1"/>
                    </a:gs>
                    <a:gs pos="100000">
                      <a:schemeClr val="tx1"/>
                    </a:gs>
                  </a:gsLst>
                  <a:lin ang="5400000" scaled="0"/>
                </a:gradFill>
              </a:defRPr>
            </a:lvl1pPr>
          </a:lstStyle>
          <a:p>
            <a:r>
              <a:rPr lang="en-US"/>
              <a:t>Square photo layout with smaller text</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71BB0AFE-5DC7-4E94-A131-9873A161B428}"/>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82948053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2776"/>
            <a:ext cx="11018520" cy="1120702"/>
          </a:xfrm>
        </p:spPr>
        <p:txBody>
          <a:bodyPr anchor="ctr"/>
          <a:lstStyle>
            <a:lvl1pPr algn="ctr">
              <a:defRPr>
                <a:gradFill>
                  <a:gsLst>
                    <a:gs pos="1250">
                      <a:schemeClr val="tx1"/>
                    </a:gs>
                    <a:gs pos="100000">
                      <a:schemeClr val="tx1"/>
                    </a:gs>
                  </a:gsLst>
                  <a:lin ang="5400000" scaled="0"/>
                </a:gradFill>
              </a:defRPr>
            </a:lvl1pPr>
          </a:lstStyle>
          <a:p>
            <a:r>
              <a:rPr lang="en-US"/>
              <a:t>Click to edit Master title style</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BE6435F1-D7F1-4077-924D-A31A71362D74}"/>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761776318"/>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094"/>
            <a:ext cx="11018520" cy="1116384"/>
          </a:xfrm>
        </p:spPr>
        <p:txBody>
          <a:bodyPr anchor="ctr"/>
          <a:lstStyle>
            <a:lvl1pPr algn="ctr">
              <a:defRPr>
                <a:gradFill>
                  <a:gsLst>
                    <a:gs pos="1250">
                      <a:schemeClr val="tx1"/>
                    </a:gs>
                    <a:gs pos="100000">
                      <a:schemeClr val="tx1"/>
                    </a:gs>
                  </a:gsLst>
                  <a:lin ang="5400000" scaled="0"/>
                </a:gradFil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8B7CDBB8-C08E-4346-B958-2AAC5C81AAC5}"/>
              </a:ext>
            </a:extLst>
          </p:cNvPr>
          <p:cNvSpPr>
            <a:spLocks noGrp="1"/>
          </p:cNvSpPr>
          <p:nvPr>
            <p:ph type="pic" sz="quarter" idx="11" hasCustomPrompt="1"/>
          </p:nvPr>
        </p:nvSpPr>
        <p:spPr bwMode="gray">
          <a:xfrm>
            <a:off x="0"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787616320"/>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B01B2-11CE-4C81-9797-7D02CF3A8C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855663-7413-4B4C-82DB-4C92C38CAF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AE92D7-F235-465D-9CEF-0437C8AC1A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679EAD-DAE2-4079-8C49-CC666AF77D15}"/>
              </a:ext>
            </a:extLst>
          </p:cNvPr>
          <p:cNvSpPr>
            <a:spLocks noGrp="1"/>
          </p:cNvSpPr>
          <p:nvPr>
            <p:ph type="dt" sz="half" idx="10"/>
          </p:nvPr>
        </p:nvSpPr>
        <p:spPr/>
        <p:txBody>
          <a:bodyPr/>
          <a:lstStyle/>
          <a:p>
            <a:fld id="{B3EF3E88-62FB-46E6-925F-94E9C5220847}" type="datetimeFigureOut">
              <a:rPr lang="en-US" smtClean="0"/>
              <a:t>6/13/19</a:t>
            </a:fld>
            <a:endParaRPr lang="en-US"/>
          </a:p>
        </p:txBody>
      </p:sp>
      <p:sp>
        <p:nvSpPr>
          <p:cNvPr id="6" name="Footer Placeholder 5">
            <a:extLst>
              <a:ext uri="{FF2B5EF4-FFF2-40B4-BE49-F238E27FC236}">
                <a16:creationId xmlns:a16="http://schemas.microsoft.com/office/drawing/2014/main" id="{EFD0B5D6-7F99-4BD2-A9E7-DEDCE79F41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D11612-E28A-493D-BDE1-BA9BB5B44BA9}"/>
              </a:ext>
            </a:extLst>
          </p:cNvPr>
          <p:cNvSpPr>
            <a:spLocks noGrp="1"/>
          </p:cNvSpPr>
          <p:nvPr>
            <p:ph type="sldNum" sz="quarter" idx="12"/>
          </p:nvPr>
        </p:nvSpPr>
        <p:spPr/>
        <p:txBody>
          <a:bodyPr/>
          <a:lstStyle/>
          <a:p>
            <a:fld id="{CD765FBD-E3FB-4945-AC33-0F3488C27766}" type="slidenum">
              <a:rPr lang="en-US" smtClean="0"/>
              <a:t>‹#›</a:t>
            </a:fld>
            <a:endParaRPr lang="en-US"/>
          </a:p>
        </p:txBody>
      </p:sp>
    </p:spTree>
    <p:extLst>
      <p:ext uri="{BB962C8B-B14F-4D97-AF65-F5344CB8AC3E}">
        <p14:creationId xmlns:p14="http://schemas.microsoft.com/office/powerpoint/2010/main" val="30660675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Edit Master text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Edit Master text</a:t>
            </a:r>
          </a:p>
        </p:txBody>
      </p:sp>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lvl1pPr>
              <a:defRPr>
                <a:gradFill>
                  <a:gsLst>
                    <a:gs pos="26923">
                      <a:schemeClr val="tx1"/>
                    </a:gs>
                    <a:gs pos="65000">
                      <a:schemeClr val="tx1"/>
                    </a:gs>
                  </a:gsLst>
                  <a:lin ang="5400000" scaled="0"/>
                </a:gradFill>
              </a:defRPr>
            </a:lvl1pPr>
          </a:lstStyle>
          <a:p>
            <a:r>
              <a:rPr lang="en-US"/>
              <a:t>Click to edit Master title style</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F6645F76-33FA-4C4C-B179-E7B460149744}"/>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E0A14B4D-FCF1-42C4-A20D-2D2DF33EE048}"/>
              </a:ext>
            </a:extLst>
          </p:cNvPr>
          <p:cNvSpPr>
            <a:spLocks noGrp="1"/>
          </p:cNvSpPr>
          <p:nvPr>
            <p:ph type="pic" sz="quarter" idx="19" hasCustomPrompt="1"/>
          </p:nvPr>
        </p:nvSpPr>
        <p:spPr bwMode="gray">
          <a:xfrm>
            <a:off x="6241860"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32790905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Edit Master text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Edit Master text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Edit Master text</a:t>
            </a: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lvl1pPr>
              <a:defRPr>
                <a:gradFill>
                  <a:gsLst>
                    <a:gs pos="36538">
                      <a:schemeClr val="tx1"/>
                    </a:gs>
                    <a:gs pos="61000">
                      <a:schemeClr val="tx1"/>
                    </a:gs>
                  </a:gsLst>
                  <a:lin ang="5400000" scaled="0"/>
                </a:gradFill>
              </a:defRPr>
            </a:lvl1pPr>
          </a:lstStyle>
          <a:p>
            <a:r>
              <a:rPr lang="en-US"/>
              <a:t>Click to edit Master title style</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D6804FCD-FDB3-4DB4-BDFC-7033A726108D}"/>
              </a:ext>
            </a:extLst>
          </p:cNvPr>
          <p:cNvSpPr>
            <a:spLocks noGrp="1"/>
          </p:cNvSpPr>
          <p:nvPr>
            <p:ph type="pic" sz="quarter" idx="19"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8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D1952726-EE06-4B14-8C08-AF36F8EE46DF}"/>
              </a:ext>
            </a:extLst>
          </p:cNvPr>
          <p:cNvSpPr>
            <a:spLocks noGrp="1"/>
          </p:cNvSpPr>
          <p:nvPr>
            <p:ph type="pic" sz="quarter" idx="20" hasCustomPrompt="1"/>
          </p:nvPr>
        </p:nvSpPr>
        <p:spPr bwMode="gray">
          <a:xfrm>
            <a:off x="4358957" y="2025650"/>
            <a:ext cx="3474720" cy="3474720"/>
          </a:xfrm>
          <a:blipFill>
            <a:blip r:embed="rId2"/>
            <a:stretch>
              <a:fillRect/>
            </a:stretch>
          </a:blipFill>
        </p:spPr>
        <p:txBody>
          <a:bodyPr lIns="0" tIns="0" rIns="0" bIns="100584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8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3AA9C9EC-EA14-45A3-8B02-CD120ECA7883}"/>
              </a:ext>
            </a:extLst>
          </p:cNvPr>
          <p:cNvSpPr>
            <a:spLocks noGrp="1"/>
          </p:cNvSpPr>
          <p:nvPr>
            <p:ph type="pic" sz="quarter" idx="21" hasCustomPrompt="1"/>
          </p:nvPr>
        </p:nvSpPr>
        <p:spPr bwMode="gray">
          <a:xfrm>
            <a:off x="8134509" y="2025650"/>
            <a:ext cx="3474720" cy="3474720"/>
          </a:xfrm>
          <a:blipFill>
            <a:blip r:embed="rId2"/>
            <a:stretch>
              <a:fillRect/>
            </a:stretch>
          </a:blipFill>
        </p:spPr>
        <p:txBody>
          <a:bodyPr lIns="0" tIns="0" rIns="0" bIns="100584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8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43712305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Edit Master text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Edit Master text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Edit Master text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Edit Master text</a:t>
            </a: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lvl1pPr>
              <a:defRPr>
                <a:gradFill>
                  <a:gsLst>
                    <a:gs pos="9615">
                      <a:schemeClr val="tx1"/>
                    </a:gs>
                    <a:gs pos="26000">
                      <a:schemeClr val="tx1"/>
                    </a:gs>
                  </a:gsLst>
                  <a:lin ang="5400000" scaled="0"/>
                </a:gradFill>
              </a:defRPr>
            </a:lvl1pPr>
          </a:lstStyle>
          <a:p>
            <a:r>
              <a:rPr lang="en-US"/>
              <a:t>Click to edit Master title style</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C1B74210-448F-47BC-B1F1-B9CBC10BFFB5}"/>
              </a:ext>
            </a:extLst>
          </p:cNvPr>
          <p:cNvSpPr>
            <a:spLocks noGrp="1"/>
          </p:cNvSpPr>
          <p:nvPr>
            <p:ph type="pic" sz="quarter" idx="21"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8F9C3BDD-2DC3-4D67-8CD3-020399AB7097}"/>
              </a:ext>
            </a:extLst>
          </p:cNvPr>
          <p:cNvSpPr>
            <a:spLocks noGrp="1"/>
          </p:cNvSpPr>
          <p:nvPr>
            <p:ph type="pic" sz="quarter" idx="22"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D54FD642-CAC2-4C9A-B794-7EBB3F3C42C5}"/>
              </a:ext>
            </a:extLst>
          </p:cNvPr>
          <p:cNvSpPr>
            <a:spLocks noGrp="1"/>
          </p:cNvSpPr>
          <p:nvPr>
            <p:ph type="pic" sz="quarter" idx="23"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1" name="Picture Placeholder" descr="This photo is a 'placeholder' only. Drag or drop your photo here, or click and tap the center to insert a photo.">
            <a:extLst>
              <a:ext uri="{FF2B5EF4-FFF2-40B4-BE49-F238E27FC236}">
                <a16:creationId xmlns:a16="http://schemas.microsoft.com/office/drawing/2014/main" id="{2EB3829F-413F-45B9-813C-F48499623135}"/>
              </a:ext>
            </a:extLst>
          </p:cNvPr>
          <p:cNvSpPr>
            <a:spLocks noGrp="1"/>
          </p:cNvSpPr>
          <p:nvPr>
            <p:ph type="pic" sz="quarter" idx="24" hasCustomPrompt="1"/>
          </p:nvPr>
        </p:nvSpPr>
        <p:spPr bwMode="gray">
          <a:xfrm>
            <a:off x="9073895" y="2025650"/>
            <a:ext cx="2532888" cy="2532888"/>
          </a:xfrm>
          <a:blipFill>
            <a:blip r:embed="rId2"/>
            <a:stretch>
              <a:fillRect/>
            </a:stretch>
          </a:blipFill>
        </p:spPr>
        <p:txBody>
          <a:bodyPr lIns="0" tIns="0" rIns="0" bIns="73152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080424686"/>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lvl1pPr>
              <a:defRPr>
                <a:gradFill>
                  <a:gsLst>
                    <a:gs pos="23077">
                      <a:schemeClr val="tx1"/>
                    </a:gs>
                    <a:gs pos="41000">
                      <a:schemeClr val="tx1"/>
                    </a:gs>
                  </a:gsLst>
                  <a:lin ang="5400000" scaled="0"/>
                </a:gradFill>
              </a:defRPr>
            </a:lvl1p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309805134"/>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8"/>
          </a:xfrm>
        </p:spPr>
        <p:txBody>
          <a:bodyPr/>
          <a:lstStyle>
            <a:lvl1pPr>
              <a:defRPr sz="3600">
                <a:gradFill>
                  <a:gsLst>
                    <a:gs pos="15385">
                      <a:schemeClr val="tx1"/>
                    </a:gs>
                    <a:gs pos="36000">
                      <a:schemeClr val="tx1"/>
                    </a:gs>
                  </a:gsLst>
                  <a:lin ang="5400000" scaled="0"/>
                </a:gra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680957"/>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text side by side">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bg1"/>
                </a:solidFill>
              </a:defRPr>
            </a:lvl1pPr>
          </a:lstStyle>
          <a:p>
            <a:r>
              <a:rPr lang="en-US"/>
              <a:t>Title</a:t>
            </a:r>
          </a:p>
        </p:txBody>
      </p:sp>
    </p:spTree>
    <p:extLst>
      <p:ext uri="{BB962C8B-B14F-4D97-AF65-F5344CB8AC3E}">
        <p14:creationId xmlns:p14="http://schemas.microsoft.com/office/powerpoint/2010/main" val="43902413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text side by side 3">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Tree>
    <p:extLst>
      <p:ext uri="{BB962C8B-B14F-4D97-AF65-F5344CB8AC3E}">
        <p14:creationId xmlns:p14="http://schemas.microsoft.com/office/powerpoint/2010/main" val="229072133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text side by side 2">
    <p:bg>
      <p:bgRef idx="1001">
        <a:schemeClr val="bg1"/>
      </p:bgRef>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Tree>
    <p:extLst>
      <p:ext uri="{BB962C8B-B14F-4D97-AF65-F5344CB8AC3E}">
        <p14:creationId xmlns:p14="http://schemas.microsoft.com/office/powerpoint/2010/main" val="121407138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79646">
                      <a:srgbClr val="30E5D0"/>
                    </a:gs>
                    <a:gs pos="53846">
                      <a:srgbClr val="30E5D0"/>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7321187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3402452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75C1C-9D4E-495F-8948-E0DE322FB8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EB0F339-27C2-4DF6-9D12-A007AEDF51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30EA24-0E71-4014-A973-A039D4F0A7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59DE05-A146-43E1-9546-54D25B530DBF}"/>
              </a:ext>
            </a:extLst>
          </p:cNvPr>
          <p:cNvSpPr>
            <a:spLocks noGrp="1"/>
          </p:cNvSpPr>
          <p:nvPr>
            <p:ph type="dt" sz="half" idx="10"/>
          </p:nvPr>
        </p:nvSpPr>
        <p:spPr/>
        <p:txBody>
          <a:bodyPr/>
          <a:lstStyle/>
          <a:p>
            <a:fld id="{B3EF3E88-62FB-46E6-925F-94E9C5220847}" type="datetimeFigureOut">
              <a:rPr lang="en-US" smtClean="0"/>
              <a:t>6/13/19</a:t>
            </a:fld>
            <a:endParaRPr lang="en-US"/>
          </a:p>
        </p:txBody>
      </p:sp>
      <p:sp>
        <p:nvSpPr>
          <p:cNvPr id="6" name="Footer Placeholder 5">
            <a:extLst>
              <a:ext uri="{FF2B5EF4-FFF2-40B4-BE49-F238E27FC236}">
                <a16:creationId xmlns:a16="http://schemas.microsoft.com/office/drawing/2014/main" id="{9FC6FF16-2084-4526-8808-01AD7BFFFB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EFEA6B-25DF-4CDC-9E1A-DFC18B9E7943}"/>
              </a:ext>
            </a:extLst>
          </p:cNvPr>
          <p:cNvSpPr>
            <a:spLocks noGrp="1"/>
          </p:cNvSpPr>
          <p:nvPr>
            <p:ph type="sldNum" sz="quarter" idx="12"/>
          </p:nvPr>
        </p:nvSpPr>
        <p:spPr/>
        <p:txBody>
          <a:bodyPr/>
          <a:lstStyle/>
          <a:p>
            <a:fld id="{CD765FBD-E3FB-4945-AC33-0F3488C27766}" type="slidenum">
              <a:rPr lang="en-US" smtClean="0"/>
              <a:t>‹#›</a:t>
            </a:fld>
            <a:endParaRPr lang="en-US"/>
          </a:p>
        </p:txBody>
      </p:sp>
    </p:spTree>
    <p:extLst>
      <p:ext uri="{BB962C8B-B14F-4D97-AF65-F5344CB8AC3E}">
        <p14:creationId xmlns:p14="http://schemas.microsoft.com/office/powerpoint/2010/main" val="380825084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53846">
                      <a:schemeClr val="tx1"/>
                    </a:gs>
                    <a:gs pos="36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1190030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0114639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091916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656915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ank 3">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468648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gradFill>
                  <a:gsLst>
                    <a:gs pos="96795">
                      <a:schemeClr val="tx1"/>
                    </a:gs>
                    <a:gs pos="82051">
                      <a:schemeClr val="tx1"/>
                    </a:gs>
                  </a:gsLst>
                  <a:lin ang="5400000" scaled="0"/>
                </a:gradFill>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7111784"/>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13502443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86245367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Blank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7767712"/>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1_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16185"/>
      </p:ext>
    </p:extLst>
  </p:cSld>
  <p:clrMapOvr>
    <a:overrideClrMapping bg1="lt1" tx1="dk1" bg2="lt2" tx2="dk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theme" Target="../theme/theme2.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image" Target="../media/image23.emf"/><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theme" Target="../theme/theme3.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8"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slideLayout" Target="../slideLayouts/slideLayout92.xml"/><Relationship Id="rId39" Type="http://schemas.openxmlformats.org/officeDocument/2006/relationships/image" Target="../media/image23.emf"/><Relationship Id="rId21" Type="http://schemas.openxmlformats.org/officeDocument/2006/relationships/slideLayout" Target="../slideLayouts/slideLayout87.xml"/><Relationship Id="rId34" Type="http://schemas.openxmlformats.org/officeDocument/2006/relationships/slideLayout" Target="../slideLayouts/slideLayout100.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33" Type="http://schemas.openxmlformats.org/officeDocument/2006/relationships/slideLayout" Target="../slideLayouts/slideLayout99.xml"/><Relationship Id="rId38" Type="http://schemas.openxmlformats.org/officeDocument/2006/relationships/theme" Target="../theme/theme4.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29" Type="http://schemas.openxmlformats.org/officeDocument/2006/relationships/slideLayout" Target="../slideLayouts/slideLayout95.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32" Type="http://schemas.openxmlformats.org/officeDocument/2006/relationships/slideLayout" Target="../slideLayouts/slideLayout98.xml"/><Relationship Id="rId37" Type="http://schemas.openxmlformats.org/officeDocument/2006/relationships/slideLayout" Target="../slideLayouts/slideLayout103.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slideLayout" Target="../slideLayouts/slideLayout94.xml"/><Relationship Id="rId36" Type="http://schemas.openxmlformats.org/officeDocument/2006/relationships/slideLayout" Target="../slideLayouts/slideLayout102.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31" Type="http://schemas.openxmlformats.org/officeDocument/2006/relationships/slideLayout" Target="../slideLayouts/slideLayout97.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 Id="rId30" Type="http://schemas.openxmlformats.org/officeDocument/2006/relationships/slideLayout" Target="../slideLayouts/slideLayout96.xml"/><Relationship Id="rId35" Type="http://schemas.openxmlformats.org/officeDocument/2006/relationships/slideLayout" Target="../slideLayouts/slideLayout101.xml"/><Relationship Id="rId8" Type="http://schemas.openxmlformats.org/officeDocument/2006/relationships/slideLayout" Target="../slideLayouts/slideLayout74.xml"/><Relationship Id="rId3" Type="http://schemas.openxmlformats.org/officeDocument/2006/relationships/slideLayout" Target="../slideLayouts/slideLayout6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image" Target="../media/image23.emf"/><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theme" Target="../theme/theme5.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2C58E5-09B6-455F-AF7F-A3E9CF7DDC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BF4D68-0B44-4C57-9E8E-4FB967B061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FEBAD9-E016-40DF-9E76-3A5B0ACE1A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EF3E88-62FB-46E6-925F-94E9C5220847}" type="datetimeFigureOut">
              <a:rPr lang="en-US" smtClean="0"/>
              <a:t>6/13/19</a:t>
            </a:fld>
            <a:endParaRPr lang="en-US"/>
          </a:p>
        </p:txBody>
      </p:sp>
      <p:sp>
        <p:nvSpPr>
          <p:cNvPr id="5" name="Footer Placeholder 4">
            <a:extLst>
              <a:ext uri="{FF2B5EF4-FFF2-40B4-BE49-F238E27FC236}">
                <a16:creationId xmlns:a16="http://schemas.microsoft.com/office/drawing/2014/main" id="{A2457422-38DD-4341-8BE2-CB43ED257E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E44849-6216-478D-8C97-C52FE73970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765FBD-E3FB-4945-AC33-0F3488C27766}" type="slidenum">
              <a:rPr lang="en-US" smtClean="0"/>
              <a:t>‹#›</a:t>
            </a:fld>
            <a:endParaRPr lang="en-US"/>
          </a:p>
        </p:txBody>
      </p:sp>
    </p:spTree>
    <p:extLst>
      <p:ext uri="{BB962C8B-B14F-4D97-AF65-F5344CB8AC3E}">
        <p14:creationId xmlns:p14="http://schemas.microsoft.com/office/powerpoint/2010/main" val="1567927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6" r:id="rId12"/>
    <p:sldLayoutId id="214748371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 name="Group 2"/>
          <p:cNvGrpSpPr/>
          <p:nvPr/>
        </p:nvGrpSpPr>
        <p:grpSpPr>
          <a:xfrm>
            <a:off x="12370906" y="-217"/>
            <a:ext cx="935477" cy="5654619"/>
            <a:chOff x="12618967" y="-221"/>
            <a:chExt cx="954235" cy="5767187"/>
          </a:xfrm>
        </p:grpSpPr>
        <p:grpSp>
          <p:nvGrpSpPr>
            <p:cNvPr id="18" name="Group 17"/>
            <p:cNvGrpSpPr/>
            <p:nvPr userDrawn="1"/>
          </p:nvGrpSpPr>
          <p:grpSpPr>
            <a:xfrm>
              <a:off x="12618967" y="-221"/>
              <a:ext cx="954235" cy="5767187"/>
              <a:chOff x="12618967" y="-221"/>
              <a:chExt cx="954235" cy="5767187"/>
            </a:xfrm>
          </p:grpSpPr>
          <p:grpSp>
            <p:nvGrpSpPr>
              <p:cNvPr id="26" name="Group 25"/>
              <p:cNvGrpSpPr/>
              <p:nvPr userDrawn="1"/>
            </p:nvGrpSpPr>
            <p:grpSpPr>
              <a:xfrm rot="5400000">
                <a:off x="11582059" y="1045293"/>
                <a:ext cx="2703052" cy="629236"/>
                <a:chOff x="1586734" y="4543426"/>
                <a:chExt cx="2703052" cy="629236"/>
              </a:xfrm>
            </p:grpSpPr>
            <p:sp>
              <p:nvSpPr>
                <p:cNvPr id="45" name="Rectangle 44"/>
                <p:cNvSpPr/>
                <p:nvPr userDrawn="1"/>
              </p:nvSpPr>
              <p:spPr bwMode="auto">
                <a:xfrm>
                  <a:off x="1586734" y="4543427"/>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0">
                            <a:srgbClr val="FFFFFF"/>
                          </a:gs>
                          <a:gs pos="100000">
                            <a:srgbClr val="FFFFFF"/>
                          </a:gs>
                        </a:gsLst>
                        <a:lin ang="5400000" scaled="0"/>
                      </a:gradFill>
                      <a:latin typeface="+mn-lt"/>
                      <a:ea typeface="Segoe UI" pitchFamily="34" charset="0"/>
                      <a:cs typeface="Segoe UI" pitchFamily="34" charset="0"/>
                    </a:rPr>
                    <a:t>Blue</a:t>
                  </a:r>
                </a:p>
                <a:p>
                  <a:pPr algn="l" defTabSz="914102" fontAlgn="base">
                    <a:lnSpc>
                      <a:spcPct val="100000"/>
                    </a:lnSpc>
                    <a:spcBef>
                      <a:spcPct val="0"/>
                    </a:spcBef>
                    <a:spcAft>
                      <a:spcPct val="0"/>
                    </a:spcAft>
                  </a:pPr>
                  <a:r>
                    <a:rPr lang="en-US" sz="490">
                      <a:gradFill>
                        <a:gsLst>
                          <a:gs pos="2092">
                            <a:srgbClr val="F8F8F8"/>
                          </a:gs>
                          <a:gs pos="10042">
                            <a:srgbClr val="F8F8F8"/>
                          </a:gs>
                        </a:gsLst>
                        <a:lin ang="5400000" scaled="0"/>
                      </a:gradFill>
                      <a:ea typeface="Segoe UI" pitchFamily="34" charset="0"/>
                      <a:cs typeface="Segoe UI" pitchFamily="34" charset="0"/>
                    </a:rPr>
                    <a:t>R:</a:t>
                  </a:r>
                  <a:r>
                    <a:rPr lang="en-US" sz="490" baseline="0">
                      <a:gradFill>
                        <a:gsLst>
                          <a:gs pos="2092">
                            <a:srgbClr val="F8F8F8"/>
                          </a:gs>
                          <a:gs pos="10042">
                            <a:srgbClr val="F8F8F8"/>
                          </a:gs>
                        </a:gsLst>
                        <a:lin ang="5400000" scaled="0"/>
                      </a:gradFill>
                      <a:ea typeface="Segoe UI" pitchFamily="34" charset="0"/>
                      <a:cs typeface="Segoe UI" pitchFamily="34" charset="0"/>
                    </a:rPr>
                    <a:t>0 G:120 B:215</a:t>
                  </a:r>
                  <a:endParaRPr lang="en-US" sz="490">
                    <a:gradFill>
                      <a:gsLst>
                        <a:gs pos="2092">
                          <a:srgbClr val="F8F8F8"/>
                        </a:gs>
                        <a:gs pos="10042">
                          <a:srgbClr val="F8F8F8"/>
                        </a:gs>
                      </a:gsLst>
                      <a:lin ang="5400000" scaled="0"/>
                    </a:gradFill>
                    <a:ea typeface="Segoe UI" pitchFamily="34" charset="0"/>
                    <a:cs typeface="Segoe UI" pitchFamily="34" charset="0"/>
                  </a:endParaRPr>
                </a:p>
              </p:txBody>
            </p:sp>
            <p:sp>
              <p:nvSpPr>
                <p:cNvPr id="37" name="Rectangle 36"/>
                <p:cNvSpPr/>
                <p:nvPr userDrawn="1"/>
              </p:nvSpPr>
              <p:spPr bwMode="auto">
                <a:xfrm>
                  <a:off x="3419856" y="4543428"/>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kern="1200" baseline="0">
                      <a:gradFill>
                        <a:gsLst>
                          <a:gs pos="7965">
                            <a:srgbClr val="000000"/>
                          </a:gs>
                          <a:gs pos="28319">
                            <a:srgbClr val="000000"/>
                          </a:gs>
                        </a:gsLst>
                        <a:lin ang="5400000" scaled="0"/>
                      </a:gradFill>
                      <a:latin typeface="+mn-lt"/>
                      <a:ea typeface="Segoe UI" pitchFamily="34" charset="0"/>
                      <a:cs typeface="Segoe UI" pitchFamily="34" charset="0"/>
                    </a:rPr>
                    <a:t>Cyan</a:t>
                  </a:r>
                </a:p>
                <a:p>
                  <a:pPr algn="l" defTabSz="914102" fontAlgn="base">
                    <a:lnSpc>
                      <a:spcPct val="100000"/>
                    </a:lnSpc>
                    <a:spcBef>
                      <a:spcPct val="0"/>
                    </a:spcBef>
                    <a:spcAft>
                      <a:spcPct val="0"/>
                    </a:spcAft>
                  </a:pPr>
                  <a:r>
                    <a:rPr lang="en-US" sz="490">
                      <a:gradFill>
                        <a:gsLst>
                          <a:gs pos="7965">
                            <a:srgbClr val="000000"/>
                          </a:gs>
                          <a:gs pos="28319">
                            <a:srgbClr val="000000"/>
                          </a:gs>
                        </a:gsLst>
                        <a:lin ang="5400000" scaled="0"/>
                      </a:gradFill>
                      <a:ea typeface="Segoe UI" pitchFamily="34" charset="0"/>
                      <a:cs typeface="Segoe UI" pitchFamily="34" charset="0"/>
                    </a:rPr>
                    <a:t>R:</a:t>
                  </a:r>
                  <a:r>
                    <a:rPr lang="en-US" sz="490" baseline="0">
                      <a:gradFill>
                        <a:gsLst>
                          <a:gs pos="7965">
                            <a:srgbClr val="000000"/>
                          </a:gs>
                          <a:gs pos="28319">
                            <a:srgbClr val="000000"/>
                          </a:gs>
                        </a:gsLst>
                        <a:lin ang="5400000" scaled="0"/>
                      </a:gradFill>
                      <a:ea typeface="Segoe UI" pitchFamily="34" charset="0"/>
                      <a:cs typeface="Segoe UI" pitchFamily="34" charset="0"/>
                    </a:rPr>
                    <a:t>0 G:188 B:242</a:t>
                  </a:r>
                  <a:endParaRPr lang="en-US" sz="490">
                    <a:gradFill>
                      <a:gsLst>
                        <a:gs pos="7965">
                          <a:srgbClr val="000000"/>
                        </a:gs>
                        <a:gs pos="28319">
                          <a:srgbClr val="000000"/>
                        </a:gs>
                      </a:gsLst>
                      <a:lin ang="5400000" scaled="0"/>
                    </a:gradFill>
                    <a:ea typeface="Segoe UI" pitchFamily="34" charset="0"/>
                    <a:cs typeface="Segoe UI" pitchFamily="34" charset="0"/>
                  </a:endParaRPr>
                </a:p>
              </p:txBody>
            </p:sp>
            <p:sp>
              <p:nvSpPr>
                <p:cNvPr id="41" name="Rectangle 40"/>
                <p:cNvSpPr/>
                <p:nvPr userDrawn="1"/>
              </p:nvSpPr>
              <p:spPr bwMode="auto">
                <a:xfrm>
                  <a:off x="1586734" y="4882896"/>
                  <a:ext cx="869930" cy="289766"/>
                </a:xfrm>
                <a:prstGeom prst="rect">
                  <a:avLst/>
                </a:prstGeom>
                <a:solidFill>
                  <a:srgbClr val="D2D2D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kern="1200" baseline="0">
                      <a:gradFill>
                        <a:gsLst>
                          <a:gs pos="92035">
                            <a:srgbClr val="505050"/>
                          </a:gs>
                          <a:gs pos="27000">
                            <a:srgbClr val="505050"/>
                          </a:gs>
                        </a:gsLst>
                        <a:lin ang="5400000" scaled="0"/>
                      </a:gradFill>
                      <a:latin typeface="+mn-lt"/>
                      <a:ea typeface="Segoe UI" pitchFamily="34" charset="0"/>
                      <a:cs typeface="Segoe UI" pitchFamily="34" charset="0"/>
                    </a:rPr>
                    <a:t>Light Gray</a:t>
                  </a:r>
                </a:p>
                <a:p>
                  <a:pPr algn="l" defTabSz="914102" fontAlgn="base">
                    <a:lnSpc>
                      <a:spcPct val="100000"/>
                    </a:lnSpc>
                    <a:spcBef>
                      <a:spcPct val="0"/>
                    </a:spcBef>
                    <a:spcAft>
                      <a:spcPct val="0"/>
                    </a:spcAft>
                  </a:pPr>
                  <a:r>
                    <a:rPr lang="en-US" sz="490">
                      <a:gradFill>
                        <a:gsLst>
                          <a:gs pos="92035">
                            <a:srgbClr val="505050"/>
                          </a:gs>
                          <a:gs pos="27000">
                            <a:srgbClr val="505050"/>
                          </a:gs>
                        </a:gsLst>
                        <a:lin ang="5400000" scaled="0"/>
                      </a:gradFill>
                      <a:ea typeface="Segoe UI" pitchFamily="34" charset="0"/>
                      <a:cs typeface="Segoe UI" pitchFamily="34" charset="0"/>
                    </a:rPr>
                    <a:t>R:</a:t>
                  </a:r>
                  <a:r>
                    <a:rPr lang="en-US" sz="490" baseline="0">
                      <a:gradFill>
                        <a:gsLst>
                          <a:gs pos="92035">
                            <a:srgbClr val="505050"/>
                          </a:gs>
                          <a:gs pos="27000">
                            <a:srgbClr val="505050"/>
                          </a:gs>
                        </a:gsLst>
                        <a:lin ang="5400000" scaled="0"/>
                      </a:gradFill>
                      <a:ea typeface="Segoe UI" pitchFamily="34" charset="0"/>
                      <a:cs typeface="Segoe UI" pitchFamily="34" charset="0"/>
                    </a:rPr>
                    <a:t>210 G:210 B:210</a:t>
                  </a:r>
                  <a:endParaRPr lang="en-US" sz="490">
                    <a:gradFill>
                      <a:gsLst>
                        <a:gs pos="92035">
                          <a:srgbClr val="505050"/>
                        </a:gs>
                        <a:gs pos="27000">
                          <a:srgbClr val="505050"/>
                        </a:gs>
                      </a:gsLst>
                      <a:lin ang="5400000" scaled="0"/>
                    </a:gradFill>
                    <a:ea typeface="Segoe UI" pitchFamily="34" charset="0"/>
                    <a:cs typeface="Segoe UI" pitchFamily="34" charset="0"/>
                  </a:endParaRPr>
                </a:p>
              </p:txBody>
            </p:sp>
            <p:sp>
              <p:nvSpPr>
                <p:cNvPr id="42" name="Rectangle 41"/>
                <p:cNvSpPr/>
                <p:nvPr userDrawn="1"/>
              </p:nvSpPr>
              <p:spPr bwMode="auto">
                <a:xfrm>
                  <a:off x="2505456" y="4543426"/>
                  <a:ext cx="869930" cy="289766"/>
                </a:xfrm>
                <a:prstGeom prst="rect">
                  <a:avLst/>
                </a:prstGeom>
                <a:solidFill>
                  <a:srgbClr val="5C2D9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0">
                            <a:srgbClr val="FFFFFF"/>
                          </a:gs>
                          <a:gs pos="100000">
                            <a:srgbClr val="FFFFFF"/>
                          </a:gs>
                        </a:gsLst>
                        <a:lin ang="5400000" scaled="0"/>
                      </a:gradFill>
                      <a:latin typeface="+mn-lt"/>
                      <a:ea typeface="Segoe UI" pitchFamily="34" charset="0"/>
                      <a:cs typeface="Segoe UI" pitchFamily="34" charset="0"/>
                    </a:rPr>
                    <a:t>Purple</a:t>
                  </a:r>
                </a:p>
                <a:p>
                  <a:pPr algn="l" defTabSz="914102" fontAlgn="base">
                    <a:lnSpc>
                      <a:spcPct val="100000"/>
                    </a:lnSpc>
                    <a:spcBef>
                      <a:spcPct val="0"/>
                    </a:spcBef>
                    <a:spcAft>
                      <a:spcPct val="0"/>
                    </a:spcAft>
                  </a:pPr>
                  <a:r>
                    <a:rPr lang="en-US" sz="490">
                      <a:gradFill>
                        <a:gsLst>
                          <a:gs pos="0">
                            <a:srgbClr val="FFFFFF"/>
                          </a:gs>
                          <a:gs pos="100000">
                            <a:srgbClr val="FFFFFF"/>
                          </a:gs>
                        </a:gsLst>
                        <a:lin ang="5400000" scaled="0"/>
                      </a:gradFill>
                      <a:ea typeface="Segoe UI" pitchFamily="34" charset="0"/>
                      <a:cs typeface="Segoe UI" pitchFamily="34" charset="0"/>
                    </a:rPr>
                    <a:t>R:92</a:t>
                  </a:r>
                  <a:r>
                    <a:rPr lang="en-US" sz="490" baseline="0">
                      <a:gradFill>
                        <a:gsLst>
                          <a:gs pos="0">
                            <a:srgbClr val="FFFFFF"/>
                          </a:gs>
                          <a:gs pos="100000">
                            <a:srgbClr val="FFFFFF"/>
                          </a:gs>
                        </a:gsLst>
                        <a:lin ang="5400000" scaled="0"/>
                      </a:gradFill>
                      <a:ea typeface="Segoe UI" pitchFamily="34" charset="0"/>
                      <a:cs typeface="Segoe UI" pitchFamily="34" charset="0"/>
                    </a:rPr>
                    <a:t> G:45 B:145</a:t>
                  </a:r>
                  <a:endParaRPr lang="en-US" sz="490">
                    <a:gradFill>
                      <a:gsLst>
                        <a:gs pos="0">
                          <a:srgbClr val="FFFFFF"/>
                        </a:gs>
                        <a:gs pos="100000">
                          <a:srgbClr val="FFFFFF"/>
                        </a:gs>
                      </a:gsLst>
                      <a:lin ang="5400000" scaled="0"/>
                    </a:gradFill>
                    <a:ea typeface="Segoe UI" pitchFamily="34" charset="0"/>
                    <a:cs typeface="Segoe UI" pitchFamily="34" charset="0"/>
                  </a:endParaRPr>
                </a:p>
              </p:txBody>
            </p:sp>
            <p:sp>
              <p:nvSpPr>
                <p:cNvPr id="43" name="Rectangle 42"/>
                <p:cNvSpPr/>
                <p:nvPr userDrawn="1"/>
              </p:nvSpPr>
              <p:spPr bwMode="auto">
                <a:xfrm>
                  <a:off x="3413144" y="4882896"/>
                  <a:ext cx="869930" cy="289766"/>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0">
                            <a:srgbClr val="FFFFFF"/>
                          </a:gs>
                          <a:gs pos="100000">
                            <a:srgbClr val="FFFFFF"/>
                          </a:gs>
                        </a:gsLst>
                        <a:lin ang="5400000" scaled="0"/>
                      </a:gradFill>
                      <a:latin typeface="+mn-lt"/>
                      <a:ea typeface="Segoe UI" pitchFamily="34" charset="0"/>
                      <a:cs typeface="Segoe UI" pitchFamily="34" charset="0"/>
                    </a:rPr>
                    <a:t>Dark Gray</a:t>
                  </a:r>
                </a:p>
                <a:p>
                  <a:pPr algn="l" defTabSz="914102" fontAlgn="base">
                    <a:lnSpc>
                      <a:spcPct val="100000"/>
                    </a:lnSpc>
                    <a:spcBef>
                      <a:spcPct val="0"/>
                    </a:spcBef>
                    <a:spcAft>
                      <a:spcPct val="0"/>
                    </a:spcAft>
                  </a:pPr>
                  <a:r>
                    <a:rPr lang="en-US" sz="490">
                      <a:gradFill>
                        <a:gsLst>
                          <a:gs pos="2092">
                            <a:srgbClr val="F8F8F8"/>
                          </a:gs>
                          <a:gs pos="10042">
                            <a:srgbClr val="F8F8F8"/>
                          </a:gs>
                        </a:gsLst>
                        <a:lin ang="5400000" scaled="0"/>
                      </a:gradFill>
                      <a:ea typeface="Segoe UI" pitchFamily="34" charset="0"/>
                      <a:cs typeface="Segoe UI" pitchFamily="34" charset="0"/>
                    </a:rPr>
                    <a:t>R:</a:t>
                  </a:r>
                  <a:r>
                    <a:rPr lang="en-US" sz="490" baseline="0">
                      <a:gradFill>
                        <a:gsLst>
                          <a:gs pos="2092">
                            <a:srgbClr val="F8F8F8"/>
                          </a:gs>
                          <a:gs pos="10042">
                            <a:srgbClr val="F8F8F8"/>
                          </a:gs>
                        </a:gsLst>
                        <a:lin ang="5400000" scaled="0"/>
                      </a:gradFill>
                      <a:ea typeface="Segoe UI" pitchFamily="34" charset="0"/>
                      <a:cs typeface="Segoe UI" pitchFamily="34" charset="0"/>
                    </a:rPr>
                    <a:t>80 G:80 B:80</a:t>
                  </a:r>
                  <a:endParaRPr lang="en-US" sz="490">
                    <a:gradFill>
                      <a:gsLst>
                        <a:gs pos="2092">
                          <a:srgbClr val="F8F8F8"/>
                        </a:gs>
                        <a:gs pos="10042">
                          <a:srgbClr val="F8F8F8"/>
                        </a:gs>
                      </a:gsLst>
                      <a:lin ang="5400000" scaled="0"/>
                    </a:gradFill>
                    <a:ea typeface="Segoe UI" pitchFamily="34" charset="0"/>
                    <a:cs typeface="Segoe UI" pitchFamily="34" charset="0"/>
                  </a:endParaRPr>
                </a:p>
              </p:txBody>
            </p:sp>
            <p:sp>
              <p:nvSpPr>
                <p:cNvPr id="44" name="Rectangle 43"/>
                <p:cNvSpPr/>
                <p:nvPr userDrawn="1"/>
              </p:nvSpPr>
              <p:spPr bwMode="auto">
                <a:xfrm>
                  <a:off x="2505456" y="4882895"/>
                  <a:ext cx="869930" cy="289766"/>
                </a:xfrm>
                <a:prstGeom prst="rect">
                  <a:avLst/>
                </a:prstGeom>
                <a:solidFill>
                  <a:srgbClr val="73737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0">
                            <a:srgbClr val="FFFFFF"/>
                          </a:gs>
                          <a:gs pos="100000">
                            <a:srgbClr val="FFFFFF"/>
                          </a:gs>
                        </a:gsLst>
                        <a:lin ang="5400000" scaled="0"/>
                      </a:gradFill>
                      <a:latin typeface="+mn-lt"/>
                      <a:ea typeface="Segoe UI" pitchFamily="34" charset="0"/>
                      <a:cs typeface="Segoe UI" pitchFamily="34" charset="0"/>
                    </a:rPr>
                    <a:t>Gray</a:t>
                  </a:r>
                </a:p>
                <a:p>
                  <a:pPr algn="l" defTabSz="914102" fontAlgn="base">
                    <a:lnSpc>
                      <a:spcPct val="100000"/>
                    </a:lnSpc>
                    <a:spcBef>
                      <a:spcPct val="0"/>
                    </a:spcBef>
                    <a:spcAft>
                      <a:spcPct val="0"/>
                    </a:spcAft>
                  </a:pPr>
                  <a:r>
                    <a:rPr lang="en-US" sz="490">
                      <a:gradFill>
                        <a:gsLst>
                          <a:gs pos="2092">
                            <a:srgbClr val="F8F8F8"/>
                          </a:gs>
                          <a:gs pos="10042">
                            <a:srgbClr val="F8F8F8"/>
                          </a:gs>
                        </a:gsLst>
                        <a:lin ang="5400000" scaled="0"/>
                      </a:gradFill>
                      <a:ea typeface="Segoe UI" pitchFamily="34" charset="0"/>
                      <a:cs typeface="Segoe UI" pitchFamily="34" charset="0"/>
                    </a:rPr>
                    <a:t>R:</a:t>
                  </a:r>
                  <a:r>
                    <a:rPr lang="en-US" sz="490" baseline="0">
                      <a:gradFill>
                        <a:gsLst>
                          <a:gs pos="2092">
                            <a:srgbClr val="F8F8F8"/>
                          </a:gs>
                          <a:gs pos="10042">
                            <a:srgbClr val="F8F8F8"/>
                          </a:gs>
                        </a:gsLst>
                        <a:lin ang="5400000" scaled="0"/>
                      </a:gradFill>
                      <a:ea typeface="Segoe UI" pitchFamily="34" charset="0"/>
                      <a:cs typeface="Segoe UI" pitchFamily="34" charset="0"/>
                    </a:rPr>
                    <a:t>115 G:115 B:115</a:t>
                  </a:r>
                  <a:endParaRPr lang="en-US" sz="490">
                    <a:gradFill>
                      <a:gsLst>
                        <a:gs pos="2092">
                          <a:srgbClr val="F8F8F8"/>
                        </a:gs>
                        <a:gs pos="10042">
                          <a:srgbClr val="F8F8F8"/>
                        </a:gs>
                      </a:gsLst>
                      <a:lin ang="5400000" scaled="0"/>
                    </a:gradFill>
                    <a:ea typeface="Segoe UI" pitchFamily="34" charset="0"/>
                    <a:cs typeface="Segoe UI" pitchFamily="34" charset="0"/>
                  </a:endParaRPr>
                </a:p>
              </p:txBody>
            </p:sp>
          </p:grpSp>
          <p:grpSp>
            <p:nvGrpSpPr>
              <p:cNvPr id="27" name="Group 26"/>
              <p:cNvGrpSpPr/>
              <p:nvPr userDrawn="1"/>
            </p:nvGrpSpPr>
            <p:grpSpPr>
              <a:xfrm rot="5400000">
                <a:off x="10970856" y="3489620"/>
                <a:ext cx="3925458" cy="629233"/>
                <a:chOff x="3254158" y="4203959"/>
                <a:chExt cx="3925458" cy="629233"/>
              </a:xfrm>
            </p:grpSpPr>
            <p:sp>
              <p:nvSpPr>
                <p:cNvPr id="33" name="Rectangle 32"/>
                <p:cNvSpPr/>
                <p:nvPr userDrawn="1"/>
              </p:nvSpPr>
              <p:spPr bwMode="auto">
                <a:xfrm>
                  <a:off x="5395286" y="4543426"/>
                  <a:ext cx="869930" cy="289766"/>
                </a:xfrm>
                <a:prstGeom prst="rect">
                  <a:avLst/>
                </a:prstGeom>
                <a:solidFill>
                  <a:srgbClr val="FFB9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solidFill>
                        <a:srgbClr val="000000"/>
                      </a:solidFill>
                      <a:latin typeface="+mn-lt"/>
                      <a:ea typeface="Segoe UI" pitchFamily="34" charset="0"/>
                      <a:cs typeface="Segoe UI" pitchFamily="34" charset="0"/>
                    </a:rPr>
                    <a:t>Yellow</a:t>
                  </a:r>
                </a:p>
                <a:p>
                  <a:pPr marL="0" algn="l" defTabSz="914102" rtl="0" eaLnBrk="1" fontAlgn="base" latinLnBrk="0" hangingPunct="1">
                    <a:lnSpc>
                      <a:spcPct val="100000"/>
                    </a:lnSpc>
                    <a:spcBef>
                      <a:spcPct val="0"/>
                    </a:spcBef>
                    <a:spcAft>
                      <a:spcPct val="0"/>
                    </a:spcAft>
                  </a:pPr>
                  <a:r>
                    <a:rPr lang="en-US" sz="490" kern="1200">
                      <a:solidFill>
                        <a:srgbClr val="000000"/>
                      </a:solidFill>
                      <a:latin typeface="+mn-lt"/>
                      <a:ea typeface="Segoe UI" pitchFamily="34" charset="0"/>
                      <a:cs typeface="Segoe UI" pitchFamily="34" charset="0"/>
                    </a:rPr>
                    <a:t>R:255 G:185 B:0</a:t>
                  </a:r>
                </a:p>
              </p:txBody>
            </p:sp>
            <p:sp>
              <p:nvSpPr>
                <p:cNvPr id="34" name="Rectangle 33"/>
                <p:cNvSpPr/>
                <p:nvPr userDrawn="1"/>
              </p:nvSpPr>
              <p:spPr bwMode="auto">
                <a:xfrm>
                  <a:off x="6309686" y="4543426"/>
                  <a:ext cx="869930" cy="289766"/>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0">
                            <a:srgbClr val="FFFFFF"/>
                          </a:gs>
                          <a:gs pos="100000">
                            <a:srgbClr val="FFFFFF"/>
                          </a:gs>
                        </a:gsLst>
                        <a:lin ang="5400000" scaled="0"/>
                      </a:gradFill>
                      <a:latin typeface="+mn-lt"/>
                      <a:ea typeface="Segoe UI" pitchFamily="34" charset="0"/>
                      <a:cs typeface="Segoe UI" pitchFamily="34" charset="0"/>
                    </a:rPr>
                    <a:t>Orange</a:t>
                  </a:r>
                </a:p>
                <a:p>
                  <a:pPr algn="l" defTabSz="914102" fontAlgn="base">
                    <a:lnSpc>
                      <a:spcPct val="100000"/>
                    </a:lnSpc>
                    <a:spcBef>
                      <a:spcPct val="0"/>
                    </a:spcBef>
                    <a:spcAft>
                      <a:spcPct val="0"/>
                    </a:spcAft>
                  </a:pPr>
                  <a:r>
                    <a:rPr lang="en-US" sz="490">
                      <a:gradFill>
                        <a:gsLst>
                          <a:gs pos="2092">
                            <a:srgbClr val="F8F8F8"/>
                          </a:gs>
                          <a:gs pos="10042">
                            <a:srgbClr val="F8F8F8"/>
                          </a:gs>
                        </a:gsLst>
                        <a:lin ang="5400000" scaled="0"/>
                      </a:gradFill>
                      <a:ea typeface="Segoe UI" pitchFamily="34" charset="0"/>
                      <a:cs typeface="Segoe UI" pitchFamily="34" charset="0"/>
                    </a:rPr>
                    <a:t>R:</a:t>
                  </a:r>
                  <a:r>
                    <a:rPr lang="en-US" sz="490" baseline="0">
                      <a:gradFill>
                        <a:gsLst>
                          <a:gs pos="2092">
                            <a:srgbClr val="F8F8F8"/>
                          </a:gs>
                          <a:gs pos="10042">
                            <a:srgbClr val="F8F8F8"/>
                          </a:gs>
                        </a:gsLst>
                        <a:lin ang="5400000" scaled="0"/>
                      </a:gradFill>
                      <a:ea typeface="Segoe UI" pitchFamily="34" charset="0"/>
                      <a:cs typeface="Segoe UI" pitchFamily="34" charset="0"/>
                    </a:rPr>
                    <a:t>216 G:59 B:1</a:t>
                  </a:r>
                </a:p>
              </p:txBody>
            </p:sp>
            <p:sp>
              <p:nvSpPr>
                <p:cNvPr id="35" name="Rectangle 34"/>
                <p:cNvSpPr/>
                <p:nvPr userDrawn="1"/>
              </p:nvSpPr>
              <p:spPr bwMode="auto">
                <a:xfrm>
                  <a:off x="3254158" y="4203959"/>
                  <a:ext cx="869930" cy="289766"/>
                </a:xfrm>
                <a:prstGeom prst="rect">
                  <a:avLst/>
                </a:prstGeom>
                <a:solidFill>
                  <a:srgbClr val="00827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0">
                            <a:srgbClr val="FFFFFF"/>
                          </a:gs>
                          <a:gs pos="100000">
                            <a:srgbClr val="FFFFFF"/>
                          </a:gs>
                        </a:gsLst>
                        <a:lin ang="5400000" scaled="0"/>
                      </a:gradFill>
                      <a:latin typeface="+mn-lt"/>
                      <a:ea typeface="Segoe UI" pitchFamily="34" charset="0"/>
                      <a:cs typeface="Segoe UI" pitchFamily="34" charset="0"/>
                    </a:rPr>
                    <a:t>Teal</a:t>
                  </a:r>
                </a:p>
                <a:p>
                  <a:pPr algn="l" defTabSz="914102" fontAlgn="base">
                    <a:lnSpc>
                      <a:spcPct val="100000"/>
                    </a:lnSpc>
                    <a:spcBef>
                      <a:spcPct val="0"/>
                    </a:spcBef>
                    <a:spcAft>
                      <a:spcPct val="0"/>
                    </a:spcAft>
                  </a:pPr>
                  <a:r>
                    <a:rPr lang="en-US" sz="490">
                      <a:gradFill>
                        <a:gsLst>
                          <a:gs pos="2092">
                            <a:srgbClr val="F8F8F8"/>
                          </a:gs>
                          <a:gs pos="10042">
                            <a:srgbClr val="F8F8F8"/>
                          </a:gs>
                        </a:gsLst>
                        <a:lin ang="5400000" scaled="0"/>
                      </a:gradFill>
                      <a:ea typeface="Segoe UI" pitchFamily="34" charset="0"/>
                      <a:cs typeface="Segoe UI" pitchFamily="34" charset="0"/>
                    </a:rPr>
                    <a:t>R:0</a:t>
                  </a:r>
                  <a:r>
                    <a:rPr lang="en-US" sz="490" baseline="0">
                      <a:gradFill>
                        <a:gsLst>
                          <a:gs pos="2092">
                            <a:srgbClr val="F8F8F8"/>
                          </a:gs>
                          <a:gs pos="10042">
                            <a:srgbClr val="F8F8F8"/>
                          </a:gs>
                        </a:gsLst>
                        <a:lin ang="5400000" scaled="0"/>
                      </a:gradFill>
                      <a:ea typeface="Segoe UI" pitchFamily="34" charset="0"/>
                      <a:cs typeface="Segoe UI" pitchFamily="34" charset="0"/>
                    </a:rPr>
                    <a:t> G:130 B:114</a:t>
                  </a:r>
                  <a:endParaRPr lang="en-US" sz="490">
                    <a:gradFill>
                      <a:gsLst>
                        <a:gs pos="2092">
                          <a:srgbClr val="F8F8F8"/>
                        </a:gs>
                        <a:gs pos="10042">
                          <a:srgbClr val="F8F8F8"/>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7813" y="258334"/>
                <a:ext cx="843944" cy="326834"/>
              </a:xfrm>
              <a:prstGeom prst="rect">
                <a:avLst/>
              </a:prstGeom>
              <a:noFill/>
            </p:spPr>
            <p:txBody>
              <a:bodyPr wrap="none" lIns="0" tIns="91440" rIns="182880" bIns="91440" rtlCol="0">
                <a:spAutoFit/>
              </a:bodyPr>
              <a:lstStyle/>
              <a:p>
                <a:pPr>
                  <a:lnSpc>
                    <a:spcPct val="90000"/>
                  </a:lnSpc>
                  <a:spcAft>
                    <a:spcPts val="588"/>
                  </a:spcAft>
                </a:pPr>
                <a:r>
                  <a:rPr lang="en-US" sz="980">
                    <a:gradFill>
                      <a:gsLst>
                        <a:gs pos="2917">
                          <a:schemeClr val="tx1"/>
                        </a:gs>
                        <a:gs pos="30000">
                          <a:schemeClr val="tx1"/>
                        </a:gs>
                      </a:gsLst>
                      <a:lin ang="5400000" scaled="0"/>
                    </a:gradFill>
                  </a:rPr>
                  <a:t>Main colors</a:t>
                </a:r>
              </a:p>
            </p:txBody>
          </p:sp>
          <p:sp>
            <p:nvSpPr>
              <p:cNvPr id="32" name="TextBox 31"/>
              <p:cNvSpPr txBox="1"/>
              <p:nvPr userDrawn="1"/>
            </p:nvSpPr>
            <p:spPr>
              <a:xfrm rot="5400000">
                <a:off x="11746691" y="4228746"/>
                <a:ext cx="2647253" cy="326834"/>
              </a:xfrm>
              <a:prstGeom prst="rect">
                <a:avLst/>
              </a:prstGeom>
              <a:noFill/>
            </p:spPr>
            <p:txBody>
              <a:bodyPr wrap="none" lIns="0" tIns="91440" rIns="182880" bIns="91440" rtlCol="0">
                <a:spAutoFit/>
              </a:bodyPr>
              <a:lstStyle/>
              <a:p>
                <a:pPr>
                  <a:lnSpc>
                    <a:spcPct val="90000"/>
                  </a:lnSpc>
                  <a:spcAft>
                    <a:spcPts val="588"/>
                  </a:spcAft>
                </a:pPr>
                <a:r>
                  <a:rPr lang="en-US" sz="980">
                    <a:gradFill>
                      <a:gsLst>
                        <a:gs pos="2917">
                          <a:schemeClr val="tx1"/>
                        </a:gs>
                        <a:gs pos="30000">
                          <a:schemeClr val="tx1"/>
                        </a:gs>
                      </a:gsLst>
                      <a:lin ang="5400000" scaled="0"/>
                    </a:gradFill>
                  </a:rPr>
                  <a:t>Secondary colors (use only when</a:t>
                </a:r>
                <a:r>
                  <a:rPr lang="en-US" sz="980" baseline="0">
                    <a:gradFill>
                      <a:gsLst>
                        <a:gs pos="2917">
                          <a:schemeClr val="tx1"/>
                        </a:gs>
                        <a:gs pos="30000">
                          <a:schemeClr val="tx1"/>
                        </a:gs>
                      </a:gsLst>
                      <a:lin ang="5400000" scaled="0"/>
                    </a:gradFill>
                  </a:rPr>
                  <a:t> necessary)</a:t>
                </a:r>
                <a:endParaRPr lang="en-US" sz="980">
                  <a:gradFill>
                    <a:gsLst>
                      <a:gs pos="2917">
                        <a:schemeClr val="tx1"/>
                      </a:gs>
                      <a:gs pos="30000">
                        <a:schemeClr val="tx1"/>
                      </a:gs>
                    </a:gsLst>
                    <a:lin ang="5400000" scaled="0"/>
                  </a:gradFill>
                </a:endParaRPr>
              </a:p>
            </p:txBody>
          </p:sp>
        </p:grpSp>
        <p:sp>
          <p:nvSpPr>
            <p:cNvPr id="19" name="Rectangle 18"/>
            <p:cNvSpPr/>
            <p:nvPr userDrawn="1"/>
          </p:nvSpPr>
          <p:spPr bwMode="auto">
            <a:xfrm rot="5400000">
              <a:off x="12328885" y="3356233"/>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kern="1200" baseline="0">
                  <a:gradFill>
                    <a:gsLst>
                      <a:gs pos="7965">
                        <a:srgbClr val="000000"/>
                      </a:gs>
                      <a:gs pos="28319">
                        <a:srgbClr val="000000"/>
                      </a:gs>
                    </a:gsLst>
                    <a:lin ang="5400000" scaled="0"/>
                  </a:gradFill>
                  <a:latin typeface="+mn-lt"/>
                  <a:ea typeface="Segoe UI" pitchFamily="34" charset="0"/>
                  <a:cs typeface="Segoe UI" pitchFamily="34" charset="0"/>
                </a:rPr>
                <a:t>Cyan</a:t>
              </a:r>
            </a:p>
            <a:p>
              <a:pPr algn="l" defTabSz="914102" fontAlgn="base">
                <a:lnSpc>
                  <a:spcPct val="100000"/>
                </a:lnSpc>
                <a:spcBef>
                  <a:spcPct val="0"/>
                </a:spcBef>
                <a:spcAft>
                  <a:spcPct val="0"/>
                </a:spcAft>
              </a:pPr>
              <a:r>
                <a:rPr lang="en-US" sz="490">
                  <a:gradFill>
                    <a:gsLst>
                      <a:gs pos="7965">
                        <a:srgbClr val="000000"/>
                      </a:gs>
                      <a:gs pos="28319">
                        <a:srgbClr val="000000"/>
                      </a:gs>
                    </a:gsLst>
                    <a:lin ang="5400000" scaled="0"/>
                  </a:gradFill>
                  <a:ea typeface="Segoe UI" pitchFamily="34" charset="0"/>
                  <a:cs typeface="Segoe UI" pitchFamily="34" charset="0"/>
                </a:rPr>
                <a:t>R:</a:t>
              </a:r>
              <a:r>
                <a:rPr lang="en-US" sz="490" baseline="0">
                  <a:gradFill>
                    <a:gsLst>
                      <a:gs pos="7965">
                        <a:srgbClr val="000000"/>
                      </a:gs>
                      <a:gs pos="28319">
                        <a:srgbClr val="000000"/>
                      </a:gs>
                    </a:gsLst>
                    <a:lin ang="5400000" scaled="0"/>
                  </a:gradFill>
                  <a:ea typeface="Segoe UI" pitchFamily="34" charset="0"/>
                  <a:cs typeface="Segoe UI" pitchFamily="34" charset="0"/>
                </a:rPr>
                <a:t>0 G:188 B:242</a:t>
              </a:r>
              <a:endParaRPr lang="en-US" sz="490">
                <a:gradFill>
                  <a:gsLst>
                    <a:gs pos="7965">
                      <a:srgbClr val="000000"/>
                    </a:gs>
                    <a:gs pos="28319">
                      <a:srgbClr val="000000"/>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3374209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2" r:id="rId19"/>
    <p:sldLayoutId id="2147483718" r:id="rId20"/>
    <p:sldLayoutId id="2147483722" r:id="rId21"/>
    <p:sldLayoutId id="2147483723" r:id="rId22"/>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3"/>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24387158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9"/>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1373741228"/>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 id="2147483748" r:id="rId24"/>
    <p:sldLayoutId id="2147483749" r:id="rId25"/>
    <p:sldLayoutId id="2147483750" r:id="rId26"/>
    <p:sldLayoutId id="2147483751" r:id="rId27"/>
    <p:sldLayoutId id="2147483752" r:id="rId28"/>
    <p:sldLayoutId id="2147483753" r:id="rId29"/>
    <p:sldLayoutId id="2147483754" r:id="rId30"/>
    <p:sldLayoutId id="2147483755" r:id="rId31"/>
    <p:sldLayoutId id="2147483756" r:id="rId32"/>
    <p:sldLayoutId id="2147483757" r:id="rId33"/>
    <p:sldLayoutId id="2147483759" r:id="rId34"/>
    <p:sldLayoutId id="2147483760" r:id="rId35"/>
    <p:sldLayoutId id="2147483761" r:id="rId36"/>
    <p:sldLayoutId id="2147483762" r:id="rId37"/>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p:nvPicPr>
        <p:blipFill rotWithShape="1">
          <a:blip r:embed="rId12"/>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306678410"/>
      </p:ext>
    </p:extLst>
  </p:cSld>
  <p:clrMap bg1="dk1" tx1="lt1" bg2="dk2"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Lst>
  <p:transition>
    <p:fade/>
  </p:transition>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image" Target="../media/image52.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34.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35.xml"/><Relationship Id="rId5" Type="http://schemas.openxmlformats.org/officeDocument/2006/relationships/image" Target="../media/image61.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notesSlide" Target="../notesSlides/notesSlide29.xml"/><Relationship Id="rId1" Type="http://schemas.openxmlformats.org/officeDocument/2006/relationships/slideLayout" Target="../slideLayouts/slideLayout38.xml"/><Relationship Id="rId6" Type="http://schemas.openxmlformats.org/officeDocument/2006/relationships/image" Target="../media/image65.png"/><Relationship Id="rId11" Type="http://schemas.openxmlformats.org/officeDocument/2006/relationships/image" Target="../media/image70.jpe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0.xml"/><Relationship Id="rId1" Type="http://schemas.openxmlformats.org/officeDocument/2006/relationships/slideLayout" Target="../slideLayouts/slideLayout38.xml"/><Relationship Id="rId5" Type="http://schemas.openxmlformats.org/officeDocument/2006/relationships/image" Target="../media/image69.png"/><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1.xml"/><Relationship Id="rId1" Type="http://schemas.openxmlformats.org/officeDocument/2006/relationships/slideLayout" Target="../slideLayouts/slideLayout38.xml"/><Relationship Id="rId6" Type="http://schemas.openxmlformats.org/officeDocument/2006/relationships/image" Target="../media/image78.png"/><Relationship Id="rId5" Type="http://schemas.openxmlformats.org/officeDocument/2006/relationships/image" Target="../media/image64.png"/><Relationship Id="rId4" Type="http://schemas.openxmlformats.org/officeDocument/2006/relationships/image" Target="../media/image7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hyperlink" Target="http://dot.net/ml" TargetMode="External"/><Relationship Id="rId2" Type="http://schemas.openxmlformats.org/officeDocument/2006/relationships/notesSlide" Target="../notesSlides/notesSlide32.xml"/><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3.xml"/><Relationship Id="rId1" Type="http://schemas.openxmlformats.org/officeDocument/2006/relationships/slideLayout" Target="../slideLayouts/slideLayout35.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image" Target="../media/image34.png"/></Relationships>
</file>

<file path=ppt/slides/_rels/slide40.xml.rels><?xml version="1.0" encoding="UTF-8" standalone="yes"?>
<Relationships xmlns="http://schemas.openxmlformats.org/package/2006/relationships"><Relationship Id="rId3" Type="http://schemas.openxmlformats.org/officeDocument/2006/relationships/hyperlink" Target="https://archive.ics.uci.edu/ml/machine-learning-databases/00331/sentiment%20labelled%20sentences.zip" TargetMode="External"/><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32.xml"/><Relationship Id="rId4" Type="http://schemas.openxmlformats.org/officeDocument/2006/relationships/hyperlink" Target="http://dot.ne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031D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D62CD-2769-40E2-A438-FBB08FF8DE39}"/>
              </a:ext>
            </a:extLst>
          </p:cNvPr>
          <p:cNvSpPr>
            <a:spLocks noGrp="1"/>
          </p:cNvSpPr>
          <p:nvPr>
            <p:ph type="title"/>
          </p:nvPr>
        </p:nvSpPr>
        <p:spPr>
          <a:xfrm>
            <a:off x="-28402" y="1202097"/>
            <a:ext cx="12204490" cy="1384995"/>
          </a:xfrm>
        </p:spPr>
        <p:txBody>
          <a:bodyPr/>
          <a:lstStyle/>
          <a:p>
            <a:pPr algn="ctr"/>
            <a:r>
              <a:rPr lang="en-US" sz="6000">
                <a:cs typeface="Segoe UI"/>
              </a:rPr>
              <a:t>ML.NET</a:t>
            </a:r>
            <a:br>
              <a:rPr lang="en-US" sz="6000">
                <a:cs typeface="Segoe UI"/>
              </a:rPr>
            </a:br>
            <a:r>
              <a:rPr lang="en-US" sz="4000">
                <a:cs typeface="Segoe UI"/>
              </a:rPr>
              <a:t>Machine Learning the .NET Way</a:t>
            </a:r>
            <a:endParaRPr lang="en-US" sz="4000"/>
          </a:p>
        </p:txBody>
      </p:sp>
      <p:sp>
        <p:nvSpPr>
          <p:cNvPr id="3" name="TextBox 2">
            <a:extLst>
              <a:ext uri="{FF2B5EF4-FFF2-40B4-BE49-F238E27FC236}">
                <a16:creationId xmlns:a16="http://schemas.microsoft.com/office/drawing/2014/main" id="{C56FBAD0-0C37-4CCC-A11B-36FB418158BB}"/>
              </a:ext>
            </a:extLst>
          </p:cNvPr>
          <p:cNvSpPr txBox="1"/>
          <p:nvPr/>
        </p:nvSpPr>
        <p:spPr>
          <a:xfrm>
            <a:off x="-1898" y="4376926"/>
            <a:ext cx="12180756" cy="1391150"/>
          </a:xfrm>
          <a:prstGeom prst="rect">
            <a:avLst/>
          </a:prstGeom>
          <a:noFill/>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p>
            <a:pPr algn="ctr">
              <a:lnSpc>
                <a:spcPct val="90000"/>
              </a:lnSpc>
              <a:spcAft>
                <a:spcPts val="600"/>
              </a:spcAft>
            </a:pPr>
            <a:r>
              <a:rPr lang="en-US" sz="2800">
                <a:gradFill>
                  <a:gsLst>
                    <a:gs pos="2917">
                      <a:schemeClr val="tx1"/>
                    </a:gs>
                    <a:gs pos="30000">
                      <a:schemeClr val="tx1"/>
                    </a:gs>
                  </a:gsLst>
                  <a:lin ang="5400000" scaled="0"/>
                </a:gradFill>
                <a:cs typeface="Segoe UI"/>
              </a:rPr>
              <a:t>Bri Achtman</a:t>
            </a:r>
          </a:p>
          <a:p>
            <a:pPr algn="ctr">
              <a:lnSpc>
                <a:spcPct val="90000"/>
              </a:lnSpc>
              <a:spcAft>
                <a:spcPts val="600"/>
              </a:spcAft>
            </a:pPr>
            <a:r>
              <a:rPr lang="en-US" sz="2000">
                <a:cs typeface="Segoe UI"/>
              </a:rPr>
              <a:t>Program Manager, Microsoft</a:t>
            </a:r>
          </a:p>
          <a:p>
            <a:pPr algn="ctr">
              <a:lnSpc>
                <a:spcPct val="90000"/>
              </a:lnSpc>
              <a:spcAft>
                <a:spcPts val="600"/>
              </a:spcAft>
            </a:pPr>
            <a:r>
              <a:rPr lang="en-US" sz="2000">
                <a:cs typeface="Segoe UI"/>
              </a:rPr>
              <a:t>@briacht</a:t>
            </a:r>
          </a:p>
        </p:txBody>
      </p:sp>
      <p:pic>
        <p:nvPicPr>
          <p:cNvPr id="1026" name="Picture 2">
            <a:extLst>
              <a:ext uri="{FF2B5EF4-FFF2-40B4-BE49-F238E27FC236}">
                <a16:creationId xmlns:a16="http://schemas.microsoft.com/office/drawing/2014/main" id="{B5627F08-F230-E944-B681-784A645CC5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7575" y="5309921"/>
            <a:ext cx="345982" cy="345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675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031DF"/>
        </a:solidFill>
        <a:effectLst/>
      </p:bgPr>
    </p:bg>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8D6F99BA-1FF5-4236-9CEA-8C7C43BB6D87}"/>
              </a:ext>
            </a:extLst>
          </p:cNvPr>
          <p:cNvSpPr>
            <a:spLocks noGrp="1"/>
          </p:cNvSpPr>
          <p:nvPr>
            <p:ph type="title"/>
          </p:nvPr>
        </p:nvSpPr>
        <p:spPr/>
        <p:txBody>
          <a:bodyPr/>
          <a:lstStyle/>
          <a:p>
            <a:r>
              <a:rPr lang="en-US">
                <a:cs typeface="Segoe UI"/>
              </a:rPr>
              <a:t>Sentiment Analysis </a:t>
            </a:r>
            <a:r>
              <a:rPr lang="en-US" b="1">
                <a:cs typeface="Segoe UI"/>
              </a:rPr>
              <a:t>ML.NET</a:t>
            </a:r>
            <a:endParaRPr lang="en-US" b="1"/>
          </a:p>
        </p:txBody>
      </p:sp>
      <p:sp>
        <p:nvSpPr>
          <p:cNvPr id="2" name="Rectangle 1">
            <a:extLst>
              <a:ext uri="{FF2B5EF4-FFF2-40B4-BE49-F238E27FC236}">
                <a16:creationId xmlns:a16="http://schemas.microsoft.com/office/drawing/2014/main" id="{03AB88CC-DBAE-014B-8A99-7EA1501B4FC6}"/>
              </a:ext>
            </a:extLst>
          </p:cNvPr>
          <p:cNvSpPr/>
          <p:nvPr/>
        </p:nvSpPr>
        <p:spPr>
          <a:xfrm>
            <a:off x="585216" y="3663370"/>
            <a:ext cx="6096000" cy="1323439"/>
          </a:xfrm>
          <a:prstGeom prst="rect">
            <a:avLst/>
          </a:prstGeom>
        </p:spPr>
        <p:txBody>
          <a:bodyPr>
            <a:spAutoFit/>
          </a:bodyPr>
          <a:lstStyle/>
          <a:p>
            <a:pPr lvl="0">
              <a:defRPr/>
            </a:pPr>
            <a:r>
              <a:rPr lang="en-US" sz="2000">
                <a:latin typeface="Segoe UI" panose="020B0502040204020203" pitchFamily="34" charset="0"/>
                <a:cs typeface="Segoe UI" panose="020B0502040204020203" pitchFamily="34" charset="0"/>
              </a:rPr>
              <a:t>Is this a positive comment? </a:t>
            </a:r>
          </a:p>
          <a:p>
            <a:pPr lvl="0">
              <a:defRPr/>
            </a:pPr>
            <a:endParaRPr lang="en-US" sz="2000">
              <a:latin typeface="Segoe UI" panose="020B0502040204020203" pitchFamily="34" charset="0"/>
              <a:cs typeface="Segoe UI" panose="020B0502040204020203" pitchFamily="34" charset="0"/>
            </a:endParaRPr>
          </a:p>
          <a:p>
            <a:pPr lvl="0">
              <a:defRPr/>
            </a:pPr>
            <a:r>
              <a:rPr lang="en-US" sz="2000">
                <a:latin typeface="Segoe UI" panose="020B0502040204020203" pitchFamily="34" charset="0"/>
                <a:cs typeface="Segoe UI" panose="020B0502040204020203" pitchFamily="34" charset="0"/>
              </a:rPr>
              <a:t>Yes or no </a:t>
            </a:r>
          </a:p>
          <a:p>
            <a:pPr lvl="0">
              <a:defRPr/>
            </a:pPr>
            <a:r>
              <a:rPr lang="en-US" sz="2000">
                <a:latin typeface="Segoe UI" panose="020B0502040204020203" pitchFamily="34" charset="0"/>
                <a:cs typeface="Segoe UI" panose="020B0502040204020203" pitchFamily="34" charset="0"/>
              </a:rPr>
              <a:t>(</a:t>
            </a:r>
            <a:r>
              <a:rPr lang="en-US" sz="2000" b="1">
                <a:latin typeface="Segoe UI" panose="020B0502040204020203" pitchFamily="34" charset="0"/>
                <a:cs typeface="Segoe UI" panose="020B0502040204020203" pitchFamily="34" charset="0"/>
              </a:rPr>
              <a:t>Binary Classification</a:t>
            </a:r>
            <a:r>
              <a:rPr lang="en-US" sz="2000">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3891110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4CE4EE-BB72-B34D-A2D4-3452A0E33F1E}"/>
              </a:ext>
            </a:extLst>
          </p:cNvPr>
          <p:cNvSpPr>
            <a:spLocks noGrp="1"/>
          </p:cNvSpPr>
          <p:nvPr>
            <p:ph type="body" sz="quarter" idx="10"/>
          </p:nvPr>
        </p:nvSpPr>
        <p:spPr>
          <a:xfrm>
            <a:off x="269239" y="1189177"/>
            <a:ext cx="11653523" cy="4502579"/>
          </a:xfrm>
        </p:spPr>
        <p:txBody>
          <a:bodyPr/>
          <a:lstStyle/>
          <a:p>
            <a:pPr marL="742950" indent="-742950">
              <a:buAutoNum type="arabicPeriod"/>
            </a:pPr>
            <a:r>
              <a:rPr lang="en-US" sz="3600"/>
              <a:t>Create ML.NET Context</a:t>
            </a:r>
          </a:p>
          <a:p>
            <a:pPr marL="742950" indent="-742950">
              <a:buAutoNum type="arabicPeriod"/>
            </a:pPr>
            <a:r>
              <a:rPr lang="en-US" sz="3600"/>
              <a:t>Load data</a:t>
            </a:r>
          </a:p>
          <a:p>
            <a:pPr marL="742950" indent="-742950">
              <a:buAutoNum type="arabicPeriod"/>
            </a:pPr>
            <a:r>
              <a:rPr lang="en-US" sz="3600"/>
              <a:t>Transform data</a:t>
            </a:r>
          </a:p>
          <a:p>
            <a:pPr marL="742950" indent="-742950">
              <a:buAutoNum type="arabicPeriod"/>
            </a:pPr>
            <a:r>
              <a:rPr lang="en-US" sz="3600"/>
              <a:t>Add algorithm</a:t>
            </a:r>
          </a:p>
          <a:p>
            <a:pPr marL="742950" indent="-742950">
              <a:buAutoNum type="arabicPeriod"/>
            </a:pPr>
            <a:r>
              <a:rPr lang="en-US" sz="3600"/>
              <a:t>Train model</a:t>
            </a:r>
          </a:p>
          <a:p>
            <a:pPr marL="742950" indent="-742950">
              <a:buAutoNum type="arabicPeriod"/>
            </a:pPr>
            <a:r>
              <a:rPr lang="en-US" sz="3600"/>
              <a:t>Evaluate model</a:t>
            </a:r>
          </a:p>
          <a:p>
            <a:pPr marL="742950" indent="-742950">
              <a:buAutoNum type="arabicPeriod"/>
            </a:pPr>
            <a:r>
              <a:rPr lang="en-US" sz="3600"/>
              <a:t>Deploy model</a:t>
            </a:r>
          </a:p>
        </p:txBody>
      </p:sp>
      <p:sp>
        <p:nvSpPr>
          <p:cNvPr id="6" name="Rectangle 5">
            <a:extLst>
              <a:ext uri="{FF2B5EF4-FFF2-40B4-BE49-F238E27FC236}">
                <a16:creationId xmlns:a16="http://schemas.microsoft.com/office/drawing/2014/main" id="{F398FD36-88CE-554A-A897-906FF0FA0640}"/>
              </a:ext>
            </a:extLst>
          </p:cNvPr>
          <p:cNvSpPr/>
          <p:nvPr/>
        </p:nvSpPr>
        <p:spPr bwMode="auto">
          <a:xfrm>
            <a:off x="-17507" y="-56434"/>
            <a:ext cx="12209507" cy="1078410"/>
          </a:xfrm>
          <a:prstGeom prst="rect">
            <a:avLst/>
          </a:prstGeom>
          <a:solidFill>
            <a:srgbClr val="6031D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4000">
                <a:gradFill>
                  <a:gsLst>
                    <a:gs pos="0">
                      <a:srgbClr val="FFFFFF"/>
                    </a:gs>
                    <a:gs pos="100000">
                      <a:srgbClr val="FFFFFF"/>
                    </a:gs>
                  </a:gsLst>
                  <a:lin ang="5400000" scaled="0"/>
                </a:gradFill>
                <a:ea typeface="Segoe UI" pitchFamily="34" charset="0"/>
                <a:cs typeface="Segoe UI" pitchFamily="34" charset="0"/>
              </a:rPr>
              <a:t>ML.NET Step-by-Step</a:t>
            </a:r>
          </a:p>
        </p:txBody>
      </p:sp>
    </p:spTree>
    <p:extLst>
      <p:ext uri="{BB962C8B-B14F-4D97-AF65-F5344CB8AC3E}">
        <p14:creationId xmlns:p14="http://schemas.microsoft.com/office/powerpoint/2010/main" val="121728811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398FD36-88CE-554A-A897-906FF0FA0640}"/>
              </a:ext>
            </a:extLst>
          </p:cNvPr>
          <p:cNvSpPr/>
          <p:nvPr/>
        </p:nvSpPr>
        <p:spPr bwMode="auto">
          <a:xfrm>
            <a:off x="-17507" y="-56434"/>
            <a:ext cx="12209507" cy="1078410"/>
          </a:xfrm>
          <a:prstGeom prst="rect">
            <a:avLst/>
          </a:prstGeom>
          <a:solidFill>
            <a:srgbClr val="6031D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endParaRPr lang="en-US" sz="4000">
              <a:gradFill>
                <a:gsLst>
                  <a:gs pos="0">
                    <a:srgbClr val="FFFFFF"/>
                  </a:gs>
                  <a:gs pos="100000">
                    <a:srgbClr val="FFFFFF"/>
                  </a:gs>
                </a:gsLst>
                <a:lin ang="5400000" scaled="0"/>
              </a:gradFill>
              <a:ea typeface="Segoe UI" pitchFamily="34" charset="0"/>
              <a:cs typeface="Segoe UI" pitchFamily="34" charset="0"/>
            </a:endParaRPr>
          </a:p>
        </p:txBody>
      </p:sp>
      <p:sp>
        <p:nvSpPr>
          <p:cNvPr id="3" name="Oval 2">
            <a:extLst>
              <a:ext uri="{FF2B5EF4-FFF2-40B4-BE49-F238E27FC236}">
                <a16:creationId xmlns:a16="http://schemas.microsoft.com/office/drawing/2014/main" id="{9893D45B-DB65-8D48-806D-B6FC2AC2A5B6}"/>
              </a:ext>
            </a:extLst>
          </p:cNvPr>
          <p:cNvSpPr/>
          <p:nvPr/>
        </p:nvSpPr>
        <p:spPr bwMode="auto">
          <a:xfrm>
            <a:off x="807122" y="162309"/>
            <a:ext cx="502023" cy="50202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1</a:t>
            </a:r>
          </a:p>
        </p:txBody>
      </p:sp>
      <p:sp>
        <p:nvSpPr>
          <p:cNvPr id="4" name="Rectangle 3">
            <a:extLst>
              <a:ext uri="{FF2B5EF4-FFF2-40B4-BE49-F238E27FC236}">
                <a16:creationId xmlns:a16="http://schemas.microsoft.com/office/drawing/2014/main" id="{20E4B498-BBB7-C544-9B48-445C05339AA3}"/>
              </a:ext>
            </a:extLst>
          </p:cNvPr>
          <p:cNvSpPr/>
          <p:nvPr/>
        </p:nvSpPr>
        <p:spPr>
          <a:xfrm>
            <a:off x="455371" y="643390"/>
            <a:ext cx="1205523" cy="369332"/>
          </a:xfrm>
          <a:prstGeom prst="rect">
            <a:avLst/>
          </a:prstGeom>
        </p:spPr>
        <p:txBody>
          <a:bodyPr wrap="none">
            <a:spAutoFit/>
          </a:bodyPr>
          <a:lstStyle/>
          <a:p>
            <a:r>
              <a:rPr lang="en-US" err="1">
                <a:solidFill>
                  <a:schemeClr val="bg1"/>
                </a:solidFill>
              </a:rPr>
              <a:t>MLContext</a:t>
            </a:r>
            <a:endParaRPr lang="en-US">
              <a:solidFill>
                <a:schemeClr val="bg1"/>
              </a:solidFill>
            </a:endParaRPr>
          </a:p>
        </p:txBody>
      </p:sp>
      <p:sp>
        <p:nvSpPr>
          <p:cNvPr id="7" name="Oval 6">
            <a:extLst>
              <a:ext uri="{FF2B5EF4-FFF2-40B4-BE49-F238E27FC236}">
                <a16:creationId xmlns:a16="http://schemas.microsoft.com/office/drawing/2014/main" id="{3AAA59F4-84E1-9445-8176-9D537D489A02}"/>
              </a:ext>
            </a:extLst>
          </p:cNvPr>
          <p:cNvSpPr/>
          <p:nvPr/>
        </p:nvSpPr>
        <p:spPr bwMode="auto">
          <a:xfrm>
            <a:off x="2501969" y="162309"/>
            <a:ext cx="502023" cy="502023"/>
          </a:xfrm>
          <a:prstGeom prst="ellipse">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2</a:t>
            </a:r>
          </a:p>
        </p:txBody>
      </p:sp>
      <p:sp>
        <p:nvSpPr>
          <p:cNvPr id="8" name="Oval 7">
            <a:extLst>
              <a:ext uri="{FF2B5EF4-FFF2-40B4-BE49-F238E27FC236}">
                <a16:creationId xmlns:a16="http://schemas.microsoft.com/office/drawing/2014/main" id="{18C39921-13BC-844C-900A-6A7F339E952E}"/>
              </a:ext>
            </a:extLst>
          </p:cNvPr>
          <p:cNvSpPr/>
          <p:nvPr/>
        </p:nvSpPr>
        <p:spPr bwMode="auto">
          <a:xfrm>
            <a:off x="4196816" y="162309"/>
            <a:ext cx="502023" cy="502023"/>
          </a:xfrm>
          <a:prstGeom prst="ellipse">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3</a:t>
            </a:r>
          </a:p>
        </p:txBody>
      </p:sp>
      <p:sp>
        <p:nvSpPr>
          <p:cNvPr id="9" name="Oval 8">
            <a:extLst>
              <a:ext uri="{FF2B5EF4-FFF2-40B4-BE49-F238E27FC236}">
                <a16:creationId xmlns:a16="http://schemas.microsoft.com/office/drawing/2014/main" id="{611DE482-427E-5B4D-AE0A-746048A0212F}"/>
              </a:ext>
            </a:extLst>
          </p:cNvPr>
          <p:cNvSpPr/>
          <p:nvPr/>
        </p:nvSpPr>
        <p:spPr bwMode="auto">
          <a:xfrm>
            <a:off x="10976207" y="162309"/>
            <a:ext cx="502023" cy="502023"/>
          </a:xfrm>
          <a:prstGeom prst="ellipse">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7</a:t>
            </a:r>
          </a:p>
        </p:txBody>
      </p:sp>
      <p:sp>
        <p:nvSpPr>
          <p:cNvPr id="10" name="Oval 9">
            <a:extLst>
              <a:ext uri="{FF2B5EF4-FFF2-40B4-BE49-F238E27FC236}">
                <a16:creationId xmlns:a16="http://schemas.microsoft.com/office/drawing/2014/main" id="{83D7A055-A38A-7241-9183-332374FC8D66}"/>
              </a:ext>
            </a:extLst>
          </p:cNvPr>
          <p:cNvSpPr/>
          <p:nvPr/>
        </p:nvSpPr>
        <p:spPr bwMode="auto">
          <a:xfrm>
            <a:off x="9281359" y="162309"/>
            <a:ext cx="502023" cy="502023"/>
          </a:xfrm>
          <a:prstGeom prst="ellipse">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6</a:t>
            </a:r>
          </a:p>
        </p:txBody>
      </p:sp>
      <p:sp>
        <p:nvSpPr>
          <p:cNvPr id="11" name="Oval 10">
            <a:extLst>
              <a:ext uri="{FF2B5EF4-FFF2-40B4-BE49-F238E27FC236}">
                <a16:creationId xmlns:a16="http://schemas.microsoft.com/office/drawing/2014/main" id="{DD2875D3-8739-0743-8DC0-1448A30A4751}"/>
              </a:ext>
            </a:extLst>
          </p:cNvPr>
          <p:cNvSpPr/>
          <p:nvPr/>
        </p:nvSpPr>
        <p:spPr bwMode="auto">
          <a:xfrm>
            <a:off x="7586511" y="162309"/>
            <a:ext cx="502023" cy="502023"/>
          </a:xfrm>
          <a:prstGeom prst="ellipse">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5</a:t>
            </a:r>
          </a:p>
        </p:txBody>
      </p:sp>
      <p:sp>
        <p:nvSpPr>
          <p:cNvPr id="12" name="Oval 11">
            <a:extLst>
              <a:ext uri="{FF2B5EF4-FFF2-40B4-BE49-F238E27FC236}">
                <a16:creationId xmlns:a16="http://schemas.microsoft.com/office/drawing/2014/main" id="{90FA2A3A-1099-404F-A22C-FB1441B640AF}"/>
              </a:ext>
            </a:extLst>
          </p:cNvPr>
          <p:cNvSpPr/>
          <p:nvPr/>
        </p:nvSpPr>
        <p:spPr bwMode="auto">
          <a:xfrm>
            <a:off x="5891663" y="162309"/>
            <a:ext cx="502023" cy="502023"/>
          </a:xfrm>
          <a:prstGeom prst="ellipse">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4</a:t>
            </a:r>
          </a:p>
        </p:txBody>
      </p:sp>
      <p:sp>
        <p:nvSpPr>
          <p:cNvPr id="13" name="Rectangle 12">
            <a:extLst>
              <a:ext uri="{FF2B5EF4-FFF2-40B4-BE49-F238E27FC236}">
                <a16:creationId xmlns:a16="http://schemas.microsoft.com/office/drawing/2014/main" id="{8117416B-8278-454B-AE78-ED7B9ABCC3C7}"/>
              </a:ext>
            </a:extLst>
          </p:cNvPr>
          <p:cNvSpPr/>
          <p:nvPr/>
        </p:nvSpPr>
        <p:spPr>
          <a:xfrm>
            <a:off x="2161623" y="643390"/>
            <a:ext cx="1104661" cy="369332"/>
          </a:xfrm>
          <a:prstGeom prst="rect">
            <a:avLst/>
          </a:prstGeom>
        </p:spPr>
        <p:txBody>
          <a:bodyPr wrap="none">
            <a:spAutoFit/>
          </a:bodyPr>
          <a:lstStyle/>
          <a:p>
            <a:r>
              <a:rPr lang="en-US">
                <a:solidFill>
                  <a:schemeClr val="accent6">
                    <a:lumMod val="40000"/>
                    <a:lumOff val="60000"/>
                  </a:schemeClr>
                </a:solidFill>
              </a:rPr>
              <a:t>Load data</a:t>
            </a:r>
          </a:p>
        </p:txBody>
      </p:sp>
      <p:sp>
        <p:nvSpPr>
          <p:cNvPr id="14" name="Rectangle 13">
            <a:extLst>
              <a:ext uri="{FF2B5EF4-FFF2-40B4-BE49-F238E27FC236}">
                <a16:creationId xmlns:a16="http://schemas.microsoft.com/office/drawing/2014/main" id="{F93EF1D9-A394-DB4D-B5F3-08A2D6B838F5}"/>
              </a:ext>
            </a:extLst>
          </p:cNvPr>
          <p:cNvSpPr/>
          <p:nvPr/>
        </p:nvSpPr>
        <p:spPr>
          <a:xfrm>
            <a:off x="3647685" y="643390"/>
            <a:ext cx="1598002" cy="369332"/>
          </a:xfrm>
          <a:prstGeom prst="rect">
            <a:avLst/>
          </a:prstGeom>
        </p:spPr>
        <p:txBody>
          <a:bodyPr wrap="none">
            <a:spAutoFit/>
          </a:bodyPr>
          <a:lstStyle/>
          <a:p>
            <a:r>
              <a:rPr lang="en-US">
                <a:solidFill>
                  <a:schemeClr val="accent6">
                    <a:lumMod val="40000"/>
                    <a:lumOff val="60000"/>
                  </a:schemeClr>
                </a:solidFill>
              </a:rPr>
              <a:t>Transform data</a:t>
            </a:r>
          </a:p>
        </p:txBody>
      </p:sp>
      <p:sp>
        <p:nvSpPr>
          <p:cNvPr id="15" name="Rectangle 14">
            <a:extLst>
              <a:ext uri="{FF2B5EF4-FFF2-40B4-BE49-F238E27FC236}">
                <a16:creationId xmlns:a16="http://schemas.microsoft.com/office/drawing/2014/main" id="{2C0B81F4-3675-BD40-8D87-8CD5F4C3E36B}"/>
              </a:ext>
            </a:extLst>
          </p:cNvPr>
          <p:cNvSpPr/>
          <p:nvPr/>
        </p:nvSpPr>
        <p:spPr>
          <a:xfrm>
            <a:off x="5381087" y="643390"/>
            <a:ext cx="1523174" cy="369332"/>
          </a:xfrm>
          <a:prstGeom prst="rect">
            <a:avLst/>
          </a:prstGeom>
        </p:spPr>
        <p:txBody>
          <a:bodyPr wrap="none">
            <a:spAutoFit/>
          </a:bodyPr>
          <a:lstStyle/>
          <a:p>
            <a:r>
              <a:rPr lang="en-US">
                <a:solidFill>
                  <a:schemeClr val="accent6">
                    <a:lumMod val="40000"/>
                    <a:lumOff val="60000"/>
                  </a:schemeClr>
                </a:solidFill>
              </a:rPr>
              <a:t>Add algorithm</a:t>
            </a:r>
          </a:p>
        </p:txBody>
      </p:sp>
      <p:sp>
        <p:nvSpPr>
          <p:cNvPr id="16" name="Rectangle 15">
            <a:extLst>
              <a:ext uri="{FF2B5EF4-FFF2-40B4-BE49-F238E27FC236}">
                <a16:creationId xmlns:a16="http://schemas.microsoft.com/office/drawing/2014/main" id="{67437E55-5CA7-9243-B08B-9CE75C4AA542}"/>
              </a:ext>
            </a:extLst>
          </p:cNvPr>
          <p:cNvSpPr/>
          <p:nvPr/>
        </p:nvSpPr>
        <p:spPr>
          <a:xfrm>
            <a:off x="7187610" y="643390"/>
            <a:ext cx="1292533" cy="369332"/>
          </a:xfrm>
          <a:prstGeom prst="rect">
            <a:avLst/>
          </a:prstGeom>
        </p:spPr>
        <p:txBody>
          <a:bodyPr wrap="none">
            <a:spAutoFit/>
          </a:bodyPr>
          <a:lstStyle/>
          <a:p>
            <a:r>
              <a:rPr lang="en-US">
                <a:solidFill>
                  <a:schemeClr val="accent6">
                    <a:lumMod val="40000"/>
                    <a:lumOff val="60000"/>
                  </a:schemeClr>
                </a:solidFill>
              </a:rPr>
              <a:t>Train model</a:t>
            </a:r>
          </a:p>
        </p:txBody>
      </p:sp>
      <p:sp>
        <p:nvSpPr>
          <p:cNvPr id="17" name="Rectangle 16">
            <a:extLst>
              <a:ext uri="{FF2B5EF4-FFF2-40B4-BE49-F238E27FC236}">
                <a16:creationId xmlns:a16="http://schemas.microsoft.com/office/drawing/2014/main" id="{4E36AA88-159B-A74D-925C-59FAFCBF003D}"/>
              </a:ext>
            </a:extLst>
          </p:cNvPr>
          <p:cNvSpPr/>
          <p:nvPr/>
        </p:nvSpPr>
        <p:spPr>
          <a:xfrm>
            <a:off x="8719776" y="643390"/>
            <a:ext cx="1625188" cy="369332"/>
          </a:xfrm>
          <a:prstGeom prst="rect">
            <a:avLst/>
          </a:prstGeom>
        </p:spPr>
        <p:txBody>
          <a:bodyPr wrap="none">
            <a:spAutoFit/>
          </a:bodyPr>
          <a:lstStyle/>
          <a:p>
            <a:r>
              <a:rPr lang="en-US">
                <a:solidFill>
                  <a:schemeClr val="accent6">
                    <a:lumMod val="40000"/>
                    <a:lumOff val="60000"/>
                  </a:schemeClr>
                </a:solidFill>
              </a:rPr>
              <a:t>Evaluate model</a:t>
            </a:r>
          </a:p>
        </p:txBody>
      </p:sp>
      <p:sp>
        <p:nvSpPr>
          <p:cNvPr id="18" name="Rectangle 17">
            <a:extLst>
              <a:ext uri="{FF2B5EF4-FFF2-40B4-BE49-F238E27FC236}">
                <a16:creationId xmlns:a16="http://schemas.microsoft.com/office/drawing/2014/main" id="{BD00EAF7-FC21-F545-8512-311F14DB93D5}"/>
              </a:ext>
            </a:extLst>
          </p:cNvPr>
          <p:cNvSpPr/>
          <p:nvPr/>
        </p:nvSpPr>
        <p:spPr>
          <a:xfrm>
            <a:off x="10481468" y="643390"/>
            <a:ext cx="1491499" cy="369332"/>
          </a:xfrm>
          <a:prstGeom prst="rect">
            <a:avLst/>
          </a:prstGeom>
        </p:spPr>
        <p:txBody>
          <a:bodyPr wrap="none">
            <a:spAutoFit/>
          </a:bodyPr>
          <a:lstStyle/>
          <a:p>
            <a:r>
              <a:rPr lang="en-US">
                <a:solidFill>
                  <a:schemeClr val="accent6">
                    <a:lumMod val="40000"/>
                    <a:lumOff val="60000"/>
                  </a:schemeClr>
                </a:solidFill>
              </a:rPr>
              <a:t>Deploy model</a:t>
            </a:r>
          </a:p>
        </p:txBody>
      </p:sp>
      <p:sp>
        <p:nvSpPr>
          <p:cNvPr id="19" name="Text Placeholder 18">
            <a:extLst>
              <a:ext uri="{FF2B5EF4-FFF2-40B4-BE49-F238E27FC236}">
                <a16:creationId xmlns:a16="http://schemas.microsoft.com/office/drawing/2014/main" id="{40C85C7E-E4C8-F345-83ED-48FE0CF61814}"/>
              </a:ext>
            </a:extLst>
          </p:cNvPr>
          <p:cNvSpPr>
            <a:spLocks noGrp="1"/>
          </p:cNvSpPr>
          <p:nvPr>
            <p:ph type="body" sz="quarter" idx="10"/>
          </p:nvPr>
        </p:nvSpPr>
        <p:spPr>
          <a:xfrm>
            <a:off x="269239" y="1189177"/>
            <a:ext cx="11653523" cy="1489639"/>
          </a:xfrm>
        </p:spPr>
        <p:txBody>
          <a:bodyPr vert="horz" wrap="square" lIns="146304" tIns="91440" rIns="146304" bIns="91440" rtlCol="0" anchor="t">
            <a:spAutoFit/>
          </a:bodyPr>
          <a:lstStyle/>
          <a:p>
            <a:pPr marL="335915" indent="-335915"/>
            <a:r>
              <a:rPr lang="en-US" sz="3200">
                <a:solidFill>
                  <a:srgbClr val="505050"/>
                </a:solidFill>
              </a:rPr>
              <a:t> </a:t>
            </a:r>
            <a:r>
              <a:rPr lang="en-US" sz="3200" b="1" err="1">
                <a:solidFill>
                  <a:srgbClr val="6031DF"/>
                </a:solidFill>
                <a:latin typeface="Segoe UI"/>
                <a:cs typeface="Segoe UI"/>
              </a:rPr>
              <a:t>MLContext</a:t>
            </a:r>
            <a:r>
              <a:rPr lang="en-US" sz="3200">
                <a:latin typeface="Segoe UI"/>
                <a:cs typeface="Segoe UI Light"/>
              </a:rPr>
              <a:t> = starting point for all ML.NET operations</a:t>
            </a:r>
            <a:endParaRPr lang="en-US" sz="3900">
              <a:latin typeface="Segoe UI"/>
              <a:cs typeface="Segoe UI Light"/>
            </a:endParaRPr>
          </a:p>
          <a:p>
            <a:pPr marL="572135" lvl="1" indent="-236220"/>
            <a:r>
              <a:rPr lang="en-US" sz="2800"/>
              <a:t>Initializing </a:t>
            </a:r>
            <a:r>
              <a:rPr lang="en-US" sz="2800" err="1"/>
              <a:t>MLContext</a:t>
            </a:r>
            <a:r>
              <a:rPr lang="en-US" sz="2800"/>
              <a:t> creates a new ML.NET environment that can be shared across the model creation workflow objects</a:t>
            </a:r>
            <a:endParaRPr lang="en-US" sz="2800">
              <a:cs typeface="Segoe UI"/>
            </a:endParaRPr>
          </a:p>
        </p:txBody>
      </p:sp>
      <p:pic>
        <p:nvPicPr>
          <p:cNvPr id="20" name="Picture 19">
            <a:extLst>
              <a:ext uri="{FF2B5EF4-FFF2-40B4-BE49-F238E27FC236}">
                <a16:creationId xmlns:a16="http://schemas.microsoft.com/office/drawing/2014/main" id="{8821A12A-B953-FD4B-8FF2-FB1EA39F7CDE}"/>
              </a:ext>
            </a:extLst>
          </p:cNvPr>
          <p:cNvPicPr>
            <a:picLocks noChangeAspect="1"/>
          </p:cNvPicPr>
          <p:nvPr/>
        </p:nvPicPr>
        <p:blipFill>
          <a:blip r:embed="rId3"/>
          <a:stretch>
            <a:fillRect/>
          </a:stretch>
        </p:blipFill>
        <p:spPr>
          <a:xfrm>
            <a:off x="1034515" y="2846017"/>
            <a:ext cx="5061485" cy="894399"/>
          </a:xfrm>
          <a:prstGeom prst="rect">
            <a:avLst/>
          </a:prstGeom>
        </p:spPr>
      </p:pic>
    </p:spTree>
    <p:extLst>
      <p:ext uri="{BB962C8B-B14F-4D97-AF65-F5344CB8AC3E}">
        <p14:creationId xmlns:p14="http://schemas.microsoft.com/office/powerpoint/2010/main" val="847350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398FD36-88CE-554A-A897-906FF0FA0640}"/>
              </a:ext>
            </a:extLst>
          </p:cNvPr>
          <p:cNvSpPr/>
          <p:nvPr/>
        </p:nvSpPr>
        <p:spPr bwMode="auto">
          <a:xfrm>
            <a:off x="-17507" y="-56434"/>
            <a:ext cx="12209507" cy="1078410"/>
          </a:xfrm>
          <a:prstGeom prst="rect">
            <a:avLst/>
          </a:prstGeom>
          <a:solidFill>
            <a:srgbClr val="6031D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endParaRPr lang="en-US" sz="4000">
              <a:gradFill>
                <a:gsLst>
                  <a:gs pos="0">
                    <a:srgbClr val="FFFFFF"/>
                  </a:gs>
                  <a:gs pos="100000">
                    <a:srgbClr val="FFFFFF"/>
                  </a:gs>
                </a:gsLst>
                <a:lin ang="5400000" scaled="0"/>
              </a:gradFill>
              <a:ea typeface="Segoe UI" pitchFamily="34" charset="0"/>
              <a:cs typeface="Segoe UI" pitchFamily="34" charset="0"/>
            </a:endParaRPr>
          </a:p>
        </p:txBody>
      </p:sp>
      <p:cxnSp>
        <p:nvCxnSpPr>
          <p:cNvPr id="21" name="Straight Connector 20">
            <a:extLst>
              <a:ext uri="{FF2B5EF4-FFF2-40B4-BE49-F238E27FC236}">
                <a16:creationId xmlns:a16="http://schemas.microsoft.com/office/drawing/2014/main" id="{6039A17A-9EE1-DC43-BD78-C9180D4E3811}"/>
              </a:ext>
            </a:extLst>
          </p:cNvPr>
          <p:cNvCxnSpPr>
            <a:cxnSpLocks/>
          </p:cNvCxnSpPr>
          <p:nvPr/>
        </p:nvCxnSpPr>
        <p:spPr>
          <a:xfrm>
            <a:off x="1309145" y="421105"/>
            <a:ext cx="1192824" cy="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9893D45B-DB65-8D48-806D-B6FC2AC2A5B6}"/>
              </a:ext>
            </a:extLst>
          </p:cNvPr>
          <p:cNvSpPr/>
          <p:nvPr/>
        </p:nvSpPr>
        <p:spPr bwMode="auto">
          <a:xfrm>
            <a:off x="807122" y="162309"/>
            <a:ext cx="502023" cy="50202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1</a:t>
            </a:r>
          </a:p>
        </p:txBody>
      </p:sp>
      <p:sp>
        <p:nvSpPr>
          <p:cNvPr id="4" name="Rectangle 3">
            <a:extLst>
              <a:ext uri="{FF2B5EF4-FFF2-40B4-BE49-F238E27FC236}">
                <a16:creationId xmlns:a16="http://schemas.microsoft.com/office/drawing/2014/main" id="{20E4B498-BBB7-C544-9B48-445C05339AA3}"/>
              </a:ext>
            </a:extLst>
          </p:cNvPr>
          <p:cNvSpPr/>
          <p:nvPr/>
        </p:nvSpPr>
        <p:spPr>
          <a:xfrm>
            <a:off x="455371" y="643390"/>
            <a:ext cx="1205523" cy="369332"/>
          </a:xfrm>
          <a:prstGeom prst="rect">
            <a:avLst/>
          </a:prstGeom>
        </p:spPr>
        <p:txBody>
          <a:bodyPr wrap="none">
            <a:spAutoFit/>
          </a:bodyPr>
          <a:lstStyle/>
          <a:p>
            <a:r>
              <a:rPr lang="en-US" err="1">
                <a:solidFill>
                  <a:schemeClr val="bg1"/>
                </a:solidFill>
              </a:rPr>
              <a:t>MLContext</a:t>
            </a:r>
            <a:endParaRPr lang="en-US">
              <a:solidFill>
                <a:schemeClr val="bg1"/>
              </a:solidFill>
            </a:endParaRPr>
          </a:p>
        </p:txBody>
      </p:sp>
      <p:sp>
        <p:nvSpPr>
          <p:cNvPr id="7" name="Oval 6">
            <a:extLst>
              <a:ext uri="{FF2B5EF4-FFF2-40B4-BE49-F238E27FC236}">
                <a16:creationId xmlns:a16="http://schemas.microsoft.com/office/drawing/2014/main" id="{3AAA59F4-84E1-9445-8176-9D537D489A02}"/>
              </a:ext>
            </a:extLst>
          </p:cNvPr>
          <p:cNvSpPr/>
          <p:nvPr/>
        </p:nvSpPr>
        <p:spPr bwMode="auto">
          <a:xfrm>
            <a:off x="2501969" y="162309"/>
            <a:ext cx="502023" cy="50202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2</a:t>
            </a:r>
          </a:p>
        </p:txBody>
      </p:sp>
      <p:sp>
        <p:nvSpPr>
          <p:cNvPr id="8" name="Oval 7">
            <a:extLst>
              <a:ext uri="{FF2B5EF4-FFF2-40B4-BE49-F238E27FC236}">
                <a16:creationId xmlns:a16="http://schemas.microsoft.com/office/drawing/2014/main" id="{18C39921-13BC-844C-900A-6A7F339E952E}"/>
              </a:ext>
            </a:extLst>
          </p:cNvPr>
          <p:cNvSpPr/>
          <p:nvPr/>
        </p:nvSpPr>
        <p:spPr bwMode="auto">
          <a:xfrm>
            <a:off x="4196816" y="162309"/>
            <a:ext cx="502023" cy="502023"/>
          </a:xfrm>
          <a:prstGeom prst="ellipse">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3</a:t>
            </a:r>
          </a:p>
        </p:txBody>
      </p:sp>
      <p:sp>
        <p:nvSpPr>
          <p:cNvPr id="9" name="Oval 8">
            <a:extLst>
              <a:ext uri="{FF2B5EF4-FFF2-40B4-BE49-F238E27FC236}">
                <a16:creationId xmlns:a16="http://schemas.microsoft.com/office/drawing/2014/main" id="{611DE482-427E-5B4D-AE0A-746048A0212F}"/>
              </a:ext>
            </a:extLst>
          </p:cNvPr>
          <p:cNvSpPr/>
          <p:nvPr/>
        </p:nvSpPr>
        <p:spPr bwMode="auto">
          <a:xfrm>
            <a:off x="10976207" y="162309"/>
            <a:ext cx="502023" cy="502023"/>
          </a:xfrm>
          <a:prstGeom prst="ellipse">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7</a:t>
            </a:r>
          </a:p>
        </p:txBody>
      </p:sp>
      <p:sp>
        <p:nvSpPr>
          <p:cNvPr id="10" name="Oval 9">
            <a:extLst>
              <a:ext uri="{FF2B5EF4-FFF2-40B4-BE49-F238E27FC236}">
                <a16:creationId xmlns:a16="http://schemas.microsoft.com/office/drawing/2014/main" id="{83D7A055-A38A-7241-9183-332374FC8D66}"/>
              </a:ext>
            </a:extLst>
          </p:cNvPr>
          <p:cNvSpPr/>
          <p:nvPr/>
        </p:nvSpPr>
        <p:spPr bwMode="auto">
          <a:xfrm>
            <a:off x="9281359" y="162309"/>
            <a:ext cx="502023" cy="502023"/>
          </a:xfrm>
          <a:prstGeom prst="ellipse">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6</a:t>
            </a:r>
          </a:p>
        </p:txBody>
      </p:sp>
      <p:sp>
        <p:nvSpPr>
          <p:cNvPr id="11" name="Oval 10">
            <a:extLst>
              <a:ext uri="{FF2B5EF4-FFF2-40B4-BE49-F238E27FC236}">
                <a16:creationId xmlns:a16="http://schemas.microsoft.com/office/drawing/2014/main" id="{DD2875D3-8739-0743-8DC0-1448A30A4751}"/>
              </a:ext>
            </a:extLst>
          </p:cNvPr>
          <p:cNvSpPr/>
          <p:nvPr/>
        </p:nvSpPr>
        <p:spPr bwMode="auto">
          <a:xfrm>
            <a:off x="7586511" y="162309"/>
            <a:ext cx="502023" cy="502023"/>
          </a:xfrm>
          <a:prstGeom prst="ellipse">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5</a:t>
            </a:r>
          </a:p>
        </p:txBody>
      </p:sp>
      <p:sp>
        <p:nvSpPr>
          <p:cNvPr id="12" name="Oval 11">
            <a:extLst>
              <a:ext uri="{FF2B5EF4-FFF2-40B4-BE49-F238E27FC236}">
                <a16:creationId xmlns:a16="http://schemas.microsoft.com/office/drawing/2014/main" id="{90FA2A3A-1099-404F-A22C-FB1441B640AF}"/>
              </a:ext>
            </a:extLst>
          </p:cNvPr>
          <p:cNvSpPr/>
          <p:nvPr/>
        </p:nvSpPr>
        <p:spPr bwMode="auto">
          <a:xfrm>
            <a:off x="5891663" y="162309"/>
            <a:ext cx="502023" cy="502023"/>
          </a:xfrm>
          <a:prstGeom prst="ellipse">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4</a:t>
            </a:r>
          </a:p>
        </p:txBody>
      </p:sp>
      <p:sp>
        <p:nvSpPr>
          <p:cNvPr id="13" name="Rectangle 12">
            <a:extLst>
              <a:ext uri="{FF2B5EF4-FFF2-40B4-BE49-F238E27FC236}">
                <a16:creationId xmlns:a16="http://schemas.microsoft.com/office/drawing/2014/main" id="{8117416B-8278-454B-AE78-ED7B9ABCC3C7}"/>
              </a:ext>
            </a:extLst>
          </p:cNvPr>
          <p:cNvSpPr/>
          <p:nvPr/>
        </p:nvSpPr>
        <p:spPr>
          <a:xfrm>
            <a:off x="2161623" y="643390"/>
            <a:ext cx="1104661" cy="369332"/>
          </a:xfrm>
          <a:prstGeom prst="rect">
            <a:avLst/>
          </a:prstGeom>
        </p:spPr>
        <p:txBody>
          <a:bodyPr wrap="none">
            <a:spAutoFit/>
          </a:bodyPr>
          <a:lstStyle/>
          <a:p>
            <a:r>
              <a:rPr lang="en-US">
                <a:solidFill>
                  <a:schemeClr val="bg1"/>
                </a:solidFill>
              </a:rPr>
              <a:t>Load data</a:t>
            </a:r>
          </a:p>
        </p:txBody>
      </p:sp>
      <p:sp>
        <p:nvSpPr>
          <p:cNvPr id="14" name="Rectangle 13">
            <a:extLst>
              <a:ext uri="{FF2B5EF4-FFF2-40B4-BE49-F238E27FC236}">
                <a16:creationId xmlns:a16="http://schemas.microsoft.com/office/drawing/2014/main" id="{F93EF1D9-A394-DB4D-B5F3-08A2D6B838F5}"/>
              </a:ext>
            </a:extLst>
          </p:cNvPr>
          <p:cNvSpPr/>
          <p:nvPr/>
        </p:nvSpPr>
        <p:spPr>
          <a:xfrm>
            <a:off x="3647685" y="643390"/>
            <a:ext cx="1598002" cy="369332"/>
          </a:xfrm>
          <a:prstGeom prst="rect">
            <a:avLst/>
          </a:prstGeom>
        </p:spPr>
        <p:txBody>
          <a:bodyPr wrap="none">
            <a:spAutoFit/>
          </a:bodyPr>
          <a:lstStyle/>
          <a:p>
            <a:r>
              <a:rPr lang="en-US">
                <a:solidFill>
                  <a:schemeClr val="accent6">
                    <a:lumMod val="40000"/>
                    <a:lumOff val="60000"/>
                  </a:schemeClr>
                </a:solidFill>
              </a:rPr>
              <a:t>Transform data</a:t>
            </a:r>
          </a:p>
        </p:txBody>
      </p:sp>
      <p:sp>
        <p:nvSpPr>
          <p:cNvPr id="15" name="Rectangle 14">
            <a:extLst>
              <a:ext uri="{FF2B5EF4-FFF2-40B4-BE49-F238E27FC236}">
                <a16:creationId xmlns:a16="http://schemas.microsoft.com/office/drawing/2014/main" id="{2C0B81F4-3675-BD40-8D87-8CD5F4C3E36B}"/>
              </a:ext>
            </a:extLst>
          </p:cNvPr>
          <p:cNvSpPr/>
          <p:nvPr/>
        </p:nvSpPr>
        <p:spPr>
          <a:xfrm>
            <a:off x="5381087" y="643390"/>
            <a:ext cx="1523174" cy="369332"/>
          </a:xfrm>
          <a:prstGeom prst="rect">
            <a:avLst/>
          </a:prstGeom>
        </p:spPr>
        <p:txBody>
          <a:bodyPr wrap="none">
            <a:spAutoFit/>
          </a:bodyPr>
          <a:lstStyle/>
          <a:p>
            <a:r>
              <a:rPr lang="en-US">
                <a:solidFill>
                  <a:schemeClr val="accent6">
                    <a:lumMod val="40000"/>
                    <a:lumOff val="60000"/>
                  </a:schemeClr>
                </a:solidFill>
              </a:rPr>
              <a:t>Add algorithm</a:t>
            </a:r>
          </a:p>
        </p:txBody>
      </p:sp>
      <p:sp>
        <p:nvSpPr>
          <p:cNvPr id="16" name="Rectangle 15">
            <a:extLst>
              <a:ext uri="{FF2B5EF4-FFF2-40B4-BE49-F238E27FC236}">
                <a16:creationId xmlns:a16="http://schemas.microsoft.com/office/drawing/2014/main" id="{67437E55-5CA7-9243-B08B-9CE75C4AA542}"/>
              </a:ext>
            </a:extLst>
          </p:cNvPr>
          <p:cNvSpPr/>
          <p:nvPr/>
        </p:nvSpPr>
        <p:spPr>
          <a:xfrm>
            <a:off x="7187610" y="643390"/>
            <a:ext cx="1292533" cy="369332"/>
          </a:xfrm>
          <a:prstGeom prst="rect">
            <a:avLst/>
          </a:prstGeom>
        </p:spPr>
        <p:txBody>
          <a:bodyPr wrap="none">
            <a:spAutoFit/>
          </a:bodyPr>
          <a:lstStyle/>
          <a:p>
            <a:r>
              <a:rPr lang="en-US">
                <a:solidFill>
                  <a:schemeClr val="accent6">
                    <a:lumMod val="40000"/>
                    <a:lumOff val="60000"/>
                  </a:schemeClr>
                </a:solidFill>
              </a:rPr>
              <a:t>Train model</a:t>
            </a:r>
          </a:p>
        </p:txBody>
      </p:sp>
      <p:sp>
        <p:nvSpPr>
          <p:cNvPr id="17" name="Rectangle 16">
            <a:extLst>
              <a:ext uri="{FF2B5EF4-FFF2-40B4-BE49-F238E27FC236}">
                <a16:creationId xmlns:a16="http://schemas.microsoft.com/office/drawing/2014/main" id="{4E36AA88-159B-A74D-925C-59FAFCBF003D}"/>
              </a:ext>
            </a:extLst>
          </p:cNvPr>
          <p:cNvSpPr/>
          <p:nvPr/>
        </p:nvSpPr>
        <p:spPr>
          <a:xfrm>
            <a:off x="8719776" y="643390"/>
            <a:ext cx="1625188" cy="369332"/>
          </a:xfrm>
          <a:prstGeom prst="rect">
            <a:avLst/>
          </a:prstGeom>
        </p:spPr>
        <p:txBody>
          <a:bodyPr wrap="none">
            <a:spAutoFit/>
          </a:bodyPr>
          <a:lstStyle/>
          <a:p>
            <a:r>
              <a:rPr lang="en-US">
                <a:solidFill>
                  <a:schemeClr val="accent6">
                    <a:lumMod val="40000"/>
                    <a:lumOff val="60000"/>
                  </a:schemeClr>
                </a:solidFill>
              </a:rPr>
              <a:t>Evaluate model</a:t>
            </a:r>
          </a:p>
        </p:txBody>
      </p:sp>
      <p:sp>
        <p:nvSpPr>
          <p:cNvPr id="18" name="Rectangle 17">
            <a:extLst>
              <a:ext uri="{FF2B5EF4-FFF2-40B4-BE49-F238E27FC236}">
                <a16:creationId xmlns:a16="http://schemas.microsoft.com/office/drawing/2014/main" id="{BD00EAF7-FC21-F545-8512-311F14DB93D5}"/>
              </a:ext>
            </a:extLst>
          </p:cNvPr>
          <p:cNvSpPr/>
          <p:nvPr/>
        </p:nvSpPr>
        <p:spPr>
          <a:xfrm>
            <a:off x="10481468" y="643390"/>
            <a:ext cx="1491499" cy="369332"/>
          </a:xfrm>
          <a:prstGeom prst="rect">
            <a:avLst/>
          </a:prstGeom>
        </p:spPr>
        <p:txBody>
          <a:bodyPr wrap="none">
            <a:spAutoFit/>
          </a:bodyPr>
          <a:lstStyle/>
          <a:p>
            <a:r>
              <a:rPr lang="en-US">
                <a:solidFill>
                  <a:schemeClr val="accent6">
                    <a:lumMod val="40000"/>
                    <a:lumOff val="60000"/>
                  </a:schemeClr>
                </a:solidFill>
              </a:rPr>
              <a:t>Deploy model</a:t>
            </a:r>
          </a:p>
        </p:txBody>
      </p:sp>
      <p:sp>
        <p:nvSpPr>
          <p:cNvPr id="19" name="Text Placeholder 18">
            <a:extLst>
              <a:ext uri="{FF2B5EF4-FFF2-40B4-BE49-F238E27FC236}">
                <a16:creationId xmlns:a16="http://schemas.microsoft.com/office/drawing/2014/main" id="{40C85C7E-E4C8-F345-83ED-48FE0CF61814}"/>
              </a:ext>
            </a:extLst>
          </p:cNvPr>
          <p:cNvSpPr>
            <a:spLocks noGrp="1"/>
          </p:cNvSpPr>
          <p:nvPr>
            <p:ph type="body" sz="quarter" idx="10"/>
          </p:nvPr>
        </p:nvSpPr>
        <p:spPr>
          <a:xfrm>
            <a:off x="269239" y="1189177"/>
            <a:ext cx="11653523" cy="2117503"/>
          </a:xfrm>
        </p:spPr>
        <p:txBody>
          <a:bodyPr vert="horz" wrap="square" lIns="146304" tIns="91440" rIns="146304" bIns="91440" rtlCol="0" anchor="t">
            <a:spAutoFit/>
          </a:bodyPr>
          <a:lstStyle/>
          <a:p>
            <a:pPr marL="335915" indent="-335915"/>
            <a:r>
              <a:rPr lang="en-US" sz="3200">
                <a:latin typeface="Segoe UI"/>
                <a:cs typeface="Segoe UI"/>
              </a:rPr>
              <a:t>Features = inputs for ML</a:t>
            </a:r>
          </a:p>
          <a:p>
            <a:pPr marL="572135" lvl="1" indent="-236220"/>
            <a:r>
              <a:rPr lang="en-US" sz="2800"/>
              <a:t>Attributes used to make predictions</a:t>
            </a:r>
            <a:endParaRPr lang="en-US" sz="2800">
              <a:cs typeface="Segoe UI"/>
            </a:endParaRPr>
          </a:p>
          <a:p>
            <a:pPr marL="335915" indent="-335915"/>
            <a:r>
              <a:rPr lang="en-US" sz="3200">
                <a:latin typeface="Segoe UI"/>
                <a:cs typeface="Segoe UI"/>
              </a:rPr>
              <a:t>Label = output of ML</a:t>
            </a:r>
          </a:p>
          <a:p>
            <a:pPr marL="572135" lvl="1" indent="-236220"/>
            <a:r>
              <a:rPr lang="en-US" sz="2800"/>
              <a:t>What you want to predict</a:t>
            </a:r>
            <a:endParaRPr lang="en-US" sz="2800">
              <a:cs typeface="Segoe UI"/>
            </a:endParaRPr>
          </a:p>
        </p:txBody>
      </p:sp>
      <p:pic>
        <p:nvPicPr>
          <p:cNvPr id="2050" name="Picture 2" descr="Example &#10;Features &#10;(input) &#10;Comment Text &#10;M,low... Loved this place. &#10;Crust is not good. &#10;Not tasty and the texture was just nasty. &#10;The selection on the menu was great. &#10;Sentiment &#10;1 &#10;1 &#10;Label &#10;(output) &#10;Yelp review dataset ">
            <a:extLst>
              <a:ext uri="{FF2B5EF4-FFF2-40B4-BE49-F238E27FC236}">
                <a16:creationId xmlns:a16="http://schemas.microsoft.com/office/drawing/2014/main" id="{29C9094B-B78B-8948-A1EB-6AB0D7989C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84"/>
          <a:stretch/>
        </p:blipFill>
        <p:spPr bwMode="auto">
          <a:xfrm>
            <a:off x="370589" y="3635652"/>
            <a:ext cx="11461716" cy="2585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0483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398FD36-88CE-554A-A897-906FF0FA0640}"/>
              </a:ext>
            </a:extLst>
          </p:cNvPr>
          <p:cNvSpPr/>
          <p:nvPr/>
        </p:nvSpPr>
        <p:spPr bwMode="auto">
          <a:xfrm>
            <a:off x="-17507" y="-56434"/>
            <a:ext cx="12209507" cy="1078410"/>
          </a:xfrm>
          <a:prstGeom prst="rect">
            <a:avLst/>
          </a:prstGeom>
          <a:solidFill>
            <a:srgbClr val="6031D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endParaRPr lang="en-US" sz="4000">
              <a:gradFill>
                <a:gsLst>
                  <a:gs pos="0">
                    <a:srgbClr val="FFFFFF"/>
                  </a:gs>
                  <a:gs pos="100000">
                    <a:srgbClr val="FFFFFF"/>
                  </a:gs>
                </a:gsLst>
                <a:lin ang="5400000" scaled="0"/>
              </a:gradFill>
              <a:ea typeface="Segoe UI" pitchFamily="34" charset="0"/>
              <a:cs typeface="Segoe UI" pitchFamily="34" charset="0"/>
            </a:endParaRPr>
          </a:p>
        </p:txBody>
      </p:sp>
      <p:cxnSp>
        <p:nvCxnSpPr>
          <p:cNvPr id="21" name="Straight Connector 20">
            <a:extLst>
              <a:ext uri="{FF2B5EF4-FFF2-40B4-BE49-F238E27FC236}">
                <a16:creationId xmlns:a16="http://schemas.microsoft.com/office/drawing/2014/main" id="{6039A17A-9EE1-DC43-BD78-C9180D4E3811}"/>
              </a:ext>
            </a:extLst>
          </p:cNvPr>
          <p:cNvCxnSpPr>
            <a:cxnSpLocks/>
          </p:cNvCxnSpPr>
          <p:nvPr/>
        </p:nvCxnSpPr>
        <p:spPr>
          <a:xfrm>
            <a:off x="1309145" y="421105"/>
            <a:ext cx="1192824" cy="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9893D45B-DB65-8D48-806D-B6FC2AC2A5B6}"/>
              </a:ext>
            </a:extLst>
          </p:cNvPr>
          <p:cNvSpPr/>
          <p:nvPr/>
        </p:nvSpPr>
        <p:spPr bwMode="auto">
          <a:xfrm>
            <a:off x="807122" y="162309"/>
            <a:ext cx="502023" cy="50202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1</a:t>
            </a:r>
          </a:p>
        </p:txBody>
      </p:sp>
      <p:sp>
        <p:nvSpPr>
          <p:cNvPr id="4" name="Rectangle 3">
            <a:extLst>
              <a:ext uri="{FF2B5EF4-FFF2-40B4-BE49-F238E27FC236}">
                <a16:creationId xmlns:a16="http://schemas.microsoft.com/office/drawing/2014/main" id="{20E4B498-BBB7-C544-9B48-445C05339AA3}"/>
              </a:ext>
            </a:extLst>
          </p:cNvPr>
          <p:cNvSpPr/>
          <p:nvPr/>
        </p:nvSpPr>
        <p:spPr>
          <a:xfrm>
            <a:off x="455371" y="643390"/>
            <a:ext cx="1205523" cy="369332"/>
          </a:xfrm>
          <a:prstGeom prst="rect">
            <a:avLst/>
          </a:prstGeom>
        </p:spPr>
        <p:txBody>
          <a:bodyPr wrap="none">
            <a:spAutoFit/>
          </a:bodyPr>
          <a:lstStyle/>
          <a:p>
            <a:r>
              <a:rPr lang="en-US" err="1">
                <a:solidFill>
                  <a:schemeClr val="bg1"/>
                </a:solidFill>
              </a:rPr>
              <a:t>MLContext</a:t>
            </a:r>
            <a:endParaRPr lang="en-US">
              <a:solidFill>
                <a:schemeClr val="bg1"/>
              </a:solidFill>
            </a:endParaRPr>
          </a:p>
        </p:txBody>
      </p:sp>
      <p:sp>
        <p:nvSpPr>
          <p:cNvPr id="7" name="Oval 6">
            <a:extLst>
              <a:ext uri="{FF2B5EF4-FFF2-40B4-BE49-F238E27FC236}">
                <a16:creationId xmlns:a16="http://schemas.microsoft.com/office/drawing/2014/main" id="{3AAA59F4-84E1-9445-8176-9D537D489A02}"/>
              </a:ext>
            </a:extLst>
          </p:cNvPr>
          <p:cNvSpPr/>
          <p:nvPr/>
        </p:nvSpPr>
        <p:spPr bwMode="auto">
          <a:xfrm>
            <a:off x="2501969" y="162309"/>
            <a:ext cx="502023" cy="50202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2</a:t>
            </a:r>
          </a:p>
        </p:txBody>
      </p:sp>
      <p:sp>
        <p:nvSpPr>
          <p:cNvPr id="8" name="Oval 7">
            <a:extLst>
              <a:ext uri="{FF2B5EF4-FFF2-40B4-BE49-F238E27FC236}">
                <a16:creationId xmlns:a16="http://schemas.microsoft.com/office/drawing/2014/main" id="{18C39921-13BC-844C-900A-6A7F339E952E}"/>
              </a:ext>
            </a:extLst>
          </p:cNvPr>
          <p:cNvSpPr/>
          <p:nvPr/>
        </p:nvSpPr>
        <p:spPr bwMode="auto">
          <a:xfrm>
            <a:off x="4196816" y="162309"/>
            <a:ext cx="502023" cy="502023"/>
          </a:xfrm>
          <a:prstGeom prst="ellipse">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3</a:t>
            </a:r>
          </a:p>
        </p:txBody>
      </p:sp>
      <p:sp>
        <p:nvSpPr>
          <p:cNvPr id="9" name="Oval 8">
            <a:extLst>
              <a:ext uri="{FF2B5EF4-FFF2-40B4-BE49-F238E27FC236}">
                <a16:creationId xmlns:a16="http://schemas.microsoft.com/office/drawing/2014/main" id="{611DE482-427E-5B4D-AE0A-746048A0212F}"/>
              </a:ext>
            </a:extLst>
          </p:cNvPr>
          <p:cNvSpPr/>
          <p:nvPr/>
        </p:nvSpPr>
        <p:spPr bwMode="auto">
          <a:xfrm>
            <a:off x="10976207" y="162309"/>
            <a:ext cx="502023" cy="502023"/>
          </a:xfrm>
          <a:prstGeom prst="ellipse">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7</a:t>
            </a:r>
          </a:p>
        </p:txBody>
      </p:sp>
      <p:sp>
        <p:nvSpPr>
          <p:cNvPr id="10" name="Oval 9">
            <a:extLst>
              <a:ext uri="{FF2B5EF4-FFF2-40B4-BE49-F238E27FC236}">
                <a16:creationId xmlns:a16="http://schemas.microsoft.com/office/drawing/2014/main" id="{83D7A055-A38A-7241-9183-332374FC8D66}"/>
              </a:ext>
            </a:extLst>
          </p:cNvPr>
          <p:cNvSpPr/>
          <p:nvPr/>
        </p:nvSpPr>
        <p:spPr bwMode="auto">
          <a:xfrm>
            <a:off x="9281359" y="162309"/>
            <a:ext cx="502023" cy="502023"/>
          </a:xfrm>
          <a:prstGeom prst="ellipse">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6</a:t>
            </a:r>
          </a:p>
        </p:txBody>
      </p:sp>
      <p:sp>
        <p:nvSpPr>
          <p:cNvPr id="11" name="Oval 10">
            <a:extLst>
              <a:ext uri="{FF2B5EF4-FFF2-40B4-BE49-F238E27FC236}">
                <a16:creationId xmlns:a16="http://schemas.microsoft.com/office/drawing/2014/main" id="{DD2875D3-8739-0743-8DC0-1448A30A4751}"/>
              </a:ext>
            </a:extLst>
          </p:cNvPr>
          <p:cNvSpPr/>
          <p:nvPr/>
        </p:nvSpPr>
        <p:spPr bwMode="auto">
          <a:xfrm>
            <a:off x="7586511" y="162309"/>
            <a:ext cx="502023" cy="502023"/>
          </a:xfrm>
          <a:prstGeom prst="ellipse">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5</a:t>
            </a:r>
          </a:p>
        </p:txBody>
      </p:sp>
      <p:sp>
        <p:nvSpPr>
          <p:cNvPr id="12" name="Oval 11">
            <a:extLst>
              <a:ext uri="{FF2B5EF4-FFF2-40B4-BE49-F238E27FC236}">
                <a16:creationId xmlns:a16="http://schemas.microsoft.com/office/drawing/2014/main" id="{90FA2A3A-1099-404F-A22C-FB1441B640AF}"/>
              </a:ext>
            </a:extLst>
          </p:cNvPr>
          <p:cNvSpPr/>
          <p:nvPr/>
        </p:nvSpPr>
        <p:spPr bwMode="auto">
          <a:xfrm>
            <a:off x="5891663" y="162309"/>
            <a:ext cx="502023" cy="502023"/>
          </a:xfrm>
          <a:prstGeom prst="ellipse">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4</a:t>
            </a:r>
          </a:p>
        </p:txBody>
      </p:sp>
      <p:sp>
        <p:nvSpPr>
          <p:cNvPr id="13" name="Rectangle 12">
            <a:extLst>
              <a:ext uri="{FF2B5EF4-FFF2-40B4-BE49-F238E27FC236}">
                <a16:creationId xmlns:a16="http://schemas.microsoft.com/office/drawing/2014/main" id="{8117416B-8278-454B-AE78-ED7B9ABCC3C7}"/>
              </a:ext>
            </a:extLst>
          </p:cNvPr>
          <p:cNvSpPr/>
          <p:nvPr/>
        </p:nvSpPr>
        <p:spPr>
          <a:xfrm>
            <a:off x="2161623" y="643390"/>
            <a:ext cx="1104661" cy="369332"/>
          </a:xfrm>
          <a:prstGeom prst="rect">
            <a:avLst/>
          </a:prstGeom>
        </p:spPr>
        <p:txBody>
          <a:bodyPr wrap="none">
            <a:spAutoFit/>
          </a:bodyPr>
          <a:lstStyle/>
          <a:p>
            <a:r>
              <a:rPr lang="en-US">
                <a:solidFill>
                  <a:schemeClr val="bg1"/>
                </a:solidFill>
              </a:rPr>
              <a:t>Load data</a:t>
            </a:r>
          </a:p>
        </p:txBody>
      </p:sp>
      <p:sp>
        <p:nvSpPr>
          <p:cNvPr id="14" name="Rectangle 13">
            <a:extLst>
              <a:ext uri="{FF2B5EF4-FFF2-40B4-BE49-F238E27FC236}">
                <a16:creationId xmlns:a16="http://schemas.microsoft.com/office/drawing/2014/main" id="{F93EF1D9-A394-DB4D-B5F3-08A2D6B838F5}"/>
              </a:ext>
            </a:extLst>
          </p:cNvPr>
          <p:cNvSpPr/>
          <p:nvPr/>
        </p:nvSpPr>
        <p:spPr>
          <a:xfrm>
            <a:off x="3647685" y="643390"/>
            <a:ext cx="1598002" cy="369332"/>
          </a:xfrm>
          <a:prstGeom prst="rect">
            <a:avLst/>
          </a:prstGeom>
        </p:spPr>
        <p:txBody>
          <a:bodyPr wrap="none">
            <a:spAutoFit/>
          </a:bodyPr>
          <a:lstStyle/>
          <a:p>
            <a:r>
              <a:rPr lang="en-US">
                <a:solidFill>
                  <a:schemeClr val="accent6">
                    <a:lumMod val="40000"/>
                    <a:lumOff val="60000"/>
                  </a:schemeClr>
                </a:solidFill>
              </a:rPr>
              <a:t>Transform data</a:t>
            </a:r>
          </a:p>
        </p:txBody>
      </p:sp>
      <p:sp>
        <p:nvSpPr>
          <p:cNvPr id="15" name="Rectangle 14">
            <a:extLst>
              <a:ext uri="{FF2B5EF4-FFF2-40B4-BE49-F238E27FC236}">
                <a16:creationId xmlns:a16="http://schemas.microsoft.com/office/drawing/2014/main" id="{2C0B81F4-3675-BD40-8D87-8CD5F4C3E36B}"/>
              </a:ext>
            </a:extLst>
          </p:cNvPr>
          <p:cNvSpPr/>
          <p:nvPr/>
        </p:nvSpPr>
        <p:spPr>
          <a:xfrm>
            <a:off x="5381087" y="643390"/>
            <a:ext cx="1523174" cy="369332"/>
          </a:xfrm>
          <a:prstGeom prst="rect">
            <a:avLst/>
          </a:prstGeom>
        </p:spPr>
        <p:txBody>
          <a:bodyPr wrap="none">
            <a:spAutoFit/>
          </a:bodyPr>
          <a:lstStyle/>
          <a:p>
            <a:r>
              <a:rPr lang="en-US">
                <a:solidFill>
                  <a:schemeClr val="accent6">
                    <a:lumMod val="40000"/>
                    <a:lumOff val="60000"/>
                  </a:schemeClr>
                </a:solidFill>
              </a:rPr>
              <a:t>Add algorithm</a:t>
            </a:r>
          </a:p>
        </p:txBody>
      </p:sp>
      <p:sp>
        <p:nvSpPr>
          <p:cNvPr id="16" name="Rectangle 15">
            <a:extLst>
              <a:ext uri="{FF2B5EF4-FFF2-40B4-BE49-F238E27FC236}">
                <a16:creationId xmlns:a16="http://schemas.microsoft.com/office/drawing/2014/main" id="{67437E55-5CA7-9243-B08B-9CE75C4AA542}"/>
              </a:ext>
            </a:extLst>
          </p:cNvPr>
          <p:cNvSpPr/>
          <p:nvPr/>
        </p:nvSpPr>
        <p:spPr>
          <a:xfrm>
            <a:off x="7187610" y="643390"/>
            <a:ext cx="1292533" cy="369332"/>
          </a:xfrm>
          <a:prstGeom prst="rect">
            <a:avLst/>
          </a:prstGeom>
        </p:spPr>
        <p:txBody>
          <a:bodyPr wrap="none">
            <a:spAutoFit/>
          </a:bodyPr>
          <a:lstStyle/>
          <a:p>
            <a:r>
              <a:rPr lang="en-US">
                <a:solidFill>
                  <a:schemeClr val="accent6">
                    <a:lumMod val="40000"/>
                    <a:lumOff val="60000"/>
                  </a:schemeClr>
                </a:solidFill>
              </a:rPr>
              <a:t>Train model</a:t>
            </a:r>
          </a:p>
        </p:txBody>
      </p:sp>
      <p:sp>
        <p:nvSpPr>
          <p:cNvPr id="17" name="Rectangle 16">
            <a:extLst>
              <a:ext uri="{FF2B5EF4-FFF2-40B4-BE49-F238E27FC236}">
                <a16:creationId xmlns:a16="http://schemas.microsoft.com/office/drawing/2014/main" id="{4E36AA88-159B-A74D-925C-59FAFCBF003D}"/>
              </a:ext>
            </a:extLst>
          </p:cNvPr>
          <p:cNvSpPr/>
          <p:nvPr/>
        </p:nvSpPr>
        <p:spPr>
          <a:xfrm>
            <a:off x="8719776" y="643390"/>
            <a:ext cx="1625188" cy="369332"/>
          </a:xfrm>
          <a:prstGeom prst="rect">
            <a:avLst/>
          </a:prstGeom>
        </p:spPr>
        <p:txBody>
          <a:bodyPr wrap="none">
            <a:spAutoFit/>
          </a:bodyPr>
          <a:lstStyle/>
          <a:p>
            <a:r>
              <a:rPr lang="en-US">
                <a:solidFill>
                  <a:schemeClr val="accent6">
                    <a:lumMod val="40000"/>
                    <a:lumOff val="60000"/>
                  </a:schemeClr>
                </a:solidFill>
              </a:rPr>
              <a:t>Evaluate model</a:t>
            </a:r>
          </a:p>
        </p:txBody>
      </p:sp>
      <p:sp>
        <p:nvSpPr>
          <p:cNvPr id="18" name="Rectangle 17">
            <a:extLst>
              <a:ext uri="{FF2B5EF4-FFF2-40B4-BE49-F238E27FC236}">
                <a16:creationId xmlns:a16="http://schemas.microsoft.com/office/drawing/2014/main" id="{BD00EAF7-FC21-F545-8512-311F14DB93D5}"/>
              </a:ext>
            </a:extLst>
          </p:cNvPr>
          <p:cNvSpPr/>
          <p:nvPr/>
        </p:nvSpPr>
        <p:spPr>
          <a:xfrm>
            <a:off x="10481468" y="643390"/>
            <a:ext cx="1491499" cy="369332"/>
          </a:xfrm>
          <a:prstGeom prst="rect">
            <a:avLst/>
          </a:prstGeom>
        </p:spPr>
        <p:txBody>
          <a:bodyPr wrap="none">
            <a:spAutoFit/>
          </a:bodyPr>
          <a:lstStyle/>
          <a:p>
            <a:r>
              <a:rPr lang="en-US">
                <a:solidFill>
                  <a:schemeClr val="accent6">
                    <a:lumMod val="40000"/>
                    <a:lumOff val="60000"/>
                  </a:schemeClr>
                </a:solidFill>
              </a:rPr>
              <a:t>Deploy model</a:t>
            </a:r>
          </a:p>
        </p:txBody>
      </p:sp>
      <p:sp>
        <p:nvSpPr>
          <p:cNvPr id="19" name="Text Placeholder 18">
            <a:extLst>
              <a:ext uri="{FF2B5EF4-FFF2-40B4-BE49-F238E27FC236}">
                <a16:creationId xmlns:a16="http://schemas.microsoft.com/office/drawing/2014/main" id="{40C85C7E-E4C8-F345-83ED-48FE0CF61814}"/>
              </a:ext>
            </a:extLst>
          </p:cNvPr>
          <p:cNvSpPr>
            <a:spLocks noGrp="1"/>
          </p:cNvSpPr>
          <p:nvPr>
            <p:ph type="body" sz="quarter" idx="10"/>
          </p:nvPr>
        </p:nvSpPr>
        <p:spPr>
          <a:xfrm>
            <a:off x="269239" y="1189177"/>
            <a:ext cx="11653523" cy="2659190"/>
          </a:xfrm>
        </p:spPr>
        <p:txBody>
          <a:bodyPr vert="horz" wrap="square" lIns="146304" tIns="91440" rIns="146304" bIns="91440" rtlCol="0" anchor="t">
            <a:spAutoFit/>
          </a:bodyPr>
          <a:lstStyle/>
          <a:p>
            <a:pPr marL="335915" indent="-335915"/>
            <a:r>
              <a:rPr lang="en-US" sz="3200">
                <a:latin typeface="Segoe UI"/>
                <a:cs typeface="Segoe UI"/>
              </a:rPr>
              <a:t>Data in ML.NET represented as </a:t>
            </a:r>
            <a:r>
              <a:rPr lang="en-US" sz="3200" b="1">
                <a:solidFill>
                  <a:srgbClr val="6031DF"/>
                </a:solidFill>
                <a:latin typeface="Segoe UI"/>
                <a:cs typeface="Segoe UI"/>
              </a:rPr>
              <a:t>IDataView</a:t>
            </a:r>
          </a:p>
          <a:p>
            <a:pPr marL="335915" indent="-335915"/>
            <a:r>
              <a:rPr lang="en-US" sz="3200">
                <a:latin typeface="Segoe UI"/>
                <a:cs typeface="Segoe UI"/>
              </a:rPr>
              <a:t>Can load data from:</a:t>
            </a:r>
          </a:p>
          <a:p>
            <a:pPr marL="572135" lvl="1" indent="-236220"/>
            <a:r>
              <a:rPr lang="en-US" sz="2800">
                <a:latin typeface="Segoe UI Light"/>
                <a:cs typeface="Segoe UI Light"/>
              </a:rPr>
              <a:t>Files (e.g. TSV, CSV)</a:t>
            </a:r>
          </a:p>
          <a:p>
            <a:pPr marL="572135" lvl="1" indent="-236220"/>
            <a:r>
              <a:rPr lang="en-US" sz="2800">
                <a:latin typeface="Segoe UI Light"/>
                <a:cs typeface="Segoe UI Light"/>
              </a:rPr>
              <a:t>Real-time streaming sources (e.g. SQL, </a:t>
            </a:r>
            <a:r>
              <a:rPr lang="en-US" sz="2800" err="1">
                <a:latin typeface="Segoe UI Light"/>
                <a:cs typeface="Segoe UI Light"/>
              </a:rPr>
              <a:t>CosmosDB</a:t>
            </a:r>
            <a:r>
              <a:rPr lang="en-US" sz="2800">
                <a:latin typeface="Segoe UI Light"/>
                <a:cs typeface="Segoe UI Light"/>
              </a:rPr>
              <a:t>)</a:t>
            </a:r>
          </a:p>
          <a:p>
            <a:pPr marL="572135" lvl="1" indent="-236220"/>
            <a:r>
              <a:rPr lang="en-US" sz="2800">
                <a:latin typeface="Segoe UI Light"/>
                <a:cs typeface="Segoe UI Light"/>
              </a:rPr>
              <a:t>Other data sources (e.g. </a:t>
            </a:r>
            <a:r>
              <a:rPr lang="en-US" sz="2800" err="1">
                <a:latin typeface="Segoe UI Light"/>
                <a:cs typeface="Segoe UI Light"/>
              </a:rPr>
              <a:t>Enumerables</a:t>
            </a:r>
            <a:r>
              <a:rPr lang="en-US" sz="2800">
                <a:latin typeface="Segoe UI Light"/>
                <a:cs typeface="Segoe UI Light"/>
              </a:rPr>
              <a:t>, JSON, XML)</a:t>
            </a:r>
          </a:p>
        </p:txBody>
      </p:sp>
      <p:pic>
        <p:nvPicPr>
          <p:cNvPr id="5" name="Picture 4">
            <a:extLst>
              <a:ext uri="{FF2B5EF4-FFF2-40B4-BE49-F238E27FC236}">
                <a16:creationId xmlns:a16="http://schemas.microsoft.com/office/drawing/2014/main" id="{49C3F5F8-4392-8F4A-8129-0DDDFD9885E1}"/>
              </a:ext>
            </a:extLst>
          </p:cNvPr>
          <p:cNvPicPr>
            <a:picLocks noChangeAspect="1"/>
          </p:cNvPicPr>
          <p:nvPr/>
        </p:nvPicPr>
        <p:blipFill>
          <a:blip r:embed="rId3"/>
          <a:stretch>
            <a:fillRect/>
          </a:stretch>
        </p:blipFill>
        <p:spPr>
          <a:xfrm>
            <a:off x="455371" y="5660177"/>
            <a:ext cx="11611208" cy="798379"/>
          </a:xfrm>
          <a:prstGeom prst="rect">
            <a:avLst/>
          </a:prstGeom>
        </p:spPr>
      </p:pic>
      <p:pic>
        <p:nvPicPr>
          <p:cNvPr id="20" name="Picture 19">
            <a:extLst>
              <a:ext uri="{FF2B5EF4-FFF2-40B4-BE49-F238E27FC236}">
                <a16:creationId xmlns:a16="http://schemas.microsoft.com/office/drawing/2014/main" id="{B305A55D-ADF9-854F-9F43-0899621E524A}"/>
              </a:ext>
            </a:extLst>
          </p:cNvPr>
          <p:cNvPicPr>
            <a:picLocks noChangeAspect="1"/>
          </p:cNvPicPr>
          <p:nvPr/>
        </p:nvPicPr>
        <p:blipFill>
          <a:blip r:embed="rId4"/>
          <a:stretch>
            <a:fillRect/>
          </a:stretch>
        </p:blipFill>
        <p:spPr>
          <a:xfrm>
            <a:off x="566527" y="4198929"/>
            <a:ext cx="10731064" cy="1078410"/>
          </a:xfrm>
          <a:prstGeom prst="rect">
            <a:avLst/>
          </a:prstGeom>
        </p:spPr>
      </p:pic>
    </p:spTree>
    <p:extLst>
      <p:ext uri="{BB962C8B-B14F-4D97-AF65-F5344CB8AC3E}">
        <p14:creationId xmlns:p14="http://schemas.microsoft.com/office/powerpoint/2010/main" val="22770157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398FD36-88CE-554A-A897-906FF0FA0640}"/>
              </a:ext>
            </a:extLst>
          </p:cNvPr>
          <p:cNvSpPr/>
          <p:nvPr/>
        </p:nvSpPr>
        <p:spPr bwMode="auto">
          <a:xfrm>
            <a:off x="-17507" y="-56434"/>
            <a:ext cx="12209507" cy="1078410"/>
          </a:xfrm>
          <a:prstGeom prst="rect">
            <a:avLst/>
          </a:prstGeom>
          <a:solidFill>
            <a:srgbClr val="6031D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endParaRPr lang="en-US" sz="4000">
              <a:gradFill>
                <a:gsLst>
                  <a:gs pos="0">
                    <a:srgbClr val="FFFFFF"/>
                  </a:gs>
                  <a:gs pos="100000">
                    <a:srgbClr val="FFFFFF"/>
                  </a:gs>
                </a:gsLst>
                <a:lin ang="5400000" scaled="0"/>
              </a:gradFill>
              <a:ea typeface="Segoe UI" pitchFamily="34" charset="0"/>
              <a:cs typeface="Segoe UI" pitchFamily="34" charset="0"/>
            </a:endParaRPr>
          </a:p>
        </p:txBody>
      </p:sp>
      <p:cxnSp>
        <p:nvCxnSpPr>
          <p:cNvPr id="21" name="Straight Connector 20">
            <a:extLst>
              <a:ext uri="{FF2B5EF4-FFF2-40B4-BE49-F238E27FC236}">
                <a16:creationId xmlns:a16="http://schemas.microsoft.com/office/drawing/2014/main" id="{6039A17A-9EE1-DC43-BD78-C9180D4E3811}"/>
              </a:ext>
            </a:extLst>
          </p:cNvPr>
          <p:cNvCxnSpPr>
            <a:cxnSpLocks/>
          </p:cNvCxnSpPr>
          <p:nvPr/>
        </p:nvCxnSpPr>
        <p:spPr>
          <a:xfrm>
            <a:off x="1309145" y="421105"/>
            <a:ext cx="2887671" cy="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9893D45B-DB65-8D48-806D-B6FC2AC2A5B6}"/>
              </a:ext>
            </a:extLst>
          </p:cNvPr>
          <p:cNvSpPr/>
          <p:nvPr/>
        </p:nvSpPr>
        <p:spPr bwMode="auto">
          <a:xfrm>
            <a:off x="807122" y="162309"/>
            <a:ext cx="502023" cy="50202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1</a:t>
            </a:r>
          </a:p>
        </p:txBody>
      </p:sp>
      <p:sp>
        <p:nvSpPr>
          <p:cNvPr id="4" name="Rectangle 3">
            <a:extLst>
              <a:ext uri="{FF2B5EF4-FFF2-40B4-BE49-F238E27FC236}">
                <a16:creationId xmlns:a16="http://schemas.microsoft.com/office/drawing/2014/main" id="{20E4B498-BBB7-C544-9B48-445C05339AA3}"/>
              </a:ext>
            </a:extLst>
          </p:cNvPr>
          <p:cNvSpPr/>
          <p:nvPr/>
        </p:nvSpPr>
        <p:spPr>
          <a:xfrm>
            <a:off x="455371" y="643390"/>
            <a:ext cx="1205523" cy="369332"/>
          </a:xfrm>
          <a:prstGeom prst="rect">
            <a:avLst/>
          </a:prstGeom>
        </p:spPr>
        <p:txBody>
          <a:bodyPr wrap="none">
            <a:spAutoFit/>
          </a:bodyPr>
          <a:lstStyle/>
          <a:p>
            <a:r>
              <a:rPr lang="en-US" err="1">
                <a:solidFill>
                  <a:schemeClr val="bg1"/>
                </a:solidFill>
              </a:rPr>
              <a:t>MLContext</a:t>
            </a:r>
            <a:endParaRPr lang="en-US">
              <a:solidFill>
                <a:schemeClr val="bg1"/>
              </a:solidFill>
            </a:endParaRPr>
          </a:p>
        </p:txBody>
      </p:sp>
      <p:sp>
        <p:nvSpPr>
          <p:cNvPr id="7" name="Oval 6">
            <a:extLst>
              <a:ext uri="{FF2B5EF4-FFF2-40B4-BE49-F238E27FC236}">
                <a16:creationId xmlns:a16="http://schemas.microsoft.com/office/drawing/2014/main" id="{3AAA59F4-84E1-9445-8176-9D537D489A02}"/>
              </a:ext>
            </a:extLst>
          </p:cNvPr>
          <p:cNvSpPr/>
          <p:nvPr/>
        </p:nvSpPr>
        <p:spPr bwMode="auto">
          <a:xfrm>
            <a:off x="2501969" y="162309"/>
            <a:ext cx="502023" cy="50202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2</a:t>
            </a:r>
          </a:p>
        </p:txBody>
      </p:sp>
      <p:sp>
        <p:nvSpPr>
          <p:cNvPr id="8" name="Oval 7">
            <a:extLst>
              <a:ext uri="{FF2B5EF4-FFF2-40B4-BE49-F238E27FC236}">
                <a16:creationId xmlns:a16="http://schemas.microsoft.com/office/drawing/2014/main" id="{18C39921-13BC-844C-900A-6A7F339E952E}"/>
              </a:ext>
            </a:extLst>
          </p:cNvPr>
          <p:cNvSpPr/>
          <p:nvPr/>
        </p:nvSpPr>
        <p:spPr bwMode="auto">
          <a:xfrm>
            <a:off x="4196816" y="162309"/>
            <a:ext cx="502023" cy="50202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3</a:t>
            </a:r>
          </a:p>
        </p:txBody>
      </p:sp>
      <p:sp>
        <p:nvSpPr>
          <p:cNvPr id="9" name="Oval 8">
            <a:extLst>
              <a:ext uri="{FF2B5EF4-FFF2-40B4-BE49-F238E27FC236}">
                <a16:creationId xmlns:a16="http://schemas.microsoft.com/office/drawing/2014/main" id="{611DE482-427E-5B4D-AE0A-746048A0212F}"/>
              </a:ext>
            </a:extLst>
          </p:cNvPr>
          <p:cNvSpPr/>
          <p:nvPr/>
        </p:nvSpPr>
        <p:spPr bwMode="auto">
          <a:xfrm>
            <a:off x="10976207" y="162309"/>
            <a:ext cx="502023" cy="502023"/>
          </a:xfrm>
          <a:prstGeom prst="ellipse">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7</a:t>
            </a:r>
          </a:p>
        </p:txBody>
      </p:sp>
      <p:sp>
        <p:nvSpPr>
          <p:cNvPr id="10" name="Oval 9">
            <a:extLst>
              <a:ext uri="{FF2B5EF4-FFF2-40B4-BE49-F238E27FC236}">
                <a16:creationId xmlns:a16="http://schemas.microsoft.com/office/drawing/2014/main" id="{83D7A055-A38A-7241-9183-332374FC8D66}"/>
              </a:ext>
            </a:extLst>
          </p:cNvPr>
          <p:cNvSpPr/>
          <p:nvPr/>
        </p:nvSpPr>
        <p:spPr bwMode="auto">
          <a:xfrm>
            <a:off x="9281359" y="162309"/>
            <a:ext cx="502023" cy="502023"/>
          </a:xfrm>
          <a:prstGeom prst="ellipse">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6</a:t>
            </a:r>
          </a:p>
        </p:txBody>
      </p:sp>
      <p:sp>
        <p:nvSpPr>
          <p:cNvPr id="11" name="Oval 10">
            <a:extLst>
              <a:ext uri="{FF2B5EF4-FFF2-40B4-BE49-F238E27FC236}">
                <a16:creationId xmlns:a16="http://schemas.microsoft.com/office/drawing/2014/main" id="{DD2875D3-8739-0743-8DC0-1448A30A4751}"/>
              </a:ext>
            </a:extLst>
          </p:cNvPr>
          <p:cNvSpPr/>
          <p:nvPr/>
        </p:nvSpPr>
        <p:spPr bwMode="auto">
          <a:xfrm>
            <a:off x="7586511" y="162309"/>
            <a:ext cx="502023" cy="502023"/>
          </a:xfrm>
          <a:prstGeom prst="ellipse">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5</a:t>
            </a:r>
          </a:p>
        </p:txBody>
      </p:sp>
      <p:sp>
        <p:nvSpPr>
          <p:cNvPr id="12" name="Oval 11">
            <a:extLst>
              <a:ext uri="{FF2B5EF4-FFF2-40B4-BE49-F238E27FC236}">
                <a16:creationId xmlns:a16="http://schemas.microsoft.com/office/drawing/2014/main" id="{90FA2A3A-1099-404F-A22C-FB1441B640AF}"/>
              </a:ext>
            </a:extLst>
          </p:cNvPr>
          <p:cNvSpPr/>
          <p:nvPr/>
        </p:nvSpPr>
        <p:spPr bwMode="auto">
          <a:xfrm>
            <a:off x="5891663" y="162309"/>
            <a:ext cx="502023" cy="502023"/>
          </a:xfrm>
          <a:prstGeom prst="ellipse">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4</a:t>
            </a:r>
          </a:p>
        </p:txBody>
      </p:sp>
      <p:sp>
        <p:nvSpPr>
          <p:cNvPr id="13" name="Rectangle 12">
            <a:extLst>
              <a:ext uri="{FF2B5EF4-FFF2-40B4-BE49-F238E27FC236}">
                <a16:creationId xmlns:a16="http://schemas.microsoft.com/office/drawing/2014/main" id="{8117416B-8278-454B-AE78-ED7B9ABCC3C7}"/>
              </a:ext>
            </a:extLst>
          </p:cNvPr>
          <p:cNvSpPr/>
          <p:nvPr/>
        </p:nvSpPr>
        <p:spPr>
          <a:xfrm>
            <a:off x="2161623" y="643390"/>
            <a:ext cx="1104661" cy="369332"/>
          </a:xfrm>
          <a:prstGeom prst="rect">
            <a:avLst/>
          </a:prstGeom>
        </p:spPr>
        <p:txBody>
          <a:bodyPr wrap="none">
            <a:spAutoFit/>
          </a:bodyPr>
          <a:lstStyle/>
          <a:p>
            <a:r>
              <a:rPr lang="en-US">
                <a:solidFill>
                  <a:schemeClr val="bg1"/>
                </a:solidFill>
              </a:rPr>
              <a:t>Load data</a:t>
            </a:r>
          </a:p>
        </p:txBody>
      </p:sp>
      <p:sp>
        <p:nvSpPr>
          <p:cNvPr id="14" name="Rectangle 13">
            <a:extLst>
              <a:ext uri="{FF2B5EF4-FFF2-40B4-BE49-F238E27FC236}">
                <a16:creationId xmlns:a16="http://schemas.microsoft.com/office/drawing/2014/main" id="{F93EF1D9-A394-DB4D-B5F3-08A2D6B838F5}"/>
              </a:ext>
            </a:extLst>
          </p:cNvPr>
          <p:cNvSpPr/>
          <p:nvPr/>
        </p:nvSpPr>
        <p:spPr>
          <a:xfrm>
            <a:off x="3647685" y="643390"/>
            <a:ext cx="1598002" cy="369332"/>
          </a:xfrm>
          <a:prstGeom prst="rect">
            <a:avLst/>
          </a:prstGeom>
        </p:spPr>
        <p:txBody>
          <a:bodyPr wrap="none">
            <a:spAutoFit/>
          </a:bodyPr>
          <a:lstStyle/>
          <a:p>
            <a:r>
              <a:rPr lang="en-US">
                <a:solidFill>
                  <a:schemeClr val="bg1"/>
                </a:solidFill>
              </a:rPr>
              <a:t>Transform data</a:t>
            </a:r>
          </a:p>
        </p:txBody>
      </p:sp>
      <p:sp>
        <p:nvSpPr>
          <p:cNvPr id="15" name="Rectangle 14">
            <a:extLst>
              <a:ext uri="{FF2B5EF4-FFF2-40B4-BE49-F238E27FC236}">
                <a16:creationId xmlns:a16="http://schemas.microsoft.com/office/drawing/2014/main" id="{2C0B81F4-3675-BD40-8D87-8CD5F4C3E36B}"/>
              </a:ext>
            </a:extLst>
          </p:cNvPr>
          <p:cNvSpPr/>
          <p:nvPr/>
        </p:nvSpPr>
        <p:spPr>
          <a:xfrm>
            <a:off x="5381087" y="643390"/>
            <a:ext cx="1523174" cy="369332"/>
          </a:xfrm>
          <a:prstGeom prst="rect">
            <a:avLst/>
          </a:prstGeom>
        </p:spPr>
        <p:txBody>
          <a:bodyPr wrap="none">
            <a:spAutoFit/>
          </a:bodyPr>
          <a:lstStyle/>
          <a:p>
            <a:r>
              <a:rPr lang="en-US">
                <a:solidFill>
                  <a:schemeClr val="accent6">
                    <a:lumMod val="40000"/>
                    <a:lumOff val="60000"/>
                  </a:schemeClr>
                </a:solidFill>
              </a:rPr>
              <a:t>Add algorithm</a:t>
            </a:r>
          </a:p>
        </p:txBody>
      </p:sp>
      <p:sp>
        <p:nvSpPr>
          <p:cNvPr id="16" name="Rectangle 15">
            <a:extLst>
              <a:ext uri="{FF2B5EF4-FFF2-40B4-BE49-F238E27FC236}">
                <a16:creationId xmlns:a16="http://schemas.microsoft.com/office/drawing/2014/main" id="{67437E55-5CA7-9243-B08B-9CE75C4AA542}"/>
              </a:ext>
            </a:extLst>
          </p:cNvPr>
          <p:cNvSpPr/>
          <p:nvPr/>
        </p:nvSpPr>
        <p:spPr>
          <a:xfrm>
            <a:off x="7187610" y="643390"/>
            <a:ext cx="1292533" cy="369332"/>
          </a:xfrm>
          <a:prstGeom prst="rect">
            <a:avLst/>
          </a:prstGeom>
        </p:spPr>
        <p:txBody>
          <a:bodyPr wrap="none">
            <a:spAutoFit/>
          </a:bodyPr>
          <a:lstStyle/>
          <a:p>
            <a:r>
              <a:rPr lang="en-US">
                <a:solidFill>
                  <a:schemeClr val="accent6">
                    <a:lumMod val="40000"/>
                    <a:lumOff val="60000"/>
                  </a:schemeClr>
                </a:solidFill>
              </a:rPr>
              <a:t>Train model</a:t>
            </a:r>
          </a:p>
        </p:txBody>
      </p:sp>
      <p:sp>
        <p:nvSpPr>
          <p:cNvPr id="17" name="Rectangle 16">
            <a:extLst>
              <a:ext uri="{FF2B5EF4-FFF2-40B4-BE49-F238E27FC236}">
                <a16:creationId xmlns:a16="http://schemas.microsoft.com/office/drawing/2014/main" id="{4E36AA88-159B-A74D-925C-59FAFCBF003D}"/>
              </a:ext>
            </a:extLst>
          </p:cNvPr>
          <p:cNvSpPr/>
          <p:nvPr/>
        </p:nvSpPr>
        <p:spPr>
          <a:xfrm>
            <a:off x="8719776" y="643390"/>
            <a:ext cx="1625188" cy="369332"/>
          </a:xfrm>
          <a:prstGeom prst="rect">
            <a:avLst/>
          </a:prstGeom>
        </p:spPr>
        <p:txBody>
          <a:bodyPr wrap="none">
            <a:spAutoFit/>
          </a:bodyPr>
          <a:lstStyle/>
          <a:p>
            <a:r>
              <a:rPr lang="en-US">
                <a:solidFill>
                  <a:schemeClr val="accent6">
                    <a:lumMod val="40000"/>
                    <a:lumOff val="60000"/>
                  </a:schemeClr>
                </a:solidFill>
              </a:rPr>
              <a:t>Evaluate model</a:t>
            </a:r>
          </a:p>
        </p:txBody>
      </p:sp>
      <p:sp>
        <p:nvSpPr>
          <p:cNvPr id="18" name="Rectangle 17">
            <a:extLst>
              <a:ext uri="{FF2B5EF4-FFF2-40B4-BE49-F238E27FC236}">
                <a16:creationId xmlns:a16="http://schemas.microsoft.com/office/drawing/2014/main" id="{BD00EAF7-FC21-F545-8512-311F14DB93D5}"/>
              </a:ext>
            </a:extLst>
          </p:cNvPr>
          <p:cNvSpPr/>
          <p:nvPr/>
        </p:nvSpPr>
        <p:spPr>
          <a:xfrm>
            <a:off x="10481468" y="643390"/>
            <a:ext cx="1491499" cy="369332"/>
          </a:xfrm>
          <a:prstGeom prst="rect">
            <a:avLst/>
          </a:prstGeom>
        </p:spPr>
        <p:txBody>
          <a:bodyPr wrap="none">
            <a:spAutoFit/>
          </a:bodyPr>
          <a:lstStyle/>
          <a:p>
            <a:r>
              <a:rPr lang="en-US">
                <a:solidFill>
                  <a:schemeClr val="accent6">
                    <a:lumMod val="40000"/>
                    <a:lumOff val="60000"/>
                  </a:schemeClr>
                </a:solidFill>
              </a:rPr>
              <a:t>Deploy model</a:t>
            </a:r>
          </a:p>
        </p:txBody>
      </p:sp>
      <p:sp>
        <p:nvSpPr>
          <p:cNvPr id="19" name="Text Placeholder 18">
            <a:extLst>
              <a:ext uri="{FF2B5EF4-FFF2-40B4-BE49-F238E27FC236}">
                <a16:creationId xmlns:a16="http://schemas.microsoft.com/office/drawing/2014/main" id="{40C85C7E-E4C8-F345-83ED-48FE0CF61814}"/>
              </a:ext>
            </a:extLst>
          </p:cNvPr>
          <p:cNvSpPr>
            <a:spLocks noGrp="1"/>
          </p:cNvSpPr>
          <p:nvPr>
            <p:ph type="body" sz="quarter" idx="10"/>
          </p:nvPr>
        </p:nvSpPr>
        <p:spPr>
          <a:xfrm>
            <a:off x="269239" y="1189177"/>
            <a:ext cx="11653523" cy="2529923"/>
          </a:xfrm>
        </p:spPr>
        <p:txBody>
          <a:bodyPr vert="horz" wrap="square" lIns="146304" tIns="91440" rIns="146304" bIns="91440" rtlCol="0" anchor="t">
            <a:spAutoFit/>
          </a:bodyPr>
          <a:lstStyle/>
          <a:p>
            <a:pPr marL="335915" indent="-335915"/>
            <a:r>
              <a:rPr lang="en-US" sz="3200">
                <a:latin typeface="Segoe UI"/>
                <a:cs typeface="Segoe UI"/>
              </a:rPr>
              <a:t>Data you have available usually isn't suitable to be used directly to train an ML model</a:t>
            </a:r>
          </a:p>
          <a:p>
            <a:pPr marL="572135" lvl="1" indent="-236220"/>
            <a:r>
              <a:rPr lang="en-US" sz="2800"/>
              <a:t>Raw data needs to be pre-processed using data transformations</a:t>
            </a:r>
            <a:endParaRPr lang="en-US" sz="2800">
              <a:cs typeface="Segoe UI"/>
            </a:endParaRPr>
          </a:p>
          <a:p>
            <a:pPr marL="335915" indent="-335915"/>
            <a:r>
              <a:rPr lang="en-US" sz="3200" b="1">
                <a:solidFill>
                  <a:srgbClr val="6031DF"/>
                </a:solidFill>
                <a:latin typeface="Segoe UI"/>
                <a:cs typeface="Segoe UI"/>
              </a:rPr>
              <a:t>Transformers</a:t>
            </a:r>
            <a:r>
              <a:rPr lang="en-US" sz="3200">
                <a:latin typeface="Segoe UI"/>
                <a:cs typeface="Segoe UI"/>
              </a:rPr>
              <a:t> take data, do some work on it, and return new, transformed data</a:t>
            </a:r>
          </a:p>
        </p:txBody>
      </p:sp>
      <p:pic>
        <p:nvPicPr>
          <p:cNvPr id="5122" name="Picture 2" descr="Text &#10;Wow... Loved this place. &#10;Crust is not good. &#10;Not tasty and the texture was just nasty. &#10;The selection on the menu was great. &#10;Example &#10;Text &#10;Featurjzed Text &#10;[0.76, 0.65, 0.44, ...J &#10;[0.98, 0.43, 0.54, ...J &#10;[0.35, 0.73, 0.46, ...J &#10;[0.39, o, 0.75, ...l ">
            <a:extLst>
              <a:ext uri="{FF2B5EF4-FFF2-40B4-BE49-F238E27FC236}">
                <a16:creationId xmlns:a16="http://schemas.microsoft.com/office/drawing/2014/main" id="{34EC4CED-AEB8-B243-9A96-8C45CC949B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293" y="3886301"/>
            <a:ext cx="11922762" cy="2736957"/>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7E0AF2A1-7C15-1C4D-8177-FBDAF74C41B8}"/>
              </a:ext>
            </a:extLst>
          </p:cNvPr>
          <p:cNvSpPr/>
          <p:nvPr/>
        </p:nvSpPr>
        <p:spPr bwMode="auto">
          <a:xfrm>
            <a:off x="5891663" y="5677031"/>
            <a:ext cx="925189" cy="9646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3" name="Rectangle 32">
            <a:extLst>
              <a:ext uri="{FF2B5EF4-FFF2-40B4-BE49-F238E27FC236}">
                <a16:creationId xmlns:a16="http://schemas.microsoft.com/office/drawing/2014/main" id="{84535823-8D52-7D42-B358-D7DB3E4AE934}"/>
              </a:ext>
            </a:extLst>
          </p:cNvPr>
          <p:cNvSpPr/>
          <p:nvPr/>
        </p:nvSpPr>
        <p:spPr bwMode="auto">
          <a:xfrm>
            <a:off x="7751677" y="4904857"/>
            <a:ext cx="925189" cy="95626"/>
          </a:xfrm>
          <a:prstGeom prst="rect">
            <a:avLst/>
          </a:prstGeom>
          <a:solidFill>
            <a:srgbClr val="6031D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3185445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398FD36-88CE-554A-A897-906FF0FA0640}"/>
              </a:ext>
            </a:extLst>
          </p:cNvPr>
          <p:cNvSpPr/>
          <p:nvPr/>
        </p:nvSpPr>
        <p:spPr bwMode="auto">
          <a:xfrm>
            <a:off x="-17507" y="-56434"/>
            <a:ext cx="12209507" cy="1078410"/>
          </a:xfrm>
          <a:prstGeom prst="rect">
            <a:avLst/>
          </a:prstGeom>
          <a:solidFill>
            <a:srgbClr val="6031D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endParaRPr lang="en-US" sz="4000">
              <a:gradFill>
                <a:gsLst>
                  <a:gs pos="0">
                    <a:srgbClr val="FFFFFF"/>
                  </a:gs>
                  <a:gs pos="100000">
                    <a:srgbClr val="FFFFFF"/>
                  </a:gs>
                </a:gsLst>
                <a:lin ang="5400000" scaled="0"/>
              </a:gradFill>
              <a:ea typeface="Segoe UI" pitchFamily="34" charset="0"/>
              <a:cs typeface="Segoe UI" pitchFamily="34" charset="0"/>
            </a:endParaRPr>
          </a:p>
        </p:txBody>
      </p:sp>
      <p:cxnSp>
        <p:nvCxnSpPr>
          <p:cNvPr id="21" name="Straight Connector 20">
            <a:extLst>
              <a:ext uri="{FF2B5EF4-FFF2-40B4-BE49-F238E27FC236}">
                <a16:creationId xmlns:a16="http://schemas.microsoft.com/office/drawing/2014/main" id="{6039A17A-9EE1-DC43-BD78-C9180D4E3811}"/>
              </a:ext>
            </a:extLst>
          </p:cNvPr>
          <p:cNvCxnSpPr>
            <a:cxnSpLocks/>
          </p:cNvCxnSpPr>
          <p:nvPr/>
        </p:nvCxnSpPr>
        <p:spPr>
          <a:xfrm>
            <a:off x="1309145" y="421105"/>
            <a:ext cx="2887671" cy="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9893D45B-DB65-8D48-806D-B6FC2AC2A5B6}"/>
              </a:ext>
            </a:extLst>
          </p:cNvPr>
          <p:cNvSpPr/>
          <p:nvPr/>
        </p:nvSpPr>
        <p:spPr bwMode="auto">
          <a:xfrm>
            <a:off x="807122" y="162309"/>
            <a:ext cx="502023" cy="50202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1</a:t>
            </a:r>
          </a:p>
        </p:txBody>
      </p:sp>
      <p:sp>
        <p:nvSpPr>
          <p:cNvPr id="4" name="Rectangle 3">
            <a:extLst>
              <a:ext uri="{FF2B5EF4-FFF2-40B4-BE49-F238E27FC236}">
                <a16:creationId xmlns:a16="http://schemas.microsoft.com/office/drawing/2014/main" id="{20E4B498-BBB7-C544-9B48-445C05339AA3}"/>
              </a:ext>
            </a:extLst>
          </p:cNvPr>
          <p:cNvSpPr/>
          <p:nvPr/>
        </p:nvSpPr>
        <p:spPr>
          <a:xfrm>
            <a:off x="455371" y="643390"/>
            <a:ext cx="1205523" cy="369332"/>
          </a:xfrm>
          <a:prstGeom prst="rect">
            <a:avLst/>
          </a:prstGeom>
        </p:spPr>
        <p:txBody>
          <a:bodyPr wrap="none">
            <a:spAutoFit/>
          </a:bodyPr>
          <a:lstStyle/>
          <a:p>
            <a:r>
              <a:rPr lang="en-US" err="1">
                <a:solidFill>
                  <a:schemeClr val="bg1"/>
                </a:solidFill>
              </a:rPr>
              <a:t>MLContext</a:t>
            </a:r>
            <a:endParaRPr lang="en-US">
              <a:solidFill>
                <a:schemeClr val="bg1"/>
              </a:solidFill>
            </a:endParaRPr>
          </a:p>
        </p:txBody>
      </p:sp>
      <p:sp>
        <p:nvSpPr>
          <p:cNvPr id="7" name="Oval 6">
            <a:extLst>
              <a:ext uri="{FF2B5EF4-FFF2-40B4-BE49-F238E27FC236}">
                <a16:creationId xmlns:a16="http://schemas.microsoft.com/office/drawing/2014/main" id="{3AAA59F4-84E1-9445-8176-9D537D489A02}"/>
              </a:ext>
            </a:extLst>
          </p:cNvPr>
          <p:cNvSpPr/>
          <p:nvPr/>
        </p:nvSpPr>
        <p:spPr bwMode="auto">
          <a:xfrm>
            <a:off x="2501969" y="162309"/>
            <a:ext cx="502023" cy="50202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2</a:t>
            </a:r>
          </a:p>
        </p:txBody>
      </p:sp>
      <p:sp>
        <p:nvSpPr>
          <p:cNvPr id="8" name="Oval 7">
            <a:extLst>
              <a:ext uri="{FF2B5EF4-FFF2-40B4-BE49-F238E27FC236}">
                <a16:creationId xmlns:a16="http://schemas.microsoft.com/office/drawing/2014/main" id="{18C39921-13BC-844C-900A-6A7F339E952E}"/>
              </a:ext>
            </a:extLst>
          </p:cNvPr>
          <p:cNvSpPr/>
          <p:nvPr/>
        </p:nvSpPr>
        <p:spPr bwMode="auto">
          <a:xfrm>
            <a:off x="4196816" y="162309"/>
            <a:ext cx="502023" cy="50202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3</a:t>
            </a:r>
          </a:p>
        </p:txBody>
      </p:sp>
      <p:sp>
        <p:nvSpPr>
          <p:cNvPr id="9" name="Oval 8">
            <a:extLst>
              <a:ext uri="{FF2B5EF4-FFF2-40B4-BE49-F238E27FC236}">
                <a16:creationId xmlns:a16="http://schemas.microsoft.com/office/drawing/2014/main" id="{611DE482-427E-5B4D-AE0A-746048A0212F}"/>
              </a:ext>
            </a:extLst>
          </p:cNvPr>
          <p:cNvSpPr/>
          <p:nvPr/>
        </p:nvSpPr>
        <p:spPr bwMode="auto">
          <a:xfrm>
            <a:off x="10976207" y="162309"/>
            <a:ext cx="502023" cy="502023"/>
          </a:xfrm>
          <a:prstGeom prst="ellipse">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7</a:t>
            </a:r>
          </a:p>
        </p:txBody>
      </p:sp>
      <p:sp>
        <p:nvSpPr>
          <p:cNvPr id="10" name="Oval 9">
            <a:extLst>
              <a:ext uri="{FF2B5EF4-FFF2-40B4-BE49-F238E27FC236}">
                <a16:creationId xmlns:a16="http://schemas.microsoft.com/office/drawing/2014/main" id="{83D7A055-A38A-7241-9183-332374FC8D66}"/>
              </a:ext>
            </a:extLst>
          </p:cNvPr>
          <p:cNvSpPr/>
          <p:nvPr/>
        </p:nvSpPr>
        <p:spPr bwMode="auto">
          <a:xfrm>
            <a:off x="9281359" y="162309"/>
            <a:ext cx="502023" cy="502023"/>
          </a:xfrm>
          <a:prstGeom prst="ellipse">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6</a:t>
            </a:r>
          </a:p>
        </p:txBody>
      </p:sp>
      <p:sp>
        <p:nvSpPr>
          <p:cNvPr id="11" name="Oval 10">
            <a:extLst>
              <a:ext uri="{FF2B5EF4-FFF2-40B4-BE49-F238E27FC236}">
                <a16:creationId xmlns:a16="http://schemas.microsoft.com/office/drawing/2014/main" id="{DD2875D3-8739-0743-8DC0-1448A30A4751}"/>
              </a:ext>
            </a:extLst>
          </p:cNvPr>
          <p:cNvSpPr/>
          <p:nvPr/>
        </p:nvSpPr>
        <p:spPr bwMode="auto">
          <a:xfrm>
            <a:off x="7586511" y="162309"/>
            <a:ext cx="502023" cy="502023"/>
          </a:xfrm>
          <a:prstGeom prst="ellipse">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5</a:t>
            </a:r>
          </a:p>
        </p:txBody>
      </p:sp>
      <p:sp>
        <p:nvSpPr>
          <p:cNvPr id="12" name="Oval 11">
            <a:extLst>
              <a:ext uri="{FF2B5EF4-FFF2-40B4-BE49-F238E27FC236}">
                <a16:creationId xmlns:a16="http://schemas.microsoft.com/office/drawing/2014/main" id="{90FA2A3A-1099-404F-A22C-FB1441B640AF}"/>
              </a:ext>
            </a:extLst>
          </p:cNvPr>
          <p:cNvSpPr/>
          <p:nvPr/>
        </p:nvSpPr>
        <p:spPr bwMode="auto">
          <a:xfrm>
            <a:off x="5891663" y="162309"/>
            <a:ext cx="502023" cy="502023"/>
          </a:xfrm>
          <a:prstGeom prst="ellipse">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4</a:t>
            </a:r>
          </a:p>
        </p:txBody>
      </p:sp>
      <p:sp>
        <p:nvSpPr>
          <p:cNvPr id="13" name="Rectangle 12">
            <a:extLst>
              <a:ext uri="{FF2B5EF4-FFF2-40B4-BE49-F238E27FC236}">
                <a16:creationId xmlns:a16="http://schemas.microsoft.com/office/drawing/2014/main" id="{8117416B-8278-454B-AE78-ED7B9ABCC3C7}"/>
              </a:ext>
            </a:extLst>
          </p:cNvPr>
          <p:cNvSpPr/>
          <p:nvPr/>
        </p:nvSpPr>
        <p:spPr>
          <a:xfrm>
            <a:off x="2161623" y="643390"/>
            <a:ext cx="1104661" cy="369332"/>
          </a:xfrm>
          <a:prstGeom prst="rect">
            <a:avLst/>
          </a:prstGeom>
        </p:spPr>
        <p:txBody>
          <a:bodyPr wrap="none">
            <a:spAutoFit/>
          </a:bodyPr>
          <a:lstStyle/>
          <a:p>
            <a:r>
              <a:rPr lang="en-US">
                <a:solidFill>
                  <a:schemeClr val="bg1"/>
                </a:solidFill>
              </a:rPr>
              <a:t>Load data</a:t>
            </a:r>
          </a:p>
        </p:txBody>
      </p:sp>
      <p:sp>
        <p:nvSpPr>
          <p:cNvPr id="14" name="Rectangle 13">
            <a:extLst>
              <a:ext uri="{FF2B5EF4-FFF2-40B4-BE49-F238E27FC236}">
                <a16:creationId xmlns:a16="http://schemas.microsoft.com/office/drawing/2014/main" id="{F93EF1D9-A394-DB4D-B5F3-08A2D6B838F5}"/>
              </a:ext>
            </a:extLst>
          </p:cNvPr>
          <p:cNvSpPr/>
          <p:nvPr/>
        </p:nvSpPr>
        <p:spPr>
          <a:xfrm>
            <a:off x="3647685" y="643390"/>
            <a:ext cx="1598002" cy="369332"/>
          </a:xfrm>
          <a:prstGeom prst="rect">
            <a:avLst/>
          </a:prstGeom>
        </p:spPr>
        <p:txBody>
          <a:bodyPr wrap="none">
            <a:spAutoFit/>
          </a:bodyPr>
          <a:lstStyle/>
          <a:p>
            <a:r>
              <a:rPr lang="en-US">
                <a:solidFill>
                  <a:schemeClr val="bg1"/>
                </a:solidFill>
              </a:rPr>
              <a:t>Transform data</a:t>
            </a:r>
          </a:p>
        </p:txBody>
      </p:sp>
      <p:sp>
        <p:nvSpPr>
          <p:cNvPr id="15" name="Rectangle 14">
            <a:extLst>
              <a:ext uri="{FF2B5EF4-FFF2-40B4-BE49-F238E27FC236}">
                <a16:creationId xmlns:a16="http://schemas.microsoft.com/office/drawing/2014/main" id="{2C0B81F4-3675-BD40-8D87-8CD5F4C3E36B}"/>
              </a:ext>
            </a:extLst>
          </p:cNvPr>
          <p:cNvSpPr/>
          <p:nvPr/>
        </p:nvSpPr>
        <p:spPr>
          <a:xfrm>
            <a:off x="5381087" y="643390"/>
            <a:ext cx="1523174" cy="369332"/>
          </a:xfrm>
          <a:prstGeom prst="rect">
            <a:avLst/>
          </a:prstGeom>
        </p:spPr>
        <p:txBody>
          <a:bodyPr wrap="none">
            <a:spAutoFit/>
          </a:bodyPr>
          <a:lstStyle/>
          <a:p>
            <a:r>
              <a:rPr lang="en-US">
                <a:solidFill>
                  <a:schemeClr val="accent6">
                    <a:lumMod val="40000"/>
                    <a:lumOff val="60000"/>
                  </a:schemeClr>
                </a:solidFill>
              </a:rPr>
              <a:t>Add algorithm</a:t>
            </a:r>
          </a:p>
        </p:txBody>
      </p:sp>
      <p:sp>
        <p:nvSpPr>
          <p:cNvPr id="16" name="Rectangle 15">
            <a:extLst>
              <a:ext uri="{FF2B5EF4-FFF2-40B4-BE49-F238E27FC236}">
                <a16:creationId xmlns:a16="http://schemas.microsoft.com/office/drawing/2014/main" id="{67437E55-5CA7-9243-B08B-9CE75C4AA542}"/>
              </a:ext>
            </a:extLst>
          </p:cNvPr>
          <p:cNvSpPr/>
          <p:nvPr/>
        </p:nvSpPr>
        <p:spPr>
          <a:xfrm>
            <a:off x="7187610" y="643390"/>
            <a:ext cx="1292533" cy="369332"/>
          </a:xfrm>
          <a:prstGeom prst="rect">
            <a:avLst/>
          </a:prstGeom>
        </p:spPr>
        <p:txBody>
          <a:bodyPr wrap="none">
            <a:spAutoFit/>
          </a:bodyPr>
          <a:lstStyle/>
          <a:p>
            <a:r>
              <a:rPr lang="en-US">
                <a:solidFill>
                  <a:schemeClr val="accent6">
                    <a:lumMod val="40000"/>
                    <a:lumOff val="60000"/>
                  </a:schemeClr>
                </a:solidFill>
              </a:rPr>
              <a:t>Train model</a:t>
            </a:r>
          </a:p>
        </p:txBody>
      </p:sp>
      <p:sp>
        <p:nvSpPr>
          <p:cNvPr id="17" name="Rectangle 16">
            <a:extLst>
              <a:ext uri="{FF2B5EF4-FFF2-40B4-BE49-F238E27FC236}">
                <a16:creationId xmlns:a16="http://schemas.microsoft.com/office/drawing/2014/main" id="{4E36AA88-159B-A74D-925C-59FAFCBF003D}"/>
              </a:ext>
            </a:extLst>
          </p:cNvPr>
          <p:cNvSpPr/>
          <p:nvPr/>
        </p:nvSpPr>
        <p:spPr>
          <a:xfrm>
            <a:off x="8719776" y="643390"/>
            <a:ext cx="1625188" cy="369332"/>
          </a:xfrm>
          <a:prstGeom prst="rect">
            <a:avLst/>
          </a:prstGeom>
        </p:spPr>
        <p:txBody>
          <a:bodyPr wrap="none">
            <a:spAutoFit/>
          </a:bodyPr>
          <a:lstStyle/>
          <a:p>
            <a:r>
              <a:rPr lang="en-US">
                <a:solidFill>
                  <a:schemeClr val="accent6">
                    <a:lumMod val="40000"/>
                    <a:lumOff val="60000"/>
                  </a:schemeClr>
                </a:solidFill>
              </a:rPr>
              <a:t>Evaluate model</a:t>
            </a:r>
          </a:p>
        </p:txBody>
      </p:sp>
      <p:sp>
        <p:nvSpPr>
          <p:cNvPr id="18" name="Rectangle 17">
            <a:extLst>
              <a:ext uri="{FF2B5EF4-FFF2-40B4-BE49-F238E27FC236}">
                <a16:creationId xmlns:a16="http://schemas.microsoft.com/office/drawing/2014/main" id="{BD00EAF7-FC21-F545-8512-311F14DB93D5}"/>
              </a:ext>
            </a:extLst>
          </p:cNvPr>
          <p:cNvSpPr/>
          <p:nvPr/>
        </p:nvSpPr>
        <p:spPr>
          <a:xfrm>
            <a:off x="10481468" y="643390"/>
            <a:ext cx="1491499" cy="369332"/>
          </a:xfrm>
          <a:prstGeom prst="rect">
            <a:avLst/>
          </a:prstGeom>
        </p:spPr>
        <p:txBody>
          <a:bodyPr wrap="none">
            <a:spAutoFit/>
          </a:bodyPr>
          <a:lstStyle/>
          <a:p>
            <a:r>
              <a:rPr lang="en-US">
                <a:solidFill>
                  <a:schemeClr val="accent6">
                    <a:lumMod val="40000"/>
                    <a:lumOff val="60000"/>
                  </a:schemeClr>
                </a:solidFill>
              </a:rPr>
              <a:t>Deploy model</a:t>
            </a:r>
          </a:p>
        </p:txBody>
      </p:sp>
      <p:sp>
        <p:nvSpPr>
          <p:cNvPr id="19" name="Text Placeholder 18">
            <a:extLst>
              <a:ext uri="{FF2B5EF4-FFF2-40B4-BE49-F238E27FC236}">
                <a16:creationId xmlns:a16="http://schemas.microsoft.com/office/drawing/2014/main" id="{40C85C7E-E4C8-F345-83ED-48FE0CF61814}"/>
              </a:ext>
            </a:extLst>
          </p:cNvPr>
          <p:cNvSpPr>
            <a:spLocks noGrp="1"/>
          </p:cNvSpPr>
          <p:nvPr>
            <p:ph type="body" sz="quarter" idx="10"/>
          </p:nvPr>
        </p:nvSpPr>
        <p:spPr>
          <a:xfrm>
            <a:off x="269239" y="1189177"/>
            <a:ext cx="11653523" cy="2060564"/>
          </a:xfrm>
        </p:spPr>
        <p:txBody>
          <a:bodyPr vert="horz" wrap="square" lIns="146304" tIns="91440" rIns="146304" bIns="91440" rtlCol="0" anchor="t">
            <a:spAutoFit/>
          </a:bodyPr>
          <a:lstStyle/>
          <a:p>
            <a:pPr marL="335915" indent="-335915"/>
            <a:r>
              <a:rPr lang="en-US" sz="3200">
                <a:latin typeface="Segoe UI"/>
                <a:cs typeface="Segoe UI"/>
              </a:rPr>
              <a:t>ML.NET provides built-in set of data transforms </a:t>
            </a:r>
          </a:p>
          <a:p>
            <a:pPr marL="572135" lvl="1" indent="-236220" fontAlgn="ctr"/>
            <a:r>
              <a:rPr lang="en-US" sz="2800" err="1">
                <a:latin typeface="Segoe UI Light"/>
                <a:cs typeface="Segoe UI Light"/>
              </a:rPr>
              <a:t>Featurizing</a:t>
            </a:r>
            <a:r>
              <a:rPr lang="en-US" sz="2800">
                <a:latin typeface="Segoe UI Light"/>
                <a:cs typeface="Segoe UI Light"/>
              </a:rPr>
              <a:t> Text</a:t>
            </a:r>
          </a:p>
          <a:p>
            <a:pPr marL="572135" lvl="1" indent="-236220" fontAlgn="ctr"/>
            <a:r>
              <a:rPr lang="en-US" sz="2800">
                <a:latin typeface="Segoe UI Light"/>
                <a:cs typeface="Segoe UI Light"/>
              </a:rPr>
              <a:t>Replacing missing values</a:t>
            </a:r>
          </a:p>
          <a:p>
            <a:pPr marL="572135" lvl="1" indent="-236220" fontAlgn="ctr"/>
            <a:r>
              <a:rPr lang="en-US" sz="2800">
                <a:latin typeface="Segoe UI Light"/>
                <a:cs typeface="Segoe UI Light"/>
              </a:rPr>
              <a:t>Normalizing values</a:t>
            </a:r>
          </a:p>
        </p:txBody>
      </p:sp>
      <p:pic>
        <p:nvPicPr>
          <p:cNvPr id="5" name="Picture 4">
            <a:extLst>
              <a:ext uri="{FF2B5EF4-FFF2-40B4-BE49-F238E27FC236}">
                <a16:creationId xmlns:a16="http://schemas.microsoft.com/office/drawing/2014/main" id="{53718CDC-0976-1045-A189-3525E7142379}"/>
              </a:ext>
            </a:extLst>
          </p:cNvPr>
          <p:cNvPicPr>
            <a:picLocks noChangeAspect="1"/>
          </p:cNvPicPr>
          <p:nvPr/>
        </p:nvPicPr>
        <p:blipFill>
          <a:blip r:embed="rId3"/>
          <a:stretch>
            <a:fillRect/>
          </a:stretch>
        </p:blipFill>
        <p:spPr>
          <a:xfrm>
            <a:off x="651084" y="3429000"/>
            <a:ext cx="11477500" cy="1390650"/>
          </a:xfrm>
          <a:prstGeom prst="rect">
            <a:avLst/>
          </a:prstGeom>
        </p:spPr>
      </p:pic>
    </p:spTree>
    <p:extLst>
      <p:ext uri="{BB962C8B-B14F-4D97-AF65-F5344CB8AC3E}">
        <p14:creationId xmlns:p14="http://schemas.microsoft.com/office/powerpoint/2010/main" val="6088507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398FD36-88CE-554A-A897-906FF0FA0640}"/>
              </a:ext>
            </a:extLst>
          </p:cNvPr>
          <p:cNvSpPr/>
          <p:nvPr/>
        </p:nvSpPr>
        <p:spPr bwMode="auto">
          <a:xfrm>
            <a:off x="-17507" y="-56434"/>
            <a:ext cx="12209507" cy="1078410"/>
          </a:xfrm>
          <a:prstGeom prst="rect">
            <a:avLst/>
          </a:prstGeom>
          <a:solidFill>
            <a:srgbClr val="6031D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endParaRPr lang="en-US" sz="4000">
              <a:gradFill>
                <a:gsLst>
                  <a:gs pos="0">
                    <a:srgbClr val="FFFFFF"/>
                  </a:gs>
                  <a:gs pos="100000">
                    <a:srgbClr val="FFFFFF"/>
                  </a:gs>
                </a:gsLst>
                <a:lin ang="5400000" scaled="0"/>
              </a:gradFill>
              <a:ea typeface="Segoe UI" pitchFamily="34" charset="0"/>
              <a:cs typeface="Segoe UI" pitchFamily="34" charset="0"/>
            </a:endParaRPr>
          </a:p>
        </p:txBody>
      </p:sp>
      <p:cxnSp>
        <p:nvCxnSpPr>
          <p:cNvPr id="21" name="Straight Connector 20">
            <a:extLst>
              <a:ext uri="{FF2B5EF4-FFF2-40B4-BE49-F238E27FC236}">
                <a16:creationId xmlns:a16="http://schemas.microsoft.com/office/drawing/2014/main" id="{6039A17A-9EE1-DC43-BD78-C9180D4E3811}"/>
              </a:ext>
            </a:extLst>
          </p:cNvPr>
          <p:cNvCxnSpPr>
            <a:cxnSpLocks/>
            <a:endCxn id="12" idx="2"/>
          </p:cNvCxnSpPr>
          <p:nvPr/>
        </p:nvCxnSpPr>
        <p:spPr>
          <a:xfrm flipV="1">
            <a:off x="1309145" y="413321"/>
            <a:ext cx="4582518" cy="7784"/>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9893D45B-DB65-8D48-806D-B6FC2AC2A5B6}"/>
              </a:ext>
            </a:extLst>
          </p:cNvPr>
          <p:cNvSpPr/>
          <p:nvPr/>
        </p:nvSpPr>
        <p:spPr bwMode="auto">
          <a:xfrm>
            <a:off x="807122" y="162309"/>
            <a:ext cx="502023" cy="50202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1</a:t>
            </a:r>
          </a:p>
        </p:txBody>
      </p:sp>
      <p:sp>
        <p:nvSpPr>
          <p:cNvPr id="4" name="Rectangle 3">
            <a:extLst>
              <a:ext uri="{FF2B5EF4-FFF2-40B4-BE49-F238E27FC236}">
                <a16:creationId xmlns:a16="http://schemas.microsoft.com/office/drawing/2014/main" id="{20E4B498-BBB7-C544-9B48-445C05339AA3}"/>
              </a:ext>
            </a:extLst>
          </p:cNvPr>
          <p:cNvSpPr/>
          <p:nvPr/>
        </p:nvSpPr>
        <p:spPr>
          <a:xfrm>
            <a:off x="455371" y="643390"/>
            <a:ext cx="1205523" cy="369332"/>
          </a:xfrm>
          <a:prstGeom prst="rect">
            <a:avLst/>
          </a:prstGeom>
        </p:spPr>
        <p:txBody>
          <a:bodyPr wrap="none">
            <a:spAutoFit/>
          </a:bodyPr>
          <a:lstStyle/>
          <a:p>
            <a:r>
              <a:rPr lang="en-US" err="1">
                <a:solidFill>
                  <a:schemeClr val="bg1"/>
                </a:solidFill>
              </a:rPr>
              <a:t>MLContext</a:t>
            </a:r>
            <a:endParaRPr lang="en-US">
              <a:solidFill>
                <a:schemeClr val="bg1"/>
              </a:solidFill>
            </a:endParaRPr>
          </a:p>
        </p:txBody>
      </p:sp>
      <p:sp>
        <p:nvSpPr>
          <p:cNvPr id="7" name="Oval 6">
            <a:extLst>
              <a:ext uri="{FF2B5EF4-FFF2-40B4-BE49-F238E27FC236}">
                <a16:creationId xmlns:a16="http://schemas.microsoft.com/office/drawing/2014/main" id="{3AAA59F4-84E1-9445-8176-9D537D489A02}"/>
              </a:ext>
            </a:extLst>
          </p:cNvPr>
          <p:cNvSpPr/>
          <p:nvPr/>
        </p:nvSpPr>
        <p:spPr bwMode="auto">
          <a:xfrm>
            <a:off x="2501969" y="162309"/>
            <a:ext cx="502023" cy="50202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2</a:t>
            </a:r>
          </a:p>
        </p:txBody>
      </p:sp>
      <p:sp>
        <p:nvSpPr>
          <p:cNvPr id="8" name="Oval 7">
            <a:extLst>
              <a:ext uri="{FF2B5EF4-FFF2-40B4-BE49-F238E27FC236}">
                <a16:creationId xmlns:a16="http://schemas.microsoft.com/office/drawing/2014/main" id="{18C39921-13BC-844C-900A-6A7F339E952E}"/>
              </a:ext>
            </a:extLst>
          </p:cNvPr>
          <p:cNvSpPr/>
          <p:nvPr/>
        </p:nvSpPr>
        <p:spPr bwMode="auto">
          <a:xfrm>
            <a:off x="4196816" y="162309"/>
            <a:ext cx="502023" cy="50202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3</a:t>
            </a:r>
          </a:p>
        </p:txBody>
      </p:sp>
      <p:sp>
        <p:nvSpPr>
          <p:cNvPr id="9" name="Oval 8">
            <a:extLst>
              <a:ext uri="{FF2B5EF4-FFF2-40B4-BE49-F238E27FC236}">
                <a16:creationId xmlns:a16="http://schemas.microsoft.com/office/drawing/2014/main" id="{611DE482-427E-5B4D-AE0A-746048A0212F}"/>
              </a:ext>
            </a:extLst>
          </p:cNvPr>
          <p:cNvSpPr/>
          <p:nvPr/>
        </p:nvSpPr>
        <p:spPr bwMode="auto">
          <a:xfrm>
            <a:off x="10976207" y="162309"/>
            <a:ext cx="502023" cy="502023"/>
          </a:xfrm>
          <a:prstGeom prst="ellipse">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7</a:t>
            </a:r>
          </a:p>
        </p:txBody>
      </p:sp>
      <p:sp>
        <p:nvSpPr>
          <p:cNvPr id="10" name="Oval 9">
            <a:extLst>
              <a:ext uri="{FF2B5EF4-FFF2-40B4-BE49-F238E27FC236}">
                <a16:creationId xmlns:a16="http://schemas.microsoft.com/office/drawing/2014/main" id="{83D7A055-A38A-7241-9183-332374FC8D66}"/>
              </a:ext>
            </a:extLst>
          </p:cNvPr>
          <p:cNvSpPr/>
          <p:nvPr/>
        </p:nvSpPr>
        <p:spPr bwMode="auto">
          <a:xfrm>
            <a:off x="9281359" y="162309"/>
            <a:ext cx="502023" cy="502023"/>
          </a:xfrm>
          <a:prstGeom prst="ellipse">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6</a:t>
            </a:r>
          </a:p>
        </p:txBody>
      </p:sp>
      <p:sp>
        <p:nvSpPr>
          <p:cNvPr id="11" name="Oval 10">
            <a:extLst>
              <a:ext uri="{FF2B5EF4-FFF2-40B4-BE49-F238E27FC236}">
                <a16:creationId xmlns:a16="http://schemas.microsoft.com/office/drawing/2014/main" id="{DD2875D3-8739-0743-8DC0-1448A30A4751}"/>
              </a:ext>
            </a:extLst>
          </p:cNvPr>
          <p:cNvSpPr/>
          <p:nvPr/>
        </p:nvSpPr>
        <p:spPr bwMode="auto">
          <a:xfrm>
            <a:off x="7586511" y="162309"/>
            <a:ext cx="502023" cy="502023"/>
          </a:xfrm>
          <a:prstGeom prst="ellipse">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5</a:t>
            </a:r>
          </a:p>
        </p:txBody>
      </p:sp>
      <p:sp>
        <p:nvSpPr>
          <p:cNvPr id="12" name="Oval 11">
            <a:extLst>
              <a:ext uri="{FF2B5EF4-FFF2-40B4-BE49-F238E27FC236}">
                <a16:creationId xmlns:a16="http://schemas.microsoft.com/office/drawing/2014/main" id="{90FA2A3A-1099-404F-A22C-FB1441B640AF}"/>
              </a:ext>
            </a:extLst>
          </p:cNvPr>
          <p:cNvSpPr/>
          <p:nvPr/>
        </p:nvSpPr>
        <p:spPr bwMode="auto">
          <a:xfrm>
            <a:off x="5891663" y="162309"/>
            <a:ext cx="502023" cy="50202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4</a:t>
            </a:r>
          </a:p>
        </p:txBody>
      </p:sp>
      <p:sp>
        <p:nvSpPr>
          <p:cNvPr id="13" name="Rectangle 12">
            <a:extLst>
              <a:ext uri="{FF2B5EF4-FFF2-40B4-BE49-F238E27FC236}">
                <a16:creationId xmlns:a16="http://schemas.microsoft.com/office/drawing/2014/main" id="{8117416B-8278-454B-AE78-ED7B9ABCC3C7}"/>
              </a:ext>
            </a:extLst>
          </p:cNvPr>
          <p:cNvSpPr/>
          <p:nvPr/>
        </p:nvSpPr>
        <p:spPr>
          <a:xfrm>
            <a:off x="2161623" y="643390"/>
            <a:ext cx="1104661" cy="369332"/>
          </a:xfrm>
          <a:prstGeom prst="rect">
            <a:avLst/>
          </a:prstGeom>
        </p:spPr>
        <p:txBody>
          <a:bodyPr wrap="none">
            <a:spAutoFit/>
          </a:bodyPr>
          <a:lstStyle/>
          <a:p>
            <a:r>
              <a:rPr lang="en-US">
                <a:solidFill>
                  <a:schemeClr val="bg1"/>
                </a:solidFill>
              </a:rPr>
              <a:t>Load data</a:t>
            </a:r>
          </a:p>
        </p:txBody>
      </p:sp>
      <p:sp>
        <p:nvSpPr>
          <p:cNvPr id="14" name="Rectangle 13">
            <a:extLst>
              <a:ext uri="{FF2B5EF4-FFF2-40B4-BE49-F238E27FC236}">
                <a16:creationId xmlns:a16="http://schemas.microsoft.com/office/drawing/2014/main" id="{F93EF1D9-A394-DB4D-B5F3-08A2D6B838F5}"/>
              </a:ext>
            </a:extLst>
          </p:cNvPr>
          <p:cNvSpPr/>
          <p:nvPr/>
        </p:nvSpPr>
        <p:spPr>
          <a:xfrm>
            <a:off x="3647685" y="643390"/>
            <a:ext cx="1598002" cy="369332"/>
          </a:xfrm>
          <a:prstGeom prst="rect">
            <a:avLst/>
          </a:prstGeom>
        </p:spPr>
        <p:txBody>
          <a:bodyPr wrap="none">
            <a:spAutoFit/>
          </a:bodyPr>
          <a:lstStyle/>
          <a:p>
            <a:r>
              <a:rPr lang="en-US">
                <a:solidFill>
                  <a:schemeClr val="bg1"/>
                </a:solidFill>
              </a:rPr>
              <a:t>Transform data</a:t>
            </a:r>
          </a:p>
        </p:txBody>
      </p:sp>
      <p:sp>
        <p:nvSpPr>
          <p:cNvPr id="15" name="Rectangle 14">
            <a:extLst>
              <a:ext uri="{FF2B5EF4-FFF2-40B4-BE49-F238E27FC236}">
                <a16:creationId xmlns:a16="http://schemas.microsoft.com/office/drawing/2014/main" id="{2C0B81F4-3675-BD40-8D87-8CD5F4C3E36B}"/>
              </a:ext>
            </a:extLst>
          </p:cNvPr>
          <p:cNvSpPr/>
          <p:nvPr/>
        </p:nvSpPr>
        <p:spPr>
          <a:xfrm>
            <a:off x="5381087" y="643390"/>
            <a:ext cx="1523174" cy="369332"/>
          </a:xfrm>
          <a:prstGeom prst="rect">
            <a:avLst/>
          </a:prstGeom>
        </p:spPr>
        <p:txBody>
          <a:bodyPr wrap="none">
            <a:spAutoFit/>
          </a:bodyPr>
          <a:lstStyle/>
          <a:p>
            <a:r>
              <a:rPr lang="en-US">
                <a:solidFill>
                  <a:schemeClr val="bg1"/>
                </a:solidFill>
              </a:rPr>
              <a:t>Add algorithm</a:t>
            </a:r>
          </a:p>
        </p:txBody>
      </p:sp>
      <p:sp>
        <p:nvSpPr>
          <p:cNvPr id="16" name="Rectangle 15">
            <a:extLst>
              <a:ext uri="{FF2B5EF4-FFF2-40B4-BE49-F238E27FC236}">
                <a16:creationId xmlns:a16="http://schemas.microsoft.com/office/drawing/2014/main" id="{67437E55-5CA7-9243-B08B-9CE75C4AA542}"/>
              </a:ext>
            </a:extLst>
          </p:cNvPr>
          <p:cNvSpPr/>
          <p:nvPr/>
        </p:nvSpPr>
        <p:spPr>
          <a:xfrm>
            <a:off x="7187610" y="643390"/>
            <a:ext cx="1292533" cy="369332"/>
          </a:xfrm>
          <a:prstGeom prst="rect">
            <a:avLst/>
          </a:prstGeom>
        </p:spPr>
        <p:txBody>
          <a:bodyPr wrap="none">
            <a:spAutoFit/>
          </a:bodyPr>
          <a:lstStyle/>
          <a:p>
            <a:r>
              <a:rPr lang="en-US">
                <a:solidFill>
                  <a:schemeClr val="accent6">
                    <a:lumMod val="40000"/>
                    <a:lumOff val="60000"/>
                  </a:schemeClr>
                </a:solidFill>
              </a:rPr>
              <a:t>Train model</a:t>
            </a:r>
          </a:p>
        </p:txBody>
      </p:sp>
      <p:sp>
        <p:nvSpPr>
          <p:cNvPr id="17" name="Rectangle 16">
            <a:extLst>
              <a:ext uri="{FF2B5EF4-FFF2-40B4-BE49-F238E27FC236}">
                <a16:creationId xmlns:a16="http://schemas.microsoft.com/office/drawing/2014/main" id="{4E36AA88-159B-A74D-925C-59FAFCBF003D}"/>
              </a:ext>
            </a:extLst>
          </p:cNvPr>
          <p:cNvSpPr/>
          <p:nvPr/>
        </p:nvSpPr>
        <p:spPr>
          <a:xfrm>
            <a:off x="8719776" y="643390"/>
            <a:ext cx="1625188" cy="369332"/>
          </a:xfrm>
          <a:prstGeom prst="rect">
            <a:avLst/>
          </a:prstGeom>
        </p:spPr>
        <p:txBody>
          <a:bodyPr wrap="none">
            <a:spAutoFit/>
          </a:bodyPr>
          <a:lstStyle/>
          <a:p>
            <a:r>
              <a:rPr lang="en-US">
                <a:solidFill>
                  <a:schemeClr val="accent6">
                    <a:lumMod val="40000"/>
                    <a:lumOff val="60000"/>
                  </a:schemeClr>
                </a:solidFill>
              </a:rPr>
              <a:t>Evaluate model</a:t>
            </a:r>
          </a:p>
        </p:txBody>
      </p:sp>
      <p:sp>
        <p:nvSpPr>
          <p:cNvPr id="18" name="Rectangle 17">
            <a:extLst>
              <a:ext uri="{FF2B5EF4-FFF2-40B4-BE49-F238E27FC236}">
                <a16:creationId xmlns:a16="http://schemas.microsoft.com/office/drawing/2014/main" id="{BD00EAF7-FC21-F545-8512-311F14DB93D5}"/>
              </a:ext>
            </a:extLst>
          </p:cNvPr>
          <p:cNvSpPr/>
          <p:nvPr/>
        </p:nvSpPr>
        <p:spPr>
          <a:xfrm>
            <a:off x="10481468" y="643390"/>
            <a:ext cx="1491499" cy="369332"/>
          </a:xfrm>
          <a:prstGeom prst="rect">
            <a:avLst/>
          </a:prstGeom>
        </p:spPr>
        <p:txBody>
          <a:bodyPr wrap="none">
            <a:spAutoFit/>
          </a:bodyPr>
          <a:lstStyle/>
          <a:p>
            <a:r>
              <a:rPr lang="en-US">
                <a:solidFill>
                  <a:schemeClr val="accent6">
                    <a:lumMod val="40000"/>
                    <a:lumOff val="60000"/>
                  </a:schemeClr>
                </a:solidFill>
              </a:rPr>
              <a:t>Deploy model</a:t>
            </a:r>
          </a:p>
        </p:txBody>
      </p:sp>
      <p:sp>
        <p:nvSpPr>
          <p:cNvPr id="19" name="Text Placeholder 18">
            <a:extLst>
              <a:ext uri="{FF2B5EF4-FFF2-40B4-BE49-F238E27FC236}">
                <a16:creationId xmlns:a16="http://schemas.microsoft.com/office/drawing/2014/main" id="{40C85C7E-E4C8-F345-83ED-48FE0CF61814}"/>
              </a:ext>
            </a:extLst>
          </p:cNvPr>
          <p:cNvSpPr>
            <a:spLocks noGrp="1"/>
          </p:cNvSpPr>
          <p:nvPr>
            <p:ph type="body" sz="quarter" idx="10"/>
          </p:nvPr>
        </p:nvSpPr>
        <p:spPr>
          <a:xfrm>
            <a:off x="269239" y="1189177"/>
            <a:ext cx="11653523" cy="1734770"/>
          </a:xfrm>
        </p:spPr>
        <p:txBody>
          <a:bodyPr vert="horz" wrap="square" lIns="146304" tIns="91440" rIns="146304" bIns="91440" rtlCol="0" anchor="t">
            <a:spAutoFit/>
          </a:bodyPr>
          <a:lstStyle/>
          <a:p>
            <a:pPr marL="335915" indent="-335915"/>
            <a:r>
              <a:rPr lang="en-US" sz="3200">
                <a:latin typeface="Segoe UI"/>
                <a:cs typeface="Segoe UI"/>
              </a:rPr>
              <a:t>When using machine learning and ML.NET, you must choose an ML task that goes along with your scenario</a:t>
            </a:r>
          </a:p>
          <a:p>
            <a:pPr marL="335915" indent="-335915"/>
            <a:endParaRPr lang="en-US">
              <a:cs typeface="Segoe UI Light"/>
            </a:endParaRPr>
          </a:p>
        </p:txBody>
      </p:sp>
      <p:graphicFrame>
        <p:nvGraphicFramePr>
          <p:cNvPr id="2" name="Table 1">
            <a:extLst>
              <a:ext uri="{FF2B5EF4-FFF2-40B4-BE49-F238E27FC236}">
                <a16:creationId xmlns:a16="http://schemas.microsoft.com/office/drawing/2014/main" id="{65C27552-5693-DB46-99FE-0AD6582A292B}"/>
              </a:ext>
            </a:extLst>
          </p:cNvPr>
          <p:cNvGraphicFramePr>
            <a:graphicFrameLocks noGrp="1"/>
          </p:cNvGraphicFramePr>
          <p:nvPr>
            <p:extLst>
              <p:ext uri="{D42A27DB-BD31-4B8C-83A1-F6EECF244321}">
                <p14:modId xmlns:p14="http://schemas.microsoft.com/office/powerpoint/2010/main" val="1045535503"/>
              </p:ext>
            </p:extLst>
          </p:nvPr>
        </p:nvGraphicFramePr>
        <p:xfrm>
          <a:off x="6357293" y="2360967"/>
          <a:ext cx="5535957" cy="2423771"/>
        </p:xfrm>
        <a:graphic>
          <a:graphicData uri="http://schemas.openxmlformats.org/drawingml/2006/table">
            <a:tbl>
              <a:tblPr/>
              <a:tblGrid>
                <a:gridCol w="5535957">
                  <a:extLst>
                    <a:ext uri="{9D8B030D-6E8A-4147-A177-3AD203B41FA5}">
                      <a16:colId xmlns:a16="http://schemas.microsoft.com/office/drawing/2014/main" val="262692174"/>
                    </a:ext>
                  </a:extLst>
                </a:gridCol>
              </a:tblGrid>
              <a:tr h="317248">
                <a:tc>
                  <a:txBody>
                    <a:bodyPr/>
                    <a:lstStyle/>
                    <a:p>
                      <a:pPr marL="0" marR="0" fontAlgn="t">
                        <a:spcBef>
                          <a:spcPts val="0"/>
                        </a:spcBef>
                        <a:spcAft>
                          <a:spcPts val="0"/>
                        </a:spcAft>
                      </a:pPr>
                      <a:r>
                        <a:rPr lang="en-US" sz="1600" err="1">
                          <a:effectLst/>
                          <a:latin typeface="Segoe UI Light"/>
                        </a:rPr>
                        <a:t>AveragedPerceptronTrainer</a:t>
                      </a:r>
                      <a:r>
                        <a:rPr lang="en-US" sz="1600">
                          <a:effectLst/>
                          <a:latin typeface="Segoe UI Light"/>
                        </a:rPr>
                        <a:t>, </a:t>
                      </a:r>
                      <a:r>
                        <a:rPr lang="en-US" sz="1600" err="1">
                          <a:effectLst/>
                          <a:latin typeface="Segoe UI Light"/>
                        </a:rPr>
                        <a:t>SdcaLogisticRegressionBinaryTrainer</a:t>
                      </a:r>
                      <a:endParaRPr lang="en-US" sz="1600">
                        <a:effectLst/>
                        <a:latin typeface="Segoe UI Light"/>
                      </a:endParaRPr>
                    </a:p>
                  </a:txBody>
                  <a:tcPr marL="39703" marR="39703" marT="39703" marB="3970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4606307"/>
                  </a:ext>
                </a:extLst>
              </a:tr>
              <a:tr h="370671">
                <a:tc>
                  <a:txBody>
                    <a:bodyPr/>
                    <a:lstStyle/>
                    <a:p>
                      <a:pPr marL="0" marR="0" fontAlgn="t">
                        <a:spcBef>
                          <a:spcPts val="0"/>
                        </a:spcBef>
                        <a:spcAft>
                          <a:spcPts val="0"/>
                        </a:spcAft>
                      </a:pPr>
                      <a:r>
                        <a:rPr lang="en-US" sz="1600" err="1">
                          <a:effectLst/>
                          <a:latin typeface="Segoe UI Light"/>
                        </a:rPr>
                        <a:t>LightGbmMulticlassTrainer</a:t>
                      </a:r>
                      <a:r>
                        <a:rPr lang="en-US" sz="1600">
                          <a:effectLst/>
                          <a:latin typeface="Segoe UI Light"/>
                        </a:rPr>
                        <a:t>, </a:t>
                      </a:r>
                      <a:r>
                        <a:rPr lang="en-US" sz="1600" err="1">
                          <a:effectLst/>
                          <a:latin typeface="Segoe UI Light"/>
                        </a:rPr>
                        <a:t>OneVersusAllTrainer</a:t>
                      </a:r>
                      <a:endParaRPr lang="en-US" sz="1600">
                        <a:effectLst/>
                        <a:latin typeface="Segoe UI Light"/>
                      </a:endParaRPr>
                    </a:p>
                  </a:txBody>
                  <a:tcPr marL="39703" marR="39703" marT="39703" marB="3970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03865674"/>
                  </a:ext>
                </a:extLst>
              </a:tr>
              <a:tr h="390063">
                <a:tc>
                  <a:txBody>
                    <a:bodyPr/>
                    <a:lstStyle/>
                    <a:p>
                      <a:pPr marL="0" marR="0" fontAlgn="t">
                        <a:spcBef>
                          <a:spcPts val="0"/>
                        </a:spcBef>
                        <a:spcAft>
                          <a:spcPts val="0"/>
                        </a:spcAft>
                      </a:pPr>
                      <a:r>
                        <a:rPr lang="en-US" sz="1600" err="1">
                          <a:effectLst/>
                          <a:latin typeface="Segoe UI Light"/>
                        </a:rPr>
                        <a:t>LbfgsPoissonRegressionTrainer</a:t>
                      </a:r>
                      <a:r>
                        <a:rPr lang="en-US" sz="1600">
                          <a:effectLst/>
                          <a:latin typeface="Segoe UI Light"/>
                        </a:rPr>
                        <a:t>, </a:t>
                      </a:r>
                      <a:r>
                        <a:rPr lang="en-US" sz="1600" err="1">
                          <a:effectLst/>
                          <a:latin typeface="Segoe UI Light"/>
                        </a:rPr>
                        <a:t>FastTreeRegressionTrainer</a:t>
                      </a:r>
                      <a:endParaRPr lang="en-US" sz="1600">
                        <a:effectLst/>
                        <a:latin typeface="Segoe UI Light"/>
                      </a:endParaRPr>
                    </a:p>
                  </a:txBody>
                  <a:tcPr marL="39703" marR="39703" marT="39703" marB="3970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4994076"/>
                  </a:ext>
                </a:extLst>
              </a:tr>
              <a:tr h="275189">
                <a:tc>
                  <a:txBody>
                    <a:bodyPr/>
                    <a:lstStyle/>
                    <a:p>
                      <a:pPr marL="0" marR="0" fontAlgn="t">
                        <a:spcBef>
                          <a:spcPts val="0"/>
                        </a:spcBef>
                        <a:spcAft>
                          <a:spcPts val="0"/>
                        </a:spcAft>
                      </a:pPr>
                      <a:r>
                        <a:rPr lang="en-US" sz="1600" err="1">
                          <a:effectLst/>
                          <a:latin typeface="Segoe UI Light"/>
                        </a:rPr>
                        <a:t>KMeansTrainer</a:t>
                      </a:r>
                    </a:p>
                  </a:txBody>
                  <a:tcPr marL="39703" marR="39703" marT="39703" marB="3970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62634648"/>
                  </a:ext>
                </a:extLst>
              </a:tr>
              <a:tr h="370053">
                <a:tc>
                  <a:txBody>
                    <a:bodyPr/>
                    <a:lstStyle/>
                    <a:p>
                      <a:pPr marL="0" marR="0" fontAlgn="t">
                        <a:spcBef>
                          <a:spcPts val="0"/>
                        </a:spcBef>
                        <a:spcAft>
                          <a:spcPts val="0"/>
                        </a:spcAft>
                      </a:pPr>
                      <a:r>
                        <a:rPr lang="en-US" sz="1600" err="1">
                          <a:effectLst/>
                          <a:latin typeface="Segoe UI Light"/>
                        </a:rPr>
                        <a:t>RandomizedPcaTrainer</a:t>
                      </a:r>
                      <a:endParaRPr lang="en-US" sz="1600">
                        <a:effectLst/>
                        <a:latin typeface="Segoe UI Light"/>
                      </a:endParaRPr>
                    </a:p>
                  </a:txBody>
                  <a:tcPr marL="39703" marR="39703" marT="39703" marB="3970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7071461"/>
                  </a:ext>
                </a:extLst>
              </a:tr>
              <a:tr h="275189">
                <a:tc>
                  <a:txBody>
                    <a:bodyPr/>
                    <a:lstStyle/>
                    <a:p>
                      <a:pPr marL="0" marR="0" fontAlgn="t">
                        <a:spcBef>
                          <a:spcPts val="0"/>
                        </a:spcBef>
                        <a:spcAft>
                          <a:spcPts val="0"/>
                        </a:spcAft>
                      </a:pPr>
                      <a:r>
                        <a:rPr lang="en-US" sz="1600" err="1">
                          <a:effectLst/>
                          <a:latin typeface="Segoe UI Light"/>
                        </a:rPr>
                        <a:t>MatrixFactorizationTrainer</a:t>
                      </a:r>
                    </a:p>
                  </a:txBody>
                  <a:tcPr marL="39703" marR="39703" marT="39703" marB="3970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63004397"/>
                  </a:ext>
                </a:extLst>
              </a:tr>
              <a:tr h="275189">
                <a:tc>
                  <a:txBody>
                    <a:bodyPr/>
                    <a:lstStyle/>
                    <a:p>
                      <a:pPr marL="0" marR="0" fontAlgn="t">
                        <a:spcBef>
                          <a:spcPts val="0"/>
                        </a:spcBef>
                        <a:spcAft>
                          <a:spcPts val="0"/>
                        </a:spcAft>
                      </a:pPr>
                      <a:r>
                        <a:rPr lang="en-US" sz="1600" err="1">
                          <a:effectLst/>
                          <a:latin typeface="Segoe UI Light"/>
                        </a:rPr>
                        <a:t>LightGbmRankingTrainer</a:t>
                      </a:r>
                      <a:r>
                        <a:rPr lang="en-US" sz="1600">
                          <a:effectLst/>
                          <a:latin typeface="Segoe UI Light"/>
                        </a:rPr>
                        <a:t>, </a:t>
                      </a:r>
                      <a:r>
                        <a:rPr lang="en-US" sz="1600" err="1">
                          <a:effectLst/>
                          <a:latin typeface="Segoe UI Light"/>
                        </a:rPr>
                        <a:t>FastTreeRankingTrainer</a:t>
                      </a:r>
                      <a:endParaRPr lang="en-US" sz="1600">
                        <a:effectLst/>
                        <a:latin typeface="Segoe UI Light"/>
                      </a:endParaRPr>
                    </a:p>
                  </a:txBody>
                  <a:tcPr marL="39703" marR="39703" marT="39703" marB="3970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80024747"/>
                  </a:ext>
                </a:extLst>
              </a:tr>
            </a:tbl>
          </a:graphicData>
        </a:graphic>
      </p:graphicFrame>
      <p:graphicFrame>
        <p:nvGraphicFramePr>
          <p:cNvPr id="5" name="Table 4">
            <a:extLst>
              <a:ext uri="{FF2B5EF4-FFF2-40B4-BE49-F238E27FC236}">
                <a16:creationId xmlns:a16="http://schemas.microsoft.com/office/drawing/2014/main" id="{06862282-8185-7A40-8874-5ACED95DAB60}"/>
              </a:ext>
            </a:extLst>
          </p:cNvPr>
          <p:cNvGraphicFramePr>
            <a:graphicFrameLocks noGrp="1"/>
          </p:cNvGraphicFramePr>
          <p:nvPr>
            <p:extLst>
              <p:ext uri="{D42A27DB-BD31-4B8C-83A1-F6EECF244321}">
                <p14:modId xmlns:p14="http://schemas.microsoft.com/office/powerpoint/2010/main" val="38397124"/>
              </p:ext>
            </p:extLst>
          </p:nvPr>
        </p:nvGraphicFramePr>
        <p:xfrm>
          <a:off x="241986" y="2363229"/>
          <a:ext cx="4377559" cy="2423771"/>
        </p:xfrm>
        <a:graphic>
          <a:graphicData uri="http://schemas.openxmlformats.org/drawingml/2006/table">
            <a:tbl>
              <a:tblPr/>
              <a:tblGrid>
                <a:gridCol w="4377559">
                  <a:extLst>
                    <a:ext uri="{9D8B030D-6E8A-4147-A177-3AD203B41FA5}">
                      <a16:colId xmlns:a16="http://schemas.microsoft.com/office/drawing/2014/main" val="547122827"/>
                    </a:ext>
                  </a:extLst>
                </a:gridCol>
              </a:tblGrid>
              <a:tr h="317248">
                <a:tc>
                  <a:txBody>
                    <a:bodyPr/>
                    <a:lstStyle/>
                    <a:p>
                      <a:pPr marL="0" marR="0" algn="r" fontAlgn="t">
                        <a:spcBef>
                          <a:spcPts val="0"/>
                        </a:spcBef>
                        <a:spcAft>
                          <a:spcPts val="0"/>
                        </a:spcAft>
                      </a:pPr>
                      <a:r>
                        <a:rPr lang="en-US" sz="1600">
                          <a:effectLst/>
                          <a:latin typeface="Segoe UI Light"/>
                        </a:rPr>
                        <a:t>Binary classification (e.g. sentiment analysis)</a:t>
                      </a:r>
                    </a:p>
                  </a:txBody>
                  <a:tcPr marL="39703" marR="39703" marT="39703" marB="3970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55242324"/>
                  </a:ext>
                </a:extLst>
              </a:tr>
              <a:tr h="370671">
                <a:tc>
                  <a:txBody>
                    <a:bodyPr/>
                    <a:lstStyle/>
                    <a:p>
                      <a:pPr marL="0" marR="0" algn="r" fontAlgn="t">
                        <a:spcBef>
                          <a:spcPts val="0"/>
                        </a:spcBef>
                        <a:spcAft>
                          <a:spcPts val="0"/>
                        </a:spcAft>
                      </a:pPr>
                      <a:r>
                        <a:rPr lang="en-US" sz="1600">
                          <a:effectLst/>
                          <a:latin typeface="Segoe UI Light"/>
                        </a:rPr>
                        <a:t>Multi-class classification (e.g. topic categorization)</a:t>
                      </a:r>
                    </a:p>
                  </a:txBody>
                  <a:tcPr marL="39703" marR="39703" marT="39703" marB="3970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05736902"/>
                  </a:ext>
                </a:extLst>
              </a:tr>
              <a:tr h="390063">
                <a:tc>
                  <a:txBody>
                    <a:bodyPr/>
                    <a:lstStyle/>
                    <a:p>
                      <a:pPr marL="0" marR="0" algn="r" fontAlgn="t">
                        <a:spcBef>
                          <a:spcPts val="0"/>
                        </a:spcBef>
                        <a:spcAft>
                          <a:spcPts val="0"/>
                        </a:spcAft>
                      </a:pPr>
                      <a:r>
                        <a:rPr lang="en-US" sz="1600">
                          <a:effectLst/>
                          <a:latin typeface="Segoe UI Light"/>
                        </a:rPr>
                        <a:t>Regression (e.g. price prediction)</a:t>
                      </a:r>
                    </a:p>
                  </a:txBody>
                  <a:tcPr marL="39703" marR="39703" marT="39703" marB="3970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31810807"/>
                  </a:ext>
                </a:extLst>
              </a:tr>
              <a:tr h="275189">
                <a:tc>
                  <a:txBody>
                    <a:bodyPr/>
                    <a:lstStyle/>
                    <a:p>
                      <a:pPr marL="0" marR="0" algn="r" fontAlgn="t">
                        <a:spcBef>
                          <a:spcPts val="0"/>
                        </a:spcBef>
                        <a:spcAft>
                          <a:spcPts val="0"/>
                        </a:spcAft>
                      </a:pPr>
                      <a:r>
                        <a:rPr lang="en-US" sz="1600">
                          <a:effectLst/>
                          <a:latin typeface="Segoe UI Light"/>
                        </a:rPr>
                        <a:t>Clustering (e.g. customer segmentation)</a:t>
                      </a:r>
                    </a:p>
                  </a:txBody>
                  <a:tcPr marL="39703" marR="39703" marT="39703" marB="3970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804976"/>
                  </a:ext>
                </a:extLst>
              </a:tr>
              <a:tr h="370053">
                <a:tc>
                  <a:txBody>
                    <a:bodyPr/>
                    <a:lstStyle/>
                    <a:p>
                      <a:pPr marL="0" marR="0" algn="r" fontAlgn="t">
                        <a:spcBef>
                          <a:spcPts val="0"/>
                        </a:spcBef>
                        <a:spcAft>
                          <a:spcPts val="0"/>
                        </a:spcAft>
                      </a:pPr>
                      <a:r>
                        <a:rPr lang="en-US" sz="1600">
                          <a:effectLst/>
                          <a:latin typeface="Segoe UI Light"/>
                        </a:rPr>
                        <a:t>Anomaly Detection (e.g. sales spike detection)</a:t>
                      </a:r>
                    </a:p>
                  </a:txBody>
                  <a:tcPr marL="39703" marR="39703" marT="39703" marB="3970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34383500"/>
                  </a:ext>
                </a:extLst>
              </a:tr>
              <a:tr h="275189">
                <a:tc>
                  <a:txBody>
                    <a:bodyPr/>
                    <a:lstStyle/>
                    <a:p>
                      <a:pPr marL="0" marR="0" algn="r" fontAlgn="t">
                        <a:spcBef>
                          <a:spcPts val="0"/>
                        </a:spcBef>
                        <a:spcAft>
                          <a:spcPts val="0"/>
                        </a:spcAft>
                      </a:pPr>
                      <a:r>
                        <a:rPr lang="en-US" sz="1600">
                          <a:effectLst/>
                          <a:latin typeface="Segoe UI Light"/>
                        </a:rPr>
                        <a:t>Recommendation (e.g. movie recommender)</a:t>
                      </a:r>
                    </a:p>
                  </a:txBody>
                  <a:tcPr marL="39703" marR="39703" marT="39703" marB="3970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0818823"/>
                  </a:ext>
                </a:extLst>
              </a:tr>
              <a:tr h="275189">
                <a:tc>
                  <a:txBody>
                    <a:bodyPr/>
                    <a:lstStyle/>
                    <a:p>
                      <a:pPr marL="0" marR="0" algn="r" fontAlgn="t">
                        <a:spcBef>
                          <a:spcPts val="0"/>
                        </a:spcBef>
                        <a:spcAft>
                          <a:spcPts val="0"/>
                        </a:spcAft>
                      </a:pPr>
                      <a:r>
                        <a:rPr lang="en-US" sz="1600">
                          <a:effectLst/>
                          <a:latin typeface="Segoe UI Light"/>
                        </a:rPr>
                        <a:t>Ranking (e.g. search results)</a:t>
                      </a:r>
                    </a:p>
                  </a:txBody>
                  <a:tcPr marL="39703" marR="39703" marT="39703" marB="3970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25730590"/>
                  </a:ext>
                </a:extLst>
              </a:tr>
            </a:tbl>
          </a:graphicData>
        </a:graphic>
      </p:graphicFrame>
      <p:cxnSp>
        <p:nvCxnSpPr>
          <p:cNvPr id="22" name="Straight Arrow Connector 21">
            <a:extLst>
              <a:ext uri="{FF2B5EF4-FFF2-40B4-BE49-F238E27FC236}">
                <a16:creationId xmlns:a16="http://schemas.microsoft.com/office/drawing/2014/main" id="{AED8838E-1578-9C41-A783-82644558F245}"/>
              </a:ext>
            </a:extLst>
          </p:cNvPr>
          <p:cNvCxnSpPr/>
          <p:nvPr/>
        </p:nvCxnSpPr>
        <p:spPr>
          <a:xfrm>
            <a:off x="4860113" y="2491693"/>
            <a:ext cx="1078405" cy="0"/>
          </a:xfrm>
          <a:prstGeom prst="straightConnector1">
            <a:avLst/>
          </a:prstGeom>
          <a:ln w="25400">
            <a:solidFill>
              <a:srgbClr val="6031D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C93AB75-4EF0-F344-93BD-D3D0029BF5AB}"/>
              </a:ext>
            </a:extLst>
          </p:cNvPr>
          <p:cNvCxnSpPr/>
          <p:nvPr/>
        </p:nvCxnSpPr>
        <p:spPr>
          <a:xfrm>
            <a:off x="4860113" y="2844118"/>
            <a:ext cx="1078405" cy="0"/>
          </a:xfrm>
          <a:prstGeom prst="straightConnector1">
            <a:avLst/>
          </a:prstGeom>
          <a:ln w="25400">
            <a:solidFill>
              <a:srgbClr val="6031D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C1106DE-74AC-6042-AAB9-49AA1C313F40}"/>
              </a:ext>
            </a:extLst>
          </p:cNvPr>
          <p:cNvCxnSpPr/>
          <p:nvPr/>
        </p:nvCxnSpPr>
        <p:spPr>
          <a:xfrm>
            <a:off x="4860113" y="3225116"/>
            <a:ext cx="1078405" cy="0"/>
          </a:xfrm>
          <a:prstGeom prst="straightConnector1">
            <a:avLst/>
          </a:prstGeom>
          <a:ln w="25400">
            <a:solidFill>
              <a:srgbClr val="6031D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CD6732A-D6E6-C048-9D7F-DF826A990DA4}"/>
              </a:ext>
            </a:extLst>
          </p:cNvPr>
          <p:cNvCxnSpPr/>
          <p:nvPr/>
        </p:nvCxnSpPr>
        <p:spPr>
          <a:xfrm>
            <a:off x="4860113" y="3601378"/>
            <a:ext cx="1078405" cy="0"/>
          </a:xfrm>
          <a:prstGeom prst="straightConnector1">
            <a:avLst/>
          </a:prstGeom>
          <a:ln w="25400">
            <a:solidFill>
              <a:srgbClr val="6031D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0A5DB08-73CC-4D4C-9261-E1695F54367E}"/>
              </a:ext>
            </a:extLst>
          </p:cNvPr>
          <p:cNvCxnSpPr/>
          <p:nvPr/>
        </p:nvCxnSpPr>
        <p:spPr>
          <a:xfrm>
            <a:off x="4864287" y="3982355"/>
            <a:ext cx="1078405" cy="0"/>
          </a:xfrm>
          <a:prstGeom prst="straightConnector1">
            <a:avLst/>
          </a:prstGeom>
          <a:ln w="25400">
            <a:solidFill>
              <a:srgbClr val="6031D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945B9F8-B5DF-1443-9728-1DFC86FF596B}"/>
              </a:ext>
            </a:extLst>
          </p:cNvPr>
          <p:cNvCxnSpPr/>
          <p:nvPr/>
        </p:nvCxnSpPr>
        <p:spPr>
          <a:xfrm>
            <a:off x="4860113" y="4339541"/>
            <a:ext cx="1078405" cy="0"/>
          </a:xfrm>
          <a:prstGeom prst="straightConnector1">
            <a:avLst/>
          </a:prstGeom>
          <a:ln w="25400">
            <a:solidFill>
              <a:srgbClr val="6031D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F6C2CD6-A3D6-D243-8B52-4801C061D38D}"/>
              </a:ext>
            </a:extLst>
          </p:cNvPr>
          <p:cNvCxnSpPr/>
          <p:nvPr/>
        </p:nvCxnSpPr>
        <p:spPr>
          <a:xfrm>
            <a:off x="4860113" y="4717058"/>
            <a:ext cx="1078405" cy="0"/>
          </a:xfrm>
          <a:prstGeom prst="straightConnector1">
            <a:avLst/>
          </a:prstGeom>
          <a:ln w="25400">
            <a:solidFill>
              <a:srgbClr val="6031DF"/>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AA7112F6-DD45-C241-8628-9E83C114201D}"/>
              </a:ext>
            </a:extLst>
          </p:cNvPr>
          <p:cNvPicPr>
            <a:picLocks noChangeAspect="1"/>
          </p:cNvPicPr>
          <p:nvPr/>
        </p:nvPicPr>
        <p:blipFill rotWithShape="1">
          <a:blip r:embed="rId3"/>
          <a:srcRect b="12723"/>
          <a:stretch/>
        </p:blipFill>
        <p:spPr>
          <a:xfrm>
            <a:off x="404913" y="5186598"/>
            <a:ext cx="11286924" cy="1509079"/>
          </a:xfrm>
          <a:prstGeom prst="rect">
            <a:avLst/>
          </a:prstGeom>
        </p:spPr>
      </p:pic>
    </p:spTree>
    <p:extLst>
      <p:ext uri="{BB962C8B-B14F-4D97-AF65-F5344CB8AC3E}">
        <p14:creationId xmlns:p14="http://schemas.microsoft.com/office/powerpoint/2010/main" val="2435638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398FD36-88CE-554A-A897-906FF0FA0640}"/>
              </a:ext>
            </a:extLst>
          </p:cNvPr>
          <p:cNvSpPr/>
          <p:nvPr/>
        </p:nvSpPr>
        <p:spPr bwMode="auto">
          <a:xfrm>
            <a:off x="-17507" y="-56434"/>
            <a:ext cx="12209507" cy="1078410"/>
          </a:xfrm>
          <a:prstGeom prst="rect">
            <a:avLst/>
          </a:prstGeom>
          <a:solidFill>
            <a:srgbClr val="6031D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endParaRPr lang="en-US" sz="4000">
              <a:gradFill>
                <a:gsLst>
                  <a:gs pos="0">
                    <a:srgbClr val="FFFFFF"/>
                  </a:gs>
                  <a:gs pos="100000">
                    <a:srgbClr val="FFFFFF"/>
                  </a:gs>
                </a:gsLst>
                <a:lin ang="5400000" scaled="0"/>
              </a:gradFill>
              <a:ea typeface="Segoe UI" pitchFamily="34" charset="0"/>
              <a:cs typeface="Segoe UI" pitchFamily="34" charset="0"/>
            </a:endParaRPr>
          </a:p>
        </p:txBody>
      </p:sp>
      <p:cxnSp>
        <p:nvCxnSpPr>
          <p:cNvPr id="21" name="Straight Connector 20">
            <a:extLst>
              <a:ext uri="{FF2B5EF4-FFF2-40B4-BE49-F238E27FC236}">
                <a16:creationId xmlns:a16="http://schemas.microsoft.com/office/drawing/2014/main" id="{6039A17A-9EE1-DC43-BD78-C9180D4E3811}"/>
              </a:ext>
            </a:extLst>
          </p:cNvPr>
          <p:cNvCxnSpPr>
            <a:cxnSpLocks/>
            <a:endCxn id="11" idx="2"/>
          </p:cNvCxnSpPr>
          <p:nvPr/>
        </p:nvCxnSpPr>
        <p:spPr>
          <a:xfrm flipV="1">
            <a:off x="1309145" y="413321"/>
            <a:ext cx="6277366" cy="7784"/>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9893D45B-DB65-8D48-806D-B6FC2AC2A5B6}"/>
              </a:ext>
            </a:extLst>
          </p:cNvPr>
          <p:cNvSpPr/>
          <p:nvPr/>
        </p:nvSpPr>
        <p:spPr bwMode="auto">
          <a:xfrm>
            <a:off x="807122" y="162309"/>
            <a:ext cx="502023" cy="50202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1</a:t>
            </a:r>
          </a:p>
        </p:txBody>
      </p:sp>
      <p:sp>
        <p:nvSpPr>
          <p:cNvPr id="4" name="Rectangle 3">
            <a:extLst>
              <a:ext uri="{FF2B5EF4-FFF2-40B4-BE49-F238E27FC236}">
                <a16:creationId xmlns:a16="http://schemas.microsoft.com/office/drawing/2014/main" id="{20E4B498-BBB7-C544-9B48-445C05339AA3}"/>
              </a:ext>
            </a:extLst>
          </p:cNvPr>
          <p:cNvSpPr/>
          <p:nvPr/>
        </p:nvSpPr>
        <p:spPr>
          <a:xfrm>
            <a:off x="455371" y="643390"/>
            <a:ext cx="1205523" cy="369332"/>
          </a:xfrm>
          <a:prstGeom prst="rect">
            <a:avLst/>
          </a:prstGeom>
        </p:spPr>
        <p:txBody>
          <a:bodyPr wrap="none">
            <a:spAutoFit/>
          </a:bodyPr>
          <a:lstStyle/>
          <a:p>
            <a:r>
              <a:rPr lang="en-US" err="1">
                <a:solidFill>
                  <a:schemeClr val="bg1"/>
                </a:solidFill>
              </a:rPr>
              <a:t>MLContext</a:t>
            </a:r>
            <a:endParaRPr lang="en-US">
              <a:solidFill>
                <a:schemeClr val="bg1"/>
              </a:solidFill>
            </a:endParaRPr>
          </a:p>
        </p:txBody>
      </p:sp>
      <p:sp>
        <p:nvSpPr>
          <p:cNvPr id="7" name="Oval 6">
            <a:extLst>
              <a:ext uri="{FF2B5EF4-FFF2-40B4-BE49-F238E27FC236}">
                <a16:creationId xmlns:a16="http://schemas.microsoft.com/office/drawing/2014/main" id="{3AAA59F4-84E1-9445-8176-9D537D489A02}"/>
              </a:ext>
            </a:extLst>
          </p:cNvPr>
          <p:cNvSpPr/>
          <p:nvPr/>
        </p:nvSpPr>
        <p:spPr bwMode="auto">
          <a:xfrm>
            <a:off x="2501969" y="162309"/>
            <a:ext cx="502023" cy="50202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2</a:t>
            </a:r>
          </a:p>
        </p:txBody>
      </p:sp>
      <p:sp>
        <p:nvSpPr>
          <p:cNvPr id="8" name="Oval 7">
            <a:extLst>
              <a:ext uri="{FF2B5EF4-FFF2-40B4-BE49-F238E27FC236}">
                <a16:creationId xmlns:a16="http://schemas.microsoft.com/office/drawing/2014/main" id="{18C39921-13BC-844C-900A-6A7F339E952E}"/>
              </a:ext>
            </a:extLst>
          </p:cNvPr>
          <p:cNvSpPr/>
          <p:nvPr/>
        </p:nvSpPr>
        <p:spPr bwMode="auto">
          <a:xfrm>
            <a:off x="4196816" y="162309"/>
            <a:ext cx="502023" cy="50202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3</a:t>
            </a:r>
          </a:p>
        </p:txBody>
      </p:sp>
      <p:sp>
        <p:nvSpPr>
          <p:cNvPr id="9" name="Oval 8">
            <a:extLst>
              <a:ext uri="{FF2B5EF4-FFF2-40B4-BE49-F238E27FC236}">
                <a16:creationId xmlns:a16="http://schemas.microsoft.com/office/drawing/2014/main" id="{611DE482-427E-5B4D-AE0A-746048A0212F}"/>
              </a:ext>
            </a:extLst>
          </p:cNvPr>
          <p:cNvSpPr/>
          <p:nvPr/>
        </p:nvSpPr>
        <p:spPr bwMode="auto">
          <a:xfrm>
            <a:off x="10976207" y="162309"/>
            <a:ext cx="502023" cy="502023"/>
          </a:xfrm>
          <a:prstGeom prst="ellipse">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7</a:t>
            </a:r>
          </a:p>
        </p:txBody>
      </p:sp>
      <p:sp>
        <p:nvSpPr>
          <p:cNvPr id="10" name="Oval 9">
            <a:extLst>
              <a:ext uri="{FF2B5EF4-FFF2-40B4-BE49-F238E27FC236}">
                <a16:creationId xmlns:a16="http://schemas.microsoft.com/office/drawing/2014/main" id="{83D7A055-A38A-7241-9183-332374FC8D66}"/>
              </a:ext>
            </a:extLst>
          </p:cNvPr>
          <p:cNvSpPr/>
          <p:nvPr/>
        </p:nvSpPr>
        <p:spPr bwMode="auto">
          <a:xfrm>
            <a:off x="9281359" y="162309"/>
            <a:ext cx="502023" cy="502023"/>
          </a:xfrm>
          <a:prstGeom prst="ellipse">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6</a:t>
            </a:r>
          </a:p>
        </p:txBody>
      </p:sp>
      <p:sp>
        <p:nvSpPr>
          <p:cNvPr id="11" name="Oval 10">
            <a:extLst>
              <a:ext uri="{FF2B5EF4-FFF2-40B4-BE49-F238E27FC236}">
                <a16:creationId xmlns:a16="http://schemas.microsoft.com/office/drawing/2014/main" id="{DD2875D3-8739-0743-8DC0-1448A30A4751}"/>
              </a:ext>
            </a:extLst>
          </p:cNvPr>
          <p:cNvSpPr/>
          <p:nvPr/>
        </p:nvSpPr>
        <p:spPr bwMode="auto">
          <a:xfrm>
            <a:off x="7586511" y="162309"/>
            <a:ext cx="502023" cy="50202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5</a:t>
            </a:r>
          </a:p>
        </p:txBody>
      </p:sp>
      <p:sp>
        <p:nvSpPr>
          <p:cNvPr id="12" name="Oval 11">
            <a:extLst>
              <a:ext uri="{FF2B5EF4-FFF2-40B4-BE49-F238E27FC236}">
                <a16:creationId xmlns:a16="http://schemas.microsoft.com/office/drawing/2014/main" id="{90FA2A3A-1099-404F-A22C-FB1441B640AF}"/>
              </a:ext>
            </a:extLst>
          </p:cNvPr>
          <p:cNvSpPr/>
          <p:nvPr/>
        </p:nvSpPr>
        <p:spPr bwMode="auto">
          <a:xfrm>
            <a:off x="5891663" y="162309"/>
            <a:ext cx="502023" cy="50202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4</a:t>
            </a:r>
          </a:p>
        </p:txBody>
      </p:sp>
      <p:sp>
        <p:nvSpPr>
          <p:cNvPr id="13" name="Rectangle 12">
            <a:extLst>
              <a:ext uri="{FF2B5EF4-FFF2-40B4-BE49-F238E27FC236}">
                <a16:creationId xmlns:a16="http://schemas.microsoft.com/office/drawing/2014/main" id="{8117416B-8278-454B-AE78-ED7B9ABCC3C7}"/>
              </a:ext>
            </a:extLst>
          </p:cNvPr>
          <p:cNvSpPr/>
          <p:nvPr/>
        </p:nvSpPr>
        <p:spPr>
          <a:xfrm>
            <a:off x="2161623" y="643390"/>
            <a:ext cx="1104661" cy="369332"/>
          </a:xfrm>
          <a:prstGeom prst="rect">
            <a:avLst/>
          </a:prstGeom>
        </p:spPr>
        <p:txBody>
          <a:bodyPr wrap="none">
            <a:spAutoFit/>
          </a:bodyPr>
          <a:lstStyle/>
          <a:p>
            <a:r>
              <a:rPr lang="en-US">
                <a:solidFill>
                  <a:schemeClr val="bg1"/>
                </a:solidFill>
              </a:rPr>
              <a:t>Load data</a:t>
            </a:r>
          </a:p>
        </p:txBody>
      </p:sp>
      <p:sp>
        <p:nvSpPr>
          <p:cNvPr id="14" name="Rectangle 13">
            <a:extLst>
              <a:ext uri="{FF2B5EF4-FFF2-40B4-BE49-F238E27FC236}">
                <a16:creationId xmlns:a16="http://schemas.microsoft.com/office/drawing/2014/main" id="{F93EF1D9-A394-DB4D-B5F3-08A2D6B838F5}"/>
              </a:ext>
            </a:extLst>
          </p:cNvPr>
          <p:cNvSpPr/>
          <p:nvPr/>
        </p:nvSpPr>
        <p:spPr>
          <a:xfrm>
            <a:off x="3647685" y="643390"/>
            <a:ext cx="1598002" cy="369332"/>
          </a:xfrm>
          <a:prstGeom prst="rect">
            <a:avLst/>
          </a:prstGeom>
        </p:spPr>
        <p:txBody>
          <a:bodyPr wrap="none">
            <a:spAutoFit/>
          </a:bodyPr>
          <a:lstStyle/>
          <a:p>
            <a:r>
              <a:rPr lang="en-US">
                <a:solidFill>
                  <a:schemeClr val="bg1"/>
                </a:solidFill>
              </a:rPr>
              <a:t>Transform data</a:t>
            </a:r>
          </a:p>
        </p:txBody>
      </p:sp>
      <p:sp>
        <p:nvSpPr>
          <p:cNvPr id="15" name="Rectangle 14">
            <a:extLst>
              <a:ext uri="{FF2B5EF4-FFF2-40B4-BE49-F238E27FC236}">
                <a16:creationId xmlns:a16="http://schemas.microsoft.com/office/drawing/2014/main" id="{2C0B81F4-3675-BD40-8D87-8CD5F4C3E36B}"/>
              </a:ext>
            </a:extLst>
          </p:cNvPr>
          <p:cNvSpPr/>
          <p:nvPr/>
        </p:nvSpPr>
        <p:spPr>
          <a:xfrm>
            <a:off x="5381087" y="643390"/>
            <a:ext cx="1523174" cy="369332"/>
          </a:xfrm>
          <a:prstGeom prst="rect">
            <a:avLst/>
          </a:prstGeom>
        </p:spPr>
        <p:txBody>
          <a:bodyPr wrap="none">
            <a:spAutoFit/>
          </a:bodyPr>
          <a:lstStyle/>
          <a:p>
            <a:r>
              <a:rPr lang="en-US">
                <a:solidFill>
                  <a:schemeClr val="bg1"/>
                </a:solidFill>
              </a:rPr>
              <a:t>Add algorithm</a:t>
            </a:r>
          </a:p>
        </p:txBody>
      </p:sp>
      <p:sp>
        <p:nvSpPr>
          <p:cNvPr id="16" name="Rectangle 15">
            <a:extLst>
              <a:ext uri="{FF2B5EF4-FFF2-40B4-BE49-F238E27FC236}">
                <a16:creationId xmlns:a16="http://schemas.microsoft.com/office/drawing/2014/main" id="{67437E55-5CA7-9243-B08B-9CE75C4AA542}"/>
              </a:ext>
            </a:extLst>
          </p:cNvPr>
          <p:cNvSpPr/>
          <p:nvPr/>
        </p:nvSpPr>
        <p:spPr>
          <a:xfrm>
            <a:off x="7187610" y="643390"/>
            <a:ext cx="1292533" cy="369332"/>
          </a:xfrm>
          <a:prstGeom prst="rect">
            <a:avLst/>
          </a:prstGeom>
        </p:spPr>
        <p:txBody>
          <a:bodyPr wrap="none">
            <a:spAutoFit/>
          </a:bodyPr>
          <a:lstStyle/>
          <a:p>
            <a:r>
              <a:rPr lang="en-US">
                <a:solidFill>
                  <a:schemeClr val="bg1"/>
                </a:solidFill>
              </a:rPr>
              <a:t>Train model</a:t>
            </a:r>
          </a:p>
        </p:txBody>
      </p:sp>
      <p:sp>
        <p:nvSpPr>
          <p:cNvPr id="17" name="Rectangle 16">
            <a:extLst>
              <a:ext uri="{FF2B5EF4-FFF2-40B4-BE49-F238E27FC236}">
                <a16:creationId xmlns:a16="http://schemas.microsoft.com/office/drawing/2014/main" id="{4E36AA88-159B-A74D-925C-59FAFCBF003D}"/>
              </a:ext>
            </a:extLst>
          </p:cNvPr>
          <p:cNvSpPr/>
          <p:nvPr/>
        </p:nvSpPr>
        <p:spPr>
          <a:xfrm>
            <a:off x="8719776" y="643390"/>
            <a:ext cx="1625188" cy="369332"/>
          </a:xfrm>
          <a:prstGeom prst="rect">
            <a:avLst/>
          </a:prstGeom>
        </p:spPr>
        <p:txBody>
          <a:bodyPr wrap="none">
            <a:spAutoFit/>
          </a:bodyPr>
          <a:lstStyle/>
          <a:p>
            <a:r>
              <a:rPr lang="en-US">
                <a:solidFill>
                  <a:schemeClr val="accent6">
                    <a:lumMod val="40000"/>
                    <a:lumOff val="60000"/>
                  </a:schemeClr>
                </a:solidFill>
              </a:rPr>
              <a:t>Evaluate model</a:t>
            </a:r>
          </a:p>
        </p:txBody>
      </p:sp>
      <p:sp>
        <p:nvSpPr>
          <p:cNvPr id="18" name="Rectangle 17">
            <a:extLst>
              <a:ext uri="{FF2B5EF4-FFF2-40B4-BE49-F238E27FC236}">
                <a16:creationId xmlns:a16="http://schemas.microsoft.com/office/drawing/2014/main" id="{BD00EAF7-FC21-F545-8512-311F14DB93D5}"/>
              </a:ext>
            </a:extLst>
          </p:cNvPr>
          <p:cNvSpPr/>
          <p:nvPr/>
        </p:nvSpPr>
        <p:spPr>
          <a:xfrm>
            <a:off x="10481468" y="643390"/>
            <a:ext cx="1491499" cy="369332"/>
          </a:xfrm>
          <a:prstGeom prst="rect">
            <a:avLst/>
          </a:prstGeom>
        </p:spPr>
        <p:txBody>
          <a:bodyPr wrap="none">
            <a:spAutoFit/>
          </a:bodyPr>
          <a:lstStyle/>
          <a:p>
            <a:r>
              <a:rPr lang="en-US">
                <a:solidFill>
                  <a:schemeClr val="accent6">
                    <a:lumMod val="40000"/>
                    <a:lumOff val="60000"/>
                  </a:schemeClr>
                </a:solidFill>
              </a:rPr>
              <a:t>Deploy model</a:t>
            </a:r>
          </a:p>
        </p:txBody>
      </p:sp>
      <p:sp>
        <p:nvSpPr>
          <p:cNvPr id="19" name="Text Placeholder 18">
            <a:extLst>
              <a:ext uri="{FF2B5EF4-FFF2-40B4-BE49-F238E27FC236}">
                <a16:creationId xmlns:a16="http://schemas.microsoft.com/office/drawing/2014/main" id="{40C85C7E-E4C8-F345-83ED-48FE0CF61814}"/>
              </a:ext>
            </a:extLst>
          </p:cNvPr>
          <p:cNvSpPr>
            <a:spLocks noGrp="1"/>
          </p:cNvSpPr>
          <p:nvPr>
            <p:ph type="body" sz="quarter" idx="10"/>
          </p:nvPr>
        </p:nvSpPr>
        <p:spPr>
          <a:xfrm>
            <a:off x="269239" y="1189176"/>
            <a:ext cx="11653523" cy="2055947"/>
          </a:xfrm>
        </p:spPr>
        <p:txBody>
          <a:bodyPr vert="horz" wrap="square" lIns="146304" tIns="91440" rIns="146304" bIns="91440" rtlCol="0" anchor="t">
            <a:spAutoFit/>
          </a:bodyPr>
          <a:lstStyle/>
          <a:p>
            <a:pPr marL="335915" indent="-335915"/>
            <a:r>
              <a:rPr lang="en-US" sz="3200">
                <a:latin typeface="Segoe UI"/>
                <a:cs typeface="Segoe UI"/>
              </a:rPr>
              <a:t>Data transformations &amp; algorithms are not executed until Fit() method is called (lazy loading)</a:t>
            </a:r>
          </a:p>
          <a:p>
            <a:pPr marL="335915" indent="-335915"/>
            <a:r>
              <a:rPr lang="en-US" sz="3200">
                <a:latin typeface="Segoe UI"/>
                <a:cs typeface="Segoe UI"/>
              </a:rPr>
              <a:t>An </a:t>
            </a:r>
            <a:r>
              <a:rPr lang="en-US" sz="3200" b="1">
                <a:solidFill>
                  <a:srgbClr val="6031DF"/>
                </a:solidFill>
                <a:latin typeface="Segoe UI"/>
                <a:cs typeface="Segoe UI"/>
              </a:rPr>
              <a:t>estimator</a:t>
            </a:r>
            <a:r>
              <a:rPr lang="en-US" sz="3200">
                <a:latin typeface="Segoe UI"/>
                <a:cs typeface="Segoe UI"/>
              </a:rPr>
              <a:t> takes in data, learns from the data, and creates a transformer</a:t>
            </a:r>
          </a:p>
        </p:txBody>
      </p:sp>
      <p:pic>
        <p:nvPicPr>
          <p:cNvPr id="8194" name="Picture 2" descr="Comment &#10;Wow... Loved this place. &#10;Crust is not good. &#10;Not tasty and the texture was just nasty. &#10;The selection on the menu was great. &#10;Sentiment &#10;Example &#10;Estimator &#10;Model (Transformer) ">
            <a:extLst>
              <a:ext uri="{FF2B5EF4-FFF2-40B4-BE49-F238E27FC236}">
                <a16:creationId xmlns:a16="http://schemas.microsoft.com/office/drawing/2014/main" id="{29E29F43-2B3C-7048-9BA5-897254BA39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498" y="3187973"/>
            <a:ext cx="11215082" cy="256136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Example &#10;Features &#10;(input) &#10;Comment Text &#10;M,low... Loved this place. &#10;Crust is not good. &#10;Not tasty and the texture was just nasty. &#10;The selection on the menu was great. &#10;Sentiment &#10;1 &#10;1 &#10;Label &#10;(output) &#10;Yelp review dataset ">
            <a:extLst>
              <a:ext uri="{FF2B5EF4-FFF2-40B4-BE49-F238E27FC236}">
                <a16:creationId xmlns:a16="http://schemas.microsoft.com/office/drawing/2014/main" id="{918C4EF6-568A-0E4F-9B81-691701AC9D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1856" t="79381" r="36133" b="10759"/>
          <a:stretch/>
        </p:blipFill>
        <p:spPr bwMode="auto">
          <a:xfrm>
            <a:off x="3542018" y="5388849"/>
            <a:ext cx="155088" cy="1776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773785F-187A-0F45-B62A-D1DDD82F8562}"/>
              </a:ext>
            </a:extLst>
          </p:cNvPr>
          <p:cNvPicPr>
            <a:picLocks noChangeAspect="1"/>
          </p:cNvPicPr>
          <p:nvPr/>
        </p:nvPicPr>
        <p:blipFill rotWithShape="1">
          <a:blip r:embed="rId5"/>
          <a:srcRect b="26252"/>
          <a:stretch/>
        </p:blipFill>
        <p:spPr>
          <a:xfrm>
            <a:off x="621835" y="5806484"/>
            <a:ext cx="7419378" cy="783775"/>
          </a:xfrm>
          <a:prstGeom prst="rect">
            <a:avLst/>
          </a:prstGeom>
        </p:spPr>
      </p:pic>
    </p:spTree>
    <p:extLst>
      <p:ext uri="{BB962C8B-B14F-4D97-AF65-F5344CB8AC3E}">
        <p14:creationId xmlns:p14="http://schemas.microsoft.com/office/powerpoint/2010/main" val="31324290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398FD36-88CE-554A-A897-906FF0FA0640}"/>
              </a:ext>
            </a:extLst>
          </p:cNvPr>
          <p:cNvSpPr/>
          <p:nvPr/>
        </p:nvSpPr>
        <p:spPr bwMode="auto">
          <a:xfrm>
            <a:off x="-17507" y="-56434"/>
            <a:ext cx="12209507" cy="1078410"/>
          </a:xfrm>
          <a:prstGeom prst="rect">
            <a:avLst/>
          </a:prstGeom>
          <a:solidFill>
            <a:srgbClr val="6031D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endParaRPr lang="en-US" sz="4000">
              <a:gradFill>
                <a:gsLst>
                  <a:gs pos="0">
                    <a:srgbClr val="FFFFFF"/>
                  </a:gs>
                  <a:gs pos="100000">
                    <a:srgbClr val="FFFFFF"/>
                  </a:gs>
                </a:gsLst>
                <a:lin ang="5400000" scaled="0"/>
              </a:gradFill>
              <a:ea typeface="Segoe UI" pitchFamily="34" charset="0"/>
              <a:cs typeface="Segoe UI" pitchFamily="34" charset="0"/>
            </a:endParaRPr>
          </a:p>
        </p:txBody>
      </p:sp>
      <p:cxnSp>
        <p:nvCxnSpPr>
          <p:cNvPr id="21" name="Straight Connector 20">
            <a:extLst>
              <a:ext uri="{FF2B5EF4-FFF2-40B4-BE49-F238E27FC236}">
                <a16:creationId xmlns:a16="http://schemas.microsoft.com/office/drawing/2014/main" id="{6039A17A-9EE1-DC43-BD78-C9180D4E3811}"/>
              </a:ext>
            </a:extLst>
          </p:cNvPr>
          <p:cNvCxnSpPr>
            <a:cxnSpLocks/>
          </p:cNvCxnSpPr>
          <p:nvPr/>
        </p:nvCxnSpPr>
        <p:spPr>
          <a:xfrm>
            <a:off x="1309145" y="421105"/>
            <a:ext cx="7972214" cy="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9893D45B-DB65-8D48-806D-B6FC2AC2A5B6}"/>
              </a:ext>
            </a:extLst>
          </p:cNvPr>
          <p:cNvSpPr/>
          <p:nvPr/>
        </p:nvSpPr>
        <p:spPr bwMode="auto">
          <a:xfrm>
            <a:off x="807122" y="162309"/>
            <a:ext cx="502023" cy="50202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1</a:t>
            </a:r>
          </a:p>
        </p:txBody>
      </p:sp>
      <p:sp>
        <p:nvSpPr>
          <p:cNvPr id="4" name="Rectangle 3">
            <a:extLst>
              <a:ext uri="{FF2B5EF4-FFF2-40B4-BE49-F238E27FC236}">
                <a16:creationId xmlns:a16="http://schemas.microsoft.com/office/drawing/2014/main" id="{20E4B498-BBB7-C544-9B48-445C05339AA3}"/>
              </a:ext>
            </a:extLst>
          </p:cNvPr>
          <p:cNvSpPr/>
          <p:nvPr/>
        </p:nvSpPr>
        <p:spPr>
          <a:xfrm>
            <a:off x="455371" y="643390"/>
            <a:ext cx="1205523" cy="369332"/>
          </a:xfrm>
          <a:prstGeom prst="rect">
            <a:avLst/>
          </a:prstGeom>
        </p:spPr>
        <p:txBody>
          <a:bodyPr wrap="none">
            <a:spAutoFit/>
          </a:bodyPr>
          <a:lstStyle/>
          <a:p>
            <a:r>
              <a:rPr lang="en-US" err="1">
                <a:solidFill>
                  <a:schemeClr val="bg1"/>
                </a:solidFill>
              </a:rPr>
              <a:t>MLContext</a:t>
            </a:r>
            <a:endParaRPr lang="en-US">
              <a:solidFill>
                <a:schemeClr val="bg1"/>
              </a:solidFill>
            </a:endParaRPr>
          </a:p>
        </p:txBody>
      </p:sp>
      <p:sp>
        <p:nvSpPr>
          <p:cNvPr id="7" name="Oval 6">
            <a:extLst>
              <a:ext uri="{FF2B5EF4-FFF2-40B4-BE49-F238E27FC236}">
                <a16:creationId xmlns:a16="http://schemas.microsoft.com/office/drawing/2014/main" id="{3AAA59F4-84E1-9445-8176-9D537D489A02}"/>
              </a:ext>
            </a:extLst>
          </p:cNvPr>
          <p:cNvSpPr/>
          <p:nvPr/>
        </p:nvSpPr>
        <p:spPr bwMode="auto">
          <a:xfrm>
            <a:off x="2501969" y="162309"/>
            <a:ext cx="502023" cy="50202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2</a:t>
            </a:r>
          </a:p>
        </p:txBody>
      </p:sp>
      <p:sp>
        <p:nvSpPr>
          <p:cNvPr id="8" name="Oval 7">
            <a:extLst>
              <a:ext uri="{FF2B5EF4-FFF2-40B4-BE49-F238E27FC236}">
                <a16:creationId xmlns:a16="http://schemas.microsoft.com/office/drawing/2014/main" id="{18C39921-13BC-844C-900A-6A7F339E952E}"/>
              </a:ext>
            </a:extLst>
          </p:cNvPr>
          <p:cNvSpPr/>
          <p:nvPr/>
        </p:nvSpPr>
        <p:spPr bwMode="auto">
          <a:xfrm>
            <a:off x="4196816" y="162309"/>
            <a:ext cx="502023" cy="50202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3</a:t>
            </a:r>
          </a:p>
        </p:txBody>
      </p:sp>
      <p:sp>
        <p:nvSpPr>
          <p:cNvPr id="9" name="Oval 8">
            <a:extLst>
              <a:ext uri="{FF2B5EF4-FFF2-40B4-BE49-F238E27FC236}">
                <a16:creationId xmlns:a16="http://schemas.microsoft.com/office/drawing/2014/main" id="{611DE482-427E-5B4D-AE0A-746048A0212F}"/>
              </a:ext>
            </a:extLst>
          </p:cNvPr>
          <p:cNvSpPr/>
          <p:nvPr/>
        </p:nvSpPr>
        <p:spPr bwMode="auto">
          <a:xfrm>
            <a:off x="10976207" y="162309"/>
            <a:ext cx="502023" cy="502023"/>
          </a:xfrm>
          <a:prstGeom prst="ellipse">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7</a:t>
            </a:r>
          </a:p>
        </p:txBody>
      </p:sp>
      <p:sp>
        <p:nvSpPr>
          <p:cNvPr id="10" name="Oval 9">
            <a:extLst>
              <a:ext uri="{FF2B5EF4-FFF2-40B4-BE49-F238E27FC236}">
                <a16:creationId xmlns:a16="http://schemas.microsoft.com/office/drawing/2014/main" id="{83D7A055-A38A-7241-9183-332374FC8D66}"/>
              </a:ext>
            </a:extLst>
          </p:cNvPr>
          <p:cNvSpPr/>
          <p:nvPr/>
        </p:nvSpPr>
        <p:spPr bwMode="auto">
          <a:xfrm>
            <a:off x="9281359" y="162309"/>
            <a:ext cx="502023" cy="50202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6</a:t>
            </a:r>
          </a:p>
        </p:txBody>
      </p:sp>
      <p:sp>
        <p:nvSpPr>
          <p:cNvPr id="11" name="Oval 10">
            <a:extLst>
              <a:ext uri="{FF2B5EF4-FFF2-40B4-BE49-F238E27FC236}">
                <a16:creationId xmlns:a16="http://schemas.microsoft.com/office/drawing/2014/main" id="{DD2875D3-8739-0743-8DC0-1448A30A4751}"/>
              </a:ext>
            </a:extLst>
          </p:cNvPr>
          <p:cNvSpPr/>
          <p:nvPr/>
        </p:nvSpPr>
        <p:spPr bwMode="auto">
          <a:xfrm>
            <a:off x="7586511" y="162309"/>
            <a:ext cx="502023" cy="50202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5</a:t>
            </a:r>
          </a:p>
        </p:txBody>
      </p:sp>
      <p:sp>
        <p:nvSpPr>
          <p:cNvPr id="12" name="Oval 11">
            <a:extLst>
              <a:ext uri="{FF2B5EF4-FFF2-40B4-BE49-F238E27FC236}">
                <a16:creationId xmlns:a16="http://schemas.microsoft.com/office/drawing/2014/main" id="{90FA2A3A-1099-404F-A22C-FB1441B640AF}"/>
              </a:ext>
            </a:extLst>
          </p:cNvPr>
          <p:cNvSpPr/>
          <p:nvPr/>
        </p:nvSpPr>
        <p:spPr bwMode="auto">
          <a:xfrm>
            <a:off x="5891663" y="162309"/>
            <a:ext cx="502023" cy="50202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4</a:t>
            </a:r>
          </a:p>
        </p:txBody>
      </p:sp>
      <p:sp>
        <p:nvSpPr>
          <p:cNvPr id="13" name="Rectangle 12">
            <a:extLst>
              <a:ext uri="{FF2B5EF4-FFF2-40B4-BE49-F238E27FC236}">
                <a16:creationId xmlns:a16="http://schemas.microsoft.com/office/drawing/2014/main" id="{8117416B-8278-454B-AE78-ED7B9ABCC3C7}"/>
              </a:ext>
            </a:extLst>
          </p:cNvPr>
          <p:cNvSpPr/>
          <p:nvPr/>
        </p:nvSpPr>
        <p:spPr>
          <a:xfrm>
            <a:off x="2161623" y="643390"/>
            <a:ext cx="1104661" cy="369332"/>
          </a:xfrm>
          <a:prstGeom prst="rect">
            <a:avLst/>
          </a:prstGeom>
        </p:spPr>
        <p:txBody>
          <a:bodyPr wrap="none">
            <a:spAutoFit/>
          </a:bodyPr>
          <a:lstStyle/>
          <a:p>
            <a:r>
              <a:rPr lang="en-US">
                <a:solidFill>
                  <a:schemeClr val="bg1"/>
                </a:solidFill>
              </a:rPr>
              <a:t>Load data</a:t>
            </a:r>
          </a:p>
        </p:txBody>
      </p:sp>
      <p:sp>
        <p:nvSpPr>
          <p:cNvPr id="14" name="Rectangle 13">
            <a:extLst>
              <a:ext uri="{FF2B5EF4-FFF2-40B4-BE49-F238E27FC236}">
                <a16:creationId xmlns:a16="http://schemas.microsoft.com/office/drawing/2014/main" id="{F93EF1D9-A394-DB4D-B5F3-08A2D6B838F5}"/>
              </a:ext>
            </a:extLst>
          </p:cNvPr>
          <p:cNvSpPr/>
          <p:nvPr/>
        </p:nvSpPr>
        <p:spPr>
          <a:xfrm>
            <a:off x="3647685" y="643390"/>
            <a:ext cx="1598002" cy="369332"/>
          </a:xfrm>
          <a:prstGeom prst="rect">
            <a:avLst/>
          </a:prstGeom>
        </p:spPr>
        <p:txBody>
          <a:bodyPr wrap="none">
            <a:spAutoFit/>
          </a:bodyPr>
          <a:lstStyle/>
          <a:p>
            <a:r>
              <a:rPr lang="en-US">
                <a:solidFill>
                  <a:schemeClr val="bg1"/>
                </a:solidFill>
              </a:rPr>
              <a:t>Transform data</a:t>
            </a:r>
          </a:p>
        </p:txBody>
      </p:sp>
      <p:sp>
        <p:nvSpPr>
          <p:cNvPr id="15" name="Rectangle 14">
            <a:extLst>
              <a:ext uri="{FF2B5EF4-FFF2-40B4-BE49-F238E27FC236}">
                <a16:creationId xmlns:a16="http://schemas.microsoft.com/office/drawing/2014/main" id="{2C0B81F4-3675-BD40-8D87-8CD5F4C3E36B}"/>
              </a:ext>
            </a:extLst>
          </p:cNvPr>
          <p:cNvSpPr/>
          <p:nvPr/>
        </p:nvSpPr>
        <p:spPr>
          <a:xfrm>
            <a:off x="5381087" y="643390"/>
            <a:ext cx="1523174" cy="369332"/>
          </a:xfrm>
          <a:prstGeom prst="rect">
            <a:avLst/>
          </a:prstGeom>
        </p:spPr>
        <p:txBody>
          <a:bodyPr wrap="none">
            <a:spAutoFit/>
          </a:bodyPr>
          <a:lstStyle/>
          <a:p>
            <a:r>
              <a:rPr lang="en-US">
                <a:solidFill>
                  <a:schemeClr val="bg1"/>
                </a:solidFill>
              </a:rPr>
              <a:t>Add algorithm</a:t>
            </a:r>
          </a:p>
        </p:txBody>
      </p:sp>
      <p:sp>
        <p:nvSpPr>
          <p:cNvPr id="16" name="Rectangle 15">
            <a:extLst>
              <a:ext uri="{FF2B5EF4-FFF2-40B4-BE49-F238E27FC236}">
                <a16:creationId xmlns:a16="http://schemas.microsoft.com/office/drawing/2014/main" id="{67437E55-5CA7-9243-B08B-9CE75C4AA542}"/>
              </a:ext>
            </a:extLst>
          </p:cNvPr>
          <p:cNvSpPr/>
          <p:nvPr/>
        </p:nvSpPr>
        <p:spPr>
          <a:xfrm>
            <a:off x="7187610" y="643390"/>
            <a:ext cx="1292533" cy="369332"/>
          </a:xfrm>
          <a:prstGeom prst="rect">
            <a:avLst/>
          </a:prstGeom>
        </p:spPr>
        <p:txBody>
          <a:bodyPr wrap="none">
            <a:spAutoFit/>
          </a:bodyPr>
          <a:lstStyle/>
          <a:p>
            <a:r>
              <a:rPr lang="en-US">
                <a:solidFill>
                  <a:schemeClr val="bg1"/>
                </a:solidFill>
              </a:rPr>
              <a:t>Train model</a:t>
            </a:r>
          </a:p>
        </p:txBody>
      </p:sp>
      <p:sp>
        <p:nvSpPr>
          <p:cNvPr id="17" name="Rectangle 16">
            <a:extLst>
              <a:ext uri="{FF2B5EF4-FFF2-40B4-BE49-F238E27FC236}">
                <a16:creationId xmlns:a16="http://schemas.microsoft.com/office/drawing/2014/main" id="{4E36AA88-159B-A74D-925C-59FAFCBF003D}"/>
              </a:ext>
            </a:extLst>
          </p:cNvPr>
          <p:cNvSpPr/>
          <p:nvPr/>
        </p:nvSpPr>
        <p:spPr>
          <a:xfrm>
            <a:off x="8719776" y="643390"/>
            <a:ext cx="1625188" cy="369332"/>
          </a:xfrm>
          <a:prstGeom prst="rect">
            <a:avLst/>
          </a:prstGeom>
        </p:spPr>
        <p:txBody>
          <a:bodyPr wrap="none">
            <a:spAutoFit/>
          </a:bodyPr>
          <a:lstStyle/>
          <a:p>
            <a:r>
              <a:rPr lang="en-US">
                <a:solidFill>
                  <a:schemeClr val="bg1"/>
                </a:solidFill>
              </a:rPr>
              <a:t>Evaluate model</a:t>
            </a:r>
          </a:p>
        </p:txBody>
      </p:sp>
      <p:sp>
        <p:nvSpPr>
          <p:cNvPr id="18" name="Rectangle 17">
            <a:extLst>
              <a:ext uri="{FF2B5EF4-FFF2-40B4-BE49-F238E27FC236}">
                <a16:creationId xmlns:a16="http://schemas.microsoft.com/office/drawing/2014/main" id="{BD00EAF7-FC21-F545-8512-311F14DB93D5}"/>
              </a:ext>
            </a:extLst>
          </p:cNvPr>
          <p:cNvSpPr/>
          <p:nvPr/>
        </p:nvSpPr>
        <p:spPr>
          <a:xfrm>
            <a:off x="10481468" y="643390"/>
            <a:ext cx="1491499" cy="369332"/>
          </a:xfrm>
          <a:prstGeom prst="rect">
            <a:avLst/>
          </a:prstGeom>
        </p:spPr>
        <p:txBody>
          <a:bodyPr wrap="none">
            <a:spAutoFit/>
          </a:bodyPr>
          <a:lstStyle/>
          <a:p>
            <a:r>
              <a:rPr lang="en-US">
                <a:solidFill>
                  <a:schemeClr val="accent6">
                    <a:lumMod val="40000"/>
                    <a:lumOff val="60000"/>
                  </a:schemeClr>
                </a:solidFill>
              </a:rPr>
              <a:t>Deploy model</a:t>
            </a:r>
          </a:p>
        </p:txBody>
      </p:sp>
      <p:sp>
        <p:nvSpPr>
          <p:cNvPr id="19" name="Text Placeholder 18">
            <a:extLst>
              <a:ext uri="{FF2B5EF4-FFF2-40B4-BE49-F238E27FC236}">
                <a16:creationId xmlns:a16="http://schemas.microsoft.com/office/drawing/2014/main" id="{40C85C7E-E4C8-F345-83ED-48FE0CF61814}"/>
              </a:ext>
            </a:extLst>
          </p:cNvPr>
          <p:cNvSpPr>
            <a:spLocks noGrp="1"/>
          </p:cNvSpPr>
          <p:nvPr>
            <p:ph type="body" sz="quarter" idx="10"/>
          </p:nvPr>
        </p:nvSpPr>
        <p:spPr>
          <a:xfrm>
            <a:off x="269239" y="1189177"/>
            <a:ext cx="11653523" cy="3687163"/>
          </a:xfrm>
        </p:spPr>
        <p:txBody>
          <a:bodyPr vert="horz" wrap="square" lIns="146304" tIns="91440" rIns="146304" bIns="91440" rtlCol="0" anchor="t">
            <a:spAutoFit/>
          </a:bodyPr>
          <a:lstStyle/>
          <a:p>
            <a:pPr marL="335915" indent="-335915"/>
            <a:r>
              <a:rPr lang="en-US" sz="3200">
                <a:latin typeface="Segoe UI"/>
                <a:cs typeface="Segoe UI"/>
              </a:rPr>
              <a:t>ML.NET offers evaluators that assess the performance of your model on a variety of metrics e.g.</a:t>
            </a:r>
          </a:p>
          <a:p>
            <a:pPr marL="572135" lvl="1" indent="-236220" fontAlgn="ctr"/>
            <a:r>
              <a:rPr lang="en-US" sz="2800">
                <a:latin typeface="Segoe UI Light"/>
                <a:cs typeface="Segoe UI Light"/>
              </a:rPr>
              <a:t>Accuracy </a:t>
            </a:r>
            <a:endParaRPr lang="en-US" sz="2800">
              <a:latin typeface="Segoe UI Light"/>
              <a:cs typeface="Segoe UI"/>
            </a:endParaRPr>
          </a:p>
          <a:p>
            <a:pPr marL="572135" lvl="1" indent="-236220" fontAlgn="ctr"/>
            <a:r>
              <a:rPr lang="en-US" sz="2800">
                <a:latin typeface="Segoe UI Light"/>
                <a:cs typeface="Segoe UI Light"/>
              </a:rPr>
              <a:t>Area under the curve (AUC)</a:t>
            </a:r>
          </a:p>
          <a:p>
            <a:pPr marL="572135" lvl="1" indent="-236220" fontAlgn="ctr"/>
            <a:r>
              <a:rPr lang="en-US" sz="2800">
                <a:latin typeface="Segoe UI Light"/>
                <a:cs typeface="Segoe UI Light"/>
              </a:rPr>
              <a:t>R-Squared</a:t>
            </a:r>
          </a:p>
          <a:p>
            <a:pPr marL="572135" lvl="1" indent="-236220" fontAlgn="ctr"/>
            <a:r>
              <a:rPr lang="en-US" sz="2800">
                <a:latin typeface="Segoe UI Light"/>
                <a:cs typeface="Segoe UI Light"/>
              </a:rPr>
              <a:t>Root Mean Squared Error</a:t>
            </a:r>
            <a:r>
              <a:rPr lang="en-US" sz="2800" i="1">
                <a:latin typeface="Segoe UI Light"/>
                <a:cs typeface="Segoe UI Light"/>
              </a:rPr>
              <a:t> (</a:t>
            </a:r>
            <a:r>
              <a:rPr lang="en-US" sz="2800">
                <a:latin typeface="Segoe UI Light"/>
                <a:cs typeface="Segoe UI Light"/>
              </a:rPr>
              <a:t>RMSE</a:t>
            </a:r>
            <a:r>
              <a:rPr lang="en-US" sz="2800"/>
              <a:t>)</a:t>
            </a:r>
            <a:endParaRPr lang="en-US" sz="2800">
              <a:cs typeface="Segoe UI"/>
            </a:endParaRPr>
          </a:p>
          <a:p>
            <a:pPr marL="335915" indent="-335915"/>
            <a:endParaRPr lang="en-US" sz="3600">
              <a:cs typeface="Segoe UI Light"/>
            </a:endParaRPr>
          </a:p>
        </p:txBody>
      </p:sp>
      <p:pic>
        <p:nvPicPr>
          <p:cNvPr id="22" name="Picture 21">
            <a:extLst>
              <a:ext uri="{FF2B5EF4-FFF2-40B4-BE49-F238E27FC236}">
                <a16:creationId xmlns:a16="http://schemas.microsoft.com/office/drawing/2014/main" id="{611BD4EA-E5AA-EE47-AD2F-B3353523921F}"/>
              </a:ext>
            </a:extLst>
          </p:cNvPr>
          <p:cNvPicPr>
            <a:picLocks noChangeAspect="1"/>
          </p:cNvPicPr>
          <p:nvPr/>
        </p:nvPicPr>
        <p:blipFill rotWithShape="1">
          <a:blip r:embed="rId2"/>
          <a:srcRect t="1" b="2531"/>
          <a:stretch/>
        </p:blipFill>
        <p:spPr>
          <a:xfrm>
            <a:off x="269238" y="4232351"/>
            <a:ext cx="11921646" cy="2587550"/>
          </a:xfrm>
          <a:prstGeom prst="rect">
            <a:avLst/>
          </a:prstGeom>
        </p:spPr>
      </p:pic>
    </p:spTree>
    <p:extLst>
      <p:ext uri="{BB962C8B-B14F-4D97-AF65-F5344CB8AC3E}">
        <p14:creationId xmlns:p14="http://schemas.microsoft.com/office/powerpoint/2010/main" val="4536994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031DF"/>
        </a:solidFill>
        <a:effectLst/>
      </p:bgPr>
    </p:bg>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8D6F99BA-1FF5-4236-9CEA-8C7C43BB6D87}"/>
              </a:ext>
            </a:extLst>
          </p:cNvPr>
          <p:cNvSpPr>
            <a:spLocks noGrp="1"/>
          </p:cNvSpPr>
          <p:nvPr>
            <p:ph type="title"/>
          </p:nvPr>
        </p:nvSpPr>
        <p:spPr/>
        <p:txBody>
          <a:bodyPr/>
          <a:lstStyle/>
          <a:p>
            <a:r>
              <a:rPr lang="en-US">
                <a:cs typeface="Segoe UI"/>
              </a:rPr>
              <a:t>What is Machine Learning?</a:t>
            </a:r>
            <a:endParaRPr lang="en-US"/>
          </a:p>
        </p:txBody>
      </p:sp>
    </p:spTree>
    <p:extLst>
      <p:ext uri="{BB962C8B-B14F-4D97-AF65-F5344CB8AC3E}">
        <p14:creationId xmlns:p14="http://schemas.microsoft.com/office/powerpoint/2010/main" val="3686544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398FD36-88CE-554A-A897-906FF0FA0640}"/>
              </a:ext>
            </a:extLst>
          </p:cNvPr>
          <p:cNvSpPr/>
          <p:nvPr/>
        </p:nvSpPr>
        <p:spPr bwMode="auto">
          <a:xfrm>
            <a:off x="-17507" y="-56434"/>
            <a:ext cx="12209507" cy="1078410"/>
          </a:xfrm>
          <a:prstGeom prst="rect">
            <a:avLst/>
          </a:prstGeom>
          <a:solidFill>
            <a:srgbClr val="6031D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endParaRPr lang="en-US" sz="4000">
              <a:gradFill>
                <a:gsLst>
                  <a:gs pos="0">
                    <a:srgbClr val="FFFFFF"/>
                  </a:gs>
                  <a:gs pos="100000">
                    <a:srgbClr val="FFFFFF"/>
                  </a:gs>
                </a:gsLst>
                <a:lin ang="5400000" scaled="0"/>
              </a:gradFill>
              <a:ea typeface="Segoe UI" pitchFamily="34" charset="0"/>
              <a:cs typeface="Segoe UI" pitchFamily="34" charset="0"/>
            </a:endParaRPr>
          </a:p>
        </p:txBody>
      </p:sp>
      <p:cxnSp>
        <p:nvCxnSpPr>
          <p:cNvPr id="21" name="Straight Connector 20">
            <a:extLst>
              <a:ext uri="{FF2B5EF4-FFF2-40B4-BE49-F238E27FC236}">
                <a16:creationId xmlns:a16="http://schemas.microsoft.com/office/drawing/2014/main" id="{6039A17A-9EE1-DC43-BD78-C9180D4E3811}"/>
              </a:ext>
            </a:extLst>
          </p:cNvPr>
          <p:cNvCxnSpPr>
            <a:cxnSpLocks/>
          </p:cNvCxnSpPr>
          <p:nvPr/>
        </p:nvCxnSpPr>
        <p:spPr>
          <a:xfrm>
            <a:off x="1309145" y="421105"/>
            <a:ext cx="9667062" cy="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9893D45B-DB65-8D48-806D-B6FC2AC2A5B6}"/>
              </a:ext>
            </a:extLst>
          </p:cNvPr>
          <p:cNvSpPr/>
          <p:nvPr/>
        </p:nvSpPr>
        <p:spPr bwMode="auto">
          <a:xfrm>
            <a:off x="807122" y="162309"/>
            <a:ext cx="502023" cy="50202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1</a:t>
            </a:r>
          </a:p>
        </p:txBody>
      </p:sp>
      <p:sp>
        <p:nvSpPr>
          <p:cNvPr id="4" name="Rectangle 3">
            <a:extLst>
              <a:ext uri="{FF2B5EF4-FFF2-40B4-BE49-F238E27FC236}">
                <a16:creationId xmlns:a16="http://schemas.microsoft.com/office/drawing/2014/main" id="{20E4B498-BBB7-C544-9B48-445C05339AA3}"/>
              </a:ext>
            </a:extLst>
          </p:cNvPr>
          <p:cNvSpPr/>
          <p:nvPr/>
        </p:nvSpPr>
        <p:spPr>
          <a:xfrm>
            <a:off x="455371" y="643390"/>
            <a:ext cx="1205523" cy="369332"/>
          </a:xfrm>
          <a:prstGeom prst="rect">
            <a:avLst/>
          </a:prstGeom>
        </p:spPr>
        <p:txBody>
          <a:bodyPr wrap="none">
            <a:spAutoFit/>
          </a:bodyPr>
          <a:lstStyle/>
          <a:p>
            <a:r>
              <a:rPr lang="en-US" err="1">
                <a:solidFill>
                  <a:schemeClr val="bg1"/>
                </a:solidFill>
              </a:rPr>
              <a:t>MLContext</a:t>
            </a:r>
            <a:endParaRPr lang="en-US">
              <a:solidFill>
                <a:schemeClr val="bg1"/>
              </a:solidFill>
            </a:endParaRPr>
          </a:p>
        </p:txBody>
      </p:sp>
      <p:sp>
        <p:nvSpPr>
          <p:cNvPr id="7" name="Oval 6">
            <a:extLst>
              <a:ext uri="{FF2B5EF4-FFF2-40B4-BE49-F238E27FC236}">
                <a16:creationId xmlns:a16="http://schemas.microsoft.com/office/drawing/2014/main" id="{3AAA59F4-84E1-9445-8176-9D537D489A02}"/>
              </a:ext>
            </a:extLst>
          </p:cNvPr>
          <p:cNvSpPr/>
          <p:nvPr/>
        </p:nvSpPr>
        <p:spPr bwMode="auto">
          <a:xfrm>
            <a:off x="2501969" y="162309"/>
            <a:ext cx="502023" cy="50202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2</a:t>
            </a:r>
          </a:p>
        </p:txBody>
      </p:sp>
      <p:sp>
        <p:nvSpPr>
          <p:cNvPr id="8" name="Oval 7">
            <a:extLst>
              <a:ext uri="{FF2B5EF4-FFF2-40B4-BE49-F238E27FC236}">
                <a16:creationId xmlns:a16="http://schemas.microsoft.com/office/drawing/2014/main" id="{18C39921-13BC-844C-900A-6A7F339E952E}"/>
              </a:ext>
            </a:extLst>
          </p:cNvPr>
          <p:cNvSpPr/>
          <p:nvPr/>
        </p:nvSpPr>
        <p:spPr bwMode="auto">
          <a:xfrm>
            <a:off x="4196816" y="162309"/>
            <a:ext cx="502023" cy="50202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3</a:t>
            </a:r>
          </a:p>
        </p:txBody>
      </p:sp>
      <p:sp>
        <p:nvSpPr>
          <p:cNvPr id="9" name="Oval 8">
            <a:extLst>
              <a:ext uri="{FF2B5EF4-FFF2-40B4-BE49-F238E27FC236}">
                <a16:creationId xmlns:a16="http://schemas.microsoft.com/office/drawing/2014/main" id="{611DE482-427E-5B4D-AE0A-746048A0212F}"/>
              </a:ext>
            </a:extLst>
          </p:cNvPr>
          <p:cNvSpPr/>
          <p:nvPr/>
        </p:nvSpPr>
        <p:spPr bwMode="auto">
          <a:xfrm>
            <a:off x="10976207" y="162309"/>
            <a:ext cx="502023" cy="50202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7</a:t>
            </a:r>
          </a:p>
        </p:txBody>
      </p:sp>
      <p:sp>
        <p:nvSpPr>
          <p:cNvPr id="10" name="Oval 9">
            <a:extLst>
              <a:ext uri="{FF2B5EF4-FFF2-40B4-BE49-F238E27FC236}">
                <a16:creationId xmlns:a16="http://schemas.microsoft.com/office/drawing/2014/main" id="{83D7A055-A38A-7241-9183-332374FC8D66}"/>
              </a:ext>
            </a:extLst>
          </p:cNvPr>
          <p:cNvSpPr/>
          <p:nvPr/>
        </p:nvSpPr>
        <p:spPr bwMode="auto">
          <a:xfrm>
            <a:off x="9281359" y="162309"/>
            <a:ext cx="502023" cy="50202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6</a:t>
            </a:r>
          </a:p>
        </p:txBody>
      </p:sp>
      <p:sp>
        <p:nvSpPr>
          <p:cNvPr id="11" name="Oval 10">
            <a:extLst>
              <a:ext uri="{FF2B5EF4-FFF2-40B4-BE49-F238E27FC236}">
                <a16:creationId xmlns:a16="http://schemas.microsoft.com/office/drawing/2014/main" id="{DD2875D3-8739-0743-8DC0-1448A30A4751}"/>
              </a:ext>
            </a:extLst>
          </p:cNvPr>
          <p:cNvSpPr/>
          <p:nvPr/>
        </p:nvSpPr>
        <p:spPr bwMode="auto">
          <a:xfrm>
            <a:off x="7586511" y="162309"/>
            <a:ext cx="502023" cy="50202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5</a:t>
            </a:r>
          </a:p>
        </p:txBody>
      </p:sp>
      <p:sp>
        <p:nvSpPr>
          <p:cNvPr id="12" name="Oval 11">
            <a:extLst>
              <a:ext uri="{FF2B5EF4-FFF2-40B4-BE49-F238E27FC236}">
                <a16:creationId xmlns:a16="http://schemas.microsoft.com/office/drawing/2014/main" id="{90FA2A3A-1099-404F-A22C-FB1441B640AF}"/>
              </a:ext>
            </a:extLst>
          </p:cNvPr>
          <p:cNvSpPr/>
          <p:nvPr/>
        </p:nvSpPr>
        <p:spPr bwMode="auto">
          <a:xfrm>
            <a:off x="5891663" y="162309"/>
            <a:ext cx="502023" cy="50202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4</a:t>
            </a:r>
          </a:p>
        </p:txBody>
      </p:sp>
      <p:sp>
        <p:nvSpPr>
          <p:cNvPr id="13" name="Rectangle 12">
            <a:extLst>
              <a:ext uri="{FF2B5EF4-FFF2-40B4-BE49-F238E27FC236}">
                <a16:creationId xmlns:a16="http://schemas.microsoft.com/office/drawing/2014/main" id="{8117416B-8278-454B-AE78-ED7B9ABCC3C7}"/>
              </a:ext>
            </a:extLst>
          </p:cNvPr>
          <p:cNvSpPr/>
          <p:nvPr/>
        </p:nvSpPr>
        <p:spPr>
          <a:xfrm>
            <a:off x="2161623" y="643390"/>
            <a:ext cx="1104661" cy="369332"/>
          </a:xfrm>
          <a:prstGeom prst="rect">
            <a:avLst/>
          </a:prstGeom>
        </p:spPr>
        <p:txBody>
          <a:bodyPr wrap="none">
            <a:spAutoFit/>
          </a:bodyPr>
          <a:lstStyle/>
          <a:p>
            <a:r>
              <a:rPr lang="en-US">
                <a:solidFill>
                  <a:schemeClr val="bg1"/>
                </a:solidFill>
              </a:rPr>
              <a:t>Load data</a:t>
            </a:r>
          </a:p>
        </p:txBody>
      </p:sp>
      <p:sp>
        <p:nvSpPr>
          <p:cNvPr id="14" name="Rectangle 13">
            <a:extLst>
              <a:ext uri="{FF2B5EF4-FFF2-40B4-BE49-F238E27FC236}">
                <a16:creationId xmlns:a16="http://schemas.microsoft.com/office/drawing/2014/main" id="{F93EF1D9-A394-DB4D-B5F3-08A2D6B838F5}"/>
              </a:ext>
            </a:extLst>
          </p:cNvPr>
          <p:cNvSpPr/>
          <p:nvPr/>
        </p:nvSpPr>
        <p:spPr>
          <a:xfrm>
            <a:off x="3647685" y="643390"/>
            <a:ext cx="1598002" cy="369332"/>
          </a:xfrm>
          <a:prstGeom prst="rect">
            <a:avLst/>
          </a:prstGeom>
        </p:spPr>
        <p:txBody>
          <a:bodyPr wrap="none">
            <a:spAutoFit/>
          </a:bodyPr>
          <a:lstStyle/>
          <a:p>
            <a:r>
              <a:rPr lang="en-US">
                <a:solidFill>
                  <a:schemeClr val="bg1"/>
                </a:solidFill>
              </a:rPr>
              <a:t>Transform data</a:t>
            </a:r>
          </a:p>
        </p:txBody>
      </p:sp>
      <p:sp>
        <p:nvSpPr>
          <p:cNvPr id="15" name="Rectangle 14">
            <a:extLst>
              <a:ext uri="{FF2B5EF4-FFF2-40B4-BE49-F238E27FC236}">
                <a16:creationId xmlns:a16="http://schemas.microsoft.com/office/drawing/2014/main" id="{2C0B81F4-3675-BD40-8D87-8CD5F4C3E36B}"/>
              </a:ext>
            </a:extLst>
          </p:cNvPr>
          <p:cNvSpPr/>
          <p:nvPr/>
        </p:nvSpPr>
        <p:spPr>
          <a:xfrm>
            <a:off x="5381087" y="643390"/>
            <a:ext cx="1523174" cy="369332"/>
          </a:xfrm>
          <a:prstGeom prst="rect">
            <a:avLst/>
          </a:prstGeom>
        </p:spPr>
        <p:txBody>
          <a:bodyPr wrap="none">
            <a:spAutoFit/>
          </a:bodyPr>
          <a:lstStyle/>
          <a:p>
            <a:r>
              <a:rPr lang="en-US">
                <a:solidFill>
                  <a:schemeClr val="bg1"/>
                </a:solidFill>
              </a:rPr>
              <a:t>Add algorithm</a:t>
            </a:r>
          </a:p>
        </p:txBody>
      </p:sp>
      <p:sp>
        <p:nvSpPr>
          <p:cNvPr id="16" name="Rectangle 15">
            <a:extLst>
              <a:ext uri="{FF2B5EF4-FFF2-40B4-BE49-F238E27FC236}">
                <a16:creationId xmlns:a16="http://schemas.microsoft.com/office/drawing/2014/main" id="{67437E55-5CA7-9243-B08B-9CE75C4AA542}"/>
              </a:ext>
            </a:extLst>
          </p:cNvPr>
          <p:cNvSpPr/>
          <p:nvPr/>
        </p:nvSpPr>
        <p:spPr>
          <a:xfrm>
            <a:off x="7187610" y="643390"/>
            <a:ext cx="1292533" cy="369332"/>
          </a:xfrm>
          <a:prstGeom prst="rect">
            <a:avLst/>
          </a:prstGeom>
        </p:spPr>
        <p:txBody>
          <a:bodyPr wrap="none">
            <a:spAutoFit/>
          </a:bodyPr>
          <a:lstStyle/>
          <a:p>
            <a:r>
              <a:rPr lang="en-US">
                <a:solidFill>
                  <a:schemeClr val="bg1"/>
                </a:solidFill>
              </a:rPr>
              <a:t>Train model</a:t>
            </a:r>
          </a:p>
        </p:txBody>
      </p:sp>
      <p:sp>
        <p:nvSpPr>
          <p:cNvPr id="17" name="Rectangle 16">
            <a:extLst>
              <a:ext uri="{FF2B5EF4-FFF2-40B4-BE49-F238E27FC236}">
                <a16:creationId xmlns:a16="http://schemas.microsoft.com/office/drawing/2014/main" id="{4E36AA88-159B-A74D-925C-59FAFCBF003D}"/>
              </a:ext>
            </a:extLst>
          </p:cNvPr>
          <p:cNvSpPr/>
          <p:nvPr/>
        </p:nvSpPr>
        <p:spPr>
          <a:xfrm>
            <a:off x="8719776" y="643390"/>
            <a:ext cx="1625188" cy="369332"/>
          </a:xfrm>
          <a:prstGeom prst="rect">
            <a:avLst/>
          </a:prstGeom>
        </p:spPr>
        <p:txBody>
          <a:bodyPr wrap="none">
            <a:spAutoFit/>
          </a:bodyPr>
          <a:lstStyle/>
          <a:p>
            <a:r>
              <a:rPr lang="en-US">
                <a:solidFill>
                  <a:schemeClr val="bg1"/>
                </a:solidFill>
              </a:rPr>
              <a:t>Evaluate model</a:t>
            </a:r>
          </a:p>
        </p:txBody>
      </p:sp>
      <p:sp>
        <p:nvSpPr>
          <p:cNvPr id="18" name="Rectangle 17">
            <a:extLst>
              <a:ext uri="{FF2B5EF4-FFF2-40B4-BE49-F238E27FC236}">
                <a16:creationId xmlns:a16="http://schemas.microsoft.com/office/drawing/2014/main" id="{BD00EAF7-FC21-F545-8512-311F14DB93D5}"/>
              </a:ext>
            </a:extLst>
          </p:cNvPr>
          <p:cNvSpPr/>
          <p:nvPr/>
        </p:nvSpPr>
        <p:spPr>
          <a:xfrm>
            <a:off x="10481468" y="643390"/>
            <a:ext cx="1491499" cy="369332"/>
          </a:xfrm>
          <a:prstGeom prst="rect">
            <a:avLst/>
          </a:prstGeom>
        </p:spPr>
        <p:txBody>
          <a:bodyPr wrap="none">
            <a:spAutoFit/>
          </a:bodyPr>
          <a:lstStyle/>
          <a:p>
            <a:r>
              <a:rPr lang="en-US">
                <a:solidFill>
                  <a:schemeClr val="bg1"/>
                </a:solidFill>
              </a:rPr>
              <a:t>Deploy model</a:t>
            </a:r>
          </a:p>
        </p:txBody>
      </p:sp>
      <p:sp>
        <p:nvSpPr>
          <p:cNvPr id="19" name="Text Placeholder 18">
            <a:extLst>
              <a:ext uri="{FF2B5EF4-FFF2-40B4-BE49-F238E27FC236}">
                <a16:creationId xmlns:a16="http://schemas.microsoft.com/office/drawing/2014/main" id="{40C85C7E-E4C8-F345-83ED-48FE0CF61814}"/>
              </a:ext>
            </a:extLst>
          </p:cNvPr>
          <p:cNvSpPr>
            <a:spLocks noGrp="1"/>
          </p:cNvSpPr>
          <p:nvPr>
            <p:ph type="body" sz="quarter" idx="10"/>
          </p:nvPr>
        </p:nvSpPr>
        <p:spPr>
          <a:xfrm>
            <a:off x="269239" y="1189177"/>
            <a:ext cx="11653523" cy="2862322"/>
          </a:xfrm>
        </p:spPr>
        <p:txBody>
          <a:bodyPr vert="horz" wrap="square" lIns="146304" tIns="91440" rIns="146304" bIns="91440" rtlCol="0" anchor="t">
            <a:spAutoFit/>
          </a:bodyPr>
          <a:lstStyle/>
          <a:p>
            <a:pPr marL="335915" indent="-335915"/>
            <a:r>
              <a:rPr lang="en-US" sz="3200">
                <a:latin typeface="Segoe UI"/>
                <a:cs typeface="Segoe UI"/>
              </a:rPr>
              <a:t>Save your trained model as a binary file</a:t>
            </a:r>
          </a:p>
          <a:p>
            <a:pPr marL="0" indent="0">
              <a:buNone/>
            </a:pPr>
            <a:endParaRPr lang="en-US" sz="3200">
              <a:latin typeface="Segoe UI"/>
              <a:cs typeface="Segoe UI"/>
            </a:endParaRPr>
          </a:p>
          <a:p>
            <a:pPr marL="0" indent="0">
              <a:buNone/>
            </a:pPr>
            <a:endParaRPr lang="en-US" sz="3200">
              <a:latin typeface="Segoe UI"/>
              <a:cs typeface="Segoe UI"/>
            </a:endParaRPr>
          </a:p>
          <a:p>
            <a:pPr marL="335915" indent="-335915"/>
            <a:r>
              <a:rPr lang="en-US" sz="3200">
                <a:latin typeface="Segoe UI"/>
                <a:cs typeface="Segoe UI"/>
              </a:rPr>
              <a:t>Load model into your other .NET applications</a:t>
            </a:r>
          </a:p>
          <a:p>
            <a:pPr marL="0" indent="0">
              <a:buNone/>
            </a:pPr>
            <a:endParaRPr lang="en-US" sz="3600"/>
          </a:p>
        </p:txBody>
      </p:sp>
      <p:pic>
        <p:nvPicPr>
          <p:cNvPr id="2" name="Picture 1">
            <a:extLst>
              <a:ext uri="{FF2B5EF4-FFF2-40B4-BE49-F238E27FC236}">
                <a16:creationId xmlns:a16="http://schemas.microsoft.com/office/drawing/2014/main" id="{B54063A5-3D82-C84D-9798-2A42ECA415B3}"/>
              </a:ext>
            </a:extLst>
          </p:cNvPr>
          <p:cNvPicPr>
            <a:picLocks noChangeAspect="1"/>
          </p:cNvPicPr>
          <p:nvPr/>
        </p:nvPicPr>
        <p:blipFill>
          <a:blip r:embed="rId2"/>
          <a:stretch>
            <a:fillRect/>
          </a:stretch>
        </p:blipFill>
        <p:spPr>
          <a:xfrm>
            <a:off x="478788" y="1837080"/>
            <a:ext cx="7914506" cy="899793"/>
          </a:xfrm>
          <a:prstGeom prst="rect">
            <a:avLst/>
          </a:prstGeom>
        </p:spPr>
      </p:pic>
      <p:pic>
        <p:nvPicPr>
          <p:cNvPr id="5" name="Picture 4">
            <a:extLst>
              <a:ext uri="{FF2B5EF4-FFF2-40B4-BE49-F238E27FC236}">
                <a16:creationId xmlns:a16="http://schemas.microsoft.com/office/drawing/2014/main" id="{27779498-6A70-F14B-AAAC-9B9723168F13}"/>
              </a:ext>
            </a:extLst>
          </p:cNvPr>
          <p:cNvPicPr>
            <a:picLocks noChangeAspect="1"/>
          </p:cNvPicPr>
          <p:nvPr/>
        </p:nvPicPr>
        <p:blipFill rotWithShape="1">
          <a:blip r:embed="rId3"/>
          <a:srcRect l="1092" r="2270"/>
          <a:stretch/>
        </p:blipFill>
        <p:spPr>
          <a:xfrm>
            <a:off x="458905" y="3407073"/>
            <a:ext cx="11733095" cy="2540379"/>
          </a:xfrm>
          <a:prstGeom prst="rect">
            <a:avLst/>
          </a:prstGeom>
        </p:spPr>
      </p:pic>
    </p:spTree>
    <p:extLst>
      <p:ext uri="{BB962C8B-B14F-4D97-AF65-F5344CB8AC3E}">
        <p14:creationId xmlns:p14="http://schemas.microsoft.com/office/powerpoint/2010/main" val="42681353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398FD36-88CE-554A-A897-906FF0FA0640}"/>
              </a:ext>
            </a:extLst>
          </p:cNvPr>
          <p:cNvSpPr/>
          <p:nvPr/>
        </p:nvSpPr>
        <p:spPr bwMode="auto">
          <a:xfrm>
            <a:off x="-17507" y="-56434"/>
            <a:ext cx="12209507" cy="1078410"/>
          </a:xfrm>
          <a:prstGeom prst="rect">
            <a:avLst/>
          </a:prstGeom>
          <a:solidFill>
            <a:srgbClr val="6031D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endParaRPr lang="en-US" sz="4000">
              <a:gradFill>
                <a:gsLst>
                  <a:gs pos="0">
                    <a:srgbClr val="FFFFFF"/>
                  </a:gs>
                  <a:gs pos="100000">
                    <a:srgbClr val="FFFFFF"/>
                  </a:gs>
                </a:gsLst>
                <a:lin ang="5400000" scaled="0"/>
              </a:gradFill>
              <a:ea typeface="Segoe UI" pitchFamily="34" charset="0"/>
              <a:cs typeface="Segoe UI" pitchFamily="34" charset="0"/>
            </a:endParaRPr>
          </a:p>
        </p:txBody>
      </p:sp>
      <p:cxnSp>
        <p:nvCxnSpPr>
          <p:cNvPr id="21" name="Straight Connector 20">
            <a:extLst>
              <a:ext uri="{FF2B5EF4-FFF2-40B4-BE49-F238E27FC236}">
                <a16:creationId xmlns:a16="http://schemas.microsoft.com/office/drawing/2014/main" id="{6039A17A-9EE1-DC43-BD78-C9180D4E3811}"/>
              </a:ext>
            </a:extLst>
          </p:cNvPr>
          <p:cNvCxnSpPr>
            <a:cxnSpLocks/>
          </p:cNvCxnSpPr>
          <p:nvPr/>
        </p:nvCxnSpPr>
        <p:spPr>
          <a:xfrm>
            <a:off x="1309145" y="421105"/>
            <a:ext cx="9667062" cy="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9893D45B-DB65-8D48-806D-B6FC2AC2A5B6}"/>
              </a:ext>
            </a:extLst>
          </p:cNvPr>
          <p:cNvSpPr/>
          <p:nvPr/>
        </p:nvSpPr>
        <p:spPr bwMode="auto">
          <a:xfrm>
            <a:off x="807122" y="162309"/>
            <a:ext cx="502023" cy="50202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1</a:t>
            </a:r>
          </a:p>
        </p:txBody>
      </p:sp>
      <p:sp>
        <p:nvSpPr>
          <p:cNvPr id="4" name="Rectangle 3">
            <a:extLst>
              <a:ext uri="{FF2B5EF4-FFF2-40B4-BE49-F238E27FC236}">
                <a16:creationId xmlns:a16="http://schemas.microsoft.com/office/drawing/2014/main" id="{20E4B498-BBB7-C544-9B48-445C05339AA3}"/>
              </a:ext>
            </a:extLst>
          </p:cNvPr>
          <p:cNvSpPr/>
          <p:nvPr/>
        </p:nvSpPr>
        <p:spPr>
          <a:xfrm>
            <a:off x="455371" y="643390"/>
            <a:ext cx="1205523" cy="369332"/>
          </a:xfrm>
          <a:prstGeom prst="rect">
            <a:avLst/>
          </a:prstGeom>
        </p:spPr>
        <p:txBody>
          <a:bodyPr wrap="none">
            <a:spAutoFit/>
          </a:bodyPr>
          <a:lstStyle/>
          <a:p>
            <a:r>
              <a:rPr lang="en-US" err="1">
                <a:solidFill>
                  <a:schemeClr val="bg1"/>
                </a:solidFill>
              </a:rPr>
              <a:t>MLContext</a:t>
            </a:r>
            <a:endParaRPr lang="en-US">
              <a:solidFill>
                <a:schemeClr val="bg1"/>
              </a:solidFill>
            </a:endParaRPr>
          </a:p>
        </p:txBody>
      </p:sp>
      <p:sp>
        <p:nvSpPr>
          <p:cNvPr id="7" name="Oval 6">
            <a:extLst>
              <a:ext uri="{FF2B5EF4-FFF2-40B4-BE49-F238E27FC236}">
                <a16:creationId xmlns:a16="http://schemas.microsoft.com/office/drawing/2014/main" id="{3AAA59F4-84E1-9445-8176-9D537D489A02}"/>
              </a:ext>
            </a:extLst>
          </p:cNvPr>
          <p:cNvSpPr/>
          <p:nvPr/>
        </p:nvSpPr>
        <p:spPr bwMode="auto">
          <a:xfrm>
            <a:off x="2501969" y="162309"/>
            <a:ext cx="502023" cy="50202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2</a:t>
            </a:r>
          </a:p>
        </p:txBody>
      </p:sp>
      <p:sp>
        <p:nvSpPr>
          <p:cNvPr id="8" name="Oval 7">
            <a:extLst>
              <a:ext uri="{FF2B5EF4-FFF2-40B4-BE49-F238E27FC236}">
                <a16:creationId xmlns:a16="http://schemas.microsoft.com/office/drawing/2014/main" id="{18C39921-13BC-844C-900A-6A7F339E952E}"/>
              </a:ext>
            </a:extLst>
          </p:cNvPr>
          <p:cNvSpPr/>
          <p:nvPr/>
        </p:nvSpPr>
        <p:spPr bwMode="auto">
          <a:xfrm>
            <a:off x="4196816" y="162309"/>
            <a:ext cx="502023" cy="50202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3</a:t>
            </a:r>
          </a:p>
        </p:txBody>
      </p:sp>
      <p:sp>
        <p:nvSpPr>
          <p:cNvPr id="9" name="Oval 8">
            <a:extLst>
              <a:ext uri="{FF2B5EF4-FFF2-40B4-BE49-F238E27FC236}">
                <a16:creationId xmlns:a16="http://schemas.microsoft.com/office/drawing/2014/main" id="{611DE482-427E-5B4D-AE0A-746048A0212F}"/>
              </a:ext>
            </a:extLst>
          </p:cNvPr>
          <p:cNvSpPr/>
          <p:nvPr/>
        </p:nvSpPr>
        <p:spPr bwMode="auto">
          <a:xfrm>
            <a:off x="10976207" y="162309"/>
            <a:ext cx="502023" cy="50202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7</a:t>
            </a:r>
          </a:p>
        </p:txBody>
      </p:sp>
      <p:sp>
        <p:nvSpPr>
          <p:cNvPr id="10" name="Oval 9">
            <a:extLst>
              <a:ext uri="{FF2B5EF4-FFF2-40B4-BE49-F238E27FC236}">
                <a16:creationId xmlns:a16="http://schemas.microsoft.com/office/drawing/2014/main" id="{83D7A055-A38A-7241-9183-332374FC8D66}"/>
              </a:ext>
            </a:extLst>
          </p:cNvPr>
          <p:cNvSpPr/>
          <p:nvPr/>
        </p:nvSpPr>
        <p:spPr bwMode="auto">
          <a:xfrm>
            <a:off x="9281359" y="162309"/>
            <a:ext cx="502023" cy="50202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6</a:t>
            </a:r>
          </a:p>
        </p:txBody>
      </p:sp>
      <p:sp>
        <p:nvSpPr>
          <p:cNvPr id="11" name="Oval 10">
            <a:extLst>
              <a:ext uri="{FF2B5EF4-FFF2-40B4-BE49-F238E27FC236}">
                <a16:creationId xmlns:a16="http://schemas.microsoft.com/office/drawing/2014/main" id="{DD2875D3-8739-0743-8DC0-1448A30A4751}"/>
              </a:ext>
            </a:extLst>
          </p:cNvPr>
          <p:cNvSpPr/>
          <p:nvPr/>
        </p:nvSpPr>
        <p:spPr bwMode="auto">
          <a:xfrm>
            <a:off x="7586511" y="162309"/>
            <a:ext cx="502023" cy="50202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5</a:t>
            </a:r>
          </a:p>
        </p:txBody>
      </p:sp>
      <p:sp>
        <p:nvSpPr>
          <p:cNvPr id="12" name="Oval 11">
            <a:extLst>
              <a:ext uri="{FF2B5EF4-FFF2-40B4-BE49-F238E27FC236}">
                <a16:creationId xmlns:a16="http://schemas.microsoft.com/office/drawing/2014/main" id="{90FA2A3A-1099-404F-A22C-FB1441B640AF}"/>
              </a:ext>
            </a:extLst>
          </p:cNvPr>
          <p:cNvSpPr/>
          <p:nvPr/>
        </p:nvSpPr>
        <p:spPr bwMode="auto">
          <a:xfrm>
            <a:off x="5891663" y="162309"/>
            <a:ext cx="502023" cy="50202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a:solidFill>
                  <a:srgbClr val="6031DF"/>
                </a:solidFill>
                <a:ea typeface="Segoe UI" pitchFamily="34" charset="0"/>
                <a:cs typeface="Segoe UI" pitchFamily="34" charset="0"/>
              </a:rPr>
              <a:t>4</a:t>
            </a:r>
          </a:p>
        </p:txBody>
      </p:sp>
      <p:sp>
        <p:nvSpPr>
          <p:cNvPr id="13" name="Rectangle 12">
            <a:extLst>
              <a:ext uri="{FF2B5EF4-FFF2-40B4-BE49-F238E27FC236}">
                <a16:creationId xmlns:a16="http://schemas.microsoft.com/office/drawing/2014/main" id="{8117416B-8278-454B-AE78-ED7B9ABCC3C7}"/>
              </a:ext>
            </a:extLst>
          </p:cNvPr>
          <p:cNvSpPr/>
          <p:nvPr/>
        </p:nvSpPr>
        <p:spPr>
          <a:xfrm>
            <a:off x="2161623" y="643390"/>
            <a:ext cx="1104661" cy="369332"/>
          </a:xfrm>
          <a:prstGeom prst="rect">
            <a:avLst/>
          </a:prstGeom>
        </p:spPr>
        <p:txBody>
          <a:bodyPr wrap="none">
            <a:spAutoFit/>
          </a:bodyPr>
          <a:lstStyle/>
          <a:p>
            <a:r>
              <a:rPr lang="en-US">
                <a:solidFill>
                  <a:schemeClr val="bg1"/>
                </a:solidFill>
              </a:rPr>
              <a:t>Load data</a:t>
            </a:r>
          </a:p>
        </p:txBody>
      </p:sp>
      <p:sp>
        <p:nvSpPr>
          <p:cNvPr id="14" name="Rectangle 13">
            <a:extLst>
              <a:ext uri="{FF2B5EF4-FFF2-40B4-BE49-F238E27FC236}">
                <a16:creationId xmlns:a16="http://schemas.microsoft.com/office/drawing/2014/main" id="{F93EF1D9-A394-DB4D-B5F3-08A2D6B838F5}"/>
              </a:ext>
            </a:extLst>
          </p:cNvPr>
          <p:cNvSpPr/>
          <p:nvPr/>
        </p:nvSpPr>
        <p:spPr>
          <a:xfrm>
            <a:off x="3647685" y="643390"/>
            <a:ext cx="1598002" cy="369332"/>
          </a:xfrm>
          <a:prstGeom prst="rect">
            <a:avLst/>
          </a:prstGeom>
        </p:spPr>
        <p:txBody>
          <a:bodyPr wrap="none">
            <a:spAutoFit/>
          </a:bodyPr>
          <a:lstStyle/>
          <a:p>
            <a:r>
              <a:rPr lang="en-US">
                <a:solidFill>
                  <a:schemeClr val="bg1"/>
                </a:solidFill>
              </a:rPr>
              <a:t>Transform data</a:t>
            </a:r>
          </a:p>
        </p:txBody>
      </p:sp>
      <p:sp>
        <p:nvSpPr>
          <p:cNvPr id="15" name="Rectangle 14">
            <a:extLst>
              <a:ext uri="{FF2B5EF4-FFF2-40B4-BE49-F238E27FC236}">
                <a16:creationId xmlns:a16="http://schemas.microsoft.com/office/drawing/2014/main" id="{2C0B81F4-3675-BD40-8D87-8CD5F4C3E36B}"/>
              </a:ext>
            </a:extLst>
          </p:cNvPr>
          <p:cNvSpPr/>
          <p:nvPr/>
        </p:nvSpPr>
        <p:spPr>
          <a:xfrm>
            <a:off x="5381087" y="643390"/>
            <a:ext cx="1523174" cy="369332"/>
          </a:xfrm>
          <a:prstGeom prst="rect">
            <a:avLst/>
          </a:prstGeom>
        </p:spPr>
        <p:txBody>
          <a:bodyPr wrap="none">
            <a:spAutoFit/>
          </a:bodyPr>
          <a:lstStyle/>
          <a:p>
            <a:r>
              <a:rPr lang="en-US">
                <a:solidFill>
                  <a:schemeClr val="bg1"/>
                </a:solidFill>
              </a:rPr>
              <a:t>Add algorithm</a:t>
            </a:r>
          </a:p>
        </p:txBody>
      </p:sp>
      <p:sp>
        <p:nvSpPr>
          <p:cNvPr id="16" name="Rectangle 15">
            <a:extLst>
              <a:ext uri="{FF2B5EF4-FFF2-40B4-BE49-F238E27FC236}">
                <a16:creationId xmlns:a16="http://schemas.microsoft.com/office/drawing/2014/main" id="{67437E55-5CA7-9243-B08B-9CE75C4AA542}"/>
              </a:ext>
            </a:extLst>
          </p:cNvPr>
          <p:cNvSpPr/>
          <p:nvPr/>
        </p:nvSpPr>
        <p:spPr>
          <a:xfrm>
            <a:off x="7187610" y="643390"/>
            <a:ext cx="1292533" cy="369332"/>
          </a:xfrm>
          <a:prstGeom prst="rect">
            <a:avLst/>
          </a:prstGeom>
        </p:spPr>
        <p:txBody>
          <a:bodyPr wrap="none">
            <a:spAutoFit/>
          </a:bodyPr>
          <a:lstStyle/>
          <a:p>
            <a:r>
              <a:rPr lang="en-US">
                <a:solidFill>
                  <a:schemeClr val="bg1"/>
                </a:solidFill>
              </a:rPr>
              <a:t>Train model</a:t>
            </a:r>
          </a:p>
        </p:txBody>
      </p:sp>
      <p:sp>
        <p:nvSpPr>
          <p:cNvPr id="17" name="Rectangle 16">
            <a:extLst>
              <a:ext uri="{FF2B5EF4-FFF2-40B4-BE49-F238E27FC236}">
                <a16:creationId xmlns:a16="http://schemas.microsoft.com/office/drawing/2014/main" id="{4E36AA88-159B-A74D-925C-59FAFCBF003D}"/>
              </a:ext>
            </a:extLst>
          </p:cNvPr>
          <p:cNvSpPr/>
          <p:nvPr/>
        </p:nvSpPr>
        <p:spPr>
          <a:xfrm>
            <a:off x="8719776" y="643390"/>
            <a:ext cx="1625188" cy="369332"/>
          </a:xfrm>
          <a:prstGeom prst="rect">
            <a:avLst/>
          </a:prstGeom>
        </p:spPr>
        <p:txBody>
          <a:bodyPr wrap="none">
            <a:spAutoFit/>
          </a:bodyPr>
          <a:lstStyle/>
          <a:p>
            <a:r>
              <a:rPr lang="en-US">
                <a:solidFill>
                  <a:schemeClr val="bg1"/>
                </a:solidFill>
              </a:rPr>
              <a:t>Evaluate model</a:t>
            </a:r>
          </a:p>
        </p:txBody>
      </p:sp>
      <p:sp>
        <p:nvSpPr>
          <p:cNvPr id="18" name="Rectangle 17">
            <a:extLst>
              <a:ext uri="{FF2B5EF4-FFF2-40B4-BE49-F238E27FC236}">
                <a16:creationId xmlns:a16="http://schemas.microsoft.com/office/drawing/2014/main" id="{BD00EAF7-FC21-F545-8512-311F14DB93D5}"/>
              </a:ext>
            </a:extLst>
          </p:cNvPr>
          <p:cNvSpPr/>
          <p:nvPr/>
        </p:nvSpPr>
        <p:spPr>
          <a:xfrm>
            <a:off x="10481468" y="643390"/>
            <a:ext cx="1491499" cy="369332"/>
          </a:xfrm>
          <a:prstGeom prst="rect">
            <a:avLst/>
          </a:prstGeom>
        </p:spPr>
        <p:txBody>
          <a:bodyPr wrap="none">
            <a:spAutoFit/>
          </a:bodyPr>
          <a:lstStyle/>
          <a:p>
            <a:r>
              <a:rPr lang="en-US">
                <a:solidFill>
                  <a:schemeClr val="bg1"/>
                </a:solidFill>
              </a:rPr>
              <a:t>Deploy model</a:t>
            </a:r>
          </a:p>
        </p:txBody>
      </p:sp>
      <p:sp>
        <p:nvSpPr>
          <p:cNvPr id="19" name="Text Placeholder 18">
            <a:extLst>
              <a:ext uri="{FF2B5EF4-FFF2-40B4-BE49-F238E27FC236}">
                <a16:creationId xmlns:a16="http://schemas.microsoft.com/office/drawing/2014/main" id="{40C85C7E-E4C8-F345-83ED-48FE0CF61814}"/>
              </a:ext>
            </a:extLst>
          </p:cNvPr>
          <p:cNvSpPr>
            <a:spLocks noGrp="1"/>
          </p:cNvSpPr>
          <p:nvPr>
            <p:ph type="body" sz="quarter" idx="10"/>
          </p:nvPr>
        </p:nvSpPr>
        <p:spPr>
          <a:xfrm>
            <a:off x="269239" y="1189177"/>
            <a:ext cx="11703728" cy="2573012"/>
          </a:xfrm>
        </p:spPr>
        <p:txBody>
          <a:bodyPr vert="horz" wrap="square" lIns="146304" tIns="91440" rIns="146304" bIns="91440" rtlCol="0" anchor="t">
            <a:spAutoFit/>
          </a:bodyPr>
          <a:lstStyle/>
          <a:p>
            <a:pPr marL="335915" indent="-335915"/>
            <a:r>
              <a:rPr lang="en-US" sz="3200">
                <a:latin typeface="Segoe UI"/>
                <a:cs typeface="Segoe UI"/>
              </a:rPr>
              <a:t>Consume the loaded model using</a:t>
            </a:r>
          </a:p>
          <a:p>
            <a:pPr marL="979170" lvl="1" indent="-742950">
              <a:buClr>
                <a:srgbClr val="4F5050"/>
              </a:buClr>
              <a:buFont typeface="+mj-lt"/>
              <a:buAutoNum type="arabicPeriod"/>
            </a:pPr>
            <a:r>
              <a:rPr lang="en-US" sz="3200">
                <a:solidFill>
                  <a:srgbClr val="6031DF"/>
                </a:solidFill>
              </a:rPr>
              <a:t> </a:t>
            </a:r>
            <a:r>
              <a:rPr lang="en-US" sz="2800" b="1">
                <a:solidFill>
                  <a:srgbClr val="6031DF"/>
                </a:solidFill>
              </a:rPr>
              <a:t>Prediction Engine</a:t>
            </a:r>
            <a:r>
              <a:rPr lang="en-US" sz="2800"/>
              <a:t>, a convenience API used for making single predictions, </a:t>
            </a:r>
            <a:r>
              <a:rPr lang="en-US" sz="2800" i="1"/>
              <a:t>or</a:t>
            </a:r>
            <a:endParaRPr lang="en-US" sz="2800" i="1">
              <a:cs typeface="Segoe UI"/>
            </a:endParaRPr>
          </a:p>
          <a:p>
            <a:pPr marL="979170" lvl="1" indent="-742950">
              <a:buClr>
                <a:srgbClr val="4F5050"/>
              </a:buClr>
              <a:buFont typeface="+mj-lt"/>
              <a:buAutoNum type="arabicPeriod"/>
            </a:pPr>
            <a:r>
              <a:rPr lang="en-US" sz="2800">
                <a:solidFill>
                  <a:srgbClr val="6031DF"/>
                </a:solidFill>
              </a:rPr>
              <a:t> </a:t>
            </a:r>
            <a:r>
              <a:rPr lang="en-US" sz="2800" b="1">
                <a:solidFill>
                  <a:srgbClr val="6031DF"/>
                </a:solidFill>
              </a:rPr>
              <a:t>Transform</a:t>
            </a:r>
            <a:r>
              <a:rPr lang="en-US" sz="2800"/>
              <a:t> method, which is used for making batch predictions</a:t>
            </a:r>
            <a:endParaRPr lang="en-US" sz="2800">
              <a:cs typeface="Segoe UI"/>
            </a:endParaRPr>
          </a:p>
          <a:p>
            <a:pPr marL="335915" indent="-335915"/>
            <a:endParaRPr lang="en-US" sz="3200">
              <a:cs typeface="Segoe UI Light"/>
            </a:endParaRPr>
          </a:p>
        </p:txBody>
      </p:sp>
      <p:sp>
        <p:nvSpPr>
          <p:cNvPr id="2" name="Rectangle 1">
            <a:extLst>
              <a:ext uri="{FF2B5EF4-FFF2-40B4-BE49-F238E27FC236}">
                <a16:creationId xmlns:a16="http://schemas.microsoft.com/office/drawing/2014/main" id="{7F13764E-BA64-4A47-B62E-157705FC679B}"/>
              </a:ext>
            </a:extLst>
          </p:cNvPr>
          <p:cNvSpPr/>
          <p:nvPr/>
        </p:nvSpPr>
        <p:spPr bwMode="auto">
          <a:xfrm>
            <a:off x="849086" y="3903132"/>
            <a:ext cx="914400" cy="22497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3" name="Rectangle 22">
            <a:extLst>
              <a:ext uri="{FF2B5EF4-FFF2-40B4-BE49-F238E27FC236}">
                <a16:creationId xmlns:a16="http://schemas.microsoft.com/office/drawing/2014/main" id="{9B171B90-DFD4-4283-8C2A-908E49E47429}"/>
              </a:ext>
            </a:extLst>
          </p:cNvPr>
          <p:cNvSpPr/>
          <p:nvPr/>
        </p:nvSpPr>
        <p:spPr bwMode="auto">
          <a:xfrm>
            <a:off x="3110895" y="5644845"/>
            <a:ext cx="914400" cy="22497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a:extLst>
              <a:ext uri="{FF2B5EF4-FFF2-40B4-BE49-F238E27FC236}">
                <a16:creationId xmlns:a16="http://schemas.microsoft.com/office/drawing/2014/main" id="{E99EA95F-1BCF-4479-B442-B015E259BF52}"/>
              </a:ext>
            </a:extLst>
          </p:cNvPr>
          <p:cNvSpPr/>
          <p:nvPr/>
        </p:nvSpPr>
        <p:spPr bwMode="auto">
          <a:xfrm>
            <a:off x="418011" y="4538410"/>
            <a:ext cx="1951965" cy="30977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22" name="Picture 21">
            <a:extLst>
              <a:ext uri="{FF2B5EF4-FFF2-40B4-BE49-F238E27FC236}">
                <a16:creationId xmlns:a16="http://schemas.microsoft.com/office/drawing/2014/main" id="{1EB9E2A3-C85E-164F-A6F9-4B07BCA16250}"/>
              </a:ext>
            </a:extLst>
          </p:cNvPr>
          <p:cNvPicPr>
            <a:picLocks noChangeAspect="1"/>
          </p:cNvPicPr>
          <p:nvPr/>
        </p:nvPicPr>
        <p:blipFill>
          <a:blip r:embed="rId3"/>
          <a:stretch>
            <a:fillRect/>
          </a:stretch>
        </p:blipFill>
        <p:spPr>
          <a:xfrm>
            <a:off x="675897" y="3319472"/>
            <a:ext cx="11435578" cy="3376219"/>
          </a:xfrm>
          <a:prstGeom prst="rect">
            <a:avLst/>
          </a:prstGeom>
        </p:spPr>
      </p:pic>
    </p:spTree>
    <p:extLst>
      <p:ext uri="{BB962C8B-B14F-4D97-AF65-F5344CB8AC3E}">
        <p14:creationId xmlns:p14="http://schemas.microsoft.com/office/powerpoint/2010/main" val="414876591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6031DF"/>
        </a:solidFill>
        <a:effectLst/>
      </p:bgPr>
    </p:bg>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8D6F99BA-1FF5-4236-9CEA-8C7C43BB6D87}"/>
              </a:ext>
            </a:extLst>
          </p:cNvPr>
          <p:cNvSpPr>
            <a:spLocks noGrp="1"/>
          </p:cNvSpPr>
          <p:nvPr>
            <p:ph type="title"/>
          </p:nvPr>
        </p:nvSpPr>
        <p:spPr>
          <a:xfrm>
            <a:off x="585216" y="2648010"/>
            <a:ext cx="9144000" cy="886397"/>
          </a:xfrm>
        </p:spPr>
        <p:txBody>
          <a:bodyPr/>
          <a:lstStyle/>
          <a:p>
            <a:r>
              <a:rPr lang="en-US">
                <a:cs typeface="Segoe UI"/>
              </a:rPr>
              <a:t>Sentiment Analysis with the </a:t>
            </a:r>
            <a:r>
              <a:rPr lang="en-US" b="1">
                <a:cs typeface="Segoe UI"/>
              </a:rPr>
              <a:t>ML.NET API</a:t>
            </a:r>
            <a:br>
              <a:rPr lang="en-US" b="1">
                <a:cs typeface="Segoe UI"/>
              </a:rPr>
            </a:br>
            <a:r>
              <a:rPr lang="en-US" sz="2800" i="1">
                <a:cs typeface="Segoe UI"/>
              </a:rPr>
              <a:t>Demo</a:t>
            </a:r>
            <a:endParaRPr lang="en-US" i="1"/>
          </a:p>
        </p:txBody>
      </p:sp>
    </p:spTree>
    <p:extLst>
      <p:ext uri="{BB962C8B-B14F-4D97-AF65-F5344CB8AC3E}">
        <p14:creationId xmlns:p14="http://schemas.microsoft.com/office/powerpoint/2010/main" val="366069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9967252-3903-46AA-97E1-2F241CB91C8B}"/>
              </a:ext>
            </a:extLst>
          </p:cNvPr>
          <p:cNvSpPr txBox="1"/>
          <p:nvPr/>
        </p:nvSpPr>
        <p:spPr>
          <a:xfrm>
            <a:off x="78378" y="2446705"/>
            <a:ext cx="7729537" cy="544765"/>
          </a:xfrm>
          <a:prstGeom prst="rect">
            <a:avLst/>
          </a:prstGeom>
          <a:noFill/>
        </p:spPr>
        <p:txBody>
          <a:bodyPr wrap="square" lIns="182880" tIns="146304" rIns="182880" bIns="146304" rtlCol="0">
            <a:spAutoFit/>
          </a:bodyPr>
          <a:lstStyle/>
          <a:p>
            <a:pPr>
              <a:lnSpc>
                <a:spcPct val="90000"/>
              </a:lnSpc>
              <a:spcAft>
                <a:spcPts val="600"/>
              </a:spcAft>
            </a:pPr>
            <a:r>
              <a:rPr lang="en-US">
                <a:solidFill>
                  <a:srgbClr val="6031DF"/>
                </a:solidFill>
              </a:rPr>
              <a:t>Which algorithm is best for my scenario?</a:t>
            </a:r>
          </a:p>
        </p:txBody>
      </p:sp>
      <p:sp>
        <p:nvSpPr>
          <p:cNvPr id="5" name="TextBox 4">
            <a:extLst>
              <a:ext uri="{FF2B5EF4-FFF2-40B4-BE49-F238E27FC236}">
                <a16:creationId xmlns:a16="http://schemas.microsoft.com/office/drawing/2014/main" id="{737AB16A-F1E1-284E-8DA3-709212447454}"/>
              </a:ext>
            </a:extLst>
          </p:cNvPr>
          <p:cNvSpPr txBox="1"/>
          <p:nvPr/>
        </p:nvSpPr>
        <p:spPr>
          <a:xfrm>
            <a:off x="78378" y="-64521"/>
            <a:ext cx="7172324" cy="544765"/>
          </a:xfrm>
          <a:prstGeom prst="rect">
            <a:avLst/>
          </a:prstGeom>
          <a:noFill/>
        </p:spPr>
        <p:txBody>
          <a:bodyPr wrap="square" lIns="182880" tIns="146304" rIns="182880" bIns="146304" rtlCol="0">
            <a:spAutoFit/>
          </a:bodyPr>
          <a:lstStyle/>
          <a:p>
            <a:pPr>
              <a:lnSpc>
                <a:spcPct val="90000"/>
              </a:lnSpc>
              <a:spcAft>
                <a:spcPts val="600"/>
              </a:spcAft>
            </a:pPr>
            <a:r>
              <a:rPr lang="en-US">
                <a:solidFill>
                  <a:srgbClr val="6031DF"/>
                </a:solidFill>
              </a:rPr>
              <a:t>Which transformations are best for my data?</a:t>
            </a:r>
          </a:p>
        </p:txBody>
      </p:sp>
      <p:sp>
        <p:nvSpPr>
          <p:cNvPr id="6" name="TextBox 5">
            <a:extLst>
              <a:ext uri="{FF2B5EF4-FFF2-40B4-BE49-F238E27FC236}">
                <a16:creationId xmlns:a16="http://schemas.microsoft.com/office/drawing/2014/main" id="{D6B90BA7-D1F2-A046-9DBC-C3D4CC5D8DC5}"/>
              </a:ext>
            </a:extLst>
          </p:cNvPr>
          <p:cNvSpPr txBox="1"/>
          <p:nvPr/>
        </p:nvSpPr>
        <p:spPr>
          <a:xfrm>
            <a:off x="78378" y="4937379"/>
            <a:ext cx="5497616" cy="544765"/>
          </a:xfrm>
          <a:prstGeom prst="rect">
            <a:avLst/>
          </a:prstGeom>
          <a:noFill/>
        </p:spPr>
        <p:txBody>
          <a:bodyPr wrap="square" lIns="182880" tIns="146304" rIns="182880" bIns="146304" rtlCol="0">
            <a:spAutoFit/>
          </a:bodyPr>
          <a:lstStyle/>
          <a:p>
            <a:pPr>
              <a:lnSpc>
                <a:spcPct val="90000"/>
              </a:lnSpc>
              <a:spcAft>
                <a:spcPts val="600"/>
              </a:spcAft>
            </a:pPr>
            <a:r>
              <a:rPr lang="en-US">
                <a:solidFill>
                  <a:srgbClr val="6031DF"/>
                </a:solidFill>
              </a:rPr>
              <a:t>What are the right options for my algorithm? </a:t>
            </a:r>
          </a:p>
        </p:txBody>
      </p:sp>
      <p:sp>
        <p:nvSpPr>
          <p:cNvPr id="4" name="Rectangle 3">
            <a:extLst>
              <a:ext uri="{FF2B5EF4-FFF2-40B4-BE49-F238E27FC236}">
                <a16:creationId xmlns:a16="http://schemas.microsoft.com/office/drawing/2014/main" id="{63543279-FF09-744C-8C95-FD184E23F488}"/>
              </a:ext>
            </a:extLst>
          </p:cNvPr>
          <p:cNvSpPr/>
          <p:nvPr/>
        </p:nvSpPr>
        <p:spPr>
          <a:xfrm>
            <a:off x="284275" y="5368380"/>
            <a:ext cx="5085821" cy="1446550"/>
          </a:xfrm>
          <a:prstGeom prst="rect">
            <a:avLst/>
          </a:prstGeom>
        </p:spPr>
        <p:txBody>
          <a:bodyPr wrap="square">
            <a:spAutoFit/>
          </a:bodyPr>
          <a:lstStyle/>
          <a:p>
            <a:r>
              <a:rPr lang="en-US" sz="1100">
                <a:solidFill>
                  <a:srgbClr val="0000FF"/>
                </a:solidFill>
                <a:latin typeface="Consolas" panose="020B0609020204030204" pitchFamily="49" charset="0"/>
              </a:rPr>
              <a:t>var</a:t>
            </a:r>
            <a:r>
              <a:rPr lang="en-US" sz="1100">
                <a:solidFill>
                  <a:srgbClr val="000000"/>
                </a:solidFill>
                <a:latin typeface="Consolas" panose="020B0609020204030204" pitchFamily="49" charset="0"/>
              </a:rPr>
              <a:t> options = </a:t>
            </a:r>
            <a:r>
              <a:rPr lang="en-US" sz="1100">
                <a:solidFill>
                  <a:srgbClr val="0000FF"/>
                </a:solidFill>
                <a:latin typeface="Consolas" panose="020B0609020204030204" pitchFamily="49" charset="0"/>
              </a:rPr>
              <a:t>new</a:t>
            </a:r>
            <a:r>
              <a:rPr lang="en-US" sz="1100">
                <a:solidFill>
                  <a:srgbClr val="000000"/>
                </a:solidFill>
                <a:latin typeface="Consolas" panose="020B0609020204030204" pitchFamily="49" charset="0"/>
              </a:rPr>
              <a:t> </a:t>
            </a:r>
            <a:r>
              <a:rPr lang="en-US" sz="1100" err="1">
                <a:solidFill>
                  <a:srgbClr val="000000"/>
                </a:solidFill>
                <a:latin typeface="Consolas" panose="020B0609020204030204" pitchFamily="49" charset="0"/>
              </a:rPr>
              <a:t>LbfgsLogisticRegressionBinaryTrainer.Options</a:t>
            </a:r>
            <a:r>
              <a:rPr lang="en-US" sz="1100">
                <a:solidFill>
                  <a:srgbClr val="000000"/>
                </a:solidFill>
                <a:latin typeface="Consolas" panose="020B0609020204030204" pitchFamily="49" charset="0"/>
              </a:rPr>
              <a:t>()</a:t>
            </a:r>
          </a:p>
          <a:p>
            <a:r>
              <a:rPr lang="en-US" sz="1100">
                <a:solidFill>
                  <a:srgbClr val="000000"/>
                </a:solidFill>
                <a:latin typeface="Consolas" panose="020B0609020204030204" pitchFamily="49" charset="0"/>
              </a:rPr>
              <a:t>            {</a:t>
            </a:r>
          </a:p>
          <a:p>
            <a:r>
              <a:rPr lang="en-US" sz="1100">
                <a:solidFill>
                  <a:srgbClr val="000000"/>
                </a:solidFill>
                <a:latin typeface="Consolas" panose="020B0609020204030204" pitchFamily="49" charset="0"/>
              </a:rPr>
              <a:t>                </a:t>
            </a:r>
            <a:r>
              <a:rPr lang="en-US" sz="1100" err="1">
                <a:solidFill>
                  <a:srgbClr val="000000"/>
                </a:solidFill>
                <a:latin typeface="Consolas" panose="020B0609020204030204" pitchFamily="49" charset="0"/>
              </a:rPr>
              <a:t>LabelColumnName</a:t>
            </a:r>
            <a:r>
              <a:rPr lang="en-US" sz="1100">
                <a:solidFill>
                  <a:srgbClr val="000000"/>
                </a:solidFill>
                <a:latin typeface="Consolas" panose="020B0609020204030204" pitchFamily="49" charset="0"/>
              </a:rPr>
              <a:t> = </a:t>
            </a:r>
            <a:r>
              <a:rPr lang="en-US" sz="1100">
                <a:solidFill>
                  <a:srgbClr val="A31515"/>
                </a:solidFill>
                <a:latin typeface="Consolas" panose="020B0609020204030204" pitchFamily="49" charset="0"/>
              </a:rPr>
              <a:t>"Label"</a:t>
            </a:r>
            <a:r>
              <a:rPr lang="en-US" sz="1100">
                <a:solidFill>
                  <a:srgbClr val="000000"/>
                </a:solidFill>
                <a:latin typeface="Consolas" panose="020B0609020204030204" pitchFamily="49" charset="0"/>
              </a:rPr>
              <a:t>,</a:t>
            </a:r>
          </a:p>
          <a:p>
            <a:r>
              <a:rPr lang="en-US" sz="1100">
                <a:solidFill>
                  <a:srgbClr val="000000"/>
                </a:solidFill>
                <a:latin typeface="Consolas" panose="020B0609020204030204" pitchFamily="49" charset="0"/>
              </a:rPr>
              <a:t>                </a:t>
            </a:r>
            <a:r>
              <a:rPr lang="en-US" sz="1100" err="1">
                <a:solidFill>
                  <a:srgbClr val="000000"/>
                </a:solidFill>
                <a:latin typeface="Consolas" panose="020B0609020204030204" pitchFamily="49" charset="0"/>
              </a:rPr>
              <a:t>FeatureColumnName</a:t>
            </a:r>
            <a:r>
              <a:rPr lang="en-US" sz="1100">
                <a:solidFill>
                  <a:srgbClr val="000000"/>
                </a:solidFill>
                <a:latin typeface="Consolas" panose="020B0609020204030204" pitchFamily="49" charset="0"/>
              </a:rPr>
              <a:t> = </a:t>
            </a:r>
            <a:r>
              <a:rPr lang="en-US" sz="1100">
                <a:solidFill>
                  <a:srgbClr val="A31515"/>
                </a:solidFill>
                <a:latin typeface="Consolas" panose="020B0609020204030204" pitchFamily="49" charset="0"/>
              </a:rPr>
              <a:t>"Features"</a:t>
            </a:r>
            <a:r>
              <a:rPr lang="en-US" sz="1100">
                <a:solidFill>
                  <a:srgbClr val="000000"/>
                </a:solidFill>
                <a:latin typeface="Consolas" panose="020B0609020204030204" pitchFamily="49" charset="0"/>
              </a:rPr>
              <a:t>,</a:t>
            </a:r>
          </a:p>
          <a:p>
            <a:r>
              <a:rPr lang="en-US" sz="1100">
                <a:solidFill>
                  <a:srgbClr val="000000"/>
                </a:solidFill>
                <a:latin typeface="Consolas" panose="020B0609020204030204" pitchFamily="49" charset="0"/>
              </a:rPr>
              <a:t>                </a:t>
            </a:r>
            <a:r>
              <a:rPr lang="en-US" sz="1100" err="1">
                <a:solidFill>
                  <a:srgbClr val="000000"/>
                </a:solidFill>
                <a:latin typeface="Consolas" panose="020B0609020204030204" pitchFamily="49" charset="0"/>
              </a:rPr>
              <a:t>MaximumNumberOfIterations</a:t>
            </a:r>
            <a:r>
              <a:rPr lang="en-US" sz="1100">
                <a:solidFill>
                  <a:srgbClr val="000000"/>
                </a:solidFill>
                <a:latin typeface="Consolas" panose="020B0609020204030204" pitchFamily="49" charset="0"/>
              </a:rPr>
              <a:t> = 100,</a:t>
            </a:r>
          </a:p>
          <a:p>
            <a:r>
              <a:rPr lang="en-US" sz="1100">
                <a:solidFill>
                  <a:srgbClr val="000000"/>
                </a:solidFill>
                <a:latin typeface="Consolas" panose="020B0609020204030204" pitchFamily="49" charset="0"/>
              </a:rPr>
              <a:t>                </a:t>
            </a:r>
            <a:r>
              <a:rPr lang="en-US" sz="1100" err="1">
                <a:solidFill>
                  <a:srgbClr val="000000"/>
                </a:solidFill>
                <a:latin typeface="Consolas" panose="020B0609020204030204" pitchFamily="49" charset="0"/>
              </a:rPr>
              <a:t>OptimizationTolerance</a:t>
            </a:r>
            <a:r>
              <a:rPr lang="en-US" sz="1100">
                <a:solidFill>
                  <a:srgbClr val="000000"/>
                </a:solidFill>
                <a:latin typeface="Consolas" panose="020B0609020204030204" pitchFamily="49" charset="0"/>
              </a:rPr>
              <a:t> = 1e-8f,</a:t>
            </a:r>
          </a:p>
          <a:p>
            <a:r>
              <a:rPr lang="en-US" sz="1100">
                <a:solidFill>
                  <a:srgbClr val="000000"/>
                </a:solidFill>
                <a:latin typeface="Consolas" panose="020B0609020204030204" pitchFamily="49" charset="0"/>
              </a:rPr>
              <a:t>                L2Regularization = 0.01f</a:t>
            </a:r>
          </a:p>
          <a:p>
            <a:r>
              <a:rPr lang="en-US" sz="1100">
                <a:solidFill>
                  <a:srgbClr val="000000"/>
                </a:solidFill>
                <a:latin typeface="Consolas" panose="020B0609020204030204" pitchFamily="49" charset="0"/>
              </a:rPr>
              <a:t>            };</a:t>
            </a:r>
          </a:p>
        </p:txBody>
      </p:sp>
      <p:pic>
        <p:nvPicPr>
          <p:cNvPr id="10" name="Picture 10" descr="A screenshot of a cell phone&#10;&#10;Description generated with very high confidence">
            <a:extLst>
              <a:ext uri="{FF2B5EF4-FFF2-40B4-BE49-F238E27FC236}">
                <a16:creationId xmlns:a16="http://schemas.microsoft.com/office/drawing/2014/main" id="{DF8CBA50-5745-4579-BC56-0A118B8A7FB3}"/>
              </a:ext>
            </a:extLst>
          </p:cNvPr>
          <p:cNvPicPr>
            <a:picLocks noChangeAspect="1"/>
          </p:cNvPicPr>
          <p:nvPr/>
        </p:nvPicPr>
        <p:blipFill>
          <a:blip r:embed="rId3"/>
          <a:stretch>
            <a:fillRect/>
          </a:stretch>
        </p:blipFill>
        <p:spPr>
          <a:xfrm>
            <a:off x="401043" y="366480"/>
            <a:ext cx="4079309" cy="2109348"/>
          </a:xfrm>
          <a:prstGeom prst="rect">
            <a:avLst/>
          </a:prstGeom>
        </p:spPr>
      </p:pic>
      <p:pic>
        <p:nvPicPr>
          <p:cNvPr id="12" name="Picture 12" descr="A screenshot of a cell phone&#10;&#10;Description generated with very high confidence">
            <a:extLst>
              <a:ext uri="{FF2B5EF4-FFF2-40B4-BE49-F238E27FC236}">
                <a16:creationId xmlns:a16="http://schemas.microsoft.com/office/drawing/2014/main" id="{EA985636-735F-49FC-8658-6C3D5198C34F}"/>
              </a:ext>
            </a:extLst>
          </p:cNvPr>
          <p:cNvPicPr>
            <a:picLocks noChangeAspect="1"/>
          </p:cNvPicPr>
          <p:nvPr/>
        </p:nvPicPr>
        <p:blipFill>
          <a:blip r:embed="rId4"/>
          <a:stretch>
            <a:fillRect/>
          </a:stretch>
        </p:blipFill>
        <p:spPr>
          <a:xfrm>
            <a:off x="401042" y="2906829"/>
            <a:ext cx="4079309" cy="2030550"/>
          </a:xfrm>
          <a:prstGeom prst="rect">
            <a:avLst/>
          </a:prstGeom>
        </p:spPr>
      </p:pic>
    </p:spTree>
    <p:extLst>
      <p:ext uri="{BB962C8B-B14F-4D97-AF65-F5344CB8AC3E}">
        <p14:creationId xmlns:p14="http://schemas.microsoft.com/office/powerpoint/2010/main" val="203658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6031DF"/>
        </a:solidFill>
        <a:effectLst/>
      </p:bgPr>
    </p:bg>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8D6F99BA-1FF5-4236-9CEA-8C7C43BB6D87}"/>
              </a:ext>
            </a:extLst>
          </p:cNvPr>
          <p:cNvSpPr>
            <a:spLocks noGrp="1"/>
          </p:cNvSpPr>
          <p:nvPr>
            <p:ph type="title"/>
          </p:nvPr>
        </p:nvSpPr>
        <p:spPr/>
        <p:txBody>
          <a:bodyPr/>
          <a:lstStyle/>
          <a:p>
            <a:r>
              <a:rPr lang="en-US">
                <a:cs typeface="Segoe UI"/>
              </a:rPr>
              <a:t>ML.NET with AutoML</a:t>
            </a:r>
            <a:endParaRPr lang="en-US" b="1"/>
          </a:p>
        </p:txBody>
      </p:sp>
    </p:spTree>
    <p:extLst>
      <p:ext uri="{BB962C8B-B14F-4D97-AF65-F5344CB8AC3E}">
        <p14:creationId xmlns:p14="http://schemas.microsoft.com/office/powerpoint/2010/main" val="1378246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28F5B41-427A-0D45-B248-A6BA26DD53CB}"/>
              </a:ext>
            </a:extLst>
          </p:cNvPr>
          <p:cNvSpPr/>
          <p:nvPr/>
        </p:nvSpPr>
        <p:spPr bwMode="auto">
          <a:xfrm>
            <a:off x="-17507" y="-56434"/>
            <a:ext cx="12209507" cy="1078410"/>
          </a:xfrm>
          <a:prstGeom prst="rect">
            <a:avLst/>
          </a:prstGeom>
          <a:solidFill>
            <a:srgbClr val="6031D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4000">
                <a:gradFill>
                  <a:gsLst>
                    <a:gs pos="0">
                      <a:srgbClr val="FFFFFF"/>
                    </a:gs>
                    <a:gs pos="100000">
                      <a:srgbClr val="FFFFFF"/>
                    </a:gs>
                  </a:gsLst>
                  <a:lin ang="5400000" scaled="0"/>
                </a:gradFill>
                <a:ea typeface="Segoe UI" pitchFamily="34" charset="0"/>
                <a:cs typeface="Segoe UI" pitchFamily="34" charset="0"/>
              </a:rPr>
              <a:t>Automate Machine Learning (AutoML)</a:t>
            </a:r>
          </a:p>
        </p:txBody>
      </p:sp>
      <p:grpSp>
        <p:nvGrpSpPr>
          <p:cNvPr id="29" name="Group 28">
            <a:extLst>
              <a:ext uri="{FF2B5EF4-FFF2-40B4-BE49-F238E27FC236}">
                <a16:creationId xmlns:a16="http://schemas.microsoft.com/office/drawing/2014/main" id="{41A2054A-82A5-4713-82C4-08FA1882E5E4}"/>
              </a:ext>
            </a:extLst>
          </p:cNvPr>
          <p:cNvGrpSpPr/>
          <p:nvPr/>
        </p:nvGrpSpPr>
        <p:grpSpPr>
          <a:xfrm>
            <a:off x="254777" y="3319446"/>
            <a:ext cx="2584879" cy="831587"/>
            <a:chOff x="413448" y="3327187"/>
            <a:chExt cx="2584878" cy="831586"/>
          </a:xfrm>
        </p:grpSpPr>
        <p:sp>
          <p:nvSpPr>
            <p:cNvPr id="30" name="TextBox 29">
              <a:extLst>
                <a:ext uri="{FF2B5EF4-FFF2-40B4-BE49-F238E27FC236}">
                  <a16:creationId xmlns:a16="http://schemas.microsoft.com/office/drawing/2014/main" id="{1FFC6B3D-B785-4770-8201-5C5206F9CF06}"/>
                </a:ext>
              </a:extLst>
            </p:cNvPr>
            <p:cNvSpPr txBox="1"/>
            <p:nvPr/>
          </p:nvSpPr>
          <p:spPr>
            <a:xfrm>
              <a:off x="1613529" y="3327187"/>
              <a:ext cx="184730" cy="46166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78D7"/>
                </a:solidFill>
                <a:effectLst/>
                <a:uLnTx/>
                <a:uFillTx/>
                <a:latin typeface="Segoe UI Light" charset="0"/>
                <a:ea typeface="Segoe UI Light" charset="0"/>
                <a:cs typeface="Segoe UI Light" charset="0"/>
              </a:endParaRPr>
            </a:p>
          </p:txBody>
        </p:sp>
        <p:sp>
          <p:nvSpPr>
            <p:cNvPr id="31" name="Rectangle 30">
              <a:extLst>
                <a:ext uri="{FF2B5EF4-FFF2-40B4-BE49-F238E27FC236}">
                  <a16:creationId xmlns:a16="http://schemas.microsoft.com/office/drawing/2014/main" id="{D4E33073-F9E0-465A-8221-E96249F1A813}"/>
                </a:ext>
              </a:extLst>
            </p:cNvPr>
            <p:cNvSpPr/>
            <p:nvPr/>
          </p:nvSpPr>
          <p:spPr>
            <a:xfrm>
              <a:off x="413448" y="3789441"/>
              <a:ext cx="2584878" cy="369332"/>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Segoe UI" charset="0"/>
                <a:cs typeface="Segoe UI" charset="0"/>
              </a:endParaRPr>
            </a:p>
          </p:txBody>
        </p:sp>
      </p:grpSp>
      <p:sp>
        <p:nvSpPr>
          <p:cNvPr id="58" name="TextBox 57">
            <a:extLst>
              <a:ext uri="{FF2B5EF4-FFF2-40B4-BE49-F238E27FC236}">
                <a16:creationId xmlns:a16="http://schemas.microsoft.com/office/drawing/2014/main" id="{5EF18167-CA6D-4442-935C-8B3862384731}"/>
              </a:ext>
            </a:extLst>
          </p:cNvPr>
          <p:cNvSpPr txBox="1"/>
          <p:nvPr/>
        </p:nvSpPr>
        <p:spPr>
          <a:xfrm>
            <a:off x="6365116" y="1245177"/>
            <a:ext cx="454292" cy="627864"/>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F2F2F2">
                    <a:lumMod val="25000"/>
                  </a:srgbClr>
                </a:solidFill>
                <a:effectLst/>
                <a:uLnTx/>
                <a:uFillTx/>
                <a:latin typeface="Segoe UI"/>
                <a:ea typeface="+mn-ea"/>
                <a:cs typeface="+mn-cs"/>
              </a:rPr>
              <a:t> </a:t>
            </a:r>
          </a:p>
        </p:txBody>
      </p:sp>
      <p:sp>
        <p:nvSpPr>
          <p:cNvPr id="57" name="TextBox 56">
            <a:extLst>
              <a:ext uri="{FF2B5EF4-FFF2-40B4-BE49-F238E27FC236}">
                <a16:creationId xmlns:a16="http://schemas.microsoft.com/office/drawing/2014/main" id="{14E33B18-BBC5-43BA-BA17-BB343DBAE62E}"/>
              </a:ext>
            </a:extLst>
          </p:cNvPr>
          <p:cNvSpPr txBox="1"/>
          <p:nvPr/>
        </p:nvSpPr>
        <p:spPr>
          <a:xfrm rot="19221271">
            <a:off x="805683" y="585453"/>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22" name="TextBox 21">
            <a:extLst>
              <a:ext uri="{FF2B5EF4-FFF2-40B4-BE49-F238E27FC236}">
                <a16:creationId xmlns:a16="http://schemas.microsoft.com/office/drawing/2014/main" id="{D81E5E29-2A4A-4EB1-8A7C-74FCB3F45110}"/>
              </a:ext>
            </a:extLst>
          </p:cNvPr>
          <p:cNvSpPr txBox="1"/>
          <p:nvPr/>
        </p:nvSpPr>
        <p:spPr>
          <a:xfrm>
            <a:off x="212595" y="1388147"/>
            <a:ext cx="11979406" cy="4059573"/>
          </a:xfrm>
          <a:prstGeom prst="rect">
            <a:avLst/>
          </a:prstGeom>
          <a:noFill/>
        </p:spPr>
        <p:txBody>
          <a:bodyPr wrap="square" lIns="182880" tIns="146304" rIns="182880" bIns="146304" rtlCol="0" anchor="t">
            <a:spAutoFit/>
          </a:bodyPr>
          <a:lstStyle/>
          <a:p>
            <a:pPr marL="342900" indent="-342900">
              <a:lnSpc>
                <a:spcPct val="90000"/>
              </a:lnSpc>
              <a:spcAft>
                <a:spcPts val="600"/>
              </a:spcAft>
              <a:buFont typeface="Arial" panose="020B0604020202020204" pitchFamily="34" charset="0"/>
              <a:buChar char="•"/>
            </a:pPr>
            <a:r>
              <a:rPr lang="en-US" sz="3200">
                <a:gradFill>
                  <a:gsLst>
                    <a:gs pos="2917">
                      <a:schemeClr val="tx1"/>
                    </a:gs>
                    <a:gs pos="30000">
                      <a:schemeClr val="tx1"/>
                    </a:gs>
                  </a:gsLst>
                  <a:lin ang="5400000" scaled="0"/>
                </a:gradFill>
              </a:rPr>
              <a:t>Automatically builds models with the best performing algorithms and settings</a:t>
            </a:r>
          </a:p>
          <a:p>
            <a:pPr marL="342900" indent="-342900">
              <a:lnSpc>
                <a:spcPct val="90000"/>
              </a:lnSpc>
              <a:spcAft>
                <a:spcPts val="600"/>
              </a:spcAft>
              <a:buFont typeface="Arial" panose="020B0604020202020204" pitchFamily="34" charset="0"/>
              <a:buChar char="•"/>
            </a:pPr>
            <a:r>
              <a:rPr lang="en-US" sz="3200">
                <a:gradFill>
                  <a:gsLst>
                    <a:gs pos="2917">
                      <a:schemeClr val="tx1"/>
                    </a:gs>
                    <a:gs pos="30000">
                      <a:schemeClr val="tx1"/>
                    </a:gs>
                  </a:gsLst>
                  <a:lin ang="5400000" scaled="0"/>
                </a:gradFill>
              </a:rPr>
              <a:t>Runs locally and currently supports three ML tasks (regression, </a:t>
            </a:r>
            <a:br>
              <a:rPr lang="en-US" sz="3200"/>
            </a:br>
            <a:r>
              <a:rPr lang="en-US" sz="3200">
                <a:gradFill>
                  <a:gsLst>
                    <a:gs pos="2917">
                      <a:schemeClr val="tx1"/>
                    </a:gs>
                    <a:gs pos="30000">
                      <a:schemeClr val="tx1"/>
                    </a:gs>
                  </a:gsLst>
                  <a:lin ang="5400000" scaled="0"/>
                </a:gradFill>
              </a:rPr>
              <a:t>binary classification, &amp; multi-classification)</a:t>
            </a:r>
          </a:p>
          <a:p>
            <a:pPr marL="342900" indent="-342900">
              <a:lnSpc>
                <a:spcPct val="90000"/>
              </a:lnSpc>
              <a:spcAft>
                <a:spcPts val="600"/>
              </a:spcAft>
              <a:buFont typeface="Arial" panose="020B0604020202020204" pitchFamily="34" charset="0"/>
              <a:buChar char="•"/>
            </a:pPr>
            <a:r>
              <a:rPr lang="en-US" sz="3200">
                <a:gradFill>
                  <a:gsLst>
                    <a:gs pos="2917">
                      <a:schemeClr val="tx1"/>
                    </a:gs>
                    <a:gs pos="30000">
                      <a:schemeClr val="tx1"/>
                    </a:gs>
                  </a:gsLst>
                  <a:lin ang="5400000" scaled="0"/>
                </a:gradFill>
              </a:rPr>
              <a:t>Available in three form factors:</a:t>
            </a:r>
            <a:endParaRPr lang="en-US" sz="3200">
              <a:gradFill>
                <a:gsLst>
                  <a:gs pos="2917">
                    <a:schemeClr val="tx1"/>
                  </a:gs>
                  <a:gs pos="30000">
                    <a:schemeClr val="tx1"/>
                  </a:gs>
                </a:gsLst>
                <a:lin ang="5400000" scaled="0"/>
              </a:gradFill>
              <a:cs typeface="Segoe UI"/>
            </a:endParaRPr>
          </a:p>
          <a:p>
            <a:pPr marL="800100" lvl="1" indent="-342900">
              <a:lnSpc>
                <a:spcPct val="90000"/>
              </a:lnSpc>
              <a:spcAft>
                <a:spcPts val="600"/>
              </a:spcAft>
              <a:buFont typeface="Arial" panose="020B0604020202020204" pitchFamily="34" charset="0"/>
              <a:buChar char="•"/>
            </a:pPr>
            <a:r>
              <a:rPr lang="en-US" sz="2800">
                <a:gradFill>
                  <a:gsLst>
                    <a:gs pos="2917">
                      <a:schemeClr val="tx1"/>
                    </a:gs>
                    <a:gs pos="30000">
                      <a:schemeClr val="tx1"/>
                    </a:gs>
                  </a:gsLst>
                  <a:lin ang="5400000" scaled="0"/>
                </a:gradFill>
                <a:latin typeface="Segoe UI Light"/>
                <a:cs typeface="Segoe UI Light"/>
              </a:rPr>
              <a:t>ML.NET CLI</a:t>
            </a:r>
          </a:p>
          <a:p>
            <a:pPr marL="800100" lvl="1" indent="-342900">
              <a:lnSpc>
                <a:spcPct val="90000"/>
              </a:lnSpc>
              <a:spcAft>
                <a:spcPts val="600"/>
              </a:spcAft>
              <a:buFont typeface="Arial" panose="020B0604020202020204" pitchFamily="34" charset="0"/>
              <a:buChar char="•"/>
            </a:pPr>
            <a:r>
              <a:rPr lang="en-US" sz="2800">
                <a:gradFill>
                  <a:gsLst>
                    <a:gs pos="2917">
                      <a:schemeClr val="tx1"/>
                    </a:gs>
                    <a:gs pos="30000">
                      <a:schemeClr val="tx1"/>
                    </a:gs>
                  </a:gsLst>
                  <a:lin ang="5400000" scaled="0"/>
                </a:gradFill>
                <a:latin typeface="Segoe UI Light"/>
                <a:cs typeface="Segoe UI Light"/>
              </a:rPr>
              <a:t>ML.NET Model Builder</a:t>
            </a:r>
            <a:endParaRPr lang="en-US" sz="2800">
              <a:latin typeface="Segoe UI Light"/>
              <a:ea typeface="+mn-lt"/>
              <a:cs typeface="Segoe UI Light"/>
            </a:endParaRPr>
          </a:p>
          <a:p>
            <a:pPr marL="800100" lvl="1" indent="-342900">
              <a:lnSpc>
                <a:spcPct val="90000"/>
              </a:lnSpc>
              <a:spcAft>
                <a:spcPts val="600"/>
              </a:spcAft>
              <a:buFont typeface="Arial" panose="020B0604020202020204" pitchFamily="34" charset="0"/>
              <a:buChar char="•"/>
            </a:pPr>
            <a:r>
              <a:rPr lang="en-US" sz="2800">
                <a:gradFill>
                  <a:gsLst>
                    <a:gs pos="2917">
                      <a:schemeClr val="tx1"/>
                    </a:gs>
                    <a:gs pos="30000">
                      <a:schemeClr val="tx1"/>
                    </a:gs>
                  </a:gsLst>
                  <a:lin ang="5400000" scaled="0"/>
                </a:gradFill>
                <a:latin typeface="Segoe UI Light"/>
                <a:cs typeface="Segoe UI Light"/>
              </a:rPr>
              <a:t>ML.NET </a:t>
            </a:r>
            <a:r>
              <a:rPr lang="en-US" sz="2800" err="1">
                <a:gradFill>
                  <a:gsLst>
                    <a:gs pos="2917">
                      <a:schemeClr val="tx1"/>
                    </a:gs>
                    <a:gs pos="30000">
                      <a:schemeClr val="tx1"/>
                    </a:gs>
                  </a:gsLst>
                  <a:lin ang="5400000" scaled="0"/>
                </a:gradFill>
                <a:latin typeface="Segoe UI Light"/>
                <a:cs typeface="Segoe UI Light"/>
              </a:rPr>
              <a:t>AutoML</a:t>
            </a:r>
            <a:r>
              <a:rPr lang="en-US" sz="2800">
                <a:gradFill>
                  <a:gsLst>
                    <a:gs pos="2917">
                      <a:schemeClr val="tx1"/>
                    </a:gs>
                    <a:gs pos="30000">
                      <a:schemeClr val="tx1"/>
                    </a:gs>
                  </a:gsLst>
                  <a:lin ang="5400000" scaled="0"/>
                </a:gradFill>
                <a:latin typeface="Segoe UI Light"/>
                <a:cs typeface="Segoe UI Light"/>
              </a:rPr>
              <a:t> API</a:t>
            </a:r>
          </a:p>
        </p:txBody>
      </p:sp>
      <p:sp>
        <p:nvSpPr>
          <p:cNvPr id="23" name="Rectangle: Rounded Corners 22">
            <a:extLst>
              <a:ext uri="{FF2B5EF4-FFF2-40B4-BE49-F238E27FC236}">
                <a16:creationId xmlns:a16="http://schemas.microsoft.com/office/drawing/2014/main" id="{B8B950F3-2D7C-4174-8505-C2FF97EF4234}"/>
              </a:ext>
            </a:extLst>
          </p:cNvPr>
          <p:cNvSpPr/>
          <p:nvPr/>
        </p:nvSpPr>
        <p:spPr bwMode="auto">
          <a:xfrm>
            <a:off x="8933493" y="404638"/>
            <a:ext cx="1707707" cy="384048"/>
          </a:xfrm>
          <a:prstGeom prst="roundRect">
            <a:avLst>
              <a:gd name="adj" fmla="val 26320"/>
            </a:avLst>
          </a:prstGeom>
          <a:solidFill>
            <a:srgbClr val="8661C5">
              <a:lumMod val="60000"/>
              <a:lumOff val="40000"/>
            </a:srgbClr>
          </a:solidFill>
          <a:ln w="9525" cap="flat" cmpd="sng" algn="ctr">
            <a:noFill/>
            <a:prstDash val="solid"/>
            <a:headEnd type="none" w="med" len="med"/>
            <a:tailEnd type="none" w="med" len="med"/>
          </a:ln>
          <a:effectLst/>
        </p:spPr>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500" b="1" i="0" u="none" strike="noStrike" kern="0" cap="none" spc="200" normalizeH="0" baseline="0" noProof="0">
                <a:ln>
                  <a:noFill/>
                </a:ln>
                <a:gradFill>
                  <a:gsLst>
                    <a:gs pos="0">
                      <a:srgbClr val="002050"/>
                    </a:gs>
                    <a:gs pos="100000">
                      <a:srgbClr val="002050"/>
                    </a:gs>
                  </a:gsLst>
                  <a:lin ang="5400000" scaled="0"/>
                </a:gradFill>
                <a:effectLst/>
                <a:uLnTx/>
                <a:uFillTx/>
                <a:latin typeface="Segoe UI"/>
                <a:ea typeface="+mn-ea"/>
                <a:cs typeface="Segoe UI" pitchFamily="34" charset="0"/>
              </a:rPr>
              <a:t>PREVIEW</a:t>
            </a:r>
          </a:p>
        </p:txBody>
      </p:sp>
    </p:spTree>
    <p:extLst>
      <p:ext uri="{BB962C8B-B14F-4D97-AF65-F5344CB8AC3E}">
        <p14:creationId xmlns:p14="http://schemas.microsoft.com/office/powerpoint/2010/main" val="22609774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42" presetClass="path" presetSubtype="0" decel="100000" fill="hold" grpId="1" nodeType="withEffect">
                                  <p:stCondLst>
                                    <p:cond delay="0"/>
                                  </p:stCondLst>
                                  <p:childTnLst>
                                    <p:animMotion origin="layout" path="M -2.5E-6 2.59259E-6 L -2.5E-6 0.03842 " pathEditMode="relative" rAng="0" ptsTypes="AA">
                                      <p:cBhvr>
                                        <p:cTn id="9" dur="500" spd="-100000" fill="hold"/>
                                        <p:tgtEl>
                                          <p:spTgt spid="23"/>
                                        </p:tgtEl>
                                        <p:attrNameLst>
                                          <p:attrName>ppt_x</p:attrName>
                                          <p:attrName>ppt_y</p:attrName>
                                        </p:attrNameLst>
                                      </p:cBhvr>
                                      <p:rCtr x="0" y="1921"/>
                                    </p:animMotion>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3"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6031DF"/>
        </a:solidFill>
        <a:effectLst/>
      </p:bgPr>
    </p:bg>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8D6F99BA-1FF5-4236-9CEA-8C7C43BB6D87}"/>
              </a:ext>
            </a:extLst>
          </p:cNvPr>
          <p:cNvSpPr>
            <a:spLocks noGrp="1"/>
          </p:cNvSpPr>
          <p:nvPr>
            <p:ph type="title"/>
          </p:nvPr>
        </p:nvSpPr>
        <p:spPr>
          <a:xfrm>
            <a:off x="585216" y="2648010"/>
            <a:ext cx="9144000" cy="886397"/>
          </a:xfrm>
        </p:spPr>
        <p:txBody>
          <a:bodyPr/>
          <a:lstStyle/>
          <a:p>
            <a:r>
              <a:rPr lang="en-US">
                <a:cs typeface="Segoe UI"/>
              </a:rPr>
              <a:t>Sentiment Analysis with </a:t>
            </a:r>
            <a:r>
              <a:rPr lang="en-US" b="1">
                <a:cs typeface="Segoe UI"/>
              </a:rPr>
              <a:t>ML.NET CLI</a:t>
            </a:r>
            <a:br>
              <a:rPr lang="en-US" b="1">
                <a:cs typeface="Segoe UI"/>
              </a:rPr>
            </a:br>
            <a:r>
              <a:rPr lang="en-US" sz="2800" i="1">
                <a:cs typeface="Segoe UI"/>
              </a:rPr>
              <a:t>Demo</a:t>
            </a:r>
            <a:endParaRPr lang="en-US" i="1"/>
          </a:p>
        </p:txBody>
      </p:sp>
      <p:sp>
        <p:nvSpPr>
          <p:cNvPr id="4" name="Rectangle: Rounded Corners 3">
            <a:extLst>
              <a:ext uri="{FF2B5EF4-FFF2-40B4-BE49-F238E27FC236}">
                <a16:creationId xmlns:a16="http://schemas.microsoft.com/office/drawing/2014/main" id="{554DCBDD-90AF-4042-B513-B71476847D67}"/>
              </a:ext>
            </a:extLst>
          </p:cNvPr>
          <p:cNvSpPr/>
          <p:nvPr/>
        </p:nvSpPr>
        <p:spPr bwMode="auto">
          <a:xfrm>
            <a:off x="7294937" y="2707160"/>
            <a:ext cx="1707707" cy="384048"/>
          </a:xfrm>
          <a:prstGeom prst="roundRect">
            <a:avLst>
              <a:gd name="adj" fmla="val 26320"/>
            </a:avLst>
          </a:prstGeom>
          <a:solidFill>
            <a:srgbClr val="8661C5">
              <a:lumMod val="60000"/>
              <a:lumOff val="40000"/>
            </a:srgbClr>
          </a:solidFill>
          <a:ln w="9525" cap="flat" cmpd="sng" algn="ctr">
            <a:noFill/>
            <a:prstDash val="solid"/>
            <a:headEnd type="none" w="med" len="med"/>
            <a:tailEnd type="none" w="med" len="med"/>
          </a:ln>
          <a:effectLst/>
        </p:spPr>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500" b="1" i="0" u="none" strike="noStrike" kern="0" cap="none" spc="200" normalizeH="0" baseline="0" noProof="0">
                <a:ln>
                  <a:noFill/>
                </a:ln>
                <a:gradFill>
                  <a:gsLst>
                    <a:gs pos="0">
                      <a:srgbClr val="002050"/>
                    </a:gs>
                    <a:gs pos="100000">
                      <a:srgbClr val="002050"/>
                    </a:gs>
                  </a:gsLst>
                  <a:lin ang="5400000" scaled="0"/>
                </a:gradFill>
                <a:effectLst/>
                <a:uLnTx/>
                <a:uFillTx/>
                <a:latin typeface="Segoe UI"/>
                <a:ea typeface="+mn-ea"/>
                <a:cs typeface="Segoe UI" pitchFamily="34" charset="0"/>
              </a:rPr>
              <a:t>PREVIEW</a:t>
            </a:r>
          </a:p>
        </p:txBody>
      </p:sp>
    </p:spTree>
    <p:extLst>
      <p:ext uri="{BB962C8B-B14F-4D97-AF65-F5344CB8AC3E}">
        <p14:creationId xmlns:p14="http://schemas.microsoft.com/office/powerpoint/2010/main" val="2380345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6.25E-7 4.81481E-6 L 6.25E-7 0.03842 " pathEditMode="relative" rAng="0" ptsTypes="AA">
                                      <p:cBhvr>
                                        <p:cTn id="9" dur="500" spd="-100000" fill="hold"/>
                                        <p:tgtEl>
                                          <p:spTgt spid="4"/>
                                        </p:tgtEl>
                                        <p:attrNameLst>
                                          <p:attrName>ppt_x</p:attrName>
                                          <p:attrName>ppt_y</p:attrName>
                                        </p:attrNameLst>
                                      </p:cBhvr>
                                      <p:rCtr x="0" y="19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le 8">
            <a:extLst>
              <a:ext uri="{FF2B5EF4-FFF2-40B4-BE49-F238E27FC236}">
                <a16:creationId xmlns:a16="http://schemas.microsoft.com/office/drawing/2014/main" id="{70146397-837B-45C1-92CA-36838CBFD879}"/>
              </a:ext>
            </a:extLst>
          </p:cNvPr>
          <p:cNvSpPr txBox="1">
            <a:spLocks/>
          </p:cNvSpPr>
          <p:nvPr/>
        </p:nvSpPr>
        <p:spPr>
          <a:xfrm>
            <a:off x="583019" y="1589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1200"/>
              </a:spcAft>
              <a:buClrTx/>
              <a:buSzTx/>
              <a:buFontTx/>
              <a:buNone/>
              <a:tabLst/>
              <a:defRPr/>
            </a:pPr>
            <a:r>
              <a:rPr kumimoji="0" lang="en-US" sz="4400" b="0" i="0" u="none" strike="noStrike" kern="1200" cap="none" spc="0" normalizeH="0" baseline="0" noProof="0">
                <a:ln>
                  <a:noFill/>
                </a:ln>
                <a:solidFill>
                  <a:srgbClr val="505050"/>
                </a:solidFill>
                <a:effectLst/>
                <a:uLnTx/>
                <a:uFillTx/>
                <a:latin typeface="Segoe UI Light"/>
                <a:ea typeface="+mj-ea"/>
                <a:cs typeface="+mj-cs"/>
              </a:rPr>
              <a:t>ML.NET CLI</a:t>
            </a:r>
          </a:p>
        </p:txBody>
      </p:sp>
      <p:pic>
        <p:nvPicPr>
          <p:cNvPr id="4" name="Picture 3">
            <a:extLst>
              <a:ext uri="{FF2B5EF4-FFF2-40B4-BE49-F238E27FC236}">
                <a16:creationId xmlns:a16="http://schemas.microsoft.com/office/drawing/2014/main" id="{9948D939-45D5-7B42-A2E5-4CBFD96510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648" y="1341461"/>
            <a:ext cx="10988729" cy="4674804"/>
          </a:xfrm>
          <a:prstGeom prst="rect">
            <a:avLst/>
          </a:prstGeom>
        </p:spPr>
      </p:pic>
    </p:spTree>
    <p:extLst>
      <p:ext uri="{BB962C8B-B14F-4D97-AF65-F5344CB8AC3E}">
        <p14:creationId xmlns:p14="http://schemas.microsoft.com/office/powerpoint/2010/main" val="29287394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6031DF"/>
        </a:solidFill>
        <a:effectLst/>
      </p:bgPr>
    </p:bg>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8D6F99BA-1FF5-4236-9CEA-8C7C43BB6D87}"/>
              </a:ext>
            </a:extLst>
          </p:cNvPr>
          <p:cNvSpPr>
            <a:spLocks noGrp="1"/>
          </p:cNvSpPr>
          <p:nvPr>
            <p:ph type="title"/>
          </p:nvPr>
        </p:nvSpPr>
        <p:spPr>
          <a:xfrm>
            <a:off x="585216" y="2648010"/>
            <a:ext cx="9144000" cy="886397"/>
          </a:xfrm>
        </p:spPr>
        <p:txBody>
          <a:bodyPr/>
          <a:lstStyle/>
          <a:p>
            <a:r>
              <a:rPr lang="en-US">
                <a:cs typeface="Segoe UI"/>
              </a:rPr>
              <a:t>Sentiment Analysis with </a:t>
            </a:r>
            <a:r>
              <a:rPr lang="en-US" b="1">
                <a:cs typeface="Segoe UI"/>
              </a:rPr>
              <a:t>ML.NET Model Builder</a:t>
            </a:r>
            <a:br>
              <a:rPr lang="en-US" b="1">
                <a:cs typeface="Segoe UI"/>
              </a:rPr>
            </a:br>
            <a:r>
              <a:rPr lang="en-US" sz="2800" i="1">
                <a:cs typeface="Segoe UI"/>
              </a:rPr>
              <a:t>Demo</a:t>
            </a:r>
            <a:endParaRPr lang="en-US" sz="2800" b="1"/>
          </a:p>
        </p:txBody>
      </p:sp>
      <p:sp>
        <p:nvSpPr>
          <p:cNvPr id="4" name="Rectangle: Rounded Corners 3">
            <a:extLst>
              <a:ext uri="{FF2B5EF4-FFF2-40B4-BE49-F238E27FC236}">
                <a16:creationId xmlns:a16="http://schemas.microsoft.com/office/drawing/2014/main" id="{20293AD1-DA4F-4FFD-B293-EBF4EF4199B8}"/>
              </a:ext>
            </a:extLst>
          </p:cNvPr>
          <p:cNvSpPr/>
          <p:nvPr/>
        </p:nvSpPr>
        <p:spPr bwMode="auto">
          <a:xfrm>
            <a:off x="9246476" y="2707160"/>
            <a:ext cx="1707707" cy="384048"/>
          </a:xfrm>
          <a:prstGeom prst="roundRect">
            <a:avLst>
              <a:gd name="adj" fmla="val 26320"/>
            </a:avLst>
          </a:prstGeom>
          <a:solidFill>
            <a:srgbClr val="8661C5">
              <a:lumMod val="60000"/>
              <a:lumOff val="40000"/>
            </a:srgbClr>
          </a:solidFill>
          <a:ln w="9525" cap="flat" cmpd="sng" algn="ctr">
            <a:noFill/>
            <a:prstDash val="solid"/>
            <a:headEnd type="none" w="med" len="med"/>
            <a:tailEnd type="none" w="med" len="med"/>
          </a:ln>
          <a:effectLst/>
        </p:spPr>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500" b="1" i="0" u="none" strike="noStrike" kern="0" cap="none" spc="200" normalizeH="0" baseline="0" noProof="0">
                <a:ln>
                  <a:noFill/>
                </a:ln>
                <a:gradFill>
                  <a:gsLst>
                    <a:gs pos="0">
                      <a:srgbClr val="002050"/>
                    </a:gs>
                    <a:gs pos="100000">
                      <a:srgbClr val="002050"/>
                    </a:gs>
                  </a:gsLst>
                  <a:lin ang="5400000" scaled="0"/>
                </a:gradFill>
                <a:effectLst/>
                <a:uLnTx/>
                <a:uFillTx/>
                <a:latin typeface="Segoe UI"/>
                <a:ea typeface="+mn-ea"/>
                <a:cs typeface="Segoe UI" pitchFamily="34" charset="0"/>
              </a:rPr>
              <a:t>PREVIEW</a:t>
            </a:r>
          </a:p>
        </p:txBody>
      </p:sp>
    </p:spTree>
    <p:extLst>
      <p:ext uri="{BB962C8B-B14F-4D97-AF65-F5344CB8AC3E}">
        <p14:creationId xmlns:p14="http://schemas.microsoft.com/office/powerpoint/2010/main" val="101289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4.58333E-6 4.81481E-6 L 4.58333E-6 0.03842 " pathEditMode="relative" rAng="0" ptsTypes="AA">
                                      <p:cBhvr>
                                        <p:cTn id="9" dur="500" spd="-100000" fill="hold"/>
                                        <p:tgtEl>
                                          <p:spTgt spid="4"/>
                                        </p:tgtEl>
                                        <p:attrNameLst>
                                          <p:attrName>ppt_x</p:attrName>
                                          <p:attrName>ppt_y</p:attrName>
                                        </p:attrNameLst>
                                      </p:cBhvr>
                                      <p:rCtr x="0" y="19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6031D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4200" y="3033713"/>
            <a:ext cx="9144000" cy="498598"/>
          </a:xfrm>
        </p:spPr>
        <p:txBody>
          <a:bodyPr/>
          <a:lstStyle/>
          <a:p>
            <a:r>
              <a:rPr lang="en-US"/>
              <a:t>Deep Learning with ML.NET</a:t>
            </a:r>
          </a:p>
        </p:txBody>
      </p:sp>
    </p:spTree>
    <p:extLst>
      <p:ext uri="{BB962C8B-B14F-4D97-AF65-F5344CB8AC3E}">
        <p14:creationId xmlns:p14="http://schemas.microsoft.com/office/powerpoint/2010/main" val="2129520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B9A5366-33D9-4AD0-A8C3-A78FBCB849F9}"/>
              </a:ext>
            </a:extLst>
          </p:cNvPr>
          <p:cNvSpPr txBox="1"/>
          <p:nvPr/>
        </p:nvSpPr>
        <p:spPr>
          <a:xfrm>
            <a:off x="2692820" y="2492435"/>
            <a:ext cx="1617430"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gradFill>
                  <a:gsLst>
                    <a:gs pos="2917">
                      <a:prstClr val="black"/>
                    </a:gs>
                    <a:gs pos="30000">
                      <a:prstClr val="black"/>
                    </a:gs>
                  </a:gsLst>
                  <a:lin ang="5400000" scaled="0"/>
                </a:gradFill>
                <a:effectLst/>
                <a:uLnTx/>
                <a:uFillTx/>
                <a:latin typeface="Segoe UI" panose="020B0502040204020203" pitchFamily="34" charset="0"/>
                <a:ea typeface="+mn-ea"/>
                <a:cs typeface="Segoe UI" panose="020B0502040204020203" pitchFamily="34" charset="0"/>
              </a:rPr>
              <a:t>Is this a dog?</a:t>
            </a:r>
          </a:p>
        </p:txBody>
      </p:sp>
      <p:sp>
        <p:nvSpPr>
          <p:cNvPr id="6" name="Rectangle 5">
            <a:extLst>
              <a:ext uri="{FF2B5EF4-FFF2-40B4-BE49-F238E27FC236}">
                <a16:creationId xmlns:a16="http://schemas.microsoft.com/office/drawing/2014/main" id="{371A7478-1CF3-4AA7-AABE-14563D1B13AC}"/>
              </a:ext>
            </a:extLst>
          </p:cNvPr>
          <p:cNvSpPr/>
          <p:nvPr/>
        </p:nvSpPr>
        <p:spPr>
          <a:xfrm>
            <a:off x="7440809" y="2492435"/>
            <a:ext cx="190468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gradFill>
                  <a:gsLst>
                    <a:gs pos="2917">
                      <a:prstClr val="black"/>
                    </a:gs>
                    <a:gs pos="30000">
                      <a:prstClr val="black"/>
                    </a:gs>
                  </a:gsLst>
                  <a:lin ang="5400000" scaled="0"/>
                </a:gradFill>
                <a:effectLst/>
                <a:uLnTx/>
                <a:uFillTx/>
                <a:latin typeface="Segoe UI" panose="020B0502040204020203" pitchFamily="34" charset="0"/>
                <a:ea typeface="+mn-ea"/>
                <a:cs typeface="Segoe UI" panose="020B0502040204020203" pitchFamily="34" charset="0"/>
              </a:rPr>
              <a:t>Price of shirt?</a:t>
            </a:r>
          </a:p>
        </p:txBody>
      </p:sp>
      <p:sp>
        <p:nvSpPr>
          <p:cNvPr id="7" name="TextBox 6">
            <a:extLst>
              <a:ext uri="{FF2B5EF4-FFF2-40B4-BE49-F238E27FC236}">
                <a16:creationId xmlns:a16="http://schemas.microsoft.com/office/drawing/2014/main" id="{BFEF4029-606E-4F50-8446-AB6DE8E2A3ED}"/>
              </a:ext>
            </a:extLst>
          </p:cNvPr>
          <p:cNvSpPr txBox="1"/>
          <p:nvPr/>
        </p:nvSpPr>
        <p:spPr>
          <a:xfrm>
            <a:off x="7561732" y="3098577"/>
            <a:ext cx="3608137" cy="123110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bg2">
                    <a:lumMod val="50000"/>
                  </a:schemeClr>
                </a:solidFill>
                <a:effectLst/>
                <a:uLnTx/>
                <a:uFillTx/>
                <a:latin typeface="Segoe UI" panose="020B0502040204020203" pitchFamily="34" charset="0"/>
                <a:ea typeface="+mn-ea"/>
                <a:cs typeface="Segoe UI" panose="020B0502040204020203" pitchFamily="34" charset="0"/>
              </a:rPr>
              <a:t>“It has </a:t>
            </a:r>
            <a:r>
              <a:rPr kumimoji="0" lang="en-US" sz="2000" b="0" i="0" u="none" strike="noStrike" kern="1200" cap="none" spc="0" normalizeH="0" baseline="0" noProof="0">
                <a:ln>
                  <a:noFill/>
                </a:ln>
                <a:solidFill>
                  <a:schemeClr val="bg2">
                    <a:lumMod val="50000"/>
                  </a:schemeClr>
                </a:solidFill>
                <a:effectLst/>
                <a:uLnTx/>
                <a:uFillTx/>
                <a:latin typeface="Segoe UI Semibold" panose="020B0702040204020203" pitchFamily="34" charset="0"/>
                <a:ea typeface="+mn-ea"/>
                <a:cs typeface="Segoe UI Semibold" panose="020B0702040204020203" pitchFamily="34" charset="0"/>
              </a:rPr>
              <a:t>exquisite</a:t>
            </a:r>
            <a:r>
              <a:rPr kumimoji="0" lang="en-US" sz="2000" b="0" i="0" u="none" strike="noStrike" kern="1200" cap="none" spc="0" normalizeH="0" baseline="0" noProof="0">
                <a:ln>
                  <a:noFill/>
                </a:ln>
                <a:solidFill>
                  <a:schemeClr val="bg2">
                    <a:lumMod val="50000"/>
                  </a:schemeClr>
                </a:solidFill>
                <a:effectLst/>
                <a:uLnTx/>
                <a:uFillTx/>
                <a:latin typeface="Segoe UI" panose="020B0502040204020203" pitchFamily="34" charset="0"/>
                <a:ea typeface="+mn-ea"/>
                <a:cs typeface="Segoe UI" panose="020B0502040204020203" pitchFamily="34" charset="0"/>
              </a:rPr>
              <a:t> buttons … </a:t>
            </a:r>
            <a:br>
              <a:rPr kumimoji="0" lang="en-US" sz="2000" b="0" i="0" u="none" strike="noStrike" kern="1200" cap="none" spc="0" normalizeH="0" baseline="0" noProof="0">
                <a:ln>
                  <a:noFill/>
                </a:ln>
                <a:solidFill>
                  <a:schemeClr val="bg2">
                    <a:lumMod val="50000"/>
                  </a:schemeClr>
                </a:solidFill>
                <a:effectLst/>
                <a:uLnTx/>
                <a:uFillTx/>
                <a:latin typeface="Segoe UI" panose="020B0502040204020203" pitchFamily="34" charset="0"/>
                <a:ea typeface="+mn-ea"/>
                <a:cs typeface="Segoe UI" panose="020B0502040204020203" pitchFamily="34" charset="0"/>
              </a:rPr>
            </a:br>
            <a:r>
              <a:rPr kumimoji="0" lang="en-US" sz="2000" b="0" i="0" u="none" strike="noStrike" kern="1200" cap="none" spc="0" normalizeH="0" baseline="0" noProof="0">
                <a:ln>
                  <a:noFill/>
                </a:ln>
                <a:solidFill>
                  <a:schemeClr val="bg2">
                    <a:lumMod val="50000"/>
                  </a:schemeClr>
                </a:solidFill>
                <a:effectLst/>
                <a:uLnTx/>
                <a:uFillTx/>
                <a:latin typeface="Segoe UI" panose="020B0502040204020203" pitchFamily="34" charset="0"/>
                <a:ea typeface="+mn-ea"/>
                <a:cs typeface="Segoe UI" panose="020B0502040204020203" pitchFamily="34" charset="0"/>
              </a:rPr>
              <a:t> with </a:t>
            </a:r>
            <a:r>
              <a:rPr kumimoji="0" lang="en-US" sz="2000" b="0" i="0" u="none" strike="noStrike" kern="1200" cap="none" spc="0" normalizeH="0" baseline="0" noProof="0">
                <a:ln>
                  <a:noFill/>
                </a:ln>
                <a:solidFill>
                  <a:schemeClr val="bg2">
                    <a:lumMod val="50000"/>
                  </a:schemeClr>
                </a:solidFill>
                <a:effectLst/>
                <a:uLnTx/>
                <a:uFillTx/>
                <a:latin typeface="Segoe UI Semibold" panose="020B0702040204020203" pitchFamily="34" charset="0"/>
                <a:ea typeface="+mn-ea"/>
                <a:cs typeface="Segoe UI Semibold" panose="020B0702040204020203" pitchFamily="34" charset="0"/>
              </a:rPr>
              <a:t>long sleeves </a:t>
            </a:r>
            <a:r>
              <a:rPr kumimoji="0" lang="en-US" sz="2000" b="0" i="0" u="none" strike="noStrike" kern="1200" cap="none" spc="0" normalizeH="0" baseline="0" noProof="0">
                <a:ln>
                  <a:noFill/>
                </a:ln>
                <a:solidFill>
                  <a:schemeClr val="bg2">
                    <a:lumMod val="50000"/>
                  </a:schemeClr>
                </a:solidFill>
                <a:effectLst/>
                <a:uLnTx/>
                <a:uFillTx/>
                <a:latin typeface="Segoe UI" panose="020B0502040204020203" pitchFamily="34" charset="0"/>
                <a:ea typeface="+mn-ea"/>
                <a:cs typeface="Segoe UI" panose="020B0502040204020203" pitchFamily="34" charset="0"/>
              </a:rPr>
              <a:t>…works for</a:t>
            </a:r>
            <a:br>
              <a:rPr kumimoji="0" lang="en-US" sz="2000" b="0" i="0" u="none" strike="noStrike" kern="1200" cap="none" spc="0" normalizeH="0" baseline="0" noProof="0">
                <a:ln>
                  <a:noFill/>
                </a:ln>
                <a:solidFill>
                  <a:schemeClr val="bg2">
                    <a:lumMod val="50000"/>
                  </a:schemeClr>
                </a:solidFill>
                <a:effectLst/>
                <a:uLnTx/>
                <a:uFillTx/>
                <a:latin typeface="Segoe UI" panose="020B0502040204020203" pitchFamily="34" charset="0"/>
                <a:ea typeface="+mn-ea"/>
                <a:cs typeface="Segoe UI" panose="020B0502040204020203" pitchFamily="34" charset="0"/>
              </a:rPr>
            </a:br>
            <a:r>
              <a:rPr kumimoji="0" lang="en-US" sz="2000" b="0" i="0" u="none" strike="noStrike" kern="1200" cap="none" spc="0" normalizeH="0" baseline="0" noProof="0">
                <a:ln>
                  <a:noFill/>
                </a:ln>
                <a:solidFill>
                  <a:schemeClr val="bg2">
                    <a:lumMod val="50000"/>
                  </a:schemeClr>
                </a:solidFill>
                <a:effectLst/>
                <a:uLnTx/>
                <a:uFillTx/>
                <a:latin typeface="Segoe UI" panose="020B0502040204020203" pitchFamily="34" charset="0"/>
                <a:ea typeface="+mn-ea"/>
                <a:cs typeface="Segoe UI" panose="020B0502040204020203" pitchFamily="34" charset="0"/>
              </a:rPr>
              <a:t> casual as well as </a:t>
            </a:r>
            <a:r>
              <a:rPr kumimoji="0" lang="en-US" sz="2000" b="0" i="0" u="none" strike="noStrike" kern="1200" cap="none" spc="0" normalizeH="0" baseline="0" noProof="0">
                <a:ln>
                  <a:noFill/>
                </a:ln>
                <a:solidFill>
                  <a:schemeClr val="bg2">
                    <a:lumMod val="50000"/>
                  </a:schemeClr>
                </a:solidFill>
                <a:effectLst/>
                <a:uLnTx/>
                <a:uFillTx/>
                <a:latin typeface="Segoe UI Semibold" panose="020B0702040204020203" pitchFamily="34" charset="0"/>
                <a:ea typeface="+mn-ea"/>
                <a:cs typeface="Segoe UI Semibold" panose="020B0702040204020203" pitchFamily="34" charset="0"/>
              </a:rPr>
              <a:t>business </a:t>
            </a:r>
            <a:br>
              <a:rPr kumimoji="0" lang="en-US" sz="2000" b="0" i="0" u="none" strike="noStrike" kern="1200" cap="none" spc="0" normalizeH="0" baseline="0" noProof="0">
                <a:ln>
                  <a:noFill/>
                </a:ln>
                <a:solidFill>
                  <a:schemeClr val="bg2">
                    <a:lumMod val="50000"/>
                  </a:schemeClr>
                </a:solidFill>
                <a:effectLst/>
                <a:uLnTx/>
                <a:uFillTx/>
                <a:latin typeface="Segoe UI Semibold" panose="020B0702040204020203" pitchFamily="34" charset="0"/>
                <a:ea typeface="+mn-ea"/>
                <a:cs typeface="Segoe UI Semibold" panose="020B0702040204020203" pitchFamily="34" charset="0"/>
              </a:rPr>
            </a:br>
            <a:r>
              <a:rPr kumimoji="0" lang="en-US" sz="2000" b="0" i="0" u="none" strike="noStrike" kern="1200" cap="none" spc="0" normalizeH="0" baseline="0" noProof="0">
                <a:ln>
                  <a:noFill/>
                </a:ln>
                <a:solidFill>
                  <a:schemeClr val="bg2">
                    <a:lumMod val="50000"/>
                  </a:schemeClr>
                </a:solidFill>
                <a:effectLst/>
                <a:uLnTx/>
                <a:uFillTx/>
                <a:latin typeface="Segoe UI Semibold" panose="020B0702040204020203" pitchFamily="34" charset="0"/>
                <a:ea typeface="+mn-ea"/>
                <a:cs typeface="Segoe UI Semibold" panose="020B0702040204020203" pitchFamily="34" charset="0"/>
              </a:rPr>
              <a:t>settings</a:t>
            </a:r>
            <a:r>
              <a:rPr kumimoji="0" lang="en-US" sz="2000" b="0" i="0" u="none" strike="noStrike" kern="1200" cap="none" spc="0" normalizeH="0" baseline="0" noProof="0">
                <a:ln>
                  <a:noFill/>
                </a:ln>
                <a:solidFill>
                  <a:schemeClr val="bg2">
                    <a:lumMod val="50000"/>
                  </a:schemeClr>
                </a:solidFill>
                <a:effectLst/>
                <a:uLnTx/>
                <a:uFillTx/>
                <a:latin typeface="Segoe UI" panose="020B0502040204020203" pitchFamily="34" charset="0"/>
                <a:ea typeface="+mn-ea"/>
                <a:cs typeface="Segoe UI" panose="020B0502040204020203" pitchFamily="34" charset="0"/>
              </a:rPr>
              <a:t>”</a:t>
            </a:r>
          </a:p>
        </p:txBody>
      </p:sp>
      <p:sp>
        <p:nvSpPr>
          <p:cNvPr id="8" name="TextBox 7">
            <a:extLst>
              <a:ext uri="{FF2B5EF4-FFF2-40B4-BE49-F238E27FC236}">
                <a16:creationId xmlns:a16="http://schemas.microsoft.com/office/drawing/2014/main" id="{7CA86D75-7049-49DD-B928-68BB5671C8BF}"/>
              </a:ext>
            </a:extLst>
          </p:cNvPr>
          <p:cNvSpPr txBox="1"/>
          <p:nvPr/>
        </p:nvSpPr>
        <p:spPr>
          <a:xfrm>
            <a:off x="1788405" y="1814096"/>
            <a:ext cx="987771" cy="31547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900" b="0" i="0" u="none" strike="noStrike" kern="1200" cap="none" spc="0" normalizeH="0" baseline="0" noProof="0">
                <a:ln>
                  <a:noFill/>
                </a:ln>
                <a:solidFill>
                  <a:srgbClr val="6031DF"/>
                </a:solidFill>
                <a:effectLst/>
                <a:uLnTx/>
                <a:uFillTx/>
                <a:latin typeface="Segoe UI Light" panose="020B0502040204020203" pitchFamily="34" charset="0"/>
                <a:ea typeface="+mn-ea"/>
                <a:cs typeface="Segoe UI Light" panose="020B0502040204020203" pitchFamily="34" charset="0"/>
              </a:rPr>
              <a:t>{</a:t>
            </a:r>
          </a:p>
        </p:txBody>
      </p:sp>
      <p:sp>
        <p:nvSpPr>
          <p:cNvPr id="9" name="TextBox 8">
            <a:extLst>
              <a:ext uri="{FF2B5EF4-FFF2-40B4-BE49-F238E27FC236}">
                <a16:creationId xmlns:a16="http://schemas.microsoft.com/office/drawing/2014/main" id="{F935E24B-10AF-47EB-8F53-6CE06F629E70}"/>
              </a:ext>
            </a:extLst>
          </p:cNvPr>
          <p:cNvSpPr txBox="1"/>
          <p:nvPr/>
        </p:nvSpPr>
        <p:spPr>
          <a:xfrm>
            <a:off x="419403" y="2754045"/>
            <a:ext cx="1519968"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1" u="none" strike="noStrike" kern="1200" cap="none" spc="0" normalizeH="0" baseline="0" noProof="0">
                <a:ln>
                  <a:noFill/>
                </a:ln>
                <a:solidFill>
                  <a:srgbClr val="6031DF"/>
                </a:solidFill>
                <a:effectLst/>
                <a:uLnTx/>
                <a:uFillTx/>
                <a:latin typeface="Calibri" panose="020F0502020204030204"/>
                <a:ea typeface="+mn-ea"/>
                <a:cs typeface="+mn-cs"/>
              </a:rPr>
              <a:t>f</a:t>
            </a:r>
            <a:r>
              <a:rPr kumimoji="0" lang="en-US" sz="7200" b="0" i="0" u="none" strike="noStrike" kern="1200" cap="none" spc="0" normalizeH="0" baseline="0" noProof="0">
                <a:ln>
                  <a:noFill/>
                </a:ln>
                <a:solidFill>
                  <a:srgbClr val="6031DF"/>
                </a:solidFill>
                <a:effectLst/>
                <a:uLnTx/>
                <a:uFillTx/>
                <a:latin typeface="Calibri" panose="020F0502020204030204"/>
                <a:ea typeface="+mn-ea"/>
                <a:cs typeface="+mn-cs"/>
              </a:rPr>
              <a:t>(x)</a:t>
            </a:r>
            <a:endParaRPr kumimoji="0" lang="en-US" sz="9600" b="0" i="0" u="none" strike="noStrike" kern="1200" cap="none" spc="0" normalizeH="0" baseline="0" noProof="0">
              <a:ln>
                <a:noFill/>
              </a:ln>
              <a:solidFill>
                <a:srgbClr val="6031DF"/>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84EAFB8B-3FDE-4943-8021-BE77EABA9EC9}"/>
              </a:ext>
            </a:extLst>
          </p:cNvPr>
          <p:cNvSpPr txBox="1"/>
          <p:nvPr/>
        </p:nvSpPr>
        <p:spPr>
          <a:xfrm>
            <a:off x="6536394" y="1836156"/>
            <a:ext cx="987771" cy="31547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900" b="0" i="0" u="none" strike="noStrike" kern="1200" cap="none" spc="0" normalizeH="0" baseline="0" noProof="0">
                <a:ln>
                  <a:noFill/>
                </a:ln>
                <a:solidFill>
                  <a:srgbClr val="6031DF"/>
                </a:solidFill>
                <a:effectLst/>
                <a:uLnTx/>
                <a:uFillTx/>
                <a:latin typeface="Segoe UI Light" panose="020B0502040204020203" pitchFamily="34" charset="0"/>
                <a:ea typeface="+mn-ea"/>
                <a:cs typeface="Segoe UI Light" panose="020B0502040204020203" pitchFamily="34" charset="0"/>
              </a:rPr>
              <a:t>{</a:t>
            </a:r>
          </a:p>
        </p:txBody>
      </p:sp>
      <p:sp>
        <p:nvSpPr>
          <p:cNvPr id="11" name="TextBox 10">
            <a:extLst>
              <a:ext uri="{FF2B5EF4-FFF2-40B4-BE49-F238E27FC236}">
                <a16:creationId xmlns:a16="http://schemas.microsoft.com/office/drawing/2014/main" id="{1D9DA183-4AED-4AF9-86F0-5E149F565427}"/>
              </a:ext>
            </a:extLst>
          </p:cNvPr>
          <p:cNvSpPr txBox="1"/>
          <p:nvPr/>
        </p:nvSpPr>
        <p:spPr>
          <a:xfrm>
            <a:off x="5167392" y="2776105"/>
            <a:ext cx="1519968"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1" u="none" strike="noStrike" kern="1200" cap="none" spc="0" normalizeH="0" baseline="0" noProof="0">
                <a:ln>
                  <a:noFill/>
                </a:ln>
                <a:solidFill>
                  <a:srgbClr val="6031DF"/>
                </a:solidFill>
                <a:effectLst/>
                <a:uLnTx/>
                <a:uFillTx/>
                <a:latin typeface="Calibri" panose="020F0502020204030204"/>
                <a:ea typeface="+mn-ea"/>
                <a:cs typeface="+mn-cs"/>
              </a:rPr>
              <a:t>f</a:t>
            </a:r>
            <a:r>
              <a:rPr kumimoji="0" lang="en-US" sz="7200" b="0" i="0" u="none" strike="noStrike" kern="1200" cap="none" spc="0" normalizeH="0" baseline="0" noProof="0">
                <a:ln>
                  <a:noFill/>
                </a:ln>
                <a:solidFill>
                  <a:srgbClr val="6031DF"/>
                </a:solidFill>
                <a:effectLst/>
                <a:uLnTx/>
                <a:uFillTx/>
                <a:latin typeface="Calibri" panose="020F0502020204030204"/>
                <a:ea typeface="+mn-ea"/>
                <a:cs typeface="+mn-cs"/>
              </a:rPr>
              <a:t>(x)</a:t>
            </a:r>
            <a:endParaRPr kumimoji="0" lang="en-US" sz="9600" b="0" i="0" u="none" strike="noStrike" kern="1200" cap="none" spc="0" normalizeH="0" baseline="0" noProof="0">
              <a:ln>
                <a:noFill/>
              </a:ln>
              <a:solidFill>
                <a:srgbClr val="6031DF"/>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21CDD700-F5C2-440A-99A1-859E88B895A2}"/>
              </a:ext>
            </a:extLst>
          </p:cNvPr>
          <p:cNvSpPr txBox="1">
            <a:spLocks/>
          </p:cNvSpPr>
          <p:nvPr/>
        </p:nvSpPr>
        <p:spPr>
          <a:xfrm>
            <a:off x="0" y="432008"/>
            <a:ext cx="12191999" cy="1097205"/>
          </a:xfrm>
          <a:prstGeom prst="rect">
            <a:avLst/>
          </a:prstGeom>
        </p:spPr>
        <p:txBody>
          <a:bodyPr lIns="146095" tIns="9131" rIns="146095" bIns="9131" anchor="b" anchorCtr="0"/>
          <a:lstStyle>
            <a:lvl1pPr marL="0" indent="0" algn="l" defTabSz="914367" rtl="0" eaLnBrk="1" latinLnBrk="0" hangingPunct="1">
              <a:lnSpc>
                <a:spcPct val="90000"/>
              </a:lnSpc>
              <a:spcBef>
                <a:spcPts val="0"/>
              </a:spcBef>
              <a:buNone/>
              <a:defRPr lang="en-US" sz="6000" b="0" kern="1200" cap="none" spc="-100" baseline="0">
                <a:ln w="3175">
                  <a:noFill/>
                </a:ln>
                <a:solidFill>
                  <a:schemeClr val="bg1"/>
                </a:solidFill>
                <a:effectLst/>
                <a:latin typeface="+mj-lt"/>
                <a:ea typeface="+mn-ea"/>
                <a:cs typeface="Segoe UI" pitchFamily="34" charset="0"/>
              </a:defRPr>
            </a:lvl1pPr>
          </a:lstStyle>
          <a:p>
            <a:pPr lvl="0" algn="ctr" defTabSz="913055">
              <a:defRPr/>
            </a:pPr>
            <a:r>
              <a:rPr kumimoji="0" lang="en-US" sz="4800" b="0" i="0" u="none" strike="noStrike" kern="1200" cap="none" spc="-100" normalizeH="0" baseline="0" noProof="0">
                <a:ln w="3175">
                  <a:noFill/>
                </a:ln>
                <a:solidFill>
                  <a:srgbClr val="6031DF"/>
                </a:solidFill>
                <a:effectLst/>
                <a:uLnTx/>
                <a:uFillTx/>
                <a:latin typeface="Segoe UI Light"/>
                <a:ea typeface="+mn-ea"/>
                <a:cs typeface="Segoe UI" pitchFamily="34" charset="0"/>
              </a:rPr>
              <a:t>Machine Learning  </a:t>
            </a:r>
            <a:br>
              <a:rPr kumimoji="0" lang="en-US" sz="4800" b="0" i="0" u="none" strike="noStrike" kern="1200" cap="none" spc="-100" normalizeH="0" baseline="0" noProof="0">
                <a:ln w="3175">
                  <a:noFill/>
                </a:ln>
                <a:solidFill>
                  <a:srgbClr val="505050"/>
                </a:solidFill>
                <a:effectLst/>
                <a:uLnTx/>
                <a:uFillTx/>
                <a:latin typeface="Segoe UI Light"/>
                <a:ea typeface="+mn-ea"/>
                <a:cs typeface="Segoe UI" pitchFamily="34" charset="0"/>
              </a:rPr>
            </a:br>
            <a:r>
              <a:rPr lang="en-US" sz="3200">
                <a:solidFill>
                  <a:srgbClr val="505050"/>
                </a:solidFill>
                <a:latin typeface="Segoe UI Light"/>
              </a:rPr>
              <a:t>“Programming the Unprogrammable”</a:t>
            </a:r>
            <a:endParaRPr kumimoji="0" lang="en-US" sz="4000" b="0" i="0" u="none" strike="noStrike" kern="1200" cap="none" spc="-100" normalizeH="0" baseline="0" noProof="0">
              <a:ln w="3175">
                <a:noFill/>
              </a:ln>
              <a:solidFill>
                <a:srgbClr val="505050"/>
              </a:solidFill>
              <a:effectLst/>
              <a:uLnTx/>
              <a:uFillTx/>
              <a:latin typeface="Segoe UI Semibold" panose="020B0702040204020203" pitchFamily="34" charset="0"/>
              <a:ea typeface="+mn-ea"/>
              <a:cs typeface="Segoe UI" pitchFamily="34" charset="0"/>
            </a:endParaRPr>
          </a:p>
        </p:txBody>
      </p:sp>
      <p:pic>
        <p:nvPicPr>
          <p:cNvPr id="24" name="Picture 23">
            <a:extLst>
              <a:ext uri="{FF2B5EF4-FFF2-40B4-BE49-F238E27FC236}">
                <a16:creationId xmlns:a16="http://schemas.microsoft.com/office/drawing/2014/main" id="{2C67CD40-4B72-C74B-8522-7A8EC2DB6072}"/>
              </a:ext>
            </a:extLst>
          </p:cNvPr>
          <p:cNvPicPr>
            <a:picLocks noChangeAspect="1"/>
          </p:cNvPicPr>
          <p:nvPr/>
        </p:nvPicPr>
        <p:blipFill>
          <a:blip r:embed="rId3"/>
          <a:srcRect l="955" t="16577" r="38336" b="828"/>
          <a:stretch>
            <a:fillRect/>
          </a:stretch>
        </p:blipFill>
        <p:spPr>
          <a:xfrm rot="1161031">
            <a:off x="2676568" y="2948945"/>
            <a:ext cx="1649933" cy="1687770"/>
          </a:xfrm>
          <a:custGeom>
            <a:avLst/>
            <a:gdLst>
              <a:gd name="connsiteX0" fmla="*/ 512721 w 1025442"/>
              <a:gd name="connsiteY0" fmla="*/ 0 h 1048958"/>
              <a:gd name="connsiteX1" fmla="*/ 1025442 w 1025442"/>
              <a:gd name="connsiteY1" fmla="*/ 524479 h 1048958"/>
              <a:gd name="connsiteX2" fmla="*/ 512721 w 1025442"/>
              <a:gd name="connsiteY2" fmla="*/ 1048958 h 1048958"/>
              <a:gd name="connsiteX3" fmla="*/ 0 w 1025442"/>
              <a:gd name="connsiteY3" fmla="*/ 524479 h 1048958"/>
              <a:gd name="connsiteX4" fmla="*/ 512721 w 1025442"/>
              <a:gd name="connsiteY4" fmla="*/ 0 h 1048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5442" h="1048958">
                <a:moveTo>
                  <a:pt x="512721" y="0"/>
                </a:moveTo>
                <a:cubicBezTo>
                  <a:pt x="795889" y="0"/>
                  <a:pt x="1025442" y="234817"/>
                  <a:pt x="1025442" y="524479"/>
                </a:cubicBezTo>
                <a:cubicBezTo>
                  <a:pt x="1025442" y="814141"/>
                  <a:pt x="795889" y="1048958"/>
                  <a:pt x="512721" y="1048958"/>
                </a:cubicBezTo>
                <a:cubicBezTo>
                  <a:pt x="229553" y="1048958"/>
                  <a:pt x="0" y="814141"/>
                  <a:pt x="0" y="524479"/>
                </a:cubicBezTo>
                <a:cubicBezTo>
                  <a:pt x="0" y="234817"/>
                  <a:pt x="229553" y="0"/>
                  <a:pt x="512721" y="0"/>
                </a:cubicBezTo>
                <a:close/>
              </a:path>
            </a:pathLst>
          </a:custGeom>
          <a:ln>
            <a:solidFill>
              <a:srgbClr val="4F5050"/>
            </a:solidFill>
          </a:ln>
        </p:spPr>
      </p:pic>
    </p:spTree>
    <p:extLst>
      <p:ext uri="{BB962C8B-B14F-4D97-AF65-F5344CB8AC3E}">
        <p14:creationId xmlns:p14="http://schemas.microsoft.com/office/powerpoint/2010/main" val="25412264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ADA9CFC4-016D-D641-8A2B-C4303951DE55}"/>
              </a:ext>
            </a:extLst>
          </p:cNvPr>
          <p:cNvSpPr/>
          <p:nvPr/>
        </p:nvSpPr>
        <p:spPr bwMode="auto">
          <a:xfrm>
            <a:off x="-17507" y="-56434"/>
            <a:ext cx="12209507" cy="1078410"/>
          </a:xfrm>
          <a:prstGeom prst="rect">
            <a:avLst/>
          </a:prstGeom>
          <a:solidFill>
            <a:srgbClr val="6031D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defTabSz="914367">
              <a:lnSpc>
                <a:spcPct val="90000"/>
              </a:lnSpc>
              <a:spcBef>
                <a:spcPct val="0"/>
              </a:spcBef>
              <a:spcAft>
                <a:spcPts val="1200"/>
              </a:spcAft>
              <a:defRPr/>
            </a:pPr>
            <a:r>
              <a:rPr lang="en-US" sz="4000" spc="-100">
                <a:ln w="3175">
                  <a:noFill/>
                </a:ln>
                <a:solidFill>
                  <a:schemeClr val="bg1"/>
                </a:solidFill>
                <a:latin typeface="Segoe UI Light"/>
              </a:rPr>
              <a:t>Integrate trained deep learning models</a:t>
            </a:r>
            <a:endParaRPr lang="en-US" sz="4000" i="1">
              <a:solidFill>
                <a:schemeClr val="bg1"/>
              </a:solidFill>
            </a:endParaRPr>
          </a:p>
        </p:txBody>
      </p:sp>
      <p:sp>
        <p:nvSpPr>
          <p:cNvPr id="10" name="TextBox 9">
            <a:extLst>
              <a:ext uri="{FF2B5EF4-FFF2-40B4-BE49-F238E27FC236}">
                <a16:creationId xmlns:a16="http://schemas.microsoft.com/office/drawing/2014/main" id="{EB5A6040-1C98-4B69-9AA3-244FE2428F1F}"/>
              </a:ext>
            </a:extLst>
          </p:cNvPr>
          <p:cNvSpPr txBox="1"/>
          <p:nvPr/>
        </p:nvSpPr>
        <p:spPr>
          <a:xfrm>
            <a:off x="2670477" y="4126058"/>
            <a:ext cx="578685"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gradFill>
                  <a:gsLst>
                    <a:gs pos="2917">
                      <a:prstClr val="black"/>
                    </a:gs>
                    <a:gs pos="30000">
                      <a:prstClr val="black"/>
                    </a:gs>
                  </a:gsLst>
                  <a:lin ang="5400000" scaled="0"/>
                </a:gradFill>
                <a:effectLst/>
                <a:uLnTx/>
                <a:uFillTx/>
                <a:latin typeface="Segoe UI" panose="020B0502040204020203" pitchFamily="34" charset="0"/>
                <a:cs typeface="Segoe UI" panose="020B0502040204020203" pitchFamily="34" charset="0"/>
              </a:rPr>
              <a:t>Dog</a:t>
            </a:r>
          </a:p>
        </p:txBody>
      </p:sp>
      <p:pic>
        <p:nvPicPr>
          <p:cNvPr id="11" name="Picture 10">
            <a:extLst>
              <a:ext uri="{FF2B5EF4-FFF2-40B4-BE49-F238E27FC236}">
                <a16:creationId xmlns:a16="http://schemas.microsoft.com/office/drawing/2014/main" id="{C916372B-BD64-40B8-92F4-8596B7419F0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73906" y="5227692"/>
            <a:ext cx="1856063" cy="1833760"/>
          </a:xfrm>
          <a:prstGeom prst="rect">
            <a:avLst/>
          </a:prstGeom>
        </p:spPr>
      </p:pic>
      <p:sp>
        <p:nvSpPr>
          <p:cNvPr id="12" name="TextBox 11">
            <a:extLst>
              <a:ext uri="{FF2B5EF4-FFF2-40B4-BE49-F238E27FC236}">
                <a16:creationId xmlns:a16="http://schemas.microsoft.com/office/drawing/2014/main" id="{E0A566A3-7E72-4506-B784-861A8173FC70}"/>
              </a:ext>
            </a:extLst>
          </p:cNvPr>
          <p:cNvSpPr txBox="1"/>
          <p:nvPr/>
        </p:nvSpPr>
        <p:spPr>
          <a:xfrm>
            <a:off x="2673730" y="5959906"/>
            <a:ext cx="1386598"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gradFill>
                  <a:gsLst>
                    <a:gs pos="2917">
                      <a:prstClr val="black"/>
                    </a:gs>
                    <a:gs pos="30000">
                      <a:prstClr val="black"/>
                    </a:gs>
                  </a:gsLst>
                  <a:lin ang="5400000" scaled="0"/>
                </a:gradFill>
                <a:effectLst/>
                <a:uLnTx/>
                <a:uFillTx/>
                <a:latin typeface="Segoe UI" panose="020B0502040204020203" pitchFamily="34" charset="0"/>
                <a:cs typeface="Segoe UI" panose="020B0502040204020203" pitchFamily="34" charset="0"/>
              </a:rPr>
              <a:t>Not a dog</a:t>
            </a:r>
          </a:p>
        </p:txBody>
      </p:sp>
      <p:sp>
        <p:nvSpPr>
          <p:cNvPr id="13" name="Text Placeholder 1">
            <a:extLst>
              <a:ext uri="{FF2B5EF4-FFF2-40B4-BE49-F238E27FC236}">
                <a16:creationId xmlns:a16="http://schemas.microsoft.com/office/drawing/2014/main" id="{4276D8CD-4B2A-4104-8DD2-EF3969B451E0}"/>
              </a:ext>
            </a:extLst>
          </p:cNvPr>
          <p:cNvSpPr txBox="1">
            <a:spLocks/>
          </p:cNvSpPr>
          <p:nvPr/>
        </p:nvSpPr>
        <p:spPr>
          <a:xfrm>
            <a:off x="353459" y="1265848"/>
            <a:ext cx="11653523" cy="1994392"/>
          </a:xfrm>
        </p:spPr>
        <p:txBody>
          <a:bodyPr vert="horz" wrap="square" lIns="146304" tIns="91440" rIns="146304" bIns="9144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sz="3200">
                <a:latin typeface="Segoe UI Light"/>
                <a:cs typeface="Segoe UI Light"/>
              </a:rPr>
              <a:t>Use </a:t>
            </a:r>
            <a:r>
              <a:rPr lang="en-US" sz="3200" i="1">
                <a:latin typeface="Segoe UI Light"/>
                <a:cs typeface="Segoe UI Light"/>
              </a:rPr>
              <a:t>pre-trained</a:t>
            </a:r>
            <a:r>
              <a:rPr lang="en-US" sz="3200">
                <a:latin typeface="Segoe UI Light"/>
                <a:cs typeface="Segoe UI Light"/>
              </a:rPr>
              <a:t> deep learning models to add intelligence to your .NET app</a:t>
            </a:r>
          </a:p>
          <a:p>
            <a:pPr marL="457200" indent="-457200">
              <a:buFont typeface="Arial" panose="020B0604020202020204" pitchFamily="34" charset="0"/>
              <a:buChar char="•"/>
            </a:pPr>
            <a:r>
              <a:rPr lang="en-US" sz="3200">
                <a:latin typeface="Segoe UI Light"/>
                <a:cs typeface="Segoe UI Light"/>
              </a:rPr>
              <a:t>Enables computer vision, speech recognition, and more</a:t>
            </a:r>
          </a:p>
          <a:p>
            <a:pPr marL="457200" indent="-457200">
              <a:buFont typeface="Arial" panose="020B0604020202020204" pitchFamily="34" charset="0"/>
              <a:buChar char="•"/>
            </a:pPr>
            <a:r>
              <a:rPr lang="en-US" sz="3200">
                <a:latin typeface="Segoe UI Light"/>
                <a:cs typeface="Segoe UI Light"/>
              </a:rPr>
              <a:t>Currently supports </a:t>
            </a:r>
            <a:r>
              <a:rPr lang="en-US" sz="3200" b="1">
                <a:latin typeface="Segoe UI" panose="020B0502040204020203" pitchFamily="34" charset="0"/>
                <a:cs typeface="Segoe UI" panose="020B0502040204020203" pitchFamily="34" charset="0"/>
              </a:rPr>
              <a:t>TensorFlow</a:t>
            </a:r>
            <a:r>
              <a:rPr lang="en-US" sz="3200">
                <a:latin typeface="Segoe UI Light"/>
                <a:cs typeface="Segoe UI Light"/>
              </a:rPr>
              <a:t> and </a:t>
            </a:r>
            <a:r>
              <a:rPr lang="en-US" sz="3200" b="1">
                <a:latin typeface="Segoe UI" panose="020B0502040204020203" pitchFamily="34" charset="0"/>
                <a:cs typeface="Segoe UI" panose="020B0502040204020203" pitchFamily="34" charset="0"/>
              </a:rPr>
              <a:t>ONNX</a:t>
            </a:r>
            <a:r>
              <a:rPr lang="en-US" sz="3200">
                <a:latin typeface="Segoe UI Light"/>
                <a:cs typeface="Segoe UI Light"/>
              </a:rPr>
              <a:t> models</a:t>
            </a:r>
            <a:endParaRPr lang="en-US" sz="2700">
              <a:latin typeface="Segoe UI Light"/>
              <a:cs typeface="Segoe UI Light"/>
            </a:endParaRPr>
          </a:p>
          <a:p>
            <a:pPr marL="457200" indent="-457200">
              <a:buFont typeface="Arial" panose="020B0604020202020204" pitchFamily="34" charset="0"/>
              <a:buChar char="•"/>
            </a:pPr>
            <a:endParaRPr lang="en-US" sz="2700">
              <a:latin typeface="Segoe UI Light"/>
              <a:cs typeface="Segoe UI Light"/>
            </a:endParaRPr>
          </a:p>
        </p:txBody>
      </p:sp>
      <p:sp>
        <p:nvSpPr>
          <p:cNvPr id="3" name="Oval 2">
            <a:extLst>
              <a:ext uri="{FF2B5EF4-FFF2-40B4-BE49-F238E27FC236}">
                <a16:creationId xmlns:a16="http://schemas.microsoft.com/office/drawing/2014/main" id="{41FE7483-9AB7-4AC0-9E8C-7024D1E6FC41}"/>
              </a:ext>
            </a:extLst>
          </p:cNvPr>
          <p:cNvSpPr/>
          <p:nvPr/>
        </p:nvSpPr>
        <p:spPr bwMode="auto">
          <a:xfrm>
            <a:off x="6450616" y="3726729"/>
            <a:ext cx="320040" cy="31977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4" name="Oval 13">
            <a:extLst>
              <a:ext uri="{FF2B5EF4-FFF2-40B4-BE49-F238E27FC236}">
                <a16:creationId xmlns:a16="http://schemas.microsoft.com/office/drawing/2014/main" id="{22B2916B-1F32-4529-A37E-16C7068F0EC3}"/>
              </a:ext>
            </a:extLst>
          </p:cNvPr>
          <p:cNvSpPr/>
          <p:nvPr/>
        </p:nvSpPr>
        <p:spPr bwMode="auto">
          <a:xfrm>
            <a:off x="7018820" y="3726729"/>
            <a:ext cx="320040" cy="31977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5" name="Oval 14">
            <a:extLst>
              <a:ext uri="{FF2B5EF4-FFF2-40B4-BE49-F238E27FC236}">
                <a16:creationId xmlns:a16="http://schemas.microsoft.com/office/drawing/2014/main" id="{34828AF2-762F-4424-95E4-5AFE74B17C51}"/>
              </a:ext>
            </a:extLst>
          </p:cNvPr>
          <p:cNvSpPr/>
          <p:nvPr/>
        </p:nvSpPr>
        <p:spPr bwMode="auto">
          <a:xfrm>
            <a:off x="7587024" y="3726729"/>
            <a:ext cx="320040" cy="31977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6" name="Oval 15">
            <a:extLst>
              <a:ext uri="{FF2B5EF4-FFF2-40B4-BE49-F238E27FC236}">
                <a16:creationId xmlns:a16="http://schemas.microsoft.com/office/drawing/2014/main" id="{6A988112-6C8A-4F9A-B949-23B6543416D3}"/>
              </a:ext>
            </a:extLst>
          </p:cNvPr>
          <p:cNvSpPr/>
          <p:nvPr/>
        </p:nvSpPr>
        <p:spPr bwMode="auto">
          <a:xfrm>
            <a:off x="8155228" y="3726729"/>
            <a:ext cx="320040" cy="31977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7" name="Oval 16">
            <a:extLst>
              <a:ext uri="{FF2B5EF4-FFF2-40B4-BE49-F238E27FC236}">
                <a16:creationId xmlns:a16="http://schemas.microsoft.com/office/drawing/2014/main" id="{3D49DEBE-100A-453C-B901-0DED6B27CD35}"/>
              </a:ext>
            </a:extLst>
          </p:cNvPr>
          <p:cNvSpPr/>
          <p:nvPr/>
        </p:nvSpPr>
        <p:spPr bwMode="auto">
          <a:xfrm>
            <a:off x="8723432" y="3726729"/>
            <a:ext cx="320040" cy="31977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8" name="Oval 17">
            <a:extLst>
              <a:ext uri="{FF2B5EF4-FFF2-40B4-BE49-F238E27FC236}">
                <a16:creationId xmlns:a16="http://schemas.microsoft.com/office/drawing/2014/main" id="{7010806B-5D5C-4ADB-849F-D8D1750F28C6}"/>
              </a:ext>
            </a:extLst>
          </p:cNvPr>
          <p:cNvSpPr/>
          <p:nvPr/>
        </p:nvSpPr>
        <p:spPr bwMode="auto">
          <a:xfrm>
            <a:off x="9291636" y="3726729"/>
            <a:ext cx="320040" cy="31977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9" name="Oval 18">
            <a:extLst>
              <a:ext uri="{FF2B5EF4-FFF2-40B4-BE49-F238E27FC236}">
                <a16:creationId xmlns:a16="http://schemas.microsoft.com/office/drawing/2014/main" id="{32732C20-3462-4111-8664-D392BDE39312}"/>
              </a:ext>
            </a:extLst>
          </p:cNvPr>
          <p:cNvSpPr/>
          <p:nvPr/>
        </p:nvSpPr>
        <p:spPr bwMode="auto">
          <a:xfrm>
            <a:off x="9859840" y="3726729"/>
            <a:ext cx="320040" cy="31977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0" name="Oval 19">
            <a:extLst>
              <a:ext uri="{FF2B5EF4-FFF2-40B4-BE49-F238E27FC236}">
                <a16:creationId xmlns:a16="http://schemas.microsoft.com/office/drawing/2014/main" id="{C5B1AE27-9E9E-47C1-BAA4-BA80283488FF}"/>
              </a:ext>
            </a:extLst>
          </p:cNvPr>
          <p:cNvSpPr/>
          <p:nvPr/>
        </p:nvSpPr>
        <p:spPr bwMode="auto">
          <a:xfrm>
            <a:off x="10428041" y="3726729"/>
            <a:ext cx="320040" cy="31977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1" name="Oval 20">
            <a:extLst>
              <a:ext uri="{FF2B5EF4-FFF2-40B4-BE49-F238E27FC236}">
                <a16:creationId xmlns:a16="http://schemas.microsoft.com/office/drawing/2014/main" id="{41308A3F-B61E-4E11-9E2A-8E2CE2E42BCD}"/>
              </a:ext>
            </a:extLst>
          </p:cNvPr>
          <p:cNvSpPr/>
          <p:nvPr/>
        </p:nvSpPr>
        <p:spPr bwMode="auto">
          <a:xfrm>
            <a:off x="6450616" y="4866139"/>
            <a:ext cx="320040" cy="31977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3" name="Oval 22">
            <a:extLst>
              <a:ext uri="{FF2B5EF4-FFF2-40B4-BE49-F238E27FC236}">
                <a16:creationId xmlns:a16="http://schemas.microsoft.com/office/drawing/2014/main" id="{5769F2EC-440C-4188-B9F3-2986E3E22ADF}"/>
              </a:ext>
            </a:extLst>
          </p:cNvPr>
          <p:cNvSpPr/>
          <p:nvPr/>
        </p:nvSpPr>
        <p:spPr bwMode="auto">
          <a:xfrm>
            <a:off x="7444972" y="4866139"/>
            <a:ext cx="320040" cy="31977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5" name="Oval 24">
            <a:extLst>
              <a:ext uri="{FF2B5EF4-FFF2-40B4-BE49-F238E27FC236}">
                <a16:creationId xmlns:a16="http://schemas.microsoft.com/office/drawing/2014/main" id="{8B340BD4-6DDA-45FC-AC04-1FFD82A5E62E}"/>
              </a:ext>
            </a:extLst>
          </p:cNvPr>
          <p:cNvSpPr/>
          <p:nvPr/>
        </p:nvSpPr>
        <p:spPr bwMode="auto">
          <a:xfrm>
            <a:off x="8439328" y="4866139"/>
            <a:ext cx="320040" cy="31977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7" name="Oval 26">
            <a:extLst>
              <a:ext uri="{FF2B5EF4-FFF2-40B4-BE49-F238E27FC236}">
                <a16:creationId xmlns:a16="http://schemas.microsoft.com/office/drawing/2014/main" id="{05E1E320-DB47-4F1D-9873-5BA099D33611}"/>
              </a:ext>
            </a:extLst>
          </p:cNvPr>
          <p:cNvSpPr/>
          <p:nvPr/>
        </p:nvSpPr>
        <p:spPr bwMode="auto">
          <a:xfrm>
            <a:off x="9433684" y="4866139"/>
            <a:ext cx="320040" cy="31977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8" name="Oval 27">
            <a:extLst>
              <a:ext uri="{FF2B5EF4-FFF2-40B4-BE49-F238E27FC236}">
                <a16:creationId xmlns:a16="http://schemas.microsoft.com/office/drawing/2014/main" id="{F5F30A45-6B26-433F-835B-0C8B1DADA5B1}"/>
              </a:ext>
            </a:extLst>
          </p:cNvPr>
          <p:cNvSpPr/>
          <p:nvPr/>
        </p:nvSpPr>
        <p:spPr bwMode="auto">
          <a:xfrm>
            <a:off x="10428041" y="4866139"/>
            <a:ext cx="320040" cy="31977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9" name="Oval 28">
            <a:extLst>
              <a:ext uri="{FF2B5EF4-FFF2-40B4-BE49-F238E27FC236}">
                <a16:creationId xmlns:a16="http://schemas.microsoft.com/office/drawing/2014/main" id="{9BB1CE98-0693-4AA6-B349-4ED1475D3187}"/>
              </a:ext>
            </a:extLst>
          </p:cNvPr>
          <p:cNvSpPr/>
          <p:nvPr/>
        </p:nvSpPr>
        <p:spPr bwMode="auto">
          <a:xfrm>
            <a:off x="6445989" y="6005549"/>
            <a:ext cx="320040" cy="31977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3" name="Oval 32">
            <a:extLst>
              <a:ext uri="{FF2B5EF4-FFF2-40B4-BE49-F238E27FC236}">
                <a16:creationId xmlns:a16="http://schemas.microsoft.com/office/drawing/2014/main" id="{80AF930B-78CF-4EF0-9387-1DC272EE8042}"/>
              </a:ext>
            </a:extLst>
          </p:cNvPr>
          <p:cNvSpPr/>
          <p:nvPr/>
        </p:nvSpPr>
        <p:spPr bwMode="auto">
          <a:xfrm>
            <a:off x="10423414" y="6005549"/>
            <a:ext cx="320040" cy="31977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cxnSp>
        <p:nvCxnSpPr>
          <p:cNvPr id="35" name="Straight Arrow Connector 34">
            <a:extLst>
              <a:ext uri="{FF2B5EF4-FFF2-40B4-BE49-F238E27FC236}">
                <a16:creationId xmlns:a16="http://schemas.microsoft.com/office/drawing/2014/main" id="{8349DE70-97A7-4212-AA74-5AA5E57BC7D7}"/>
              </a:ext>
            </a:extLst>
          </p:cNvPr>
          <p:cNvCxnSpPr>
            <a:stCxn id="3" idx="4"/>
            <a:endCxn id="21" idx="0"/>
          </p:cNvCxnSpPr>
          <p:nvPr/>
        </p:nvCxnSpPr>
        <p:spPr>
          <a:xfrm>
            <a:off x="6610636" y="4046505"/>
            <a:ext cx="0" cy="819634"/>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2475855-3D07-49DA-8ACC-F0055E4BEA20}"/>
              </a:ext>
            </a:extLst>
          </p:cNvPr>
          <p:cNvCxnSpPr>
            <a:stCxn id="3" idx="4"/>
            <a:endCxn id="23" idx="0"/>
          </p:cNvCxnSpPr>
          <p:nvPr/>
        </p:nvCxnSpPr>
        <p:spPr>
          <a:xfrm>
            <a:off x="6610636" y="4046505"/>
            <a:ext cx="994356" cy="819634"/>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6B6A631-AC36-444D-B68B-D35379890455}"/>
              </a:ext>
            </a:extLst>
          </p:cNvPr>
          <p:cNvCxnSpPr>
            <a:stCxn id="3" idx="4"/>
            <a:endCxn id="25" idx="0"/>
          </p:cNvCxnSpPr>
          <p:nvPr/>
        </p:nvCxnSpPr>
        <p:spPr>
          <a:xfrm>
            <a:off x="6610636" y="4046505"/>
            <a:ext cx="1988712" cy="819634"/>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8CDC818D-9738-4873-B985-EE03DF679B3C}"/>
              </a:ext>
            </a:extLst>
          </p:cNvPr>
          <p:cNvCxnSpPr>
            <a:stCxn id="3" idx="4"/>
            <a:endCxn id="27" idx="0"/>
          </p:cNvCxnSpPr>
          <p:nvPr/>
        </p:nvCxnSpPr>
        <p:spPr>
          <a:xfrm>
            <a:off x="6610636" y="4046505"/>
            <a:ext cx="2983068" cy="819634"/>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6559BDFE-FECA-4EFD-B2EA-88B0EBD20ECC}"/>
              </a:ext>
            </a:extLst>
          </p:cNvPr>
          <p:cNvCxnSpPr>
            <a:stCxn id="3" idx="4"/>
            <a:endCxn id="28" idx="0"/>
          </p:cNvCxnSpPr>
          <p:nvPr/>
        </p:nvCxnSpPr>
        <p:spPr>
          <a:xfrm>
            <a:off x="6610636" y="4046505"/>
            <a:ext cx="3977425" cy="819634"/>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AE180D29-2DFE-477A-BE45-6B9EB8B6D764}"/>
              </a:ext>
            </a:extLst>
          </p:cNvPr>
          <p:cNvCxnSpPr>
            <a:stCxn id="14" idx="4"/>
            <a:endCxn id="21" idx="0"/>
          </p:cNvCxnSpPr>
          <p:nvPr/>
        </p:nvCxnSpPr>
        <p:spPr>
          <a:xfrm flipH="1">
            <a:off x="6610636" y="4046505"/>
            <a:ext cx="568204" cy="819634"/>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DFAD7893-A84D-47BE-A9E3-985CC4BF9353}"/>
              </a:ext>
            </a:extLst>
          </p:cNvPr>
          <p:cNvCxnSpPr>
            <a:stCxn id="14" idx="4"/>
            <a:endCxn id="23" idx="0"/>
          </p:cNvCxnSpPr>
          <p:nvPr/>
        </p:nvCxnSpPr>
        <p:spPr>
          <a:xfrm>
            <a:off x="7178840" y="4046505"/>
            <a:ext cx="426152" cy="819634"/>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FC8FAFC2-1335-4F57-A8A3-8BABC7104B7C}"/>
              </a:ext>
            </a:extLst>
          </p:cNvPr>
          <p:cNvCxnSpPr>
            <a:stCxn id="14" idx="4"/>
            <a:endCxn id="25" idx="0"/>
          </p:cNvCxnSpPr>
          <p:nvPr/>
        </p:nvCxnSpPr>
        <p:spPr>
          <a:xfrm>
            <a:off x="7178840" y="4046505"/>
            <a:ext cx="1420508" cy="819634"/>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7EEA7B97-0762-4337-B076-88A09207FB42}"/>
              </a:ext>
            </a:extLst>
          </p:cNvPr>
          <p:cNvCxnSpPr>
            <a:stCxn id="14" idx="4"/>
            <a:endCxn id="27" idx="0"/>
          </p:cNvCxnSpPr>
          <p:nvPr/>
        </p:nvCxnSpPr>
        <p:spPr>
          <a:xfrm>
            <a:off x="7178840" y="4046505"/>
            <a:ext cx="2414864" cy="819634"/>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33D0B1A4-C92C-43FF-879C-6317CDA35FE2}"/>
              </a:ext>
            </a:extLst>
          </p:cNvPr>
          <p:cNvCxnSpPr>
            <a:stCxn id="14" idx="4"/>
            <a:endCxn id="28" idx="0"/>
          </p:cNvCxnSpPr>
          <p:nvPr/>
        </p:nvCxnSpPr>
        <p:spPr>
          <a:xfrm>
            <a:off x="7178840" y="4046505"/>
            <a:ext cx="3409221" cy="819634"/>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24F40904-9DC8-4B0D-930C-1C15A4EE14EB}"/>
              </a:ext>
            </a:extLst>
          </p:cNvPr>
          <p:cNvCxnSpPr>
            <a:stCxn id="15" idx="4"/>
            <a:endCxn id="21" idx="0"/>
          </p:cNvCxnSpPr>
          <p:nvPr/>
        </p:nvCxnSpPr>
        <p:spPr>
          <a:xfrm flipH="1">
            <a:off x="6610636" y="4046505"/>
            <a:ext cx="1136408" cy="819634"/>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1986F4A0-C8E4-4C7F-B599-C2AF3ADDC46F}"/>
              </a:ext>
            </a:extLst>
          </p:cNvPr>
          <p:cNvCxnSpPr>
            <a:stCxn id="15" idx="4"/>
            <a:endCxn id="23" idx="0"/>
          </p:cNvCxnSpPr>
          <p:nvPr/>
        </p:nvCxnSpPr>
        <p:spPr>
          <a:xfrm flipH="1">
            <a:off x="7604992" y="4046505"/>
            <a:ext cx="142052" cy="819634"/>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E7FBAB55-172F-4BDB-A9AA-BD763453B096}"/>
              </a:ext>
            </a:extLst>
          </p:cNvPr>
          <p:cNvCxnSpPr>
            <a:stCxn id="15" idx="4"/>
            <a:endCxn id="25" idx="0"/>
          </p:cNvCxnSpPr>
          <p:nvPr/>
        </p:nvCxnSpPr>
        <p:spPr>
          <a:xfrm>
            <a:off x="7747044" y="4046505"/>
            <a:ext cx="852304" cy="819634"/>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4787FE76-CDE1-4A2E-988D-984075C8B53C}"/>
              </a:ext>
            </a:extLst>
          </p:cNvPr>
          <p:cNvCxnSpPr>
            <a:stCxn id="15" idx="4"/>
            <a:endCxn id="27" idx="0"/>
          </p:cNvCxnSpPr>
          <p:nvPr/>
        </p:nvCxnSpPr>
        <p:spPr>
          <a:xfrm>
            <a:off x="7747044" y="4046505"/>
            <a:ext cx="1846660" cy="819634"/>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86FF8BE2-1FFA-4A79-AE24-9906A44FB4E5}"/>
              </a:ext>
            </a:extLst>
          </p:cNvPr>
          <p:cNvCxnSpPr>
            <a:stCxn id="15" idx="4"/>
            <a:endCxn id="28" idx="0"/>
          </p:cNvCxnSpPr>
          <p:nvPr/>
        </p:nvCxnSpPr>
        <p:spPr>
          <a:xfrm>
            <a:off x="7747044" y="4046505"/>
            <a:ext cx="2841017" cy="819634"/>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EB5B7876-D1FF-4348-842D-D06C6CC6EE9A}"/>
              </a:ext>
            </a:extLst>
          </p:cNvPr>
          <p:cNvCxnSpPr>
            <a:stCxn id="16" idx="4"/>
            <a:endCxn id="21" idx="0"/>
          </p:cNvCxnSpPr>
          <p:nvPr/>
        </p:nvCxnSpPr>
        <p:spPr>
          <a:xfrm flipH="1">
            <a:off x="6610636" y="4046505"/>
            <a:ext cx="1704612" cy="819634"/>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FD0D3B11-0CCC-4847-8337-2437F13723DF}"/>
              </a:ext>
            </a:extLst>
          </p:cNvPr>
          <p:cNvCxnSpPr>
            <a:stCxn id="16" idx="4"/>
            <a:endCxn id="23" idx="0"/>
          </p:cNvCxnSpPr>
          <p:nvPr/>
        </p:nvCxnSpPr>
        <p:spPr>
          <a:xfrm flipH="1">
            <a:off x="7604992" y="4046505"/>
            <a:ext cx="710256" cy="819634"/>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61C5176D-1D1B-455C-BCA3-A4502C57BDD8}"/>
              </a:ext>
            </a:extLst>
          </p:cNvPr>
          <p:cNvCxnSpPr>
            <a:stCxn id="16" idx="4"/>
            <a:endCxn id="25" idx="0"/>
          </p:cNvCxnSpPr>
          <p:nvPr/>
        </p:nvCxnSpPr>
        <p:spPr>
          <a:xfrm>
            <a:off x="8315248" y="4046505"/>
            <a:ext cx="284100" cy="819634"/>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E8402EB6-842D-41AF-ADEF-6D8D21E8F9C1}"/>
              </a:ext>
            </a:extLst>
          </p:cNvPr>
          <p:cNvCxnSpPr>
            <a:stCxn id="16" idx="4"/>
            <a:endCxn id="27" idx="0"/>
          </p:cNvCxnSpPr>
          <p:nvPr/>
        </p:nvCxnSpPr>
        <p:spPr>
          <a:xfrm>
            <a:off x="8315248" y="4046505"/>
            <a:ext cx="1278456" cy="819634"/>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89CA5CC2-403A-418E-A319-3A5BC04229E5}"/>
              </a:ext>
            </a:extLst>
          </p:cNvPr>
          <p:cNvCxnSpPr>
            <a:stCxn id="16" idx="4"/>
            <a:endCxn id="28" idx="0"/>
          </p:cNvCxnSpPr>
          <p:nvPr/>
        </p:nvCxnSpPr>
        <p:spPr>
          <a:xfrm>
            <a:off x="8315248" y="4046505"/>
            <a:ext cx="2272813" cy="819634"/>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6BD6442E-FA72-4884-A222-C9565D53303C}"/>
              </a:ext>
            </a:extLst>
          </p:cNvPr>
          <p:cNvCxnSpPr>
            <a:stCxn id="17" idx="4"/>
            <a:endCxn id="21" idx="0"/>
          </p:cNvCxnSpPr>
          <p:nvPr/>
        </p:nvCxnSpPr>
        <p:spPr>
          <a:xfrm flipH="1">
            <a:off x="6610636" y="4046505"/>
            <a:ext cx="2272816" cy="819634"/>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27A3C828-60DF-4341-9459-1D0D9A2DF94D}"/>
              </a:ext>
            </a:extLst>
          </p:cNvPr>
          <p:cNvCxnSpPr>
            <a:stCxn id="17" idx="4"/>
            <a:endCxn id="23" idx="0"/>
          </p:cNvCxnSpPr>
          <p:nvPr/>
        </p:nvCxnSpPr>
        <p:spPr>
          <a:xfrm flipH="1">
            <a:off x="7604992" y="4046505"/>
            <a:ext cx="1278460" cy="819634"/>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77F59728-EE26-4308-85B1-1F3351518E4F}"/>
              </a:ext>
            </a:extLst>
          </p:cNvPr>
          <p:cNvCxnSpPr>
            <a:stCxn id="17" idx="4"/>
            <a:endCxn id="25" idx="0"/>
          </p:cNvCxnSpPr>
          <p:nvPr/>
        </p:nvCxnSpPr>
        <p:spPr>
          <a:xfrm flipH="1">
            <a:off x="8599348" y="4046505"/>
            <a:ext cx="284104" cy="819634"/>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DF0152BA-4B21-481F-B594-4CAF036382FE}"/>
              </a:ext>
            </a:extLst>
          </p:cNvPr>
          <p:cNvCxnSpPr>
            <a:stCxn id="17" idx="4"/>
            <a:endCxn id="27" idx="0"/>
          </p:cNvCxnSpPr>
          <p:nvPr/>
        </p:nvCxnSpPr>
        <p:spPr>
          <a:xfrm>
            <a:off x="8883452" y="4046505"/>
            <a:ext cx="710252" cy="819634"/>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07227CCD-D032-48CB-9117-5F8671EA8BA1}"/>
              </a:ext>
            </a:extLst>
          </p:cNvPr>
          <p:cNvCxnSpPr>
            <a:stCxn id="17" idx="4"/>
            <a:endCxn id="28" idx="0"/>
          </p:cNvCxnSpPr>
          <p:nvPr/>
        </p:nvCxnSpPr>
        <p:spPr>
          <a:xfrm>
            <a:off x="8883452" y="4046505"/>
            <a:ext cx="1704609" cy="819634"/>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7E487148-C2E3-41EA-B1FB-9946BE78C2DF}"/>
              </a:ext>
            </a:extLst>
          </p:cNvPr>
          <p:cNvCxnSpPr>
            <a:stCxn id="18" idx="4"/>
            <a:endCxn id="21" idx="0"/>
          </p:cNvCxnSpPr>
          <p:nvPr/>
        </p:nvCxnSpPr>
        <p:spPr>
          <a:xfrm flipH="1">
            <a:off x="6610636" y="4046505"/>
            <a:ext cx="2841020" cy="819634"/>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4AA40AD0-F218-4CC0-94AD-749EF8C3C2CD}"/>
              </a:ext>
            </a:extLst>
          </p:cNvPr>
          <p:cNvCxnSpPr>
            <a:stCxn id="18" idx="4"/>
            <a:endCxn id="23" idx="0"/>
          </p:cNvCxnSpPr>
          <p:nvPr/>
        </p:nvCxnSpPr>
        <p:spPr>
          <a:xfrm flipH="1">
            <a:off x="7604992" y="4046505"/>
            <a:ext cx="1846664" cy="819634"/>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37BA2EFF-ED18-49C3-BA96-FC46F1A21E7C}"/>
              </a:ext>
            </a:extLst>
          </p:cNvPr>
          <p:cNvCxnSpPr>
            <a:stCxn id="18" idx="4"/>
            <a:endCxn id="25" idx="0"/>
          </p:cNvCxnSpPr>
          <p:nvPr/>
        </p:nvCxnSpPr>
        <p:spPr>
          <a:xfrm flipH="1">
            <a:off x="8599348" y="4046505"/>
            <a:ext cx="852308" cy="819634"/>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4C6B0135-4002-4C96-84CC-B291D50343F3}"/>
              </a:ext>
            </a:extLst>
          </p:cNvPr>
          <p:cNvCxnSpPr>
            <a:stCxn id="18" idx="4"/>
            <a:endCxn id="27" idx="0"/>
          </p:cNvCxnSpPr>
          <p:nvPr/>
        </p:nvCxnSpPr>
        <p:spPr>
          <a:xfrm>
            <a:off x="9451656" y="4046505"/>
            <a:ext cx="142048" cy="819634"/>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E7A61AE7-62BF-4105-85A9-E5E822CC3F9B}"/>
              </a:ext>
            </a:extLst>
          </p:cNvPr>
          <p:cNvCxnSpPr>
            <a:stCxn id="18" idx="4"/>
            <a:endCxn id="28" idx="0"/>
          </p:cNvCxnSpPr>
          <p:nvPr/>
        </p:nvCxnSpPr>
        <p:spPr>
          <a:xfrm>
            <a:off x="9451656" y="4046505"/>
            <a:ext cx="1136405" cy="819634"/>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0B2B58C2-9C0F-4D9E-9B9E-F7A1E8206E9E}"/>
              </a:ext>
            </a:extLst>
          </p:cNvPr>
          <p:cNvCxnSpPr>
            <a:stCxn id="19" idx="4"/>
            <a:endCxn id="21" idx="0"/>
          </p:cNvCxnSpPr>
          <p:nvPr/>
        </p:nvCxnSpPr>
        <p:spPr>
          <a:xfrm flipH="1">
            <a:off x="6610636" y="4046505"/>
            <a:ext cx="3409224" cy="819634"/>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21D67F1F-21D2-4A64-9787-68901A2F5FD8}"/>
              </a:ext>
            </a:extLst>
          </p:cNvPr>
          <p:cNvCxnSpPr>
            <a:stCxn id="19" idx="4"/>
            <a:endCxn id="23" idx="0"/>
          </p:cNvCxnSpPr>
          <p:nvPr/>
        </p:nvCxnSpPr>
        <p:spPr>
          <a:xfrm flipH="1">
            <a:off x="7604992" y="4046505"/>
            <a:ext cx="2414868" cy="819634"/>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66D7AE7B-EBC7-4D0B-B086-AAC8EF5644BC}"/>
              </a:ext>
            </a:extLst>
          </p:cNvPr>
          <p:cNvCxnSpPr>
            <a:stCxn id="19" idx="4"/>
            <a:endCxn id="25" idx="0"/>
          </p:cNvCxnSpPr>
          <p:nvPr/>
        </p:nvCxnSpPr>
        <p:spPr>
          <a:xfrm flipH="1">
            <a:off x="8599348" y="4046505"/>
            <a:ext cx="1420512" cy="819634"/>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5EDF882F-F912-4601-A0E0-6926C4A640BC}"/>
              </a:ext>
            </a:extLst>
          </p:cNvPr>
          <p:cNvCxnSpPr>
            <a:stCxn id="19" idx="4"/>
            <a:endCxn id="27" idx="0"/>
          </p:cNvCxnSpPr>
          <p:nvPr/>
        </p:nvCxnSpPr>
        <p:spPr>
          <a:xfrm flipH="1">
            <a:off x="9593704" y="4046505"/>
            <a:ext cx="426156" cy="819634"/>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4EE748E3-BA59-482E-9237-ECE03D4AB065}"/>
              </a:ext>
            </a:extLst>
          </p:cNvPr>
          <p:cNvCxnSpPr>
            <a:stCxn id="19" idx="4"/>
            <a:endCxn id="28" idx="0"/>
          </p:cNvCxnSpPr>
          <p:nvPr/>
        </p:nvCxnSpPr>
        <p:spPr>
          <a:xfrm>
            <a:off x="10019860" y="4046505"/>
            <a:ext cx="568201" cy="819634"/>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14A01361-E5D6-48EE-8BC2-090C7714CBDC}"/>
              </a:ext>
            </a:extLst>
          </p:cNvPr>
          <p:cNvCxnSpPr>
            <a:stCxn id="20" idx="4"/>
            <a:endCxn id="21" idx="0"/>
          </p:cNvCxnSpPr>
          <p:nvPr/>
        </p:nvCxnSpPr>
        <p:spPr>
          <a:xfrm flipH="1">
            <a:off x="6610636" y="4046505"/>
            <a:ext cx="3977425" cy="819634"/>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BE750C67-C7D4-426F-9315-A8D24E5CCE0A}"/>
              </a:ext>
            </a:extLst>
          </p:cNvPr>
          <p:cNvCxnSpPr>
            <a:stCxn id="20" idx="4"/>
            <a:endCxn id="23" idx="0"/>
          </p:cNvCxnSpPr>
          <p:nvPr/>
        </p:nvCxnSpPr>
        <p:spPr>
          <a:xfrm flipH="1">
            <a:off x="7604992" y="4046505"/>
            <a:ext cx="2983069" cy="819634"/>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22C918DF-E405-42C7-B202-A8DFEE93542C}"/>
              </a:ext>
            </a:extLst>
          </p:cNvPr>
          <p:cNvCxnSpPr>
            <a:stCxn id="20" idx="4"/>
            <a:endCxn id="25" idx="0"/>
          </p:cNvCxnSpPr>
          <p:nvPr/>
        </p:nvCxnSpPr>
        <p:spPr>
          <a:xfrm flipH="1">
            <a:off x="8599348" y="4046505"/>
            <a:ext cx="1988713" cy="819634"/>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51B43FDE-0525-4AF4-BC6C-2C41685FBC82}"/>
              </a:ext>
            </a:extLst>
          </p:cNvPr>
          <p:cNvCxnSpPr>
            <a:stCxn id="20" idx="4"/>
            <a:endCxn id="27" idx="0"/>
          </p:cNvCxnSpPr>
          <p:nvPr/>
        </p:nvCxnSpPr>
        <p:spPr>
          <a:xfrm flipH="1">
            <a:off x="9593704" y="4046505"/>
            <a:ext cx="994357" cy="819634"/>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4D322EAF-227F-44BB-8FF5-1DC6F103CA0B}"/>
              </a:ext>
            </a:extLst>
          </p:cNvPr>
          <p:cNvCxnSpPr>
            <a:stCxn id="20" idx="4"/>
            <a:endCxn id="28" idx="0"/>
          </p:cNvCxnSpPr>
          <p:nvPr/>
        </p:nvCxnSpPr>
        <p:spPr>
          <a:xfrm>
            <a:off x="10588061" y="4046505"/>
            <a:ext cx="0" cy="819634"/>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A6A2A515-0E6C-48AF-97ED-49E0F275A78E}"/>
              </a:ext>
            </a:extLst>
          </p:cNvPr>
          <p:cNvCxnSpPr>
            <a:stCxn id="21" idx="4"/>
            <a:endCxn id="29" idx="0"/>
          </p:cNvCxnSpPr>
          <p:nvPr/>
        </p:nvCxnSpPr>
        <p:spPr>
          <a:xfrm flipH="1">
            <a:off x="6606009" y="5185915"/>
            <a:ext cx="4627" cy="819634"/>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996196CE-DA11-447C-9B32-036644B963AE}"/>
              </a:ext>
            </a:extLst>
          </p:cNvPr>
          <p:cNvCxnSpPr>
            <a:stCxn id="21" idx="4"/>
            <a:endCxn id="33" idx="0"/>
          </p:cNvCxnSpPr>
          <p:nvPr/>
        </p:nvCxnSpPr>
        <p:spPr>
          <a:xfrm>
            <a:off x="6610636" y="5185915"/>
            <a:ext cx="3972798" cy="819634"/>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B1086076-0379-40AC-9319-41A962E74428}"/>
              </a:ext>
            </a:extLst>
          </p:cNvPr>
          <p:cNvCxnSpPr>
            <a:stCxn id="23" idx="4"/>
            <a:endCxn id="29" idx="0"/>
          </p:cNvCxnSpPr>
          <p:nvPr/>
        </p:nvCxnSpPr>
        <p:spPr>
          <a:xfrm flipH="1">
            <a:off x="6606009" y="5185915"/>
            <a:ext cx="998983" cy="819634"/>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FF2B5EF4-FFF2-40B4-BE49-F238E27FC236}">
                <a16:creationId xmlns:a16="http://schemas.microsoft.com/office/drawing/2014/main" id="{C5A6F393-B216-4B3E-979A-586CD6EF0B9A}"/>
              </a:ext>
            </a:extLst>
          </p:cNvPr>
          <p:cNvCxnSpPr>
            <a:stCxn id="23" idx="4"/>
            <a:endCxn id="33" idx="0"/>
          </p:cNvCxnSpPr>
          <p:nvPr/>
        </p:nvCxnSpPr>
        <p:spPr>
          <a:xfrm>
            <a:off x="7604992" y="5185915"/>
            <a:ext cx="2978442" cy="819634"/>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B499381D-9259-43BE-835F-8CED309A50C6}"/>
              </a:ext>
            </a:extLst>
          </p:cNvPr>
          <p:cNvCxnSpPr>
            <a:stCxn id="25" idx="4"/>
            <a:endCxn id="29" idx="0"/>
          </p:cNvCxnSpPr>
          <p:nvPr/>
        </p:nvCxnSpPr>
        <p:spPr>
          <a:xfrm flipH="1">
            <a:off x="6606009" y="5185915"/>
            <a:ext cx="1993339" cy="819634"/>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C8CDFFAE-7BE3-434D-9352-D52B1E390D2C}"/>
              </a:ext>
            </a:extLst>
          </p:cNvPr>
          <p:cNvCxnSpPr>
            <a:stCxn id="25" idx="4"/>
            <a:endCxn id="33" idx="0"/>
          </p:cNvCxnSpPr>
          <p:nvPr/>
        </p:nvCxnSpPr>
        <p:spPr>
          <a:xfrm>
            <a:off x="8599348" y="5185915"/>
            <a:ext cx="1984086" cy="819634"/>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0BB15E07-1B6F-43EF-9814-EF6575F6799B}"/>
              </a:ext>
            </a:extLst>
          </p:cNvPr>
          <p:cNvCxnSpPr>
            <a:stCxn id="27" idx="4"/>
            <a:endCxn id="29" idx="0"/>
          </p:cNvCxnSpPr>
          <p:nvPr/>
        </p:nvCxnSpPr>
        <p:spPr>
          <a:xfrm flipH="1">
            <a:off x="6606009" y="5185915"/>
            <a:ext cx="2987695" cy="819634"/>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A0A8631D-F9E7-4F2A-BA5A-6DC8EFDA6984}"/>
              </a:ext>
            </a:extLst>
          </p:cNvPr>
          <p:cNvCxnSpPr>
            <a:stCxn id="27" idx="4"/>
            <a:endCxn id="33" idx="0"/>
          </p:cNvCxnSpPr>
          <p:nvPr/>
        </p:nvCxnSpPr>
        <p:spPr>
          <a:xfrm>
            <a:off x="9593704" y="5185915"/>
            <a:ext cx="989730" cy="819634"/>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A7C1AD5C-48EE-4AE3-97D4-3C03E1892D39}"/>
              </a:ext>
            </a:extLst>
          </p:cNvPr>
          <p:cNvCxnSpPr>
            <a:stCxn id="28" idx="4"/>
            <a:endCxn id="29" idx="0"/>
          </p:cNvCxnSpPr>
          <p:nvPr/>
        </p:nvCxnSpPr>
        <p:spPr>
          <a:xfrm flipH="1">
            <a:off x="6606009" y="5185915"/>
            <a:ext cx="3982052" cy="819634"/>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3" name="Straight Arrow Connector 142">
            <a:extLst>
              <a:ext uri="{FF2B5EF4-FFF2-40B4-BE49-F238E27FC236}">
                <a16:creationId xmlns:a16="http://schemas.microsoft.com/office/drawing/2014/main" id="{B21063ED-8CA5-4732-B43B-F7CDC022719A}"/>
              </a:ext>
            </a:extLst>
          </p:cNvPr>
          <p:cNvCxnSpPr>
            <a:stCxn id="28" idx="4"/>
            <a:endCxn id="33" idx="0"/>
          </p:cNvCxnSpPr>
          <p:nvPr/>
        </p:nvCxnSpPr>
        <p:spPr>
          <a:xfrm flipH="1">
            <a:off x="10583434" y="5185915"/>
            <a:ext cx="4627" cy="819634"/>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46" name="TextBox 145">
            <a:extLst>
              <a:ext uri="{FF2B5EF4-FFF2-40B4-BE49-F238E27FC236}">
                <a16:creationId xmlns:a16="http://schemas.microsoft.com/office/drawing/2014/main" id="{1F24E201-7099-42B9-A663-A351B23DD31D}"/>
              </a:ext>
            </a:extLst>
          </p:cNvPr>
          <p:cNvSpPr txBox="1"/>
          <p:nvPr/>
        </p:nvSpPr>
        <p:spPr>
          <a:xfrm>
            <a:off x="7530318" y="3190180"/>
            <a:ext cx="2280111" cy="627864"/>
          </a:xfrm>
          <a:prstGeom prst="rect">
            <a:avLst/>
          </a:prstGeom>
          <a:noFill/>
        </p:spPr>
        <p:txBody>
          <a:bodyPr wrap="none" lIns="182880" tIns="146304" rIns="182880" bIns="146304" rtlCol="0">
            <a:spAutoFit/>
          </a:bodyPr>
          <a:lstStyle/>
          <a:p>
            <a:pPr>
              <a:lnSpc>
                <a:spcPct val="90000"/>
              </a:lnSpc>
              <a:spcAft>
                <a:spcPts val="600"/>
              </a:spcAft>
            </a:pPr>
            <a:r>
              <a:rPr lang="en-US" sz="2400">
                <a:gradFill>
                  <a:gsLst>
                    <a:gs pos="2917">
                      <a:schemeClr val="tx1"/>
                    </a:gs>
                    <a:gs pos="30000">
                      <a:schemeClr val="tx1"/>
                    </a:gs>
                  </a:gsLst>
                  <a:lin ang="5400000" scaled="0"/>
                </a:gradFill>
              </a:rPr>
              <a:t>Image (input) </a:t>
            </a:r>
          </a:p>
        </p:txBody>
      </p:sp>
      <p:sp>
        <p:nvSpPr>
          <p:cNvPr id="147" name="TextBox 146">
            <a:extLst>
              <a:ext uri="{FF2B5EF4-FFF2-40B4-BE49-F238E27FC236}">
                <a16:creationId xmlns:a16="http://schemas.microsoft.com/office/drawing/2014/main" id="{8E426F81-999F-4C13-A967-5B5DDCF11C5C}"/>
              </a:ext>
            </a:extLst>
          </p:cNvPr>
          <p:cNvSpPr txBox="1"/>
          <p:nvPr/>
        </p:nvSpPr>
        <p:spPr>
          <a:xfrm>
            <a:off x="6112308" y="6325325"/>
            <a:ext cx="948016" cy="627864"/>
          </a:xfrm>
          <a:prstGeom prst="rect">
            <a:avLst/>
          </a:prstGeom>
          <a:noFill/>
        </p:spPr>
        <p:txBody>
          <a:bodyPr wrap="none" lIns="182880" tIns="146304" rIns="182880" bIns="146304" rtlCol="0">
            <a:spAutoFit/>
          </a:bodyPr>
          <a:lstStyle/>
          <a:p>
            <a:pPr>
              <a:lnSpc>
                <a:spcPct val="90000"/>
              </a:lnSpc>
              <a:spcAft>
                <a:spcPts val="600"/>
              </a:spcAft>
            </a:pPr>
            <a:r>
              <a:rPr lang="en-US" sz="2400">
                <a:gradFill>
                  <a:gsLst>
                    <a:gs pos="2917">
                      <a:schemeClr val="tx1"/>
                    </a:gs>
                    <a:gs pos="30000">
                      <a:schemeClr val="tx1"/>
                    </a:gs>
                  </a:gsLst>
                  <a:lin ang="5400000" scaled="0"/>
                </a:gradFill>
              </a:rPr>
              <a:t>Dog</a:t>
            </a:r>
          </a:p>
        </p:txBody>
      </p:sp>
      <p:sp>
        <p:nvSpPr>
          <p:cNvPr id="149" name="TextBox 148">
            <a:extLst>
              <a:ext uri="{FF2B5EF4-FFF2-40B4-BE49-F238E27FC236}">
                <a16:creationId xmlns:a16="http://schemas.microsoft.com/office/drawing/2014/main" id="{41143B6D-11D9-4E4F-B2C5-6316C03045F1}"/>
              </a:ext>
            </a:extLst>
          </p:cNvPr>
          <p:cNvSpPr txBox="1"/>
          <p:nvPr/>
        </p:nvSpPr>
        <p:spPr>
          <a:xfrm>
            <a:off x="9689329" y="6325325"/>
            <a:ext cx="1755930" cy="627864"/>
          </a:xfrm>
          <a:prstGeom prst="rect">
            <a:avLst/>
          </a:prstGeom>
          <a:noFill/>
        </p:spPr>
        <p:txBody>
          <a:bodyPr wrap="none" lIns="182880" tIns="146304" rIns="182880" bIns="146304" rtlCol="0">
            <a:spAutoFit/>
          </a:bodyPr>
          <a:lstStyle/>
          <a:p>
            <a:pPr>
              <a:lnSpc>
                <a:spcPct val="90000"/>
              </a:lnSpc>
              <a:spcAft>
                <a:spcPts val="600"/>
              </a:spcAft>
            </a:pPr>
            <a:r>
              <a:rPr lang="en-US" sz="2400">
                <a:gradFill>
                  <a:gsLst>
                    <a:gs pos="2917">
                      <a:schemeClr val="tx1"/>
                    </a:gs>
                    <a:gs pos="30000">
                      <a:schemeClr val="tx1"/>
                    </a:gs>
                  </a:gsLst>
                  <a:lin ang="5400000" scaled="0"/>
                </a:gradFill>
              </a:rPr>
              <a:t>Not a dog</a:t>
            </a:r>
          </a:p>
        </p:txBody>
      </p:sp>
      <p:pic>
        <p:nvPicPr>
          <p:cNvPr id="151" name="Picture 150">
            <a:extLst>
              <a:ext uri="{FF2B5EF4-FFF2-40B4-BE49-F238E27FC236}">
                <a16:creationId xmlns:a16="http://schemas.microsoft.com/office/drawing/2014/main" id="{3668D4E6-9012-493C-95D9-ED71863BAB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0299" y="3416143"/>
            <a:ext cx="1685788" cy="1685788"/>
          </a:xfrm>
          <a:prstGeom prst="rect">
            <a:avLst/>
          </a:prstGeom>
        </p:spPr>
      </p:pic>
      <p:sp>
        <p:nvSpPr>
          <p:cNvPr id="78" name="Rectangle: Rounded Corners 77">
            <a:extLst>
              <a:ext uri="{FF2B5EF4-FFF2-40B4-BE49-F238E27FC236}">
                <a16:creationId xmlns:a16="http://schemas.microsoft.com/office/drawing/2014/main" id="{358D1D54-3CF3-4CED-8B4E-005E1BE86F11}"/>
              </a:ext>
            </a:extLst>
          </p:cNvPr>
          <p:cNvSpPr/>
          <p:nvPr/>
        </p:nvSpPr>
        <p:spPr bwMode="auto">
          <a:xfrm>
            <a:off x="8121343" y="400030"/>
            <a:ext cx="1707707" cy="384048"/>
          </a:xfrm>
          <a:prstGeom prst="roundRect">
            <a:avLst>
              <a:gd name="adj" fmla="val 26320"/>
            </a:avLst>
          </a:prstGeom>
          <a:solidFill>
            <a:srgbClr val="8661C5">
              <a:lumMod val="60000"/>
              <a:lumOff val="40000"/>
            </a:srgbClr>
          </a:solidFill>
          <a:ln w="9525" cap="flat" cmpd="sng" algn="ctr">
            <a:noFill/>
            <a:prstDash val="solid"/>
            <a:headEnd type="none" w="med" len="med"/>
            <a:tailEnd type="none" w="med" len="med"/>
          </a:ln>
          <a:effectLst/>
        </p:spPr>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500" b="1" i="0" u="none" strike="noStrike" kern="0" cap="none" spc="200" normalizeH="0" baseline="0" noProof="0">
                <a:ln>
                  <a:noFill/>
                </a:ln>
                <a:gradFill>
                  <a:gsLst>
                    <a:gs pos="0">
                      <a:srgbClr val="002050"/>
                    </a:gs>
                    <a:gs pos="100000">
                      <a:srgbClr val="002050"/>
                    </a:gs>
                  </a:gsLst>
                  <a:lin ang="5400000" scaled="0"/>
                </a:gradFill>
                <a:effectLst/>
                <a:uLnTx/>
                <a:uFillTx/>
                <a:latin typeface="Segoe UI"/>
                <a:ea typeface="+mn-ea"/>
                <a:cs typeface="Segoe UI" pitchFamily="34" charset="0"/>
              </a:rPr>
              <a:t>PREVIEW</a:t>
            </a:r>
          </a:p>
        </p:txBody>
      </p:sp>
    </p:spTree>
    <p:extLst>
      <p:ext uri="{BB962C8B-B14F-4D97-AF65-F5344CB8AC3E}">
        <p14:creationId xmlns:p14="http://schemas.microsoft.com/office/powerpoint/2010/main" val="348042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par>
                                <p:cTn id="8" presetID="42" presetClass="path" presetSubtype="0" decel="100000" fill="hold" grpId="1" nodeType="withEffect">
                                  <p:stCondLst>
                                    <p:cond delay="0"/>
                                  </p:stCondLst>
                                  <p:childTnLst>
                                    <p:animMotion origin="layout" path="M 2.08333E-6 -2.59259E-6 L 2.08333E-6 0.03843 " pathEditMode="relative" rAng="0" ptsTypes="AA">
                                      <p:cBhvr>
                                        <p:cTn id="9" dur="500" spd="-100000" fill="hold"/>
                                        <p:tgtEl>
                                          <p:spTgt spid="78"/>
                                        </p:tgtEl>
                                        <p:attrNameLst>
                                          <p:attrName>ppt_x</p:attrName>
                                          <p:attrName>ppt_y</p:attrName>
                                        </p:attrNameLst>
                                      </p:cBhvr>
                                      <p:rCtr x="0" y="19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8"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6031D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4200" y="2645915"/>
            <a:ext cx="9144000" cy="886397"/>
          </a:xfrm>
        </p:spPr>
        <p:txBody>
          <a:bodyPr/>
          <a:lstStyle/>
          <a:p>
            <a:r>
              <a:rPr lang="en-US"/>
              <a:t>Object Detection with </a:t>
            </a:r>
            <a:r>
              <a:rPr lang="en-US" b="1"/>
              <a:t>ML.NET and ONNX</a:t>
            </a:r>
            <a:br>
              <a:rPr lang="en-US" b="1"/>
            </a:br>
            <a:r>
              <a:rPr lang="en-US" sz="2800" i="1"/>
              <a:t>Demo</a:t>
            </a:r>
          </a:p>
        </p:txBody>
      </p:sp>
    </p:spTree>
    <p:extLst>
      <p:ext uri="{BB962C8B-B14F-4D97-AF65-F5344CB8AC3E}">
        <p14:creationId xmlns:p14="http://schemas.microsoft.com/office/powerpoint/2010/main" val="505229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209DA42-8524-44F8-9AE5-DE7789A074E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960252" y="2772277"/>
            <a:ext cx="2271495" cy="1048382"/>
          </a:xfrm>
          <a:prstGeom prst="rect">
            <a:avLst/>
          </a:prstGeom>
        </p:spPr>
      </p:pic>
      <p:pic>
        <p:nvPicPr>
          <p:cNvPr id="21" name="Picture 6" descr="Image result for bing icon">
            <a:extLst>
              <a:ext uri="{FF2B5EF4-FFF2-40B4-BE49-F238E27FC236}">
                <a16:creationId xmlns:a16="http://schemas.microsoft.com/office/drawing/2014/main" id="{57ADE2FB-5816-49BA-BDE3-17BBAB2CBE6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84933" y="5665573"/>
            <a:ext cx="990300" cy="85296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dotnet.microsoft.com/images/customers/evolution-software/logo.png?v=gpYrecAR_lKqPTfzRhrrexj5Aa4KhW682QO4WP7-_r4">
            <a:extLst>
              <a:ext uri="{FF2B5EF4-FFF2-40B4-BE49-F238E27FC236}">
                <a16:creationId xmlns:a16="http://schemas.microsoft.com/office/drawing/2014/main" id="{44F6F56B-328C-40DE-A900-F746DE0682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1779" y="1410776"/>
            <a:ext cx="2979624" cy="8938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Microsoft Defender uses ML.NET.">
            <a:extLst>
              <a:ext uri="{FF2B5EF4-FFF2-40B4-BE49-F238E27FC236}">
                <a16:creationId xmlns:a16="http://schemas.microsoft.com/office/drawing/2014/main" id="{3C7A6335-3493-484F-A6B8-5457499367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4963" y="5607743"/>
            <a:ext cx="893887" cy="8938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utlook uses ML.NET.">
            <a:extLst>
              <a:ext uri="{FF2B5EF4-FFF2-40B4-BE49-F238E27FC236}">
                <a16:creationId xmlns:a16="http://schemas.microsoft.com/office/drawing/2014/main" id="{FEB2F6D6-8077-4792-93CE-5384DCE07CB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0412" b="32311"/>
          <a:stretch/>
        </p:blipFill>
        <p:spPr bwMode="auto">
          <a:xfrm>
            <a:off x="2285805" y="4155312"/>
            <a:ext cx="1335786" cy="108667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age result for azure icons">
            <a:extLst>
              <a:ext uri="{FF2B5EF4-FFF2-40B4-BE49-F238E27FC236}">
                <a16:creationId xmlns:a16="http://schemas.microsoft.com/office/drawing/2014/main" id="{7836516E-CA59-479A-8536-96F3525685C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31316" y="5495997"/>
            <a:ext cx="1117378" cy="111737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igParser is a customer of ML.NET.">
            <a:extLst>
              <a:ext uri="{FF2B5EF4-FFF2-40B4-BE49-F238E27FC236}">
                <a16:creationId xmlns:a16="http://schemas.microsoft.com/office/drawing/2014/main" id="{F9F47432-F2BF-425C-B315-1DD0FC27863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7447" y="3047470"/>
            <a:ext cx="2818931" cy="4429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renmor is a customer of ML.NET.">
            <a:extLst>
              <a:ext uri="{FF2B5EF4-FFF2-40B4-BE49-F238E27FC236}">
                <a16:creationId xmlns:a16="http://schemas.microsoft.com/office/drawing/2014/main" id="{9E101209-B7D5-4B39-B534-CC8C27FC325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31747" y="1188822"/>
            <a:ext cx="2823801" cy="1295626"/>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12" descr="https://dotnet.microsoft.com/images/customers/evolution-software/hazelnuts.jpg?v=pd_bfBiV24joxQbnBOx30fOr6Gz93KDWtfbOXByhf2g">
            <a:extLst>
              <a:ext uri="{FF2B5EF4-FFF2-40B4-BE49-F238E27FC236}">
                <a16:creationId xmlns:a16="http://schemas.microsoft.com/office/drawing/2014/main" id="{452E3ED2-719A-4068-85C4-AB2183FD91AD}"/>
              </a:ext>
            </a:extLst>
          </p:cNvPr>
          <p:cNvSpPr>
            <a:spLocks noChangeAspect="1" noChangeArrowheads="1"/>
          </p:cNvSpPr>
          <p:nvPr/>
        </p:nvSpPr>
        <p:spPr bwMode="auto">
          <a:xfrm>
            <a:off x="5943600" y="304747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4" descr="https://dotnet.microsoft.com/images/customers/evolution-software/hazelnuts.jpg?v=pd_bfBiV24joxQbnBOx30fOr6Gz93KDWtfbOXByhf2g">
            <a:extLst>
              <a:ext uri="{FF2B5EF4-FFF2-40B4-BE49-F238E27FC236}">
                <a16:creationId xmlns:a16="http://schemas.microsoft.com/office/drawing/2014/main" id="{3AE00709-BA08-4196-AF18-F2FF118A905C}"/>
              </a:ext>
            </a:extLst>
          </p:cNvPr>
          <p:cNvSpPr>
            <a:spLocks noChangeAspect="1" noChangeArrowheads="1"/>
          </p:cNvSpPr>
          <p:nvPr/>
        </p:nvSpPr>
        <p:spPr bwMode="auto">
          <a:xfrm>
            <a:off x="6096000" y="319987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6" descr="https://dotnet.microsoft.com/images/customers/evolution-software/hazelnuts.jpg?v=pd_bfBiV24joxQbnBOx30fOr6Gz93KDWtfbOXByhf2g">
            <a:extLst>
              <a:ext uri="{FF2B5EF4-FFF2-40B4-BE49-F238E27FC236}">
                <a16:creationId xmlns:a16="http://schemas.microsoft.com/office/drawing/2014/main" id="{439AE634-335D-4037-B85F-7FCFBFDE4B64}"/>
              </a:ext>
            </a:extLst>
          </p:cNvPr>
          <p:cNvSpPr>
            <a:spLocks noChangeAspect="1" noChangeArrowheads="1"/>
          </p:cNvSpPr>
          <p:nvPr/>
        </p:nvSpPr>
        <p:spPr bwMode="auto">
          <a:xfrm>
            <a:off x="5879436" y="408937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descr="Image result for powerpoint">
            <a:extLst>
              <a:ext uri="{FF2B5EF4-FFF2-40B4-BE49-F238E27FC236}">
                <a16:creationId xmlns:a16="http://schemas.microsoft.com/office/drawing/2014/main" id="{40623E1F-ABEE-4E5C-B2A3-EA04D508BA2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43868" y="4127164"/>
            <a:ext cx="1295627" cy="129562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excel">
            <a:extLst>
              <a:ext uri="{FF2B5EF4-FFF2-40B4-BE49-F238E27FC236}">
                <a16:creationId xmlns:a16="http://schemas.microsoft.com/office/drawing/2014/main" id="{E847A253-5A27-4D8B-BC84-952961316C3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15721" y="4307970"/>
            <a:ext cx="934016" cy="93401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powerbi">
            <a:extLst>
              <a:ext uri="{FF2B5EF4-FFF2-40B4-BE49-F238E27FC236}">
                <a16:creationId xmlns:a16="http://schemas.microsoft.com/office/drawing/2014/main" id="{57F76187-003B-4025-972B-19AAE33BFFFA}"/>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7053" r="16103"/>
          <a:stretch/>
        </p:blipFill>
        <p:spPr bwMode="auto">
          <a:xfrm>
            <a:off x="10204778" y="5542333"/>
            <a:ext cx="1141598" cy="102470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dotnet.microsoft.com/images/customers/endjin/logo.png?v=JmrEQ9ylkvSs0JncMN9UOnptYEPZV6VGd8oEgZtRZPo">
            <a:extLst>
              <a:ext uri="{FF2B5EF4-FFF2-40B4-BE49-F238E27FC236}">
                <a16:creationId xmlns:a16="http://schemas.microsoft.com/office/drawing/2014/main" id="{64E6BD8C-7F1D-43B9-AFDB-98EBABF1D86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563937" y="2753160"/>
            <a:ext cx="2041323" cy="102066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AF93070E-507F-4643-896E-E68A9B66B0C4}"/>
              </a:ext>
            </a:extLst>
          </p:cNvPr>
          <p:cNvSpPr/>
          <p:nvPr/>
        </p:nvSpPr>
        <p:spPr bwMode="auto">
          <a:xfrm>
            <a:off x="-17507" y="-56434"/>
            <a:ext cx="12209507" cy="1078410"/>
          </a:xfrm>
          <a:prstGeom prst="rect">
            <a:avLst/>
          </a:prstGeom>
          <a:solidFill>
            <a:srgbClr val="6031D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defTabSz="914367">
              <a:lnSpc>
                <a:spcPct val="90000"/>
              </a:lnSpc>
              <a:spcBef>
                <a:spcPct val="0"/>
              </a:spcBef>
              <a:spcAft>
                <a:spcPts val="1200"/>
              </a:spcAft>
              <a:defRPr/>
            </a:pPr>
            <a:r>
              <a:rPr lang="en-US" sz="4000" spc="-100">
                <a:ln w="3175">
                  <a:noFill/>
                </a:ln>
                <a:solidFill>
                  <a:schemeClr val="bg1"/>
                </a:solidFill>
                <a:latin typeface="Segoe UI Light"/>
              </a:rPr>
              <a:t>Who uses ML.NET?</a:t>
            </a:r>
            <a:endParaRPr lang="en-US" sz="4000" i="1">
              <a:solidFill>
                <a:schemeClr val="bg1"/>
              </a:solidFill>
            </a:endParaRPr>
          </a:p>
        </p:txBody>
      </p:sp>
    </p:spTree>
    <p:extLst>
      <p:ext uri="{BB962C8B-B14F-4D97-AF65-F5344CB8AC3E}">
        <p14:creationId xmlns:p14="http://schemas.microsoft.com/office/powerpoint/2010/main" val="41203898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nodePh="1">
                                  <p:stCondLst>
                                    <p:cond delay="0"/>
                                  </p:stCondLst>
                                  <p:endCondLst>
                                    <p:cond evt="begin" delay="0">
                                      <p:tn val="13"/>
                                    </p:cond>
                                  </p:end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5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3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34"/>
                                        </p:tgtEl>
                                        <p:attrNameLst>
                                          <p:attrName>style.visibility</p:attrName>
                                        </p:attrNameLst>
                                      </p:cBhvr>
                                      <p:to>
                                        <p:strVal val="visible"/>
                                      </p:to>
                                    </p:set>
                                  </p:childTnLst>
                                </p:cTn>
                              </p:par>
                              <p:par>
                                <p:cTn id="31" presetID="1" presetClass="entr" presetSubtype="0" fill="hold" grpId="0" nodeType="withEffect" nodePh="1">
                                  <p:stCondLst>
                                    <p:cond delay="0"/>
                                  </p:stCondLst>
                                  <p:endCondLst>
                                    <p:cond evt="begin" delay="0">
                                      <p:tn val="31"/>
                                    </p:cond>
                                  </p:end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grpId="0" nodeType="withEffect" nodePh="1">
                                  <p:stCondLst>
                                    <p:cond delay="0"/>
                                  </p:stCondLst>
                                  <p:endCondLst>
                                    <p:cond evt="begin" delay="0">
                                      <p:tn val="33"/>
                                    </p:cond>
                                  </p:end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4" descr="https://dotnet.microsoft.com/images/customers/brenmor/comments.jpg?v=PRuSI-oiXeSymqRbKOewBqAKrQgUEuO7DURLX-LJT0Q">
            <a:extLst>
              <a:ext uri="{FF2B5EF4-FFF2-40B4-BE49-F238E27FC236}">
                <a16:creationId xmlns:a16="http://schemas.microsoft.com/office/drawing/2014/main" id="{19DE3FFB-D447-4554-9302-8BC84E4FAE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4293" y="3020442"/>
            <a:ext cx="8446002" cy="374381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7" name="Rectangle 56">
            <a:extLst>
              <a:ext uri="{FF2B5EF4-FFF2-40B4-BE49-F238E27FC236}">
                <a16:creationId xmlns:a16="http://schemas.microsoft.com/office/drawing/2014/main" id="{3BA02FE0-3F66-411A-B57C-14A5CB09145D}"/>
              </a:ext>
            </a:extLst>
          </p:cNvPr>
          <p:cNvSpPr/>
          <p:nvPr/>
        </p:nvSpPr>
        <p:spPr bwMode="auto">
          <a:xfrm>
            <a:off x="8774365" y="4258101"/>
            <a:ext cx="645801" cy="1892661"/>
          </a:xfrm>
          <a:prstGeom prst="rect">
            <a:avLst/>
          </a:prstGeom>
          <a:noFill/>
          <a:ln w="38100">
            <a:solidFill>
              <a:srgbClr val="7030A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chemeClr val="tx1"/>
              </a:solidFill>
              <a:effectLst/>
              <a:uLnTx/>
              <a:uFillTx/>
              <a:latin typeface="Segoe UI"/>
              <a:ea typeface="Segoe UI" pitchFamily="34" charset="0"/>
              <a:cs typeface="Segoe UI" pitchFamily="34" charset="0"/>
            </a:endParaRPr>
          </a:p>
        </p:txBody>
      </p:sp>
      <p:pic>
        <p:nvPicPr>
          <p:cNvPr id="55" name="Picture 2" descr="https://dotnet.microsoft.com/images/customers/brenmor/phone-survey.png?v=f1OGnlwdhRdYtlTkpbb2tzDYAPL3_pTq5DEo5ULTASo">
            <a:extLst>
              <a:ext uri="{FF2B5EF4-FFF2-40B4-BE49-F238E27FC236}">
                <a16:creationId xmlns:a16="http://schemas.microsoft.com/office/drawing/2014/main" id="{62093F9B-B53A-47B4-955C-A474DE3E6F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281" y="1426920"/>
            <a:ext cx="2750213" cy="533734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renmor is a customer of ML.NET.">
            <a:extLst>
              <a:ext uri="{FF2B5EF4-FFF2-40B4-BE49-F238E27FC236}">
                <a16:creationId xmlns:a16="http://schemas.microsoft.com/office/drawing/2014/main" id="{9E101209-B7D5-4B39-B534-CC8C27FC32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400" y="-24081"/>
            <a:ext cx="2823801" cy="1295626"/>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12" descr="https://dotnet.microsoft.com/images/customers/evolution-software/hazelnuts.jpg?v=pd_bfBiV24joxQbnBOx30fOr6Gz93KDWtfbOXByhf2g">
            <a:extLst>
              <a:ext uri="{FF2B5EF4-FFF2-40B4-BE49-F238E27FC236}">
                <a16:creationId xmlns:a16="http://schemas.microsoft.com/office/drawing/2014/main" id="{452E3ED2-719A-4068-85C4-AB2183FD91AD}"/>
              </a:ext>
            </a:extLst>
          </p:cNvPr>
          <p:cNvSpPr>
            <a:spLocks noChangeAspect="1" noChangeArrowheads="1"/>
          </p:cNvSpPr>
          <p:nvPr/>
        </p:nvSpPr>
        <p:spPr bwMode="auto">
          <a:xfrm>
            <a:off x="5943600" y="304747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4" descr="https://dotnet.microsoft.com/images/customers/evolution-software/hazelnuts.jpg?v=pd_bfBiV24joxQbnBOx30fOr6Gz93KDWtfbOXByhf2g">
            <a:extLst>
              <a:ext uri="{FF2B5EF4-FFF2-40B4-BE49-F238E27FC236}">
                <a16:creationId xmlns:a16="http://schemas.microsoft.com/office/drawing/2014/main" id="{3AE00709-BA08-4196-AF18-F2FF118A905C}"/>
              </a:ext>
            </a:extLst>
          </p:cNvPr>
          <p:cNvSpPr>
            <a:spLocks noChangeAspect="1" noChangeArrowheads="1"/>
          </p:cNvSpPr>
          <p:nvPr/>
        </p:nvSpPr>
        <p:spPr bwMode="auto">
          <a:xfrm>
            <a:off x="6096000" y="319987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6" descr="https://dotnet.microsoft.com/images/customers/evolution-software/hazelnuts.jpg?v=pd_bfBiV24joxQbnBOx30fOr6Gz93KDWtfbOXByhf2g">
            <a:extLst>
              <a:ext uri="{FF2B5EF4-FFF2-40B4-BE49-F238E27FC236}">
                <a16:creationId xmlns:a16="http://schemas.microsoft.com/office/drawing/2014/main" id="{439AE634-335D-4037-B85F-7FCFBFDE4B64}"/>
              </a:ext>
            </a:extLst>
          </p:cNvPr>
          <p:cNvSpPr>
            <a:spLocks noChangeAspect="1" noChangeArrowheads="1"/>
          </p:cNvSpPr>
          <p:nvPr/>
        </p:nvSpPr>
        <p:spPr bwMode="auto">
          <a:xfrm>
            <a:off x="5879436" y="408937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Title 1">
            <a:extLst>
              <a:ext uri="{FF2B5EF4-FFF2-40B4-BE49-F238E27FC236}">
                <a16:creationId xmlns:a16="http://schemas.microsoft.com/office/drawing/2014/main" id="{6A78DFD6-F9D5-44EA-90BF-1CBC6B38BDAF}"/>
              </a:ext>
            </a:extLst>
          </p:cNvPr>
          <p:cNvSpPr>
            <a:spLocks noGrp="1"/>
          </p:cNvSpPr>
          <p:nvPr>
            <p:ph type="title"/>
          </p:nvPr>
        </p:nvSpPr>
        <p:spPr>
          <a:xfrm>
            <a:off x="3564293" y="208810"/>
            <a:ext cx="8040966" cy="861774"/>
          </a:xfrm>
        </p:spPr>
        <p:txBody>
          <a:bodyPr/>
          <a:lstStyle/>
          <a:p>
            <a:r>
              <a:rPr lang="en-US" sz="2800" b="1">
                <a:solidFill>
                  <a:srgbClr val="6031DF"/>
                </a:solidFill>
                <a:latin typeface="+mn-lt"/>
              </a:rPr>
              <a:t>uses ML.NET to classify free-form comments from patient surveys.</a:t>
            </a:r>
            <a:endParaRPr lang="en-US" sz="2000" b="1">
              <a:solidFill>
                <a:srgbClr val="6031DF"/>
              </a:solidFill>
              <a:latin typeface="+mn-lt"/>
            </a:endParaRPr>
          </a:p>
        </p:txBody>
      </p:sp>
      <p:sp>
        <p:nvSpPr>
          <p:cNvPr id="36" name="TextBox 35">
            <a:extLst>
              <a:ext uri="{FF2B5EF4-FFF2-40B4-BE49-F238E27FC236}">
                <a16:creationId xmlns:a16="http://schemas.microsoft.com/office/drawing/2014/main" id="{58A39131-AEA7-42FD-9978-7CE797F2DF11}"/>
              </a:ext>
            </a:extLst>
          </p:cNvPr>
          <p:cNvSpPr txBox="1"/>
          <p:nvPr/>
        </p:nvSpPr>
        <p:spPr>
          <a:xfrm>
            <a:off x="7311162" y="801142"/>
            <a:ext cx="4699133" cy="1723549"/>
          </a:xfrm>
          <a:prstGeom prst="rect">
            <a:avLst/>
          </a:prstGeom>
          <a:noFill/>
        </p:spPr>
        <p:txBody>
          <a:bodyPr wrap="square" lIns="0" tIns="0" rIns="0" bIns="0" rtlCol="0">
            <a:spAutoFit/>
          </a:bodyPr>
          <a:lstStyle/>
          <a:p>
            <a:pPr algn="ctr"/>
            <a:r>
              <a:rPr lang="en-US" sz="2000" i="1">
                <a:gradFill>
                  <a:gsLst>
                    <a:gs pos="2917">
                      <a:schemeClr val="tx1"/>
                    </a:gs>
                    <a:gs pos="30000">
                      <a:schemeClr val="tx1"/>
                    </a:gs>
                  </a:gsLst>
                  <a:lin ang="5400000" scaled="0"/>
                </a:gradFill>
              </a:rPr>
              <a:t>“</a:t>
            </a:r>
            <a:r>
              <a:rPr lang="en-US" i="1"/>
              <a:t>Because of the intelligence that </a:t>
            </a:r>
            <a:r>
              <a:rPr lang="en-US" i="1" err="1"/>
              <a:t>AutoML</a:t>
            </a:r>
            <a:r>
              <a:rPr lang="en-US" i="1"/>
              <a:t> provides, Microsoft has essentially provided a shrink-wrapped Data Scientist to users of ML.NET</a:t>
            </a:r>
            <a:r>
              <a:rPr lang="en-US" sz="2000" i="1">
                <a:gradFill>
                  <a:gsLst>
                    <a:gs pos="2917">
                      <a:schemeClr val="tx1"/>
                    </a:gs>
                    <a:gs pos="30000">
                      <a:schemeClr val="tx1"/>
                    </a:gs>
                  </a:gsLst>
                  <a:lin ang="5400000" scaled="0"/>
                </a:gradFill>
              </a:rPr>
              <a:t>. </a:t>
            </a:r>
            <a:r>
              <a:rPr lang="en-US" sz="2000" i="1" dirty="0">
                <a:gradFill>
                  <a:gsLst>
                    <a:gs pos="2917">
                      <a:schemeClr val="tx1"/>
                    </a:gs>
                    <a:gs pos="30000">
                      <a:schemeClr val="tx1"/>
                    </a:gs>
                  </a:gsLst>
                  <a:lin ang="5400000" scaled="0"/>
                </a:gradFill>
              </a:rPr>
              <a:t>T</a:t>
            </a:r>
            <a:r>
              <a:rPr lang="en-US" i="1" dirty="0"/>
              <a:t>his</a:t>
            </a:r>
            <a:r>
              <a:rPr lang="en-US" i="1"/>
              <a:t> has resulted in a significant increase in the speed and accuracy of categorizing complex, free-form, patient text responses. Our clients are thrilled.”</a:t>
            </a:r>
            <a:endParaRPr lang="en-US" sz="2000" i="1">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1591663657"/>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 descr="https://dotnet.microsoft.com/images/customers/evolution-software/hazelnut-dryer.jpg?v=QIBABLlY7GYJlXq16hLaZOe264OIAcnX_FMWvUMXaZo">
            <a:extLst>
              <a:ext uri="{FF2B5EF4-FFF2-40B4-BE49-F238E27FC236}">
                <a16:creationId xmlns:a16="http://schemas.microsoft.com/office/drawing/2014/main" id="{8EA1BA01-9FF1-4499-ACE8-5CBDFC5CB3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3478" b="9823"/>
          <a:stretch/>
        </p:blipFill>
        <p:spPr bwMode="auto">
          <a:xfrm>
            <a:off x="287087" y="1482445"/>
            <a:ext cx="6844229" cy="41916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0" name="Picture 2" descr="https://dotnet.microsoft.com/images/customers/evolution-software/hazelnuts.jpg?v=pd_bfBiV24joxQbnBOx30fOr6Gz93KDWtfbOXByhf2g">
            <a:extLst>
              <a:ext uri="{FF2B5EF4-FFF2-40B4-BE49-F238E27FC236}">
                <a16:creationId xmlns:a16="http://schemas.microsoft.com/office/drawing/2014/main" id="{2F51F406-834E-4B52-B961-C3B7F55D1C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6664" y="4327955"/>
            <a:ext cx="1623769" cy="109235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descr="https://dotnet.microsoft.com/images/customers/evolution-software/logo.png?v=gpYrecAR_lKqPTfzRhrrexj5Aa4KhW682QO4WP7-_r4">
            <a:extLst>
              <a:ext uri="{FF2B5EF4-FFF2-40B4-BE49-F238E27FC236}">
                <a16:creationId xmlns:a16="http://schemas.microsoft.com/office/drawing/2014/main" id="{44F6F56B-328C-40DE-A900-F746DE0682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094" y="258878"/>
            <a:ext cx="2979624" cy="893887"/>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12" descr="https://dotnet.microsoft.com/images/customers/evolution-software/hazelnuts.jpg?v=pd_bfBiV24joxQbnBOx30fOr6Gz93KDWtfbOXByhf2g">
            <a:extLst>
              <a:ext uri="{FF2B5EF4-FFF2-40B4-BE49-F238E27FC236}">
                <a16:creationId xmlns:a16="http://schemas.microsoft.com/office/drawing/2014/main" id="{452E3ED2-719A-4068-85C4-AB2183FD91AD}"/>
              </a:ext>
            </a:extLst>
          </p:cNvPr>
          <p:cNvSpPr>
            <a:spLocks noChangeAspect="1" noChangeArrowheads="1"/>
          </p:cNvSpPr>
          <p:nvPr/>
        </p:nvSpPr>
        <p:spPr bwMode="auto">
          <a:xfrm>
            <a:off x="5943600" y="304747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4" descr="https://dotnet.microsoft.com/images/customers/evolution-software/hazelnuts.jpg?v=pd_bfBiV24joxQbnBOx30fOr6Gz93KDWtfbOXByhf2g">
            <a:extLst>
              <a:ext uri="{FF2B5EF4-FFF2-40B4-BE49-F238E27FC236}">
                <a16:creationId xmlns:a16="http://schemas.microsoft.com/office/drawing/2014/main" id="{3AE00709-BA08-4196-AF18-F2FF118A905C}"/>
              </a:ext>
            </a:extLst>
          </p:cNvPr>
          <p:cNvSpPr>
            <a:spLocks noChangeAspect="1" noChangeArrowheads="1"/>
          </p:cNvSpPr>
          <p:nvPr/>
        </p:nvSpPr>
        <p:spPr bwMode="auto">
          <a:xfrm>
            <a:off x="6096000" y="319987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6" descr="https://dotnet.microsoft.com/images/customers/evolution-software/hazelnuts.jpg?v=pd_bfBiV24joxQbnBOx30fOr6Gz93KDWtfbOXByhf2g">
            <a:extLst>
              <a:ext uri="{FF2B5EF4-FFF2-40B4-BE49-F238E27FC236}">
                <a16:creationId xmlns:a16="http://schemas.microsoft.com/office/drawing/2014/main" id="{439AE634-335D-4037-B85F-7FCFBFDE4B64}"/>
              </a:ext>
            </a:extLst>
          </p:cNvPr>
          <p:cNvSpPr>
            <a:spLocks noChangeAspect="1" noChangeArrowheads="1"/>
          </p:cNvSpPr>
          <p:nvPr/>
        </p:nvSpPr>
        <p:spPr bwMode="auto">
          <a:xfrm>
            <a:off x="5879436" y="408937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9" name="Picture 6" descr="https://dotnet.microsoft.com/images/customers/evolution-software/app-tablet.png?v=DxYn0NUSgT6blAJhlYi0wSHUYsrUeQkMc1TB5rzdwTk">
            <a:extLst>
              <a:ext uri="{FF2B5EF4-FFF2-40B4-BE49-F238E27FC236}">
                <a16:creationId xmlns:a16="http://schemas.microsoft.com/office/drawing/2014/main" id="{11D4EF0A-474F-43A7-BA1E-A8DF1937C6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2969088"/>
            <a:ext cx="5504161" cy="3839152"/>
          </a:xfrm>
          <a:prstGeom prst="rect">
            <a:avLst/>
          </a:prstGeom>
          <a:noFill/>
          <a:extLst>
            <a:ext uri="{909E8E84-426E-40DD-AFC4-6F175D3DCCD1}">
              <a14:hiddenFill xmlns:a14="http://schemas.microsoft.com/office/drawing/2010/main">
                <a:solidFill>
                  <a:srgbClr val="FFFFFF"/>
                </a:solidFill>
              </a14:hiddenFill>
            </a:ext>
          </a:extLst>
        </p:spPr>
      </p:pic>
      <p:sp>
        <p:nvSpPr>
          <p:cNvPr id="34" name="Title 1">
            <a:extLst>
              <a:ext uri="{FF2B5EF4-FFF2-40B4-BE49-F238E27FC236}">
                <a16:creationId xmlns:a16="http://schemas.microsoft.com/office/drawing/2014/main" id="{1B054721-9DBB-433D-90B6-C01443038054}"/>
              </a:ext>
            </a:extLst>
          </p:cNvPr>
          <p:cNvSpPr>
            <a:spLocks noGrp="1"/>
          </p:cNvSpPr>
          <p:nvPr>
            <p:ph type="title"/>
          </p:nvPr>
        </p:nvSpPr>
        <p:spPr>
          <a:xfrm>
            <a:off x="3495869" y="408289"/>
            <a:ext cx="8040966" cy="430887"/>
          </a:xfrm>
        </p:spPr>
        <p:txBody>
          <a:bodyPr/>
          <a:lstStyle/>
          <a:p>
            <a:r>
              <a:rPr lang="en-US" sz="2800" b="1">
                <a:solidFill>
                  <a:srgbClr val="6031DF"/>
                </a:solidFill>
                <a:latin typeface="+mn-lt"/>
              </a:rPr>
              <a:t>uses ML.NET to predict hazelnut moisture levels.</a:t>
            </a:r>
            <a:endParaRPr lang="en-US" sz="2000" b="1">
              <a:solidFill>
                <a:srgbClr val="6031DF"/>
              </a:solidFill>
              <a:latin typeface="+mn-lt"/>
            </a:endParaRPr>
          </a:p>
        </p:txBody>
      </p:sp>
      <p:sp>
        <p:nvSpPr>
          <p:cNvPr id="35" name="TextBox 34">
            <a:extLst>
              <a:ext uri="{FF2B5EF4-FFF2-40B4-BE49-F238E27FC236}">
                <a16:creationId xmlns:a16="http://schemas.microsoft.com/office/drawing/2014/main" id="{AA6B002C-B722-42C6-A16A-92187D749D9B}"/>
              </a:ext>
            </a:extLst>
          </p:cNvPr>
          <p:cNvSpPr txBox="1"/>
          <p:nvPr/>
        </p:nvSpPr>
        <p:spPr>
          <a:xfrm>
            <a:off x="7283716" y="1085180"/>
            <a:ext cx="4699133" cy="1846659"/>
          </a:xfrm>
          <a:prstGeom prst="rect">
            <a:avLst/>
          </a:prstGeom>
          <a:noFill/>
        </p:spPr>
        <p:txBody>
          <a:bodyPr wrap="square" lIns="0" tIns="0" rIns="0" bIns="0" rtlCol="0">
            <a:spAutoFit/>
          </a:bodyPr>
          <a:lstStyle/>
          <a:p>
            <a:pPr algn="ctr"/>
            <a:r>
              <a:rPr lang="en-US" sz="2000" i="1">
                <a:gradFill>
                  <a:gsLst>
                    <a:gs pos="2917">
                      <a:schemeClr val="tx1"/>
                    </a:gs>
                    <a:gs pos="30000">
                      <a:schemeClr val="tx1"/>
                    </a:gs>
                  </a:gsLst>
                  <a:lin ang="5400000" scaled="0"/>
                </a:gradFill>
              </a:rPr>
              <a:t>“ML.NET made it straightforward to leverage our existing .NET and C# skills and software assets to add machine learning capabilities into the application… deployed on Azure, the integration of machine learning models was easy.”</a:t>
            </a:r>
          </a:p>
        </p:txBody>
      </p:sp>
    </p:spTree>
    <p:extLst>
      <p:ext uri="{BB962C8B-B14F-4D97-AF65-F5344CB8AC3E}">
        <p14:creationId xmlns:p14="http://schemas.microsoft.com/office/powerpoint/2010/main" val="122543005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mmitments_EC4D" title="Icon of a handshake">
            <a:extLst>
              <a:ext uri="{FF2B5EF4-FFF2-40B4-BE49-F238E27FC236}">
                <a16:creationId xmlns:a16="http://schemas.microsoft.com/office/drawing/2014/main" id="{6988DE31-DBE4-461D-A468-E34D62FB23CA}"/>
              </a:ext>
            </a:extLst>
          </p:cNvPr>
          <p:cNvSpPr>
            <a:spLocks noChangeAspect="1" noEditPoints="1"/>
          </p:cNvSpPr>
          <p:nvPr/>
        </p:nvSpPr>
        <p:spPr bwMode="auto">
          <a:xfrm>
            <a:off x="528803" y="4678432"/>
            <a:ext cx="390091" cy="365760"/>
          </a:xfrm>
          <a:custGeom>
            <a:avLst/>
            <a:gdLst>
              <a:gd name="T0" fmla="*/ 56 w 3762"/>
              <a:gd name="T1" fmla="*/ 1280 h 3526"/>
              <a:gd name="T2" fmla="*/ 1246 w 3762"/>
              <a:gd name="T3" fmla="*/ 30 h 3526"/>
              <a:gd name="T4" fmla="*/ 1589 w 3762"/>
              <a:gd name="T5" fmla="*/ 313 h 3526"/>
              <a:gd name="T6" fmla="*/ 104 w 3762"/>
              <a:gd name="T7" fmla="*/ 2297 h 3526"/>
              <a:gd name="T8" fmla="*/ 698 w 3762"/>
              <a:gd name="T9" fmla="*/ 2078 h 3526"/>
              <a:gd name="T10" fmla="*/ 323 w 3762"/>
              <a:gd name="T11" fmla="*/ 1703 h 3526"/>
              <a:gd name="T12" fmla="*/ 2479 w 3762"/>
              <a:gd name="T13" fmla="*/ 2578 h 3526"/>
              <a:gd name="T14" fmla="*/ 3073 w 3762"/>
              <a:gd name="T15" fmla="*/ 2797 h 3526"/>
              <a:gd name="T16" fmla="*/ 2854 w 3762"/>
              <a:gd name="T17" fmla="*/ 2203 h 3526"/>
              <a:gd name="T18" fmla="*/ 1823 w 3762"/>
              <a:gd name="T19" fmla="*/ 3422 h 3526"/>
              <a:gd name="T20" fmla="*/ 2198 w 3762"/>
              <a:gd name="T21" fmla="*/ 3047 h 3526"/>
              <a:gd name="T22" fmla="*/ 2698 w 3762"/>
              <a:gd name="T23" fmla="*/ 3172 h 3526"/>
              <a:gd name="T24" fmla="*/ 2479 w 3762"/>
              <a:gd name="T25" fmla="*/ 2578 h 3526"/>
              <a:gd name="T26" fmla="*/ 479 w 3762"/>
              <a:gd name="T27" fmla="*/ 2672 h 3526"/>
              <a:gd name="T28" fmla="*/ 1073 w 3762"/>
              <a:gd name="T29" fmla="*/ 2453 h 3526"/>
              <a:gd name="T30" fmla="*/ 698 w 3762"/>
              <a:gd name="T31" fmla="*/ 2078 h 3526"/>
              <a:gd name="T32" fmla="*/ 854 w 3762"/>
              <a:gd name="T33" fmla="*/ 2672 h 3526"/>
              <a:gd name="T34" fmla="*/ 1229 w 3762"/>
              <a:gd name="T35" fmla="*/ 3047 h 3526"/>
              <a:gd name="T36" fmla="*/ 1448 w 3762"/>
              <a:gd name="T37" fmla="*/ 2453 h 3526"/>
              <a:gd name="T38" fmla="*/ 854 w 3762"/>
              <a:gd name="T39" fmla="*/ 2672 h 3526"/>
              <a:gd name="T40" fmla="*/ 1229 w 3762"/>
              <a:gd name="T41" fmla="*/ 3422 h 3526"/>
              <a:gd name="T42" fmla="*/ 1823 w 3762"/>
              <a:gd name="T43" fmla="*/ 3203 h 3526"/>
              <a:gd name="T44" fmla="*/ 1448 w 3762"/>
              <a:gd name="T45" fmla="*/ 2828 h 3526"/>
              <a:gd name="T46" fmla="*/ 3214 w 3762"/>
              <a:gd name="T47" fmla="*/ 1813 h 3526"/>
              <a:gd name="T48" fmla="*/ 3746 w 3762"/>
              <a:gd name="T49" fmla="*/ 1220 h 3526"/>
              <a:gd name="T50" fmla="*/ 2526 w 3762"/>
              <a:gd name="T51" fmla="*/ 0 h 3526"/>
              <a:gd name="T52" fmla="*/ 1412 w 3762"/>
              <a:gd name="T53" fmla="*/ 385 h 3526"/>
              <a:gd name="T54" fmla="*/ 1026 w 3762"/>
              <a:gd name="T55" fmla="*/ 1250 h 3526"/>
              <a:gd name="T56" fmla="*/ 1276 w 3762"/>
              <a:gd name="T57" fmla="*/ 1500 h 3526"/>
              <a:gd name="T58" fmla="*/ 2026 w 3762"/>
              <a:gd name="T59" fmla="*/ 750 h 3526"/>
              <a:gd name="T60" fmla="*/ 3448 w 3762"/>
              <a:gd name="T61" fmla="*/ 2047 h 3526"/>
              <a:gd name="T62" fmla="*/ 3071 w 3762"/>
              <a:gd name="T63" fmla="*/ 2420 h 3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62" h="3526">
                <a:moveTo>
                  <a:pt x="401" y="1625"/>
                </a:moveTo>
                <a:cubicBezTo>
                  <a:pt x="56" y="1280"/>
                  <a:pt x="56" y="1280"/>
                  <a:pt x="56" y="1280"/>
                </a:cubicBezTo>
                <a:cubicBezTo>
                  <a:pt x="40" y="1264"/>
                  <a:pt x="40" y="1236"/>
                  <a:pt x="56" y="1220"/>
                </a:cubicBezTo>
                <a:cubicBezTo>
                  <a:pt x="1246" y="30"/>
                  <a:pt x="1246" y="30"/>
                  <a:pt x="1246" y="30"/>
                </a:cubicBezTo>
                <a:cubicBezTo>
                  <a:pt x="1262" y="14"/>
                  <a:pt x="1290" y="14"/>
                  <a:pt x="1306" y="30"/>
                </a:cubicBezTo>
                <a:cubicBezTo>
                  <a:pt x="1589" y="313"/>
                  <a:pt x="1589" y="313"/>
                  <a:pt x="1589" y="313"/>
                </a:cubicBezTo>
                <a:moveTo>
                  <a:pt x="104" y="1922"/>
                </a:moveTo>
                <a:cubicBezTo>
                  <a:pt x="0" y="2026"/>
                  <a:pt x="0" y="2194"/>
                  <a:pt x="104" y="2297"/>
                </a:cubicBezTo>
                <a:cubicBezTo>
                  <a:pt x="207" y="2401"/>
                  <a:pt x="375" y="2401"/>
                  <a:pt x="479" y="2297"/>
                </a:cubicBezTo>
                <a:cubicBezTo>
                  <a:pt x="698" y="2078"/>
                  <a:pt x="698" y="2078"/>
                  <a:pt x="698" y="2078"/>
                </a:cubicBezTo>
                <a:cubicBezTo>
                  <a:pt x="802" y="1974"/>
                  <a:pt x="802" y="1806"/>
                  <a:pt x="698" y="1703"/>
                </a:cubicBezTo>
                <a:cubicBezTo>
                  <a:pt x="595" y="1599"/>
                  <a:pt x="427" y="1599"/>
                  <a:pt x="323" y="1703"/>
                </a:cubicBezTo>
                <a:lnTo>
                  <a:pt x="104" y="1922"/>
                </a:lnTo>
                <a:close/>
                <a:moveTo>
                  <a:pt x="2479" y="2578"/>
                </a:moveTo>
                <a:cubicBezTo>
                  <a:pt x="2698" y="2797"/>
                  <a:pt x="2698" y="2797"/>
                  <a:pt x="2698" y="2797"/>
                </a:cubicBezTo>
                <a:cubicBezTo>
                  <a:pt x="2802" y="2901"/>
                  <a:pt x="2970" y="2901"/>
                  <a:pt x="3073" y="2797"/>
                </a:cubicBezTo>
                <a:cubicBezTo>
                  <a:pt x="3177" y="2694"/>
                  <a:pt x="3177" y="2526"/>
                  <a:pt x="3073" y="2422"/>
                </a:cubicBezTo>
                <a:cubicBezTo>
                  <a:pt x="2854" y="2203"/>
                  <a:pt x="2854" y="2203"/>
                  <a:pt x="2854" y="2203"/>
                </a:cubicBezTo>
                <a:moveTo>
                  <a:pt x="1714" y="3313"/>
                </a:moveTo>
                <a:cubicBezTo>
                  <a:pt x="1823" y="3422"/>
                  <a:pt x="1823" y="3422"/>
                  <a:pt x="1823" y="3422"/>
                </a:cubicBezTo>
                <a:cubicBezTo>
                  <a:pt x="1927" y="3526"/>
                  <a:pt x="2095" y="3526"/>
                  <a:pt x="2198" y="3422"/>
                </a:cubicBezTo>
                <a:cubicBezTo>
                  <a:pt x="2302" y="3319"/>
                  <a:pt x="2302" y="3151"/>
                  <a:pt x="2198" y="3047"/>
                </a:cubicBezTo>
                <a:cubicBezTo>
                  <a:pt x="2323" y="3172"/>
                  <a:pt x="2323" y="3172"/>
                  <a:pt x="2323" y="3172"/>
                </a:cubicBezTo>
                <a:cubicBezTo>
                  <a:pt x="2427" y="3276"/>
                  <a:pt x="2595" y="3276"/>
                  <a:pt x="2698" y="3172"/>
                </a:cubicBezTo>
                <a:cubicBezTo>
                  <a:pt x="2802" y="3069"/>
                  <a:pt x="2802" y="2901"/>
                  <a:pt x="2698" y="2797"/>
                </a:cubicBezTo>
                <a:cubicBezTo>
                  <a:pt x="2479" y="2578"/>
                  <a:pt x="2479" y="2578"/>
                  <a:pt x="2479" y="2578"/>
                </a:cubicBezTo>
                <a:moveTo>
                  <a:pt x="479" y="2297"/>
                </a:moveTo>
                <a:cubicBezTo>
                  <a:pt x="375" y="2401"/>
                  <a:pt x="375" y="2569"/>
                  <a:pt x="479" y="2672"/>
                </a:cubicBezTo>
                <a:cubicBezTo>
                  <a:pt x="582" y="2776"/>
                  <a:pt x="750" y="2776"/>
                  <a:pt x="854" y="2672"/>
                </a:cubicBezTo>
                <a:cubicBezTo>
                  <a:pt x="1073" y="2453"/>
                  <a:pt x="1073" y="2453"/>
                  <a:pt x="1073" y="2453"/>
                </a:cubicBezTo>
                <a:cubicBezTo>
                  <a:pt x="1177" y="2349"/>
                  <a:pt x="1177" y="2181"/>
                  <a:pt x="1073" y="2078"/>
                </a:cubicBezTo>
                <a:cubicBezTo>
                  <a:pt x="970" y="1974"/>
                  <a:pt x="802" y="1974"/>
                  <a:pt x="698" y="2078"/>
                </a:cubicBezTo>
                <a:lnTo>
                  <a:pt x="479" y="2297"/>
                </a:lnTo>
                <a:close/>
                <a:moveTo>
                  <a:pt x="854" y="2672"/>
                </a:moveTo>
                <a:cubicBezTo>
                  <a:pt x="750" y="2776"/>
                  <a:pt x="750" y="2944"/>
                  <a:pt x="854" y="3047"/>
                </a:cubicBezTo>
                <a:cubicBezTo>
                  <a:pt x="957" y="3151"/>
                  <a:pt x="1125" y="3151"/>
                  <a:pt x="1229" y="3047"/>
                </a:cubicBezTo>
                <a:cubicBezTo>
                  <a:pt x="1448" y="2828"/>
                  <a:pt x="1448" y="2828"/>
                  <a:pt x="1448" y="2828"/>
                </a:cubicBezTo>
                <a:cubicBezTo>
                  <a:pt x="1552" y="2724"/>
                  <a:pt x="1552" y="2556"/>
                  <a:pt x="1448" y="2453"/>
                </a:cubicBezTo>
                <a:cubicBezTo>
                  <a:pt x="1345" y="2349"/>
                  <a:pt x="1177" y="2349"/>
                  <a:pt x="1073" y="2453"/>
                </a:cubicBezTo>
                <a:lnTo>
                  <a:pt x="854" y="2672"/>
                </a:lnTo>
                <a:close/>
                <a:moveTo>
                  <a:pt x="1229" y="3047"/>
                </a:moveTo>
                <a:cubicBezTo>
                  <a:pt x="1125" y="3151"/>
                  <a:pt x="1125" y="3319"/>
                  <a:pt x="1229" y="3422"/>
                </a:cubicBezTo>
                <a:cubicBezTo>
                  <a:pt x="1332" y="3526"/>
                  <a:pt x="1500" y="3526"/>
                  <a:pt x="1604" y="3422"/>
                </a:cubicBezTo>
                <a:cubicBezTo>
                  <a:pt x="1823" y="3203"/>
                  <a:pt x="1823" y="3203"/>
                  <a:pt x="1823" y="3203"/>
                </a:cubicBezTo>
                <a:cubicBezTo>
                  <a:pt x="1927" y="3099"/>
                  <a:pt x="1927" y="2931"/>
                  <a:pt x="1823" y="2828"/>
                </a:cubicBezTo>
                <a:cubicBezTo>
                  <a:pt x="1720" y="2724"/>
                  <a:pt x="1552" y="2724"/>
                  <a:pt x="1448" y="2828"/>
                </a:cubicBezTo>
                <a:lnTo>
                  <a:pt x="1229" y="3047"/>
                </a:lnTo>
                <a:close/>
                <a:moveTo>
                  <a:pt x="3214" y="1813"/>
                </a:moveTo>
                <a:cubicBezTo>
                  <a:pt x="3746" y="1280"/>
                  <a:pt x="3746" y="1280"/>
                  <a:pt x="3746" y="1280"/>
                </a:cubicBezTo>
                <a:cubicBezTo>
                  <a:pt x="3762" y="1264"/>
                  <a:pt x="3762" y="1236"/>
                  <a:pt x="3746" y="1220"/>
                </a:cubicBezTo>
                <a:cubicBezTo>
                  <a:pt x="2526" y="0"/>
                  <a:pt x="2526" y="0"/>
                  <a:pt x="2526" y="0"/>
                </a:cubicBezTo>
                <a:cubicBezTo>
                  <a:pt x="2526" y="0"/>
                  <a:pt x="2526" y="0"/>
                  <a:pt x="2526" y="0"/>
                </a:cubicBezTo>
                <a:cubicBezTo>
                  <a:pt x="1436" y="363"/>
                  <a:pt x="1436" y="363"/>
                  <a:pt x="1436" y="363"/>
                </a:cubicBezTo>
                <a:cubicBezTo>
                  <a:pt x="1426" y="367"/>
                  <a:pt x="1417" y="375"/>
                  <a:pt x="1412" y="385"/>
                </a:cubicBezTo>
                <a:cubicBezTo>
                  <a:pt x="1057" y="1094"/>
                  <a:pt x="1057" y="1094"/>
                  <a:pt x="1057" y="1094"/>
                </a:cubicBezTo>
                <a:cubicBezTo>
                  <a:pt x="1037" y="1142"/>
                  <a:pt x="1026" y="1195"/>
                  <a:pt x="1026" y="1250"/>
                </a:cubicBezTo>
                <a:cubicBezTo>
                  <a:pt x="1026" y="1319"/>
                  <a:pt x="1054" y="1382"/>
                  <a:pt x="1099" y="1427"/>
                </a:cubicBezTo>
                <a:cubicBezTo>
                  <a:pt x="1144" y="1472"/>
                  <a:pt x="1207" y="1500"/>
                  <a:pt x="1276" y="1500"/>
                </a:cubicBezTo>
                <a:cubicBezTo>
                  <a:pt x="1483" y="1500"/>
                  <a:pt x="1651" y="1332"/>
                  <a:pt x="1651" y="1125"/>
                </a:cubicBezTo>
                <a:cubicBezTo>
                  <a:pt x="1651" y="918"/>
                  <a:pt x="1819" y="750"/>
                  <a:pt x="2026" y="750"/>
                </a:cubicBezTo>
                <a:cubicBezTo>
                  <a:pt x="2094" y="750"/>
                  <a:pt x="2162" y="771"/>
                  <a:pt x="2214" y="813"/>
                </a:cubicBezTo>
                <a:cubicBezTo>
                  <a:pt x="3448" y="2047"/>
                  <a:pt x="3448" y="2047"/>
                  <a:pt x="3448" y="2047"/>
                </a:cubicBezTo>
                <a:cubicBezTo>
                  <a:pt x="3553" y="2152"/>
                  <a:pt x="3552" y="2321"/>
                  <a:pt x="3446" y="2425"/>
                </a:cubicBezTo>
                <a:cubicBezTo>
                  <a:pt x="3341" y="2527"/>
                  <a:pt x="3174" y="2523"/>
                  <a:pt x="3071" y="2420"/>
                </a:cubicBezTo>
                <a:cubicBezTo>
                  <a:pt x="2854" y="2203"/>
                  <a:pt x="2854" y="2203"/>
                  <a:pt x="2854" y="2203"/>
                </a:cubicBez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22" name="TextBox 21">
            <a:extLst>
              <a:ext uri="{FF2B5EF4-FFF2-40B4-BE49-F238E27FC236}">
                <a16:creationId xmlns:a16="http://schemas.microsoft.com/office/drawing/2014/main" id="{80EC28F1-308F-448E-B864-D8376B1A40CD}"/>
              </a:ext>
            </a:extLst>
          </p:cNvPr>
          <p:cNvSpPr txBox="1"/>
          <p:nvPr/>
        </p:nvSpPr>
        <p:spPr>
          <a:xfrm>
            <a:off x="528802" y="1414054"/>
            <a:ext cx="9456769" cy="5152180"/>
          </a:xfrm>
          <a:prstGeom prst="rect">
            <a:avLst/>
          </a:prstGeom>
          <a:noFill/>
        </p:spPr>
        <p:txBody>
          <a:bodyPr wrap="square" rtlCol="0">
            <a:spAutoFit/>
          </a:bodyPr>
          <a:lstStyle/>
          <a:p>
            <a:pPr lvl="0" defTabSz="914367">
              <a:lnSpc>
                <a:spcPct val="90000"/>
              </a:lnSpc>
              <a:spcBef>
                <a:spcPct val="20000"/>
              </a:spcBef>
              <a:buSzPct val="90000"/>
              <a:defRPr/>
            </a:pPr>
            <a:r>
              <a:rPr lang="en-US" sz="2400" b="1" dirty="0">
                <a:solidFill>
                  <a:srgbClr val="6031DF"/>
                </a:solidFill>
              </a:rPr>
              <a:t>ML.NET 1.1 announced this week</a:t>
            </a:r>
          </a:p>
          <a:p>
            <a:pPr marL="342900" lvl="0" indent="-342900" defTabSz="914367">
              <a:lnSpc>
                <a:spcPct val="90000"/>
              </a:lnSpc>
              <a:spcBef>
                <a:spcPct val="20000"/>
              </a:spcBef>
              <a:buSzPct val="90000"/>
              <a:buFont typeface="Arial" panose="020B0604020202020204" pitchFamily="34" charset="0"/>
              <a:buChar char="•"/>
              <a:defRPr/>
            </a:pPr>
            <a:r>
              <a:rPr lang="en-US" sz="2400" dirty="0">
                <a:solidFill>
                  <a:srgbClr val="505050"/>
                </a:solidFill>
              </a:rPr>
              <a:t>Added Time Series for Forecasting</a:t>
            </a:r>
          </a:p>
          <a:p>
            <a:pPr marL="342900" lvl="0" indent="-342900" defTabSz="914367">
              <a:lnSpc>
                <a:spcPct val="90000"/>
              </a:lnSpc>
              <a:spcBef>
                <a:spcPct val="20000"/>
              </a:spcBef>
              <a:buSzPct val="90000"/>
              <a:buFont typeface="Arial" panose="020B0604020202020204" pitchFamily="34" charset="0"/>
              <a:buChar char="•"/>
              <a:defRPr/>
            </a:pPr>
            <a:r>
              <a:rPr lang="en-US" sz="2400" dirty="0">
                <a:solidFill>
                  <a:srgbClr val="505050"/>
                </a:solidFill>
              </a:rPr>
              <a:t>Added more Anomaly Detection algorithms</a:t>
            </a:r>
            <a:endParaRPr lang="en-US" sz="2400" b="1" dirty="0">
              <a:solidFill>
                <a:srgbClr val="6031DF"/>
              </a:solidFill>
            </a:endParaRPr>
          </a:p>
          <a:p>
            <a:pPr lvl="0" defTabSz="914367">
              <a:lnSpc>
                <a:spcPct val="90000"/>
              </a:lnSpc>
              <a:spcBef>
                <a:spcPct val="20000"/>
              </a:spcBef>
              <a:buSzPct val="90000"/>
              <a:defRPr/>
            </a:pPr>
            <a:endParaRPr lang="en-US" sz="2400" b="1" dirty="0">
              <a:solidFill>
                <a:srgbClr val="6031DF"/>
              </a:solidFill>
            </a:endParaRPr>
          </a:p>
          <a:p>
            <a:pPr lvl="0" defTabSz="914367">
              <a:lnSpc>
                <a:spcPct val="90000"/>
              </a:lnSpc>
              <a:spcBef>
                <a:spcPct val="20000"/>
              </a:spcBef>
              <a:buSzPct val="90000"/>
              <a:defRPr/>
            </a:pPr>
            <a:r>
              <a:rPr lang="en-US" sz="2400" b="1" dirty="0">
                <a:solidFill>
                  <a:srgbClr val="6031DF"/>
                </a:solidFill>
              </a:rPr>
              <a:t>Upcoming</a:t>
            </a:r>
          </a:p>
          <a:p>
            <a:pPr marL="342900" lvl="0" indent="-342900" defTabSz="914367">
              <a:spcBef>
                <a:spcPct val="20000"/>
              </a:spcBef>
              <a:buSzPct val="90000"/>
              <a:buFont typeface="Arial" panose="020B0604020202020204" pitchFamily="34" charset="0"/>
              <a:buChar char="•"/>
              <a:defRPr/>
            </a:pPr>
            <a:r>
              <a:rPr lang="en-US" sz="2400">
                <a:solidFill>
                  <a:srgbClr val="505050"/>
                </a:solidFill>
              </a:rPr>
              <a:t>Improved </a:t>
            </a:r>
            <a:r>
              <a:rPr lang="en-US" sz="2400" b="1">
                <a:solidFill>
                  <a:srgbClr val="6031DF"/>
                </a:solidFill>
              </a:rPr>
              <a:t>AutoML</a:t>
            </a:r>
            <a:r>
              <a:rPr lang="en-US" sz="2400">
                <a:solidFill>
                  <a:srgbClr val="505050"/>
                </a:solidFill>
              </a:rPr>
              <a:t> experience for all ML scenarios </a:t>
            </a:r>
            <a:endParaRPr lang="en-US" sz="2400" dirty="0">
              <a:solidFill>
                <a:srgbClr val="505050"/>
              </a:solidFill>
            </a:endParaRPr>
          </a:p>
          <a:p>
            <a:pPr marL="342900" indent="-342900" defTabSz="914367">
              <a:spcBef>
                <a:spcPct val="20000"/>
              </a:spcBef>
              <a:buSzPct val="90000"/>
              <a:buFont typeface="Arial" panose="020B0604020202020204" pitchFamily="34" charset="0"/>
              <a:buChar char="•"/>
              <a:defRPr/>
            </a:pPr>
            <a:r>
              <a:rPr lang="en-US" sz="2400">
                <a:solidFill>
                  <a:srgbClr val="505050"/>
                </a:solidFill>
              </a:rPr>
              <a:t>Additional </a:t>
            </a:r>
            <a:r>
              <a:rPr lang="en-US" sz="2400" b="1">
                <a:solidFill>
                  <a:srgbClr val="6031DF"/>
                </a:solidFill>
              </a:rPr>
              <a:t>Deep Learning </a:t>
            </a:r>
            <a:r>
              <a:rPr lang="en-US" sz="2400">
                <a:solidFill>
                  <a:srgbClr val="505050"/>
                </a:solidFill>
              </a:rPr>
              <a:t>training support scenarios</a:t>
            </a:r>
            <a:endParaRPr lang="en-US" sz="2400" dirty="0">
              <a:solidFill>
                <a:srgbClr val="505050"/>
              </a:solidFill>
            </a:endParaRPr>
          </a:p>
          <a:p>
            <a:pPr marL="342900" lvl="0" indent="-342900" defTabSz="914367">
              <a:spcBef>
                <a:spcPct val="20000"/>
              </a:spcBef>
              <a:buSzPct val="90000"/>
              <a:buFont typeface="Arial" panose="020B0604020202020204" pitchFamily="34" charset="0"/>
              <a:buChar char="•"/>
              <a:defRPr/>
            </a:pPr>
            <a:r>
              <a:rPr lang="en-US" sz="2400">
                <a:solidFill>
                  <a:srgbClr val="505050"/>
                </a:solidFill>
              </a:rPr>
              <a:t>Connectors for </a:t>
            </a:r>
            <a:r>
              <a:rPr lang="en-US" sz="2400" b="1">
                <a:solidFill>
                  <a:srgbClr val="6031DF"/>
                </a:solidFill>
              </a:rPr>
              <a:t>data sources </a:t>
            </a:r>
            <a:r>
              <a:rPr lang="en-US" sz="2400">
                <a:solidFill>
                  <a:srgbClr val="505050"/>
                </a:solidFill>
              </a:rPr>
              <a:t>(e.g. SQL Server, Cosmos DB etc.)</a:t>
            </a:r>
            <a:endParaRPr lang="en-US" sz="2400" dirty="0">
              <a:solidFill>
                <a:srgbClr val="505050"/>
              </a:solidFill>
            </a:endParaRPr>
          </a:p>
          <a:p>
            <a:pPr marL="342900" lvl="0" indent="-342900" defTabSz="914367">
              <a:spcBef>
                <a:spcPct val="20000"/>
              </a:spcBef>
              <a:buSzPct val="90000"/>
              <a:buFont typeface="Arial" panose="020B0604020202020204" pitchFamily="34" charset="0"/>
              <a:buChar char="•"/>
              <a:defRPr/>
            </a:pPr>
            <a:r>
              <a:rPr lang="en-US" sz="2400">
                <a:solidFill>
                  <a:srgbClr val="505050"/>
                </a:solidFill>
              </a:rPr>
              <a:t>Scale-out on </a:t>
            </a:r>
            <a:r>
              <a:rPr lang="en-US" sz="2400" b="1">
                <a:solidFill>
                  <a:srgbClr val="6031DF"/>
                </a:solidFill>
              </a:rPr>
              <a:t>Azure</a:t>
            </a:r>
            <a:r>
              <a:rPr lang="en-US" sz="2400">
                <a:solidFill>
                  <a:srgbClr val="505050"/>
                </a:solidFill>
              </a:rPr>
              <a:t> for training and consumption</a:t>
            </a:r>
            <a:endParaRPr lang="en-US" sz="2400" dirty="0">
              <a:solidFill>
                <a:srgbClr val="505050"/>
              </a:solidFill>
            </a:endParaRPr>
          </a:p>
          <a:p>
            <a:pPr marL="342900" lvl="0" indent="-342900" defTabSz="914367">
              <a:spcBef>
                <a:spcPct val="20000"/>
              </a:spcBef>
              <a:buSzPct val="90000"/>
              <a:buFont typeface="Arial" panose="020B0604020202020204" pitchFamily="34" charset="0"/>
              <a:buChar char="•"/>
              <a:defRPr/>
            </a:pPr>
            <a:r>
              <a:rPr lang="en-US" sz="2400">
                <a:solidFill>
                  <a:srgbClr val="505050"/>
                </a:solidFill>
              </a:rPr>
              <a:t>Improve tooling in Visual Studio and .NET (</a:t>
            </a:r>
            <a:r>
              <a:rPr lang="en-US" sz="2400" b="1">
                <a:solidFill>
                  <a:srgbClr val="6031DF"/>
                </a:solidFill>
              </a:rPr>
              <a:t>Model Builder </a:t>
            </a:r>
            <a:r>
              <a:rPr lang="en-US" sz="2400">
                <a:solidFill>
                  <a:srgbClr val="6031DF"/>
                </a:solidFill>
              </a:rPr>
              <a:t>&amp; </a:t>
            </a:r>
            <a:r>
              <a:rPr lang="en-US" sz="2400" b="1">
                <a:solidFill>
                  <a:srgbClr val="6031DF"/>
                </a:solidFill>
              </a:rPr>
              <a:t>CLI</a:t>
            </a:r>
            <a:r>
              <a:rPr lang="en-US" sz="2400">
                <a:solidFill>
                  <a:srgbClr val="505050"/>
                </a:solidFill>
              </a:rPr>
              <a:t>)</a:t>
            </a:r>
            <a:endParaRPr lang="en-US" sz="2400" dirty="0">
              <a:solidFill>
                <a:srgbClr val="505050"/>
              </a:solidFill>
            </a:endParaRPr>
          </a:p>
          <a:p>
            <a:pPr marL="342900" lvl="0" indent="-342900" defTabSz="914367">
              <a:spcBef>
                <a:spcPct val="20000"/>
              </a:spcBef>
              <a:buSzPct val="90000"/>
              <a:buFont typeface="Arial" panose="020B0604020202020204" pitchFamily="34" charset="0"/>
              <a:buChar char="•"/>
              <a:defRPr/>
            </a:pPr>
            <a:r>
              <a:rPr lang="en-US" sz="2400" b="1" dirty="0">
                <a:solidFill>
                  <a:srgbClr val="505050"/>
                </a:solidFill>
              </a:rPr>
              <a:t> </a:t>
            </a:r>
            <a:r>
              <a:rPr lang="en-US" sz="2400" b="1" dirty="0">
                <a:solidFill>
                  <a:srgbClr val="6031DF"/>
                </a:solidFill>
              </a:rPr>
              <a:t>ARM</a:t>
            </a:r>
            <a:r>
              <a:rPr lang="en-US" sz="2400" dirty="0">
                <a:solidFill>
                  <a:srgbClr val="6031DF"/>
                </a:solidFill>
              </a:rPr>
              <a:t> </a:t>
            </a:r>
            <a:r>
              <a:rPr lang="en-US" sz="2400" dirty="0">
                <a:solidFill>
                  <a:srgbClr val="505050"/>
                </a:solidFill>
              </a:rPr>
              <a:t>support</a:t>
            </a:r>
          </a:p>
          <a:p>
            <a:pPr marL="342900" lvl="0" indent="-342900" defTabSz="914367">
              <a:spcBef>
                <a:spcPct val="20000"/>
              </a:spcBef>
              <a:buSzPct val="90000"/>
              <a:buFont typeface="Arial" panose="020B0604020202020204" pitchFamily="34" charset="0"/>
              <a:buChar char="•"/>
              <a:defRPr/>
            </a:pPr>
            <a:r>
              <a:rPr lang="en-US" sz="2400" dirty="0">
                <a:solidFill>
                  <a:srgbClr val="505050"/>
                </a:solidFill>
              </a:rPr>
              <a:t> </a:t>
            </a:r>
            <a:r>
              <a:rPr lang="en-US" sz="2400" b="1">
                <a:solidFill>
                  <a:srgbClr val="6031DF"/>
                </a:solidFill>
              </a:rPr>
              <a:t>Additional ML tasks</a:t>
            </a:r>
            <a:endParaRPr lang="en-US" sz="2400" dirty="0">
              <a:solidFill>
                <a:srgbClr val="505050"/>
              </a:solidFill>
            </a:endParaRPr>
          </a:p>
        </p:txBody>
      </p:sp>
      <p:sp>
        <p:nvSpPr>
          <p:cNvPr id="7" name="Rectangle 6">
            <a:extLst>
              <a:ext uri="{FF2B5EF4-FFF2-40B4-BE49-F238E27FC236}">
                <a16:creationId xmlns:a16="http://schemas.microsoft.com/office/drawing/2014/main" id="{51CD441E-1840-954B-8E31-FBD0992E86FC}"/>
              </a:ext>
            </a:extLst>
          </p:cNvPr>
          <p:cNvSpPr/>
          <p:nvPr/>
        </p:nvSpPr>
        <p:spPr bwMode="auto">
          <a:xfrm>
            <a:off x="-17507" y="-56434"/>
            <a:ext cx="12209507" cy="1078410"/>
          </a:xfrm>
          <a:prstGeom prst="rect">
            <a:avLst/>
          </a:prstGeom>
          <a:solidFill>
            <a:srgbClr val="6031D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defTabSz="914367">
              <a:lnSpc>
                <a:spcPct val="90000"/>
              </a:lnSpc>
              <a:spcBef>
                <a:spcPct val="0"/>
              </a:spcBef>
              <a:spcAft>
                <a:spcPts val="1200"/>
              </a:spcAft>
              <a:defRPr/>
            </a:pPr>
            <a:r>
              <a:rPr lang="en-US" sz="4000" spc="-100">
                <a:ln w="3175">
                  <a:noFill/>
                </a:ln>
                <a:solidFill>
                  <a:schemeClr val="bg1"/>
                </a:solidFill>
                <a:latin typeface="Segoe UI Light"/>
              </a:rPr>
              <a:t>The Road Ahead</a:t>
            </a:r>
            <a:endParaRPr lang="en-US" sz="4000">
              <a:solidFill>
                <a:schemeClr val="bg1"/>
              </a:solidFill>
            </a:endParaRPr>
          </a:p>
        </p:txBody>
      </p:sp>
    </p:spTree>
    <p:extLst>
      <p:ext uri="{BB962C8B-B14F-4D97-AF65-F5344CB8AC3E}">
        <p14:creationId xmlns:p14="http://schemas.microsoft.com/office/powerpoint/2010/main" val="354245630"/>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6031DF"/>
        </a:solidFill>
        <a:effectLst/>
      </p:bgPr>
    </p:bg>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8D6F99BA-1FF5-4236-9CEA-8C7C43BB6D87}"/>
              </a:ext>
            </a:extLst>
          </p:cNvPr>
          <p:cNvSpPr>
            <a:spLocks noGrp="1"/>
          </p:cNvSpPr>
          <p:nvPr>
            <p:ph type="title"/>
          </p:nvPr>
        </p:nvSpPr>
        <p:spPr>
          <a:xfrm>
            <a:off x="585216" y="2875002"/>
            <a:ext cx="9144000" cy="1107996"/>
          </a:xfrm>
        </p:spPr>
        <p:txBody>
          <a:bodyPr/>
          <a:lstStyle/>
          <a:p>
            <a:r>
              <a:rPr lang="en-US">
                <a:ea typeface="+mj-lt"/>
                <a:cs typeface="+mj-lt"/>
              </a:rPr>
              <a:t>Get started with ML.NET at:</a:t>
            </a:r>
            <a:br>
              <a:rPr lang="en-US">
                <a:ea typeface="+mj-lt"/>
                <a:cs typeface="+mj-lt"/>
              </a:rPr>
            </a:br>
            <a:r>
              <a:rPr lang="en-US" sz="4400" b="1">
                <a:solidFill>
                  <a:schemeClr val="tx1"/>
                </a:solidFill>
                <a:ea typeface="+mj-lt"/>
                <a:cs typeface="+mj-lt"/>
                <a:hlinkClick r:id="rId3">
                  <a:extLst>
                    <a:ext uri="{A12FA001-AC4F-418D-AE19-62706E023703}">
                      <ahyp:hlinkClr xmlns:ahyp="http://schemas.microsoft.com/office/drawing/2018/hyperlinkcolor" val="tx"/>
                    </a:ext>
                  </a:extLst>
                </a:hlinkClick>
              </a:rPr>
              <a:t>http://dot.net/ml</a:t>
            </a:r>
            <a:r>
              <a:rPr lang="en-US" b="1">
                <a:solidFill>
                  <a:schemeClr val="tx1"/>
                </a:solidFill>
                <a:ea typeface="+mj-lt"/>
                <a:cs typeface="+mj-lt"/>
              </a:rPr>
              <a:t> </a:t>
            </a:r>
            <a:r>
              <a:rPr lang="en-US">
                <a:solidFill>
                  <a:srgbClr val="FFB900"/>
                </a:solidFill>
                <a:ea typeface="+mj-lt"/>
                <a:cs typeface="+mj-lt"/>
              </a:rPr>
              <a:t> </a:t>
            </a:r>
          </a:p>
        </p:txBody>
      </p:sp>
      <p:sp>
        <p:nvSpPr>
          <p:cNvPr id="3" name="TextBox 12">
            <a:extLst>
              <a:ext uri="{FF2B5EF4-FFF2-40B4-BE49-F238E27FC236}">
                <a16:creationId xmlns:a16="http://schemas.microsoft.com/office/drawing/2014/main" id="{367F008B-1856-E94F-8F63-24EF433923C7}"/>
              </a:ext>
            </a:extLst>
          </p:cNvPr>
          <p:cNvSpPr txBox="1"/>
          <p:nvPr/>
        </p:nvSpPr>
        <p:spPr>
          <a:xfrm>
            <a:off x="451916" y="4077331"/>
            <a:ext cx="8129162" cy="627864"/>
          </a:xfrm>
          <a:prstGeom prst="rect">
            <a:avLst/>
          </a:prstGeom>
          <a:noFill/>
        </p:spPr>
        <p:txBody>
          <a:bodyPr wrap="square" lIns="182880" tIns="146304" rIns="182880" bIns="146304" rtlCol="0" anchor="ctr">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nSpc>
                <a:spcPct val="90000"/>
              </a:lnSpc>
              <a:spcBef>
                <a:spcPct val="20000"/>
              </a:spcBef>
              <a:buSzPct val="90000"/>
              <a:defRPr/>
            </a:pPr>
            <a:endParaRPr lang="en-US" sz="2400" b="0" i="0" u="none" strike="noStrike" kern="1200" cap="none" spc="0" normalizeH="0" baseline="0" noProof="0">
              <a:ln>
                <a:noFill/>
              </a:ln>
              <a:solidFill>
                <a:srgbClr val="FFB900"/>
              </a:solidFill>
              <a:effectLst/>
              <a:uLnTx/>
              <a:uFillTx/>
              <a:latin typeface="Segoe UI"/>
              <a:cs typeface="Segoe UI"/>
            </a:endParaRPr>
          </a:p>
        </p:txBody>
      </p:sp>
    </p:spTree>
    <p:extLst>
      <p:ext uri="{BB962C8B-B14F-4D97-AF65-F5344CB8AC3E}">
        <p14:creationId xmlns:p14="http://schemas.microsoft.com/office/powerpoint/2010/main" val="3560169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9F579A-1C00-46C6-B334-5F0F45E2E154}"/>
              </a:ext>
            </a:extLst>
          </p:cNvPr>
          <p:cNvSpPr>
            <a:spLocks noGrp="1"/>
          </p:cNvSpPr>
          <p:nvPr>
            <p:ph type="title"/>
          </p:nvPr>
        </p:nvSpPr>
        <p:spPr>
          <a:xfrm>
            <a:off x="813526" y="2686570"/>
            <a:ext cx="11655840" cy="1484860"/>
          </a:xfrm>
        </p:spPr>
        <p:txBody>
          <a:bodyPr/>
          <a:lstStyle/>
          <a:p>
            <a:r>
              <a:rPr lang="en-US" sz="8800"/>
              <a:t>Appendix</a:t>
            </a:r>
          </a:p>
        </p:txBody>
      </p:sp>
    </p:spTree>
    <p:extLst>
      <p:ext uri="{BB962C8B-B14F-4D97-AF65-F5344CB8AC3E}">
        <p14:creationId xmlns:p14="http://schemas.microsoft.com/office/powerpoint/2010/main" val="1676572316"/>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4892F9-2CF6-4F61-91DB-C644D6154739}"/>
              </a:ext>
            </a:extLst>
          </p:cNvPr>
          <p:cNvSpPr>
            <a:spLocks noGrp="1"/>
          </p:cNvSpPr>
          <p:nvPr>
            <p:ph type="title"/>
          </p:nvPr>
        </p:nvSpPr>
        <p:spPr>
          <a:xfrm>
            <a:off x="182154" y="2778711"/>
            <a:ext cx="11655840" cy="899665"/>
          </a:xfrm>
        </p:spPr>
        <p:txBody>
          <a:bodyPr/>
          <a:lstStyle/>
          <a:p>
            <a:r>
              <a:rPr lang="en-US"/>
              <a:t>ML.NET: Key concepts </a:t>
            </a:r>
          </a:p>
        </p:txBody>
      </p:sp>
    </p:spTree>
    <p:extLst>
      <p:ext uri="{BB962C8B-B14F-4D97-AF65-F5344CB8AC3E}">
        <p14:creationId xmlns:p14="http://schemas.microsoft.com/office/powerpoint/2010/main" val="1038535664"/>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Graphic 30">
            <a:extLst>
              <a:ext uri="{FF2B5EF4-FFF2-40B4-BE49-F238E27FC236}">
                <a16:creationId xmlns:a16="http://schemas.microsoft.com/office/drawing/2014/main" id="{80CF136A-64AD-4861-B87D-D6A9E66212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39403" y="2126302"/>
            <a:ext cx="1869548" cy="1905159"/>
          </a:xfrm>
          <a:prstGeom prst="rect">
            <a:avLst/>
          </a:prstGeom>
        </p:spPr>
      </p:pic>
      <p:pic>
        <p:nvPicPr>
          <p:cNvPr id="34" name="Graphic 33">
            <a:extLst>
              <a:ext uri="{FF2B5EF4-FFF2-40B4-BE49-F238E27FC236}">
                <a16:creationId xmlns:a16="http://schemas.microsoft.com/office/drawing/2014/main" id="{F96C5D6A-0C84-43A9-9653-EC61BF26F4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02305" y="2207283"/>
            <a:ext cx="2085423" cy="1743196"/>
          </a:xfrm>
          <a:prstGeom prst="rect">
            <a:avLst/>
          </a:prstGeom>
        </p:spPr>
      </p:pic>
      <p:grpSp>
        <p:nvGrpSpPr>
          <p:cNvPr id="35" name="Group 34">
            <a:extLst>
              <a:ext uri="{FF2B5EF4-FFF2-40B4-BE49-F238E27FC236}">
                <a16:creationId xmlns:a16="http://schemas.microsoft.com/office/drawing/2014/main" id="{BB5044A0-E1CF-4A38-968A-08C264D5E4AD}"/>
              </a:ext>
            </a:extLst>
          </p:cNvPr>
          <p:cNvGrpSpPr/>
          <p:nvPr/>
        </p:nvGrpSpPr>
        <p:grpSpPr>
          <a:xfrm>
            <a:off x="1428490" y="2160325"/>
            <a:ext cx="1822139" cy="1837113"/>
            <a:chOff x="417356" y="1710268"/>
            <a:chExt cx="1611859" cy="1523971"/>
          </a:xfrm>
        </p:grpSpPr>
        <p:grpSp>
          <p:nvGrpSpPr>
            <p:cNvPr id="36" name="Group 35">
              <a:extLst>
                <a:ext uri="{FF2B5EF4-FFF2-40B4-BE49-F238E27FC236}">
                  <a16:creationId xmlns:a16="http://schemas.microsoft.com/office/drawing/2014/main" id="{D736E48F-3832-424A-A3BA-BAC2520609BA}"/>
                </a:ext>
              </a:extLst>
            </p:cNvPr>
            <p:cNvGrpSpPr/>
            <p:nvPr/>
          </p:nvGrpSpPr>
          <p:grpSpPr>
            <a:xfrm>
              <a:off x="417356" y="1710268"/>
              <a:ext cx="430961" cy="1413950"/>
              <a:chOff x="1395310" y="3332039"/>
              <a:chExt cx="430961" cy="1413950"/>
            </a:xfrm>
          </p:grpSpPr>
          <p:sp>
            <p:nvSpPr>
              <p:cNvPr id="86" name="Isosceles Triangle 85">
                <a:extLst>
                  <a:ext uri="{FF2B5EF4-FFF2-40B4-BE49-F238E27FC236}">
                    <a16:creationId xmlns:a16="http://schemas.microsoft.com/office/drawing/2014/main" id="{8335CAA5-149F-4D5A-8DAB-1C63AED36689}"/>
                  </a:ext>
                </a:extLst>
              </p:cNvPr>
              <p:cNvSpPr/>
              <p:nvPr/>
            </p:nvSpPr>
            <p:spPr bwMode="auto">
              <a:xfrm>
                <a:off x="1395310" y="3332039"/>
                <a:ext cx="430961" cy="371518"/>
              </a:xfrm>
              <a:prstGeom prst="triangle">
                <a:avLst/>
              </a:prstGeom>
              <a:solidFill>
                <a:schemeClr val="bg1">
                  <a:alpha val="4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solidFill>
                    <a:prstClr val="black"/>
                  </a:solidFill>
                  <a:effectLst/>
                  <a:uLnTx/>
                  <a:uFillTx/>
                  <a:latin typeface="Calibri" panose="020F0502020204030204"/>
                  <a:ea typeface="Segoe UI" pitchFamily="34" charset="0"/>
                  <a:cs typeface="Segoe UI" pitchFamily="34" charset="0"/>
                </a:endParaRPr>
              </a:p>
            </p:txBody>
          </p:sp>
          <p:sp>
            <p:nvSpPr>
              <p:cNvPr id="87" name="Rectangle 86">
                <a:extLst>
                  <a:ext uri="{FF2B5EF4-FFF2-40B4-BE49-F238E27FC236}">
                    <a16:creationId xmlns:a16="http://schemas.microsoft.com/office/drawing/2014/main" id="{CE4D3C05-D172-4736-91ED-9836F1C6AA5D}"/>
                  </a:ext>
                </a:extLst>
              </p:cNvPr>
              <p:cNvSpPr/>
              <p:nvPr/>
            </p:nvSpPr>
            <p:spPr bwMode="auto">
              <a:xfrm>
                <a:off x="1438477" y="3855311"/>
                <a:ext cx="344626" cy="344626"/>
              </a:xfrm>
              <a:prstGeom prst="rect">
                <a:avLst/>
              </a:prstGeom>
              <a:solidFill>
                <a:schemeClr val="bg1">
                  <a:alpha val="4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solidFill>
                    <a:prstClr val="black"/>
                  </a:solidFill>
                  <a:effectLst/>
                  <a:uLnTx/>
                  <a:uFillTx/>
                  <a:latin typeface="Calibri" panose="020F0502020204030204"/>
                  <a:ea typeface="Segoe UI" pitchFamily="34" charset="0"/>
                  <a:cs typeface="Segoe UI" pitchFamily="34" charset="0"/>
                </a:endParaRPr>
              </a:p>
            </p:txBody>
          </p:sp>
          <p:sp>
            <p:nvSpPr>
              <p:cNvPr id="88" name="Oval 87">
                <a:extLst>
                  <a:ext uri="{FF2B5EF4-FFF2-40B4-BE49-F238E27FC236}">
                    <a16:creationId xmlns:a16="http://schemas.microsoft.com/office/drawing/2014/main" id="{84D65366-35D9-40C7-8DDD-E859CB99300A}"/>
                  </a:ext>
                </a:extLst>
              </p:cNvPr>
              <p:cNvSpPr/>
              <p:nvPr/>
            </p:nvSpPr>
            <p:spPr bwMode="auto">
              <a:xfrm>
                <a:off x="1413641" y="4351691"/>
                <a:ext cx="394299" cy="394298"/>
              </a:xfrm>
              <a:prstGeom prst="ellipse">
                <a:avLst/>
              </a:prstGeom>
              <a:solidFill>
                <a:schemeClr val="bg1">
                  <a:alpha val="4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Segoe UI" pitchFamily="34" charset="0"/>
                    <a:cs typeface="Segoe UI" pitchFamily="34" charset="0"/>
                  </a:rPr>
                  <a:t> </a:t>
                </a:r>
              </a:p>
            </p:txBody>
          </p:sp>
        </p:grpSp>
        <p:grpSp>
          <p:nvGrpSpPr>
            <p:cNvPr id="37" name="Group 36">
              <a:extLst>
                <a:ext uri="{FF2B5EF4-FFF2-40B4-BE49-F238E27FC236}">
                  <a16:creationId xmlns:a16="http://schemas.microsoft.com/office/drawing/2014/main" id="{458A3E64-7F7B-4B72-9CAB-356A88F5DE6F}"/>
                </a:ext>
              </a:extLst>
            </p:cNvPr>
            <p:cNvGrpSpPr/>
            <p:nvPr/>
          </p:nvGrpSpPr>
          <p:grpSpPr>
            <a:xfrm>
              <a:off x="940569" y="1710268"/>
              <a:ext cx="430961" cy="1413950"/>
              <a:chOff x="1395310" y="3332039"/>
              <a:chExt cx="430961" cy="1413950"/>
            </a:xfrm>
            <a:solidFill>
              <a:srgbClr val="F15B2A"/>
            </a:solidFill>
          </p:grpSpPr>
          <p:sp>
            <p:nvSpPr>
              <p:cNvPr id="83" name="Isosceles Triangle 82">
                <a:extLst>
                  <a:ext uri="{FF2B5EF4-FFF2-40B4-BE49-F238E27FC236}">
                    <a16:creationId xmlns:a16="http://schemas.microsoft.com/office/drawing/2014/main" id="{E897E0CA-9E18-4764-893B-9BCFA142896F}"/>
                  </a:ext>
                </a:extLst>
              </p:cNvPr>
              <p:cNvSpPr/>
              <p:nvPr/>
            </p:nvSpPr>
            <p:spPr bwMode="auto">
              <a:xfrm>
                <a:off x="1395310" y="3332039"/>
                <a:ext cx="430961" cy="371518"/>
              </a:xfrm>
              <a:prstGeom prst="triangle">
                <a:avLst/>
              </a:prstGeom>
              <a:solidFill>
                <a:srgbClr val="F15B2A">
                  <a:alpha val="46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solidFill>
                    <a:prstClr val="black"/>
                  </a:solidFill>
                  <a:effectLst/>
                  <a:uLnTx/>
                  <a:uFillTx/>
                  <a:latin typeface="Calibri" panose="020F0502020204030204"/>
                  <a:ea typeface="Segoe UI" pitchFamily="34" charset="0"/>
                  <a:cs typeface="Segoe UI" pitchFamily="34" charset="0"/>
                </a:endParaRPr>
              </a:p>
            </p:txBody>
          </p:sp>
          <p:sp>
            <p:nvSpPr>
              <p:cNvPr id="84" name="Rectangle 83">
                <a:extLst>
                  <a:ext uri="{FF2B5EF4-FFF2-40B4-BE49-F238E27FC236}">
                    <a16:creationId xmlns:a16="http://schemas.microsoft.com/office/drawing/2014/main" id="{62B705AA-23C9-4A21-BC86-3E9ACF211438}"/>
                  </a:ext>
                </a:extLst>
              </p:cNvPr>
              <p:cNvSpPr/>
              <p:nvPr/>
            </p:nvSpPr>
            <p:spPr bwMode="auto">
              <a:xfrm>
                <a:off x="1438477" y="3855311"/>
                <a:ext cx="344626" cy="344626"/>
              </a:xfrm>
              <a:prstGeom prst="rect">
                <a:avLst/>
              </a:prstGeom>
              <a:solidFill>
                <a:srgbClr val="F15B2A">
                  <a:alpha val="46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solidFill>
                    <a:prstClr val="black"/>
                  </a:solidFill>
                  <a:effectLst/>
                  <a:uLnTx/>
                  <a:uFillTx/>
                  <a:latin typeface="Calibri" panose="020F0502020204030204"/>
                  <a:ea typeface="Segoe UI" pitchFamily="34" charset="0"/>
                  <a:cs typeface="Segoe UI" pitchFamily="34" charset="0"/>
                </a:endParaRPr>
              </a:p>
            </p:txBody>
          </p:sp>
          <p:sp>
            <p:nvSpPr>
              <p:cNvPr id="85" name="Oval 84">
                <a:extLst>
                  <a:ext uri="{FF2B5EF4-FFF2-40B4-BE49-F238E27FC236}">
                    <a16:creationId xmlns:a16="http://schemas.microsoft.com/office/drawing/2014/main" id="{6A699A0C-F2A2-4C47-B44C-1E0CE6666C76}"/>
                  </a:ext>
                </a:extLst>
              </p:cNvPr>
              <p:cNvSpPr/>
              <p:nvPr/>
            </p:nvSpPr>
            <p:spPr bwMode="auto">
              <a:xfrm>
                <a:off x="1413641" y="4351691"/>
                <a:ext cx="394299" cy="394298"/>
              </a:xfrm>
              <a:prstGeom prst="ellipse">
                <a:avLst/>
              </a:prstGeom>
              <a:solidFill>
                <a:srgbClr val="F15B2A">
                  <a:alpha val="46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Segoe UI" pitchFamily="34" charset="0"/>
                    <a:cs typeface="Segoe UI" pitchFamily="34" charset="0"/>
                  </a:rPr>
                  <a:t> </a:t>
                </a:r>
              </a:p>
            </p:txBody>
          </p:sp>
        </p:grpSp>
        <p:grpSp>
          <p:nvGrpSpPr>
            <p:cNvPr id="38" name="Group 37">
              <a:extLst>
                <a:ext uri="{FF2B5EF4-FFF2-40B4-BE49-F238E27FC236}">
                  <a16:creationId xmlns:a16="http://schemas.microsoft.com/office/drawing/2014/main" id="{002A9329-144D-4418-AC9B-AFBC8DCAFDEB}"/>
                </a:ext>
              </a:extLst>
            </p:cNvPr>
            <p:cNvGrpSpPr/>
            <p:nvPr/>
          </p:nvGrpSpPr>
          <p:grpSpPr>
            <a:xfrm>
              <a:off x="1463782" y="1710268"/>
              <a:ext cx="430961" cy="1413950"/>
              <a:chOff x="1395310" y="3332039"/>
              <a:chExt cx="430961" cy="1413950"/>
            </a:xfrm>
            <a:solidFill>
              <a:srgbClr val="00BCF2"/>
            </a:solidFill>
          </p:grpSpPr>
          <p:sp>
            <p:nvSpPr>
              <p:cNvPr id="80" name="Isosceles Triangle 79">
                <a:extLst>
                  <a:ext uri="{FF2B5EF4-FFF2-40B4-BE49-F238E27FC236}">
                    <a16:creationId xmlns:a16="http://schemas.microsoft.com/office/drawing/2014/main" id="{B9EA52D2-7E7C-4A6B-B645-1BA2E7BC1B54}"/>
                  </a:ext>
                </a:extLst>
              </p:cNvPr>
              <p:cNvSpPr/>
              <p:nvPr/>
            </p:nvSpPr>
            <p:spPr bwMode="auto">
              <a:xfrm>
                <a:off x="1395310" y="3332039"/>
                <a:ext cx="430961" cy="371518"/>
              </a:xfrm>
              <a:prstGeom prst="triangle">
                <a:avLst/>
              </a:prstGeom>
              <a:solidFill>
                <a:srgbClr val="00BCF2">
                  <a:alpha val="46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solidFill>
                    <a:prstClr val="black"/>
                  </a:solidFill>
                  <a:effectLst/>
                  <a:uLnTx/>
                  <a:uFillTx/>
                  <a:latin typeface="Calibri" panose="020F0502020204030204"/>
                  <a:ea typeface="Segoe UI" pitchFamily="34" charset="0"/>
                  <a:cs typeface="Segoe UI" pitchFamily="34" charset="0"/>
                </a:endParaRPr>
              </a:p>
            </p:txBody>
          </p:sp>
          <p:sp>
            <p:nvSpPr>
              <p:cNvPr id="81" name="Rectangle 80">
                <a:extLst>
                  <a:ext uri="{FF2B5EF4-FFF2-40B4-BE49-F238E27FC236}">
                    <a16:creationId xmlns:a16="http://schemas.microsoft.com/office/drawing/2014/main" id="{200BC6FA-4F50-4AF8-B304-2A8204EC6A3C}"/>
                  </a:ext>
                </a:extLst>
              </p:cNvPr>
              <p:cNvSpPr/>
              <p:nvPr/>
            </p:nvSpPr>
            <p:spPr bwMode="auto">
              <a:xfrm>
                <a:off x="1438477" y="3855311"/>
                <a:ext cx="344626" cy="344626"/>
              </a:xfrm>
              <a:prstGeom prst="rect">
                <a:avLst/>
              </a:prstGeom>
              <a:solidFill>
                <a:srgbClr val="00BCF2">
                  <a:alpha val="46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solidFill>
                    <a:prstClr val="black"/>
                  </a:solidFill>
                  <a:effectLst/>
                  <a:uLnTx/>
                  <a:uFillTx/>
                  <a:latin typeface="Calibri" panose="020F0502020204030204"/>
                  <a:ea typeface="Segoe UI" pitchFamily="34" charset="0"/>
                  <a:cs typeface="Segoe UI" pitchFamily="34" charset="0"/>
                </a:endParaRPr>
              </a:p>
            </p:txBody>
          </p:sp>
          <p:sp>
            <p:nvSpPr>
              <p:cNvPr id="82" name="Oval 81">
                <a:extLst>
                  <a:ext uri="{FF2B5EF4-FFF2-40B4-BE49-F238E27FC236}">
                    <a16:creationId xmlns:a16="http://schemas.microsoft.com/office/drawing/2014/main" id="{80994773-8FB5-44FA-89DE-31DCDBE981AD}"/>
                  </a:ext>
                </a:extLst>
              </p:cNvPr>
              <p:cNvSpPr/>
              <p:nvPr/>
            </p:nvSpPr>
            <p:spPr bwMode="auto">
              <a:xfrm>
                <a:off x="1413641" y="4351691"/>
                <a:ext cx="394299" cy="394298"/>
              </a:xfrm>
              <a:prstGeom prst="ellipse">
                <a:avLst/>
              </a:prstGeom>
              <a:solidFill>
                <a:srgbClr val="00BCF2">
                  <a:alpha val="46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Segoe UI" pitchFamily="34" charset="0"/>
                    <a:cs typeface="Segoe UI" pitchFamily="34" charset="0"/>
                  </a:rPr>
                  <a:t> </a:t>
                </a:r>
              </a:p>
            </p:txBody>
          </p:sp>
        </p:grpSp>
        <p:grpSp>
          <p:nvGrpSpPr>
            <p:cNvPr id="41" name="Group 40">
              <a:extLst>
                <a:ext uri="{FF2B5EF4-FFF2-40B4-BE49-F238E27FC236}">
                  <a16:creationId xmlns:a16="http://schemas.microsoft.com/office/drawing/2014/main" id="{A8AF99E0-3FF0-416C-8D07-61EC0DC2DDD6}"/>
                </a:ext>
              </a:extLst>
            </p:cNvPr>
            <p:cNvGrpSpPr/>
            <p:nvPr/>
          </p:nvGrpSpPr>
          <p:grpSpPr>
            <a:xfrm>
              <a:off x="473590" y="1759166"/>
              <a:ext cx="430961" cy="1413950"/>
              <a:chOff x="1395310" y="3332039"/>
              <a:chExt cx="430961" cy="1413950"/>
            </a:xfrm>
          </p:grpSpPr>
          <p:sp>
            <p:nvSpPr>
              <p:cNvPr id="77" name="Isosceles Triangle 76">
                <a:extLst>
                  <a:ext uri="{FF2B5EF4-FFF2-40B4-BE49-F238E27FC236}">
                    <a16:creationId xmlns:a16="http://schemas.microsoft.com/office/drawing/2014/main" id="{803EBFAC-BF84-424C-B76B-B68B0A708A8C}"/>
                  </a:ext>
                </a:extLst>
              </p:cNvPr>
              <p:cNvSpPr/>
              <p:nvPr/>
            </p:nvSpPr>
            <p:spPr bwMode="auto">
              <a:xfrm>
                <a:off x="1395310" y="3332039"/>
                <a:ext cx="430961" cy="371518"/>
              </a:xfrm>
              <a:prstGeom prst="triangle">
                <a:avLst/>
              </a:prstGeom>
              <a:solidFill>
                <a:srgbClr val="B4D7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solidFill>
                    <a:prstClr val="black"/>
                  </a:solidFill>
                  <a:effectLst/>
                  <a:uLnTx/>
                  <a:uFillTx/>
                  <a:latin typeface="Calibri" panose="020F0502020204030204"/>
                  <a:ea typeface="Segoe UI" pitchFamily="34" charset="0"/>
                  <a:cs typeface="Segoe UI" pitchFamily="34" charset="0"/>
                </a:endParaRPr>
              </a:p>
            </p:txBody>
          </p:sp>
          <p:sp>
            <p:nvSpPr>
              <p:cNvPr id="78" name="Rectangle 77">
                <a:extLst>
                  <a:ext uri="{FF2B5EF4-FFF2-40B4-BE49-F238E27FC236}">
                    <a16:creationId xmlns:a16="http://schemas.microsoft.com/office/drawing/2014/main" id="{78E45BA5-4BF0-4ED3-9AFA-ACFC29198EA3}"/>
                  </a:ext>
                </a:extLst>
              </p:cNvPr>
              <p:cNvSpPr/>
              <p:nvPr/>
            </p:nvSpPr>
            <p:spPr bwMode="auto">
              <a:xfrm>
                <a:off x="1438477" y="3855311"/>
                <a:ext cx="344626" cy="344626"/>
              </a:xfrm>
              <a:prstGeom prst="rect">
                <a:avLst/>
              </a:prstGeom>
              <a:solidFill>
                <a:srgbClr val="B4D7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solidFill>
                    <a:prstClr val="black"/>
                  </a:solidFill>
                  <a:effectLst/>
                  <a:uLnTx/>
                  <a:uFillTx/>
                  <a:latin typeface="Calibri" panose="020F0502020204030204"/>
                  <a:ea typeface="Segoe UI" pitchFamily="34" charset="0"/>
                  <a:cs typeface="Segoe UI" pitchFamily="34" charset="0"/>
                </a:endParaRPr>
              </a:p>
            </p:txBody>
          </p:sp>
          <p:sp>
            <p:nvSpPr>
              <p:cNvPr id="79" name="Oval 78">
                <a:extLst>
                  <a:ext uri="{FF2B5EF4-FFF2-40B4-BE49-F238E27FC236}">
                    <a16:creationId xmlns:a16="http://schemas.microsoft.com/office/drawing/2014/main" id="{F365B999-D7CB-4EEA-A5A2-F0FEA95F61F4}"/>
                  </a:ext>
                </a:extLst>
              </p:cNvPr>
              <p:cNvSpPr/>
              <p:nvPr/>
            </p:nvSpPr>
            <p:spPr bwMode="auto">
              <a:xfrm>
                <a:off x="1413641" y="4351691"/>
                <a:ext cx="394299" cy="394298"/>
              </a:xfrm>
              <a:prstGeom prst="ellipse">
                <a:avLst/>
              </a:prstGeom>
              <a:solidFill>
                <a:srgbClr val="B4D7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Segoe UI" pitchFamily="34" charset="0"/>
                    <a:cs typeface="Segoe UI" pitchFamily="34" charset="0"/>
                  </a:rPr>
                  <a:t> </a:t>
                </a:r>
              </a:p>
            </p:txBody>
          </p:sp>
        </p:grpSp>
        <p:grpSp>
          <p:nvGrpSpPr>
            <p:cNvPr id="57" name="Group 56">
              <a:extLst>
                <a:ext uri="{FF2B5EF4-FFF2-40B4-BE49-F238E27FC236}">
                  <a16:creationId xmlns:a16="http://schemas.microsoft.com/office/drawing/2014/main" id="{670DDED4-5A59-4808-A721-C31B59F1AE70}"/>
                </a:ext>
              </a:extLst>
            </p:cNvPr>
            <p:cNvGrpSpPr/>
            <p:nvPr/>
          </p:nvGrpSpPr>
          <p:grpSpPr>
            <a:xfrm>
              <a:off x="996803" y="1759166"/>
              <a:ext cx="430961" cy="1413950"/>
              <a:chOff x="1395310" y="3332039"/>
              <a:chExt cx="430961" cy="1413950"/>
            </a:xfrm>
            <a:solidFill>
              <a:srgbClr val="AB645B"/>
            </a:solidFill>
          </p:grpSpPr>
          <p:sp>
            <p:nvSpPr>
              <p:cNvPr id="74" name="Isosceles Triangle 73">
                <a:extLst>
                  <a:ext uri="{FF2B5EF4-FFF2-40B4-BE49-F238E27FC236}">
                    <a16:creationId xmlns:a16="http://schemas.microsoft.com/office/drawing/2014/main" id="{BA0ADF95-2898-4145-BC7A-9CBDB982AA5D}"/>
                  </a:ext>
                </a:extLst>
              </p:cNvPr>
              <p:cNvSpPr/>
              <p:nvPr/>
            </p:nvSpPr>
            <p:spPr bwMode="auto">
              <a:xfrm>
                <a:off x="1395310" y="3332039"/>
                <a:ext cx="430961" cy="371518"/>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solidFill>
                    <a:prstClr val="black"/>
                  </a:solidFill>
                  <a:effectLst/>
                  <a:uLnTx/>
                  <a:uFillTx/>
                  <a:latin typeface="Calibri" panose="020F0502020204030204"/>
                  <a:ea typeface="Segoe UI" pitchFamily="34" charset="0"/>
                  <a:cs typeface="Segoe UI" pitchFamily="34" charset="0"/>
                </a:endParaRPr>
              </a:p>
            </p:txBody>
          </p:sp>
          <p:sp>
            <p:nvSpPr>
              <p:cNvPr id="75" name="Rectangle 74">
                <a:extLst>
                  <a:ext uri="{FF2B5EF4-FFF2-40B4-BE49-F238E27FC236}">
                    <a16:creationId xmlns:a16="http://schemas.microsoft.com/office/drawing/2014/main" id="{3D0C5903-DD2C-4FA9-A011-253C2478ADA4}"/>
                  </a:ext>
                </a:extLst>
              </p:cNvPr>
              <p:cNvSpPr/>
              <p:nvPr/>
            </p:nvSpPr>
            <p:spPr bwMode="auto">
              <a:xfrm>
                <a:off x="1438477" y="3855311"/>
                <a:ext cx="344626" cy="34462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solidFill>
                    <a:prstClr val="black"/>
                  </a:solidFill>
                  <a:effectLst/>
                  <a:uLnTx/>
                  <a:uFillTx/>
                  <a:latin typeface="Calibri" panose="020F0502020204030204"/>
                  <a:ea typeface="Segoe UI" pitchFamily="34" charset="0"/>
                  <a:cs typeface="Segoe UI" pitchFamily="34" charset="0"/>
                </a:endParaRPr>
              </a:p>
            </p:txBody>
          </p:sp>
          <p:sp>
            <p:nvSpPr>
              <p:cNvPr id="76" name="Oval 75">
                <a:extLst>
                  <a:ext uri="{FF2B5EF4-FFF2-40B4-BE49-F238E27FC236}">
                    <a16:creationId xmlns:a16="http://schemas.microsoft.com/office/drawing/2014/main" id="{8CD096DE-3D04-40AE-BFA1-D865F80628D9}"/>
                  </a:ext>
                </a:extLst>
              </p:cNvPr>
              <p:cNvSpPr/>
              <p:nvPr/>
            </p:nvSpPr>
            <p:spPr bwMode="auto">
              <a:xfrm>
                <a:off x="1413641" y="4351691"/>
                <a:ext cx="394299" cy="394298"/>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Segoe UI" pitchFamily="34" charset="0"/>
                    <a:cs typeface="Segoe UI" pitchFamily="34" charset="0"/>
                  </a:rPr>
                  <a:t> </a:t>
                </a:r>
              </a:p>
            </p:txBody>
          </p:sp>
        </p:grpSp>
        <p:grpSp>
          <p:nvGrpSpPr>
            <p:cNvPr id="58" name="Group 57">
              <a:extLst>
                <a:ext uri="{FF2B5EF4-FFF2-40B4-BE49-F238E27FC236}">
                  <a16:creationId xmlns:a16="http://schemas.microsoft.com/office/drawing/2014/main" id="{085B17C5-FFD4-4B83-B449-6E35AB785A2D}"/>
                </a:ext>
              </a:extLst>
            </p:cNvPr>
            <p:cNvGrpSpPr/>
            <p:nvPr/>
          </p:nvGrpSpPr>
          <p:grpSpPr>
            <a:xfrm>
              <a:off x="1520016" y="1759166"/>
              <a:ext cx="430961" cy="1413950"/>
              <a:chOff x="1395310" y="3332039"/>
              <a:chExt cx="430961" cy="1413950"/>
            </a:xfrm>
            <a:solidFill>
              <a:srgbClr val="00A8E9"/>
            </a:solidFill>
          </p:grpSpPr>
          <p:sp>
            <p:nvSpPr>
              <p:cNvPr id="71" name="Isosceles Triangle 70">
                <a:extLst>
                  <a:ext uri="{FF2B5EF4-FFF2-40B4-BE49-F238E27FC236}">
                    <a16:creationId xmlns:a16="http://schemas.microsoft.com/office/drawing/2014/main" id="{C1B62839-FCEB-4E1D-BE20-FB3AF0D3B7D3}"/>
                  </a:ext>
                </a:extLst>
              </p:cNvPr>
              <p:cNvSpPr/>
              <p:nvPr/>
            </p:nvSpPr>
            <p:spPr bwMode="auto">
              <a:xfrm>
                <a:off x="1395310" y="3332039"/>
                <a:ext cx="430961" cy="371518"/>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solidFill>
                    <a:prstClr val="black"/>
                  </a:solidFill>
                  <a:effectLst/>
                  <a:uLnTx/>
                  <a:uFillTx/>
                  <a:latin typeface="Calibri" panose="020F0502020204030204"/>
                  <a:ea typeface="Segoe UI" pitchFamily="34" charset="0"/>
                  <a:cs typeface="Segoe UI" pitchFamily="34" charset="0"/>
                </a:endParaRPr>
              </a:p>
            </p:txBody>
          </p:sp>
          <p:sp>
            <p:nvSpPr>
              <p:cNvPr id="72" name="Rectangle 71">
                <a:extLst>
                  <a:ext uri="{FF2B5EF4-FFF2-40B4-BE49-F238E27FC236}">
                    <a16:creationId xmlns:a16="http://schemas.microsoft.com/office/drawing/2014/main" id="{E12F35F7-60A8-4878-98D0-4D375E465714}"/>
                  </a:ext>
                </a:extLst>
              </p:cNvPr>
              <p:cNvSpPr/>
              <p:nvPr/>
            </p:nvSpPr>
            <p:spPr bwMode="auto">
              <a:xfrm>
                <a:off x="1438477" y="3855311"/>
                <a:ext cx="344626" cy="34462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solidFill>
                    <a:prstClr val="black"/>
                  </a:solidFill>
                  <a:effectLst/>
                  <a:uLnTx/>
                  <a:uFillTx/>
                  <a:latin typeface="Calibri" panose="020F0502020204030204"/>
                  <a:ea typeface="Segoe UI" pitchFamily="34" charset="0"/>
                  <a:cs typeface="Segoe UI" pitchFamily="34" charset="0"/>
                </a:endParaRPr>
              </a:p>
            </p:txBody>
          </p:sp>
          <p:sp>
            <p:nvSpPr>
              <p:cNvPr id="73" name="Oval 72">
                <a:extLst>
                  <a:ext uri="{FF2B5EF4-FFF2-40B4-BE49-F238E27FC236}">
                    <a16:creationId xmlns:a16="http://schemas.microsoft.com/office/drawing/2014/main" id="{7027912C-2211-4B64-B465-039BAB01D7F7}"/>
                  </a:ext>
                </a:extLst>
              </p:cNvPr>
              <p:cNvSpPr/>
              <p:nvPr/>
            </p:nvSpPr>
            <p:spPr bwMode="auto">
              <a:xfrm>
                <a:off x="1413641" y="4351691"/>
                <a:ext cx="394299" cy="394298"/>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Segoe UI" pitchFamily="34" charset="0"/>
                    <a:cs typeface="Segoe UI" pitchFamily="34" charset="0"/>
                  </a:rPr>
                  <a:t> </a:t>
                </a:r>
              </a:p>
            </p:txBody>
          </p:sp>
        </p:grpSp>
        <p:grpSp>
          <p:nvGrpSpPr>
            <p:cNvPr id="59" name="Group 58">
              <a:extLst>
                <a:ext uri="{FF2B5EF4-FFF2-40B4-BE49-F238E27FC236}">
                  <a16:creationId xmlns:a16="http://schemas.microsoft.com/office/drawing/2014/main" id="{75AF60AC-38C3-4B0D-8888-25D679A791B5}"/>
                </a:ext>
              </a:extLst>
            </p:cNvPr>
            <p:cNvGrpSpPr/>
            <p:nvPr/>
          </p:nvGrpSpPr>
          <p:grpSpPr>
            <a:xfrm>
              <a:off x="551828" y="1820289"/>
              <a:ext cx="430961" cy="1413950"/>
              <a:chOff x="1395310" y="3332039"/>
              <a:chExt cx="430961" cy="1413950"/>
            </a:xfrm>
          </p:grpSpPr>
          <p:sp>
            <p:nvSpPr>
              <p:cNvPr id="68" name="Isosceles Triangle 67">
                <a:extLst>
                  <a:ext uri="{FF2B5EF4-FFF2-40B4-BE49-F238E27FC236}">
                    <a16:creationId xmlns:a16="http://schemas.microsoft.com/office/drawing/2014/main" id="{C3554B42-B953-4711-A00F-51A7664EF066}"/>
                  </a:ext>
                </a:extLst>
              </p:cNvPr>
              <p:cNvSpPr/>
              <p:nvPr/>
            </p:nvSpPr>
            <p:spPr bwMode="auto">
              <a:xfrm>
                <a:off x="1395310" y="3332039"/>
                <a:ext cx="430961" cy="371518"/>
              </a:xfrm>
              <a:prstGeom prst="triangl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solidFill>
                    <a:prstClr val="black"/>
                  </a:solidFill>
                  <a:effectLst/>
                  <a:uLnTx/>
                  <a:uFillTx/>
                  <a:latin typeface="Calibri" panose="020F0502020204030204"/>
                  <a:ea typeface="Segoe UI" pitchFamily="34" charset="0"/>
                  <a:cs typeface="Segoe UI" pitchFamily="34" charset="0"/>
                </a:endParaRPr>
              </a:p>
            </p:txBody>
          </p:sp>
          <p:sp>
            <p:nvSpPr>
              <p:cNvPr id="69" name="Rectangle 68">
                <a:extLst>
                  <a:ext uri="{FF2B5EF4-FFF2-40B4-BE49-F238E27FC236}">
                    <a16:creationId xmlns:a16="http://schemas.microsoft.com/office/drawing/2014/main" id="{95E7E586-5E6E-4937-A9C6-0A9AB840CBCD}"/>
                  </a:ext>
                </a:extLst>
              </p:cNvPr>
              <p:cNvSpPr/>
              <p:nvPr/>
            </p:nvSpPr>
            <p:spPr bwMode="auto">
              <a:xfrm>
                <a:off x="1438477" y="3855311"/>
                <a:ext cx="344626" cy="34462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solidFill>
                    <a:prstClr val="black"/>
                  </a:solidFill>
                  <a:effectLst/>
                  <a:uLnTx/>
                  <a:uFillTx/>
                  <a:latin typeface="Calibri" panose="020F0502020204030204"/>
                  <a:ea typeface="Segoe UI" pitchFamily="34" charset="0"/>
                  <a:cs typeface="Segoe UI" pitchFamily="34" charset="0"/>
                </a:endParaRPr>
              </a:p>
            </p:txBody>
          </p:sp>
          <p:sp>
            <p:nvSpPr>
              <p:cNvPr id="70" name="Oval 69">
                <a:extLst>
                  <a:ext uri="{FF2B5EF4-FFF2-40B4-BE49-F238E27FC236}">
                    <a16:creationId xmlns:a16="http://schemas.microsoft.com/office/drawing/2014/main" id="{9E47EEBD-56A3-4017-91F5-129CA1A8734E}"/>
                  </a:ext>
                </a:extLst>
              </p:cNvPr>
              <p:cNvSpPr/>
              <p:nvPr/>
            </p:nvSpPr>
            <p:spPr bwMode="auto">
              <a:xfrm>
                <a:off x="1413641" y="4351691"/>
                <a:ext cx="394299" cy="394298"/>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Segoe UI" pitchFamily="34" charset="0"/>
                    <a:cs typeface="Segoe UI" pitchFamily="34" charset="0"/>
                  </a:rPr>
                  <a:t> </a:t>
                </a:r>
              </a:p>
            </p:txBody>
          </p:sp>
        </p:grpSp>
        <p:grpSp>
          <p:nvGrpSpPr>
            <p:cNvPr id="60" name="Group 59">
              <a:extLst>
                <a:ext uri="{FF2B5EF4-FFF2-40B4-BE49-F238E27FC236}">
                  <a16:creationId xmlns:a16="http://schemas.microsoft.com/office/drawing/2014/main" id="{00A30D58-6CBB-4546-99BB-83B65ABD4B6C}"/>
                </a:ext>
              </a:extLst>
            </p:cNvPr>
            <p:cNvGrpSpPr/>
            <p:nvPr/>
          </p:nvGrpSpPr>
          <p:grpSpPr>
            <a:xfrm>
              <a:off x="1075041" y="1820289"/>
              <a:ext cx="430961" cy="1413950"/>
              <a:chOff x="1395310" y="3332039"/>
              <a:chExt cx="430961" cy="1413950"/>
            </a:xfrm>
            <a:solidFill>
              <a:srgbClr val="F15B2A"/>
            </a:solidFill>
          </p:grpSpPr>
          <p:sp>
            <p:nvSpPr>
              <p:cNvPr id="65" name="Isosceles Triangle 64">
                <a:extLst>
                  <a:ext uri="{FF2B5EF4-FFF2-40B4-BE49-F238E27FC236}">
                    <a16:creationId xmlns:a16="http://schemas.microsoft.com/office/drawing/2014/main" id="{19622EFB-47E6-4984-88BD-712F6B739E0D}"/>
                  </a:ext>
                </a:extLst>
              </p:cNvPr>
              <p:cNvSpPr/>
              <p:nvPr/>
            </p:nvSpPr>
            <p:spPr bwMode="auto">
              <a:xfrm>
                <a:off x="1395310" y="3332039"/>
                <a:ext cx="430961" cy="371518"/>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solidFill>
                    <a:prstClr val="black"/>
                  </a:solidFill>
                  <a:effectLst/>
                  <a:uLnTx/>
                  <a:uFillTx/>
                  <a:latin typeface="Calibri" panose="020F0502020204030204"/>
                  <a:ea typeface="Segoe UI" pitchFamily="34" charset="0"/>
                  <a:cs typeface="Segoe UI" pitchFamily="34" charset="0"/>
                </a:endParaRPr>
              </a:p>
            </p:txBody>
          </p:sp>
          <p:sp>
            <p:nvSpPr>
              <p:cNvPr id="66" name="Rectangle 65">
                <a:extLst>
                  <a:ext uri="{FF2B5EF4-FFF2-40B4-BE49-F238E27FC236}">
                    <a16:creationId xmlns:a16="http://schemas.microsoft.com/office/drawing/2014/main" id="{45A8251B-649E-457B-95E5-7F1A64A5529A}"/>
                  </a:ext>
                </a:extLst>
              </p:cNvPr>
              <p:cNvSpPr/>
              <p:nvPr/>
            </p:nvSpPr>
            <p:spPr bwMode="auto">
              <a:xfrm>
                <a:off x="1438477" y="3855311"/>
                <a:ext cx="344626" cy="34462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solidFill>
                    <a:prstClr val="black"/>
                  </a:solidFill>
                  <a:effectLst/>
                  <a:uLnTx/>
                  <a:uFillTx/>
                  <a:latin typeface="Calibri" panose="020F0502020204030204"/>
                  <a:ea typeface="Segoe UI" pitchFamily="34" charset="0"/>
                  <a:cs typeface="Segoe UI" pitchFamily="34" charset="0"/>
                </a:endParaRPr>
              </a:p>
            </p:txBody>
          </p:sp>
          <p:sp>
            <p:nvSpPr>
              <p:cNvPr id="67" name="Oval 66">
                <a:extLst>
                  <a:ext uri="{FF2B5EF4-FFF2-40B4-BE49-F238E27FC236}">
                    <a16:creationId xmlns:a16="http://schemas.microsoft.com/office/drawing/2014/main" id="{D58617F0-6715-4A15-92F3-A88A713FD16B}"/>
                  </a:ext>
                </a:extLst>
              </p:cNvPr>
              <p:cNvSpPr/>
              <p:nvPr/>
            </p:nvSpPr>
            <p:spPr bwMode="auto">
              <a:xfrm>
                <a:off x="1413641" y="4351691"/>
                <a:ext cx="394299" cy="394298"/>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Segoe UI" pitchFamily="34" charset="0"/>
                    <a:cs typeface="Segoe UI" pitchFamily="34" charset="0"/>
                  </a:rPr>
                  <a:t> </a:t>
                </a:r>
              </a:p>
            </p:txBody>
          </p:sp>
        </p:grpSp>
        <p:grpSp>
          <p:nvGrpSpPr>
            <p:cNvPr id="61" name="Group 60">
              <a:extLst>
                <a:ext uri="{FF2B5EF4-FFF2-40B4-BE49-F238E27FC236}">
                  <a16:creationId xmlns:a16="http://schemas.microsoft.com/office/drawing/2014/main" id="{E1D88C8D-1D64-4106-A42D-360241E5AEF7}"/>
                </a:ext>
              </a:extLst>
            </p:cNvPr>
            <p:cNvGrpSpPr/>
            <p:nvPr/>
          </p:nvGrpSpPr>
          <p:grpSpPr>
            <a:xfrm>
              <a:off x="1598254" y="1820289"/>
              <a:ext cx="430961" cy="1413950"/>
              <a:chOff x="1395310" y="3332039"/>
              <a:chExt cx="430961" cy="1413950"/>
            </a:xfrm>
            <a:solidFill>
              <a:srgbClr val="00BCF2"/>
            </a:solidFill>
          </p:grpSpPr>
          <p:sp>
            <p:nvSpPr>
              <p:cNvPr id="62" name="Isosceles Triangle 61">
                <a:extLst>
                  <a:ext uri="{FF2B5EF4-FFF2-40B4-BE49-F238E27FC236}">
                    <a16:creationId xmlns:a16="http://schemas.microsoft.com/office/drawing/2014/main" id="{D6A576AE-8A47-4E8A-BBA3-F5E99FEF4132}"/>
                  </a:ext>
                </a:extLst>
              </p:cNvPr>
              <p:cNvSpPr/>
              <p:nvPr/>
            </p:nvSpPr>
            <p:spPr bwMode="auto">
              <a:xfrm>
                <a:off x="1395310" y="3332039"/>
                <a:ext cx="430961" cy="371518"/>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solidFill>
                    <a:prstClr val="black"/>
                  </a:solidFill>
                  <a:effectLst/>
                  <a:uLnTx/>
                  <a:uFillTx/>
                  <a:latin typeface="Calibri" panose="020F0502020204030204"/>
                  <a:ea typeface="Segoe UI" pitchFamily="34" charset="0"/>
                  <a:cs typeface="Segoe UI" pitchFamily="34" charset="0"/>
                </a:endParaRPr>
              </a:p>
            </p:txBody>
          </p:sp>
          <p:sp>
            <p:nvSpPr>
              <p:cNvPr id="63" name="Rectangle 62">
                <a:extLst>
                  <a:ext uri="{FF2B5EF4-FFF2-40B4-BE49-F238E27FC236}">
                    <a16:creationId xmlns:a16="http://schemas.microsoft.com/office/drawing/2014/main" id="{AF0DEA76-F437-4CB4-8693-4477647B4FCE}"/>
                  </a:ext>
                </a:extLst>
              </p:cNvPr>
              <p:cNvSpPr/>
              <p:nvPr/>
            </p:nvSpPr>
            <p:spPr bwMode="auto">
              <a:xfrm>
                <a:off x="1438477" y="3855311"/>
                <a:ext cx="344626" cy="34462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solidFill>
                    <a:prstClr val="black"/>
                  </a:solidFill>
                  <a:effectLst/>
                  <a:uLnTx/>
                  <a:uFillTx/>
                  <a:latin typeface="Calibri" panose="020F0502020204030204"/>
                  <a:ea typeface="Segoe UI" pitchFamily="34" charset="0"/>
                  <a:cs typeface="Segoe UI" pitchFamily="34" charset="0"/>
                </a:endParaRPr>
              </a:p>
            </p:txBody>
          </p:sp>
          <p:sp>
            <p:nvSpPr>
              <p:cNvPr id="64" name="Oval 63">
                <a:extLst>
                  <a:ext uri="{FF2B5EF4-FFF2-40B4-BE49-F238E27FC236}">
                    <a16:creationId xmlns:a16="http://schemas.microsoft.com/office/drawing/2014/main" id="{55AB5A5B-3EC8-4FF3-8DE8-E4343F191832}"/>
                  </a:ext>
                </a:extLst>
              </p:cNvPr>
              <p:cNvSpPr/>
              <p:nvPr/>
            </p:nvSpPr>
            <p:spPr bwMode="auto">
              <a:xfrm>
                <a:off x="1413641" y="4351691"/>
                <a:ext cx="394299" cy="394298"/>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Segoe UI" pitchFamily="34" charset="0"/>
                    <a:cs typeface="Segoe UI" pitchFamily="34" charset="0"/>
                  </a:rPr>
                  <a:t> </a:t>
                </a:r>
              </a:p>
            </p:txBody>
          </p:sp>
        </p:grpSp>
      </p:grpSp>
      <p:sp>
        <p:nvSpPr>
          <p:cNvPr id="89" name="Rectangle 88">
            <a:extLst>
              <a:ext uri="{FF2B5EF4-FFF2-40B4-BE49-F238E27FC236}">
                <a16:creationId xmlns:a16="http://schemas.microsoft.com/office/drawing/2014/main" id="{4701A381-9682-40F0-915A-AEE408799C98}"/>
              </a:ext>
            </a:extLst>
          </p:cNvPr>
          <p:cNvSpPr/>
          <p:nvPr/>
        </p:nvSpPr>
        <p:spPr>
          <a:xfrm>
            <a:off x="1129264" y="4320578"/>
            <a:ext cx="2395720" cy="830997"/>
          </a:xfrm>
          <a:prstGeom prst="rect">
            <a:avLst/>
          </a:prstGeom>
        </p:spPr>
        <p:txBody>
          <a:bodyPr wrap="none">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lang="en-US" sz="2400">
                <a:solidFill>
                  <a:prstClr val="black"/>
                </a:solidFill>
                <a:latin typeface="Segoe UI Light" panose="020B0502040204020203" pitchFamily="34" charset="0"/>
                <a:ea typeface="Segoe UI Semilight" charset="0"/>
                <a:cs typeface="Segoe UI Light" panose="020B0502040204020203" pitchFamily="34" charset="0"/>
              </a:rPr>
              <a:t>Load &amp; </a:t>
            </a:r>
            <a:r>
              <a:rPr kumimoji="0" lang="en-US" sz="2400" b="0" i="0" u="none" strike="noStrike" kern="1200" cap="none" spc="0" normalizeH="0" baseline="0" noProof="0">
                <a:ln>
                  <a:noFill/>
                </a:ln>
                <a:solidFill>
                  <a:prstClr val="black"/>
                </a:solidFill>
                <a:effectLst/>
                <a:uLnTx/>
                <a:uFillTx/>
                <a:latin typeface="Segoe UI Light" panose="020B0502040204020203" pitchFamily="34" charset="0"/>
                <a:ea typeface="Segoe UI Semilight" charset="0"/>
                <a:cs typeface="Segoe UI Light" panose="020B0502040204020203" pitchFamily="34" charset="0"/>
              </a:rPr>
              <a:t>Transform</a:t>
            </a:r>
          </a:p>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Segoe UI Light" panose="020B0502040204020203" pitchFamily="34" charset="0"/>
                <a:ea typeface="Segoe UI Semilight" charset="0"/>
                <a:cs typeface="Segoe UI Light" panose="020B0502040204020203" pitchFamily="34" charset="0"/>
              </a:rPr>
              <a:t>Your Data</a:t>
            </a:r>
          </a:p>
        </p:txBody>
      </p:sp>
      <p:sp>
        <p:nvSpPr>
          <p:cNvPr id="90" name="Rectangle 89">
            <a:extLst>
              <a:ext uri="{FF2B5EF4-FFF2-40B4-BE49-F238E27FC236}">
                <a16:creationId xmlns:a16="http://schemas.microsoft.com/office/drawing/2014/main" id="{34C1A29E-F941-450E-BACD-18E4B1C03275}"/>
              </a:ext>
            </a:extLst>
          </p:cNvPr>
          <p:cNvSpPr/>
          <p:nvPr/>
        </p:nvSpPr>
        <p:spPr bwMode="grayWhite">
          <a:xfrm>
            <a:off x="4683479" y="4320578"/>
            <a:ext cx="2656753" cy="461665"/>
          </a:xfrm>
          <a:prstGeom prst="rect">
            <a:avLst/>
          </a:prstGeom>
        </p:spPr>
        <p:txBody>
          <a:bodyPr wrap="none">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Segoe UI Light" panose="020B0502040204020203" pitchFamily="34" charset="0"/>
                <a:ea typeface="Segoe UI Semilight" charset="0"/>
                <a:cs typeface="Segoe UI Light" panose="020B0502040204020203" pitchFamily="34" charset="0"/>
              </a:rPr>
              <a:t>Build &amp; Train Model</a:t>
            </a:r>
          </a:p>
        </p:txBody>
      </p:sp>
      <p:sp>
        <p:nvSpPr>
          <p:cNvPr id="91" name="Rectangle 90">
            <a:extLst>
              <a:ext uri="{FF2B5EF4-FFF2-40B4-BE49-F238E27FC236}">
                <a16:creationId xmlns:a16="http://schemas.microsoft.com/office/drawing/2014/main" id="{0DBA9BA5-CBAA-495E-9C58-5A6279DE2DAF}"/>
              </a:ext>
            </a:extLst>
          </p:cNvPr>
          <p:cNvSpPr/>
          <p:nvPr/>
        </p:nvSpPr>
        <p:spPr>
          <a:xfrm>
            <a:off x="8862279" y="4320578"/>
            <a:ext cx="1535998" cy="461665"/>
          </a:xfrm>
          <a:prstGeom prst="rect">
            <a:avLst/>
          </a:prstGeom>
        </p:spPr>
        <p:txBody>
          <a:bodyPr wrap="none">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Segoe UI Light" panose="020B0502040204020203" pitchFamily="34" charset="0"/>
                <a:ea typeface="Segoe UI Semilight" charset="0"/>
                <a:cs typeface="Segoe UI Light" panose="020B0502040204020203" pitchFamily="34" charset="0"/>
              </a:rPr>
              <a:t>Use Model</a:t>
            </a:r>
          </a:p>
        </p:txBody>
      </p:sp>
      <p:sp>
        <p:nvSpPr>
          <p:cNvPr id="5" name="Arrow: Chevron 4">
            <a:extLst>
              <a:ext uri="{FF2B5EF4-FFF2-40B4-BE49-F238E27FC236}">
                <a16:creationId xmlns:a16="http://schemas.microsoft.com/office/drawing/2014/main" id="{484EBCA2-4025-43C2-B34C-B45A073EFE69}"/>
              </a:ext>
            </a:extLst>
          </p:cNvPr>
          <p:cNvSpPr/>
          <p:nvPr/>
        </p:nvSpPr>
        <p:spPr>
          <a:xfrm>
            <a:off x="3973287" y="2648679"/>
            <a:ext cx="320040" cy="860404"/>
          </a:xfrm>
          <a:prstGeom prst="chevron">
            <a:avLst>
              <a:gd name="adj" fmla="val 100000"/>
            </a:avLst>
          </a:prstGeom>
          <a:solidFill>
            <a:schemeClr val="bg1">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50" name="Arrow: Chevron 49">
            <a:extLst>
              <a:ext uri="{FF2B5EF4-FFF2-40B4-BE49-F238E27FC236}">
                <a16:creationId xmlns:a16="http://schemas.microsoft.com/office/drawing/2014/main" id="{BEE44EF9-86D3-48A6-8D03-5464E4DA7913}"/>
              </a:ext>
            </a:extLst>
          </p:cNvPr>
          <p:cNvSpPr/>
          <p:nvPr/>
        </p:nvSpPr>
        <p:spPr>
          <a:xfrm>
            <a:off x="7710386" y="2648679"/>
            <a:ext cx="320040" cy="860404"/>
          </a:xfrm>
          <a:prstGeom prst="chevron">
            <a:avLst>
              <a:gd name="adj" fmla="val 100000"/>
            </a:avLst>
          </a:prstGeom>
          <a:solidFill>
            <a:schemeClr val="bg2">
              <a:lumMod val="9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47" name="Title 8">
            <a:extLst>
              <a:ext uri="{FF2B5EF4-FFF2-40B4-BE49-F238E27FC236}">
                <a16:creationId xmlns:a16="http://schemas.microsoft.com/office/drawing/2014/main" id="{70146397-837B-45C1-92CA-36838CBFD879}"/>
              </a:ext>
            </a:extLst>
          </p:cNvPr>
          <p:cNvSpPr txBox="1">
            <a:spLocks/>
          </p:cNvSpPr>
          <p:nvPr/>
        </p:nvSpPr>
        <p:spPr>
          <a:xfrm>
            <a:off x="583019" y="1589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1200"/>
              </a:spcAft>
              <a:buClrTx/>
              <a:buSzTx/>
              <a:buFontTx/>
              <a:buNone/>
              <a:tabLst/>
              <a:defRPr/>
            </a:pPr>
            <a:r>
              <a:rPr kumimoji="0" lang="en-US" sz="4400" b="0" i="0" u="none" strike="noStrike" kern="1200" cap="none" spc="0" normalizeH="0" baseline="0" noProof="0">
                <a:ln>
                  <a:noFill/>
                </a:ln>
                <a:solidFill>
                  <a:srgbClr val="505050"/>
                </a:solidFill>
                <a:effectLst/>
                <a:uLnTx/>
                <a:uFillTx/>
                <a:latin typeface="Segoe UI Light"/>
                <a:ea typeface="+mj-ea"/>
                <a:cs typeface="+mj-cs"/>
              </a:rPr>
              <a:t>Machine Learning Workflow</a:t>
            </a:r>
          </a:p>
        </p:txBody>
      </p:sp>
    </p:spTree>
    <p:extLst>
      <p:ext uri="{BB962C8B-B14F-4D97-AF65-F5344CB8AC3E}">
        <p14:creationId xmlns:p14="http://schemas.microsoft.com/office/powerpoint/2010/main" val="3735424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C34ECAF-7BD0-4EEF-8908-1A62E67E00E1}"/>
              </a:ext>
            </a:extLst>
          </p:cNvPr>
          <p:cNvSpPr txBox="1"/>
          <p:nvPr/>
        </p:nvSpPr>
        <p:spPr>
          <a:xfrm>
            <a:off x="7098313" y="2704611"/>
            <a:ext cx="506549"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gradFill>
                  <a:gsLst>
                    <a:gs pos="2917">
                      <a:prstClr val="black"/>
                    </a:gs>
                    <a:gs pos="30000">
                      <a:prstClr val="black"/>
                    </a:gs>
                  </a:gsLst>
                  <a:lin ang="5400000" scaled="0"/>
                </a:gradFill>
                <a:effectLst/>
                <a:uLnTx/>
                <a:uFillTx/>
                <a:latin typeface="Segoe UI" panose="020B0502040204020203" pitchFamily="34" charset="0"/>
                <a:ea typeface="+mn-ea"/>
                <a:cs typeface="Segoe UI" panose="020B0502040204020203" pitchFamily="34" charset="0"/>
              </a:rPr>
              <a:t>Dog</a:t>
            </a:r>
          </a:p>
        </p:txBody>
      </p:sp>
      <p:sp>
        <p:nvSpPr>
          <p:cNvPr id="7" name="TextBox 6">
            <a:extLst>
              <a:ext uri="{FF2B5EF4-FFF2-40B4-BE49-F238E27FC236}">
                <a16:creationId xmlns:a16="http://schemas.microsoft.com/office/drawing/2014/main" id="{FB2D196E-B667-498A-9C3B-E2854A066ECE}"/>
              </a:ext>
            </a:extLst>
          </p:cNvPr>
          <p:cNvSpPr txBox="1"/>
          <p:nvPr/>
        </p:nvSpPr>
        <p:spPr>
          <a:xfrm>
            <a:off x="10427127" y="2647687"/>
            <a:ext cx="506549"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gradFill>
                  <a:gsLst>
                    <a:gs pos="2917">
                      <a:prstClr val="black"/>
                    </a:gs>
                    <a:gs pos="30000">
                      <a:prstClr val="black"/>
                    </a:gs>
                  </a:gsLst>
                  <a:lin ang="5400000" scaled="0"/>
                </a:gradFill>
                <a:effectLst/>
                <a:uLnTx/>
                <a:uFillTx/>
                <a:latin typeface="Segoe UI" panose="020B0502040204020203" pitchFamily="34" charset="0"/>
                <a:ea typeface="+mn-ea"/>
                <a:cs typeface="Segoe UI" panose="020B0502040204020203" pitchFamily="34" charset="0"/>
              </a:rPr>
              <a:t>Dog</a:t>
            </a:r>
          </a:p>
        </p:txBody>
      </p:sp>
      <p:sp>
        <p:nvSpPr>
          <p:cNvPr id="8" name="TextBox 7">
            <a:extLst>
              <a:ext uri="{FF2B5EF4-FFF2-40B4-BE49-F238E27FC236}">
                <a16:creationId xmlns:a16="http://schemas.microsoft.com/office/drawing/2014/main" id="{135C6273-B0DA-430F-8F05-87C09BCD3474}"/>
              </a:ext>
            </a:extLst>
          </p:cNvPr>
          <p:cNvSpPr txBox="1"/>
          <p:nvPr/>
        </p:nvSpPr>
        <p:spPr>
          <a:xfrm>
            <a:off x="7120632" y="4459233"/>
            <a:ext cx="1232710"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gradFill>
                  <a:gsLst>
                    <a:gs pos="2917">
                      <a:prstClr val="black"/>
                    </a:gs>
                    <a:gs pos="30000">
                      <a:prstClr val="black"/>
                    </a:gs>
                  </a:gsLst>
                  <a:lin ang="5400000" scaled="0"/>
                </a:gradFill>
                <a:effectLst/>
                <a:uLnTx/>
                <a:uFillTx/>
                <a:latin typeface="Segoe UI" panose="020B0502040204020203" pitchFamily="34" charset="0"/>
                <a:ea typeface="+mn-ea"/>
                <a:cs typeface="Segoe UI" panose="020B0502040204020203" pitchFamily="34" charset="0"/>
              </a:rPr>
              <a:t>Not a dog</a:t>
            </a:r>
          </a:p>
        </p:txBody>
      </p:sp>
      <p:sp>
        <p:nvSpPr>
          <p:cNvPr id="11" name="TextBox 10">
            <a:extLst>
              <a:ext uri="{FF2B5EF4-FFF2-40B4-BE49-F238E27FC236}">
                <a16:creationId xmlns:a16="http://schemas.microsoft.com/office/drawing/2014/main" id="{A38BCFE4-3CAB-4F7C-9334-3C00018ED2CC}"/>
              </a:ext>
            </a:extLst>
          </p:cNvPr>
          <p:cNvSpPr txBox="1"/>
          <p:nvPr/>
        </p:nvSpPr>
        <p:spPr>
          <a:xfrm>
            <a:off x="10310901" y="4481535"/>
            <a:ext cx="1232710"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gradFill>
                  <a:gsLst>
                    <a:gs pos="2917">
                      <a:prstClr val="black"/>
                    </a:gs>
                    <a:gs pos="30000">
                      <a:prstClr val="black"/>
                    </a:gs>
                  </a:gsLst>
                  <a:lin ang="5400000" scaled="0"/>
                </a:gradFill>
                <a:effectLst/>
                <a:uLnTx/>
                <a:uFillTx/>
                <a:latin typeface="Segoe UI" panose="020B0502040204020203" pitchFamily="34" charset="0"/>
                <a:ea typeface="+mn-ea"/>
                <a:cs typeface="Segoe UI" panose="020B0502040204020203" pitchFamily="34" charset="0"/>
              </a:rPr>
              <a:t>Not a dog</a:t>
            </a:r>
          </a:p>
        </p:txBody>
      </p:sp>
      <p:sp>
        <p:nvSpPr>
          <p:cNvPr id="12" name="TextBox 11">
            <a:extLst>
              <a:ext uri="{FF2B5EF4-FFF2-40B4-BE49-F238E27FC236}">
                <a16:creationId xmlns:a16="http://schemas.microsoft.com/office/drawing/2014/main" id="{BD2702F3-2E12-4E3F-8F04-5E4BE861977F}"/>
              </a:ext>
            </a:extLst>
          </p:cNvPr>
          <p:cNvSpPr txBox="1"/>
          <p:nvPr/>
        </p:nvSpPr>
        <p:spPr>
          <a:xfrm>
            <a:off x="3151487" y="2925468"/>
            <a:ext cx="1519968" cy="206210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1" u="none" strike="noStrike" kern="1200" cap="none" spc="0" normalizeH="0" baseline="0" noProof="0">
                <a:ln>
                  <a:noFill/>
                </a:ln>
                <a:solidFill>
                  <a:srgbClr val="6031DF"/>
                </a:solidFill>
                <a:effectLst/>
                <a:uLnTx/>
                <a:uFillTx/>
                <a:latin typeface="Calibri" panose="020F0502020204030204"/>
                <a:ea typeface="+mn-ea"/>
                <a:cs typeface="+mn-cs"/>
              </a:rPr>
              <a:t>f</a:t>
            </a:r>
            <a:r>
              <a:rPr kumimoji="0" lang="en-US" sz="7200" b="0" i="0" u="none" strike="noStrike" kern="1200" cap="none" spc="0" normalizeH="0" baseline="0" noProof="0">
                <a:ln>
                  <a:noFill/>
                </a:ln>
                <a:solidFill>
                  <a:srgbClr val="6031DF"/>
                </a:solidFill>
                <a:effectLst/>
                <a:uLnTx/>
                <a:uFillTx/>
                <a:latin typeface="Calibri" panose="020F0502020204030204"/>
                <a:ea typeface="+mn-ea"/>
                <a:cs typeface="+mn-cs"/>
              </a:rPr>
              <a:t>(x)</a:t>
            </a:r>
            <a:br>
              <a:rPr kumimoji="0" lang="en-US" sz="7200" b="0" i="0" u="none" strike="noStrike" kern="1200" cap="none" spc="0" normalizeH="0" baseline="0" noProof="0">
                <a:ln>
                  <a:noFill/>
                </a:ln>
                <a:solidFill>
                  <a:srgbClr val="6031DF"/>
                </a:solidFill>
                <a:effectLst/>
                <a:uLnTx/>
                <a:uFillTx/>
                <a:latin typeface="Calibri" panose="020F0502020204030204"/>
                <a:ea typeface="+mn-ea"/>
                <a:cs typeface="+mn-cs"/>
              </a:rPr>
            </a:br>
            <a:r>
              <a:rPr kumimoji="0" lang="en-US" sz="3200" b="0" i="1" u="none" strike="noStrike" kern="1200" cap="none" spc="0" normalizeH="0" baseline="0" noProof="0">
                <a:ln>
                  <a:noFill/>
                </a:ln>
                <a:solidFill>
                  <a:srgbClr val="6031DF"/>
                </a:solidFill>
                <a:effectLst/>
                <a:uLnTx/>
                <a:uFillTx/>
                <a:latin typeface="Calibri" panose="020F0502020204030204"/>
                <a:ea typeface="+mn-ea"/>
                <a:cs typeface="+mn-cs"/>
              </a:rPr>
              <a:t>Model</a:t>
            </a:r>
            <a:endParaRPr kumimoji="0" lang="en-US" sz="9600" b="0" i="1" u="none" strike="noStrike" kern="1200" cap="none" spc="0" normalizeH="0" baseline="0" noProof="0">
              <a:ln>
                <a:noFill/>
              </a:ln>
              <a:solidFill>
                <a:srgbClr val="6031DF"/>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90900B7D-0CF3-4A6C-90D1-A71CC257B9B6}"/>
              </a:ext>
            </a:extLst>
          </p:cNvPr>
          <p:cNvSpPr txBox="1"/>
          <p:nvPr/>
        </p:nvSpPr>
        <p:spPr>
          <a:xfrm>
            <a:off x="4502353" y="1227771"/>
            <a:ext cx="1342034" cy="450892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700" b="0" i="0" u="none" strike="noStrike" kern="1200" cap="none" spc="0" normalizeH="0" baseline="0" noProof="0">
                <a:ln>
                  <a:noFill/>
                </a:ln>
                <a:solidFill>
                  <a:srgbClr val="6031DF"/>
                </a:solidFill>
                <a:effectLst/>
                <a:uLnTx/>
                <a:uFillTx/>
                <a:latin typeface="Segoe UI Light" panose="020B0502040204020203" pitchFamily="34" charset="0"/>
                <a:ea typeface="+mn-ea"/>
                <a:cs typeface="Segoe UI Light" panose="020B0502040204020203" pitchFamily="34" charset="0"/>
              </a:rPr>
              <a:t>{</a:t>
            </a:r>
          </a:p>
        </p:txBody>
      </p:sp>
      <p:sp>
        <p:nvSpPr>
          <p:cNvPr id="14" name="Title 1">
            <a:extLst>
              <a:ext uri="{FF2B5EF4-FFF2-40B4-BE49-F238E27FC236}">
                <a16:creationId xmlns:a16="http://schemas.microsoft.com/office/drawing/2014/main" id="{C1D78C4B-2E42-4E48-8643-99DC228747B0}"/>
              </a:ext>
            </a:extLst>
          </p:cNvPr>
          <p:cNvSpPr txBox="1">
            <a:spLocks/>
          </p:cNvSpPr>
          <p:nvPr/>
        </p:nvSpPr>
        <p:spPr>
          <a:xfrm>
            <a:off x="176002" y="130566"/>
            <a:ext cx="11526644" cy="1097205"/>
          </a:xfrm>
          <a:prstGeom prst="rect">
            <a:avLst/>
          </a:prstGeom>
        </p:spPr>
        <p:txBody>
          <a:bodyPr lIns="146095" tIns="9131" rIns="146095" bIns="9131" anchor="b" anchorCtr="0"/>
          <a:lstStyle>
            <a:lvl1pPr marL="0" indent="0" algn="l" defTabSz="914367" rtl="0" eaLnBrk="1" latinLnBrk="0" hangingPunct="1">
              <a:lnSpc>
                <a:spcPct val="90000"/>
              </a:lnSpc>
              <a:spcBef>
                <a:spcPts val="0"/>
              </a:spcBef>
              <a:buNone/>
              <a:defRPr lang="en-US" sz="6000" b="0" kern="1200" cap="none" spc="-100" baseline="0">
                <a:ln w="3175">
                  <a:noFill/>
                </a:ln>
                <a:solidFill>
                  <a:schemeClr val="bg1"/>
                </a:solidFill>
                <a:effectLst/>
                <a:latin typeface="+mj-lt"/>
                <a:ea typeface="+mn-ea"/>
                <a:cs typeface="Segoe UI" pitchFamily="34" charset="0"/>
              </a:defRPr>
            </a:lvl1pPr>
          </a:lstStyle>
          <a:p>
            <a:pPr marL="0" marR="0" lvl="0" indent="0" algn="l" defTabSz="913055" rtl="0" eaLnBrk="1" fontAlgn="auto" latinLnBrk="0" hangingPunct="1">
              <a:lnSpc>
                <a:spcPct val="90000"/>
              </a:lnSpc>
              <a:spcBef>
                <a:spcPts val="0"/>
              </a:spcBef>
              <a:spcAft>
                <a:spcPts val="0"/>
              </a:spcAft>
              <a:buClrTx/>
              <a:buSzTx/>
              <a:buFontTx/>
              <a:buNone/>
              <a:tabLst/>
              <a:defRPr/>
            </a:pPr>
            <a:endParaRPr kumimoji="0" lang="en-US" sz="5333" b="0" i="0" u="none" strike="noStrike" kern="1200" cap="none" spc="-100" normalizeH="0" baseline="0" noProof="0">
              <a:ln w="3175">
                <a:noFill/>
              </a:ln>
              <a:solidFill>
                <a:prstClr val="white">
                  <a:lumMod val="50000"/>
                </a:prstClr>
              </a:solidFill>
              <a:effectLst/>
              <a:uLnTx/>
              <a:uFillTx/>
              <a:latin typeface="Segoe UI Semibold" panose="020B0702040204020203" pitchFamily="34" charset="0"/>
              <a:ea typeface="+mn-ea"/>
              <a:cs typeface="Segoe UI" pitchFamily="34" charset="0"/>
            </a:endParaRPr>
          </a:p>
        </p:txBody>
      </p:sp>
      <p:sp>
        <p:nvSpPr>
          <p:cNvPr id="15" name="TextBox 14">
            <a:extLst>
              <a:ext uri="{FF2B5EF4-FFF2-40B4-BE49-F238E27FC236}">
                <a16:creationId xmlns:a16="http://schemas.microsoft.com/office/drawing/2014/main" id="{86E0D8ED-8503-48E9-9738-65C8251E1AE0}"/>
              </a:ext>
            </a:extLst>
          </p:cNvPr>
          <p:cNvSpPr txBox="1"/>
          <p:nvPr/>
        </p:nvSpPr>
        <p:spPr>
          <a:xfrm>
            <a:off x="105336" y="2539965"/>
            <a:ext cx="449488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Machine Learning creates a</a:t>
            </a:r>
          </a:p>
        </p:txBody>
      </p:sp>
      <p:sp>
        <p:nvSpPr>
          <p:cNvPr id="16" name="TextBox 15">
            <a:extLst>
              <a:ext uri="{FF2B5EF4-FFF2-40B4-BE49-F238E27FC236}">
                <a16:creationId xmlns:a16="http://schemas.microsoft.com/office/drawing/2014/main" id="{A289C861-3060-4467-8F91-F8AF460CD06B}"/>
              </a:ext>
            </a:extLst>
          </p:cNvPr>
          <p:cNvSpPr txBox="1"/>
          <p:nvPr/>
        </p:nvSpPr>
        <p:spPr>
          <a:xfrm>
            <a:off x="2266843" y="4987571"/>
            <a:ext cx="250100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a:solidFill>
                  <a:prstClr val="black"/>
                </a:solidFill>
                <a:latin typeface="Segoe UI" panose="020B0502040204020203" pitchFamily="34" charset="0"/>
                <a:cs typeface="Segoe UI" panose="020B0502040204020203" pitchFamily="34" charset="0"/>
              </a:rPr>
              <a:t>u</a:t>
            </a:r>
            <a:r>
              <a:rPr kumimoji="0" lang="en-US" sz="28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sing this data</a:t>
            </a:r>
          </a:p>
        </p:txBody>
      </p:sp>
      <p:pic>
        <p:nvPicPr>
          <p:cNvPr id="18" name="Picture 17">
            <a:extLst>
              <a:ext uri="{FF2B5EF4-FFF2-40B4-BE49-F238E27FC236}">
                <a16:creationId xmlns:a16="http://schemas.microsoft.com/office/drawing/2014/main" id="{4B91A695-3175-D944-BF90-ED766AAC9EE7}"/>
              </a:ext>
            </a:extLst>
          </p:cNvPr>
          <p:cNvPicPr>
            <a:picLocks noChangeAspect="1"/>
          </p:cNvPicPr>
          <p:nvPr/>
        </p:nvPicPr>
        <p:blipFill>
          <a:blip r:embed="rId3"/>
          <a:srcRect l="3541" t="621" r="2171" b="2959"/>
          <a:stretch>
            <a:fillRect/>
          </a:stretch>
        </p:blipFill>
        <p:spPr>
          <a:xfrm>
            <a:off x="8806915" y="2200275"/>
            <a:ext cx="1444692" cy="1444692"/>
          </a:xfrm>
          <a:custGeom>
            <a:avLst/>
            <a:gdLst>
              <a:gd name="connsiteX0" fmla="*/ 2489498 w 4978996"/>
              <a:gd name="connsiteY0" fmla="*/ 0 h 4978996"/>
              <a:gd name="connsiteX1" fmla="*/ 4978996 w 4978996"/>
              <a:gd name="connsiteY1" fmla="*/ 2489498 h 4978996"/>
              <a:gd name="connsiteX2" fmla="*/ 2489498 w 4978996"/>
              <a:gd name="connsiteY2" fmla="*/ 4978996 h 4978996"/>
              <a:gd name="connsiteX3" fmla="*/ 0 w 4978996"/>
              <a:gd name="connsiteY3" fmla="*/ 2489498 h 4978996"/>
              <a:gd name="connsiteX4" fmla="*/ 2489498 w 4978996"/>
              <a:gd name="connsiteY4" fmla="*/ 0 h 4978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8996" h="4978996">
                <a:moveTo>
                  <a:pt x="2489498" y="0"/>
                </a:moveTo>
                <a:cubicBezTo>
                  <a:pt x="3864410" y="0"/>
                  <a:pt x="4978996" y="1114586"/>
                  <a:pt x="4978996" y="2489498"/>
                </a:cubicBezTo>
                <a:cubicBezTo>
                  <a:pt x="4978996" y="3864410"/>
                  <a:pt x="3864410" y="4978996"/>
                  <a:pt x="2489498" y="4978996"/>
                </a:cubicBezTo>
                <a:cubicBezTo>
                  <a:pt x="1114586" y="4978996"/>
                  <a:pt x="0" y="3864410"/>
                  <a:pt x="0" y="2489498"/>
                </a:cubicBezTo>
                <a:cubicBezTo>
                  <a:pt x="0" y="1114586"/>
                  <a:pt x="1114586" y="0"/>
                  <a:pt x="2489498" y="0"/>
                </a:cubicBezTo>
                <a:close/>
              </a:path>
            </a:pathLst>
          </a:custGeom>
          <a:ln>
            <a:solidFill>
              <a:srgbClr val="4F5050"/>
            </a:solidFill>
          </a:ln>
        </p:spPr>
      </p:pic>
      <p:pic>
        <p:nvPicPr>
          <p:cNvPr id="21" name="Picture 20">
            <a:extLst>
              <a:ext uri="{FF2B5EF4-FFF2-40B4-BE49-F238E27FC236}">
                <a16:creationId xmlns:a16="http://schemas.microsoft.com/office/drawing/2014/main" id="{C9CE1A8E-81B5-3045-B49D-B9F302C0D55A}"/>
              </a:ext>
            </a:extLst>
          </p:cNvPr>
          <p:cNvPicPr>
            <a:picLocks noChangeAspect="1"/>
          </p:cNvPicPr>
          <p:nvPr/>
        </p:nvPicPr>
        <p:blipFill>
          <a:blip r:embed="rId4"/>
          <a:srcRect l="23129" t="2335" r="40654" b="63185"/>
          <a:stretch>
            <a:fillRect/>
          </a:stretch>
        </p:blipFill>
        <p:spPr>
          <a:xfrm>
            <a:off x="5548199" y="2195506"/>
            <a:ext cx="1444693" cy="1444693"/>
          </a:xfrm>
          <a:custGeom>
            <a:avLst/>
            <a:gdLst>
              <a:gd name="connsiteX0" fmla="*/ 958994 w 1917988"/>
              <a:gd name="connsiteY0" fmla="*/ 0 h 1917988"/>
              <a:gd name="connsiteX1" fmla="*/ 1917988 w 1917988"/>
              <a:gd name="connsiteY1" fmla="*/ 958994 h 1917988"/>
              <a:gd name="connsiteX2" fmla="*/ 958994 w 1917988"/>
              <a:gd name="connsiteY2" fmla="*/ 1917988 h 1917988"/>
              <a:gd name="connsiteX3" fmla="*/ 0 w 1917988"/>
              <a:gd name="connsiteY3" fmla="*/ 958994 h 1917988"/>
              <a:gd name="connsiteX4" fmla="*/ 958994 w 1917988"/>
              <a:gd name="connsiteY4" fmla="*/ 0 h 1917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7988" h="1917988">
                <a:moveTo>
                  <a:pt x="958994" y="0"/>
                </a:moveTo>
                <a:cubicBezTo>
                  <a:pt x="1488632" y="0"/>
                  <a:pt x="1917988" y="429356"/>
                  <a:pt x="1917988" y="958994"/>
                </a:cubicBezTo>
                <a:cubicBezTo>
                  <a:pt x="1917988" y="1488632"/>
                  <a:pt x="1488632" y="1917988"/>
                  <a:pt x="958994" y="1917988"/>
                </a:cubicBezTo>
                <a:cubicBezTo>
                  <a:pt x="429356" y="1917988"/>
                  <a:pt x="0" y="1488632"/>
                  <a:pt x="0" y="958994"/>
                </a:cubicBezTo>
                <a:cubicBezTo>
                  <a:pt x="0" y="429356"/>
                  <a:pt x="429356" y="0"/>
                  <a:pt x="958994" y="0"/>
                </a:cubicBezTo>
                <a:close/>
              </a:path>
            </a:pathLst>
          </a:custGeom>
          <a:ln>
            <a:solidFill>
              <a:srgbClr val="4F5050"/>
            </a:solidFill>
          </a:ln>
        </p:spPr>
      </p:pic>
      <p:pic>
        <p:nvPicPr>
          <p:cNvPr id="25" name="Picture 24" descr="A seal lying on the ground&#10;&#10;Description automatically generated">
            <a:extLst>
              <a:ext uri="{FF2B5EF4-FFF2-40B4-BE49-F238E27FC236}">
                <a16:creationId xmlns:a16="http://schemas.microsoft.com/office/drawing/2014/main" id="{AE0EC3F5-D20D-1147-84EC-7AE0D8748830}"/>
              </a:ext>
            </a:extLst>
          </p:cNvPr>
          <p:cNvPicPr>
            <a:picLocks noChangeAspect="1"/>
          </p:cNvPicPr>
          <p:nvPr/>
        </p:nvPicPr>
        <p:blipFill>
          <a:blip r:embed="rId5">
            <a:extLst>
              <a:ext uri="{28A0092B-C50C-407E-A947-70E740481C1C}">
                <a14:useLocalDpi xmlns:a14="http://schemas.microsoft.com/office/drawing/2010/main" val="0"/>
              </a:ext>
            </a:extLst>
          </a:blip>
          <a:srcRect l="7422" t="27390" r="23962" b="1075"/>
          <a:stretch>
            <a:fillRect/>
          </a:stretch>
        </p:blipFill>
        <p:spPr>
          <a:xfrm>
            <a:off x="5598946" y="3956519"/>
            <a:ext cx="1444693" cy="1444693"/>
          </a:xfrm>
          <a:custGeom>
            <a:avLst/>
            <a:gdLst>
              <a:gd name="connsiteX0" fmla="*/ 1578002 w 3156004"/>
              <a:gd name="connsiteY0" fmla="*/ 0 h 3156004"/>
              <a:gd name="connsiteX1" fmla="*/ 3156004 w 3156004"/>
              <a:gd name="connsiteY1" fmla="*/ 1578002 h 3156004"/>
              <a:gd name="connsiteX2" fmla="*/ 1578002 w 3156004"/>
              <a:gd name="connsiteY2" fmla="*/ 3156004 h 3156004"/>
              <a:gd name="connsiteX3" fmla="*/ 0 w 3156004"/>
              <a:gd name="connsiteY3" fmla="*/ 1578002 h 3156004"/>
              <a:gd name="connsiteX4" fmla="*/ 1578002 w 3156004"/>
              <a:gd name="connsiteY4" fmla="*/ 0 h 3156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6004" h="3156004">
                <a:moveTo>
                  <a:pt x="1578002" y="0"/>
                </a:moveTo>
                <a:cubicBezTo>
                  <a:pt x="2449508" y="0"/>
                  <a:pt x="3156004" y="706496"/>
                  <a:pt x="3156004" y="1578002"/>
                </a:cubicBezTo>
                <a:cubicBezTo>
                  <a:pt x="3156004" y="2449508"/>
                  <a:pt x="2449508" y="3156004"/>
                  <a:pt x="1578002" y="3156004"/>
                </a:cubicBezTo>
                <a:cubicBezTo>
                  <a:pt x="706496" y="3156004"/>
                  <a:pt x="0" y="2449508"/>
                  <a:pt x="0" y="1578002"/>
                </a:cubicBezTo>
                <a:cubicBezTo>
                  <a:pt x="0" y="706496"/>
                  <a:pt x="706496" y="0"/>
                  <a:pt x="1578002" y="0"/>
                </a:cubicBezTo>
                <a:close/>
              </a:path>
            </a:pathLst>
          </a:custGeom>
          <a:ln>
            <a:solidFill>
              <a:srgbClr val="4F5050"/>
            </a:solidFill>
          </a:ln>
        </p:spPr>
      </p:pic>
      <p:pic>
        <p:nvPicPr>
          <p:cNvPr id="29" name="Picture 28">
            <a:extLst>
              <a:ext uri="{FF2B5EF4-FFF2-40B4-BE49-F238E27FC236}">
                <a16:creationId xmlns:a16="http://schemas.microsoft.com/office/drawing/2014/main" id="{7413DBA5-2127-D845-8FEA-D6FF41BF5828}"/>
              </a:ext>
            </a:extLst>
          </p:cNvPr>
          <p:cNvPicPr>
            <a:picLocks noChangeAspect="1"/>
          </p:cNvPicPr>
          <p:nvPr/>
        </p:nvPicPr>
        <p:blipFill>
          <a:blip r:embed="rId6"/>
          <a:srcRect l="3550" t="4224" r="20178" b="1419"/>
          <a:stretch>
            <a:fillRect/>
          </a:stretch>
        </p:blipFill>
        <p:spPr>
          <a:xfrm>
            <a:off x="8801568" y="3912707"/>
            <a:ext cx="1444692" cy="1444692"/>
          </a:xfrm>
          <a:custGeom>
            <a:avLst/>
            <a:gdLst>
              <a:gd name="connsiteX0" fmla="*/ 1743586 w 3487172"/>
              <a:gd name="connsiteY0" fmla="*/ 0 h 3487172"/>
              <a:gd name="connsiteX1" fmla="*/ 3487172 w 3487172"/>
              <a:gd name="connsiteY1" fmla="*/ 1743586 h 3487172"/>
              <a:gd name="connsiteX2" fmla="*/ 1743586 w 3487172"/>
              <a:gd name="connsiteY2" fmla="*/ 3487172 h 3487172"/>
              <a:gd name="connsiteX3" fmla="*/ 0 w 3487172"/>
              <a:gd name="connsiteY3" fmla="*/ 1743586 h 3487172"/>
              <a:gd name="connsiteX4" fmla="*/ 1743586 w 3487172"/>
              <a:gd name="connsiteY4" fmla="*/ 0 h 3487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172" h="3487172">
                <a:moveTo>
                  <a:pt x="1743586" y="0"/>
                </a:moveTo>
                <a:cubicBezTo>
                  <a:pt x="2706542" y="0"/>
                  <a:pt x="3487172" y="780630"/>
                  <a:pt x="3487172" y="1743586"/>
                </a:cubicBezTo>
                <a:cubicBezTo>
                  <a:pt x="3487172" y="2706542"/>
                  <a:pt x="2706542" y="3487172"/>
                  <a:pt x="1743586" y="3487172"/>
                </a:cubicBezTo>
                <a:cubicBezTo>
                  <a:pt x="780630" y="3487172"/>
                  <a:pt x="0" y="2706542"/>
                  <a:pt x="0" y="1743586"/>
                </a:cubicBezTo>
                <a:cubicBezTo>
                  <a:pt x="0" y="780630"/>
                  <a:pt x="780630" y="0"/>
                  <a:pt x="1743586" y="0"/>
                </a:cubicBezTo>
                <a:close/>
              </a:path>
            </a:pathLst>
          </a:custGeom>
          <a:ln>
            <a:solidFill>
              <a:srgbClr val="4F5050"/>
            </a:solidFill>
          </a:ln>
        </p:spPr>
      </p:pic>
      <p:sp>
        <p:nvSpPr>
          <p:cNvPr id="19" name="Title 1">
            <a:extLst>
              <a:ext uri="{FF2B5EF4-FFF2-40B4-BE49-F238E27FC236}">
                <a16:creationId xmlns:a16="http://schemas.microsoft.com/office/drawing/2014/main" id="{ED202F1D-B5B9-4C61-A6CD-C017528F3C85}"/>
              </a:ext>
            </a:extLst>
          </p:cNvPr>
          <p:cNvSpPr txBox="1">
            <a:spLocks/>
          </p:cNvSpPr>
          <p:nvPr/>
        </p:nvSpPr>
        <p:spPr>
          <a:xfrm>
            <a:off x="0" y="432008"/>
            <a:ext cx="12191999" cy="1097205"/>
          </a:xfrm>
          <a:prstGeom prst="rect">
            <a:avLst/>
          </a:prstGeom>
        </p:spPr>
        <p:txBody>
          <a:bodyPr lIns="146095" tIns="9131" rIns="146095" bIns="9131" anchor="b" anchorCtr="0"/>
          <a:lstStyle>
            <a:lvl1pPr marL="0" indent="0" algn="l" defTabSz="914367" rtl="0" eaLnBrk="1" latinLnBrk="0" hangingPunct="1">
              <a:lnSpc>
                <a:spcPct val="90000"/>
              </a:lnSpc>
              <a:spcBef>
                <a:spcPts val="0"/>
              </a:spcBef>
              <a:buNone/>
              <a:defRPr lang="en-US" sz="6000" b="0" kern="1200" cap="none" spc="-100" baseline="0">
                <a:ln w="3175">
                  <a:noFill/>
                </a:ln>
                <a:solidFill>
                  <a:schemeClr val="bg1"/>
                </a:solidFill>
                <a:effectLst/>
                <a:latin typeface="+mj-lt"/>
                <a:ea typeface="+mn-ea"/>
                <a:cs typeface="Segoe UI" pitchFamily="34" charset="0"/>
              </a:defRPr>
            </a:lvl1pPr>
          </a:lstStyle>
          <a:p>
            <a:pPr lvl="0" algn="ctr" defTabSz="913055">
              <a:defRPr/>
            </a:pPr>
            <a:r>
              <a:rPr kumimoji="0" lang="en-US" sz="4800" b="0" i="0" u="none" strike="noStrike" kern="1200" cap="none" spc="-100" normalizeH="0" baseline="0" noProof="0">
                <a:ln w="3175">
                  <a:noFill/>
                </a:ln>
                <a:solidFill>
                  <a:srgbClr val="6031DF"/>
                </a:solidFill>
                <a:effectLst/>
                <a:uLnTx/>
                <a:uFillTx/>
                <a:latin typeface="Segoe UI Light"/>
                <a:ea typeface="+mn-ea"/>
                <a:cs typeface="Segoe UI" pitchFamily="34" charset="0"/>
              </a:rPr>
              <a:t>Machine Learning  </a:t>
            </a:r>
            <a:br>
              <a:rPr kumimoji="0" lang="en-US" sz="4800" b="0" i="0" u="none" strike="noStrike" kern="1200" cap="none" spc="-100" normalizeH="0" baseline="0" noProof="0">
                <a:ln w="3175">
                  <a:noFill/>
                </a:ln>
                <a:solidFill>
                  <a:srgbClr val="505050"/>
                </a:solidFill>
                <a:effectLst/>
                <a:uLnTx/>
                <a:uFillTx/>
                <a:latin typeface="Segoe UI Light"/>
                <a:ea typeface="+mn-ea"/>
                <a:cs typeface="Segoe UI" pitchFamily="34" charset="0"/>
              </a:rPr>
            </a:br>
            <a:r>
              <a:rPr lang="en-US" sz="3200">
                <a:solidFill>
                  <a:srgbClr val="505050"/>
                </a:solidFill>
                <a:latin typeface="Segoe UI Light"/>
              </a:rPr>
              <a:t>“Programming the Unprogrammable”</a:t>
            </a:r>
            <a:endParaRPr kumimoji="0" lang="en-US" sz="4000" b="0" i="0" u="none" strike="noStrike" kern="1200" cap="none" spc="-100" normalizeH="0" baseline="0" noProof="0">
              <a:ln w="3175">
                <a:noFill/>
              </a:ln>
              <a:solidFill>
                <a:srgbClr val="505050"/>
              </a:solidFill>
              <a:effectLst/>
              <a:uLnTx/>
              <a:uFillTx/>
              <a:latin typeface="Segoe UI Semibold" panose="020B0702040204020203" pitchFamily="34" charset="0"/>
              <a:ea typeface="+mn-ea"/>
              <a:cs typeface="Segoe UI" pitchFamily="34" charset="0"/>
            </a:endParaRPr>
          </a:p>
        </p:txBody>
      </p:sp>
    </p:spTree>
    <p:extLst>
      <p:ext uri="{BB962C8B-B14F-4D97-AF65-F5344CB8AC3E}">
        <p14:creationId xmlns:p14="http://schemas.microsoft.com/office/powerpoint/2010/main" val="1411063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11" grpId="0"/>
      <p:bldP spid="12" grpId="0"/>
      <p:bldP spid="13" grpId="0"/>
      <p:bldP spid="15" grpId="0"/>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3DCD0AD-8A78-41F6-90B3-4060FB12066F}"/>
              </a:ext>
            </a:extLst>
          </p:cNvPr>
          <p:cNvSpPr txBox="1"/>
          <p:nvPr/>
        </p:nvSpPr>
        <p:spPr>
          <a:xfrm>
            <a:off x="68185" y="266790"/>
            <a:ext cx="1864934" cy="904863"/>
          </a:xfrm>
          <a:prstGeom prst="rect">
            <a:avLst/>
          </a:prstGeom>
          <a:noFill/>
        </p:spPr>
        <p:txBody>
          <a:bodyPr wrap="none" lIns="182880" tIns="146304" rIns="182880" bIns="146304" rtlCol="0">
            <a:spAutoFit/>
          </a:bodyPr>
          <a:lstStyle/>
          <a:p>
            <a:pPr marL="0" marR="0" lvl="0" indent="0" algn="l" defTabSz="914367" rtl="0" eaLnBrk="1" fontAlgn="auto" latinLnBrk="0" hangingPunct="1">
              <a:lnSpc>
                <a:spcPct val="90000"/>
              </a:lnSpc>
              <a:spcBef>
                <a:spcPct val="0"/>
              </a:spcBef>
              <a:spcAft>
                <a:spcPts val="1200"/>
              </a:spcAft>
              <a:buClrTx/>
              <a:buSzTx/>
              <a:buFontTx/>
              <a:buNone/>
              <a:tabLst/>
              <a:defRPr/>
            </a:pPr>
            <a:r>
              <a:rPr lang="en-US" sz="4400" spc="-100">
                <a:ln w="3175">
                  <a:noFill/>
                </a:ln>
                <a:solidFill>
                  <a:srgbClr val="505050"/>
                </a:solidFill>
                <a:latin typeface="Segoe UI Light"/>
              </a:rPr>
              <a:t>1. Data</a:t>
            </a:r>
            <a:endParaRPr kumimoji="0" lang="en-US" sz="4400" i="0" u="none" strike="noStrike" kern="1200" cap="none" spc="-100" normalizeH="0" baseline="0" noProof="0">
              <a:ln w="3175">
                <a:noFill/>
              </a:ln>
              <a:solidFill>
                <a:srgbClr val="505050"/>
              </a:solidFill>
              <a:effectLst/>
              <a:uLnTx/>
              <a:uFillTx/>
              <a:latin typeface="Segoe UI Light"/>
              <a:ea typeface="+mn-ea"/>
              <a:cs typeface="+mn-cs"/>
            </a:endParaRPr>
          </a:p>
        </p:txBody>
      </p:sp>
      <p:sp>
        <p:nvSpPr>
          <p:cNvPr id="16" name="Rectangle 15">
            <a:extLst>
              <a:ext uri="{FF2B5EF4-FFF2-40B4-BE49-F238E27FC236}">
                <a16:creationId xmlns:a16="http://schemas.microsoft.com/office/drawing/2014/main" id="{0A04A3FB-37A9-47DD-B926-0FF9BFE66675}"/>
              </a:ext>
            </a:extLst>
          </p:cNvPr>
          <p:cNvSpPr/>
          <p:nvPr/>
        </p:nvSpPr>
        <p:spPr bwMode="auto">
          <a:xfrm>
            <a:off x="5103921" y="1154304"/>
            <a:ext cx="1984158" cy="522596"/>
          </a:xfrm>
          <a:prstGeom prst="rect">
            <a:avLst/>
          </a:prstGeom>
          <a:solidFill>
            <a:srgbClr val="6031D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a:gradFill>
                  <a:gsLst>
                    <a:gs pos="40075">
                      <a:srgbClr val="FFFFFF"/>
                    </a:gs>
                    <a:gs pos="30000">
                      <a:srgbClr val="FFFFFF"/>
                    </a:gs>
                  </a:gsLst>
                  <a:lin ang="5400000" scaled="0"/>
                </a:gradFill>
              </a:rPr>
              <a:t>Data</a:t>
            </a:r>
          </a:p>
        </p:txBody>
      </p:sp>
      <p:sp>
        <p:nvSpPr>
          <p:cNvPr id="17" name="Rectangle 16">
            <a:extLst>
              <a:ext uri="{FF2B5EF4-FFF2-40B4-BE49-F238E27FC236}">
                <a16:creationId xmlns:a16="http://schemas.microsoft.com/office/drawing/2014/main" id="{B5A1B286-8758-4A8B-9EAE-F5C862BF13E9}"/>
              </a:ext>
            </a:extLst>
          </p:cNvPr>
          <p:cNvSpPr/>
          <p:nvPr/>
        </p:nvSpPr>
        <p:spPr bwMode="auto">
          <a:xfrm>
            <a:off x="139813" y="4123350"/>
            <a:ext cx="11912374" cy="416195"/>
          </a:xfrm>
          <a:prstGeom prst="rect">
            <a:avLst/>
          </a:prstGeom>
          <a:ln>
            <a:no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a:solidFill>
                  <a:schemeClr val="tx1"/>
                </a:solidFill>
              </a:rPr>
              <a:t>Example</a:t>
            </a:r>
          </a:p>
        </p:txBody>
      </p:sp>
      <p:graphicFrame>
        <p:nvGraphicFramePr>
          <p:cNvPr id="7" name="Table 6">
            <a:extLst>
              <a:ext uri="{FF2B5EF4-FFF2-40B4-BE49-F238E27FC236}">
                <a16:creationId xmlns:a16="http://schemas.microsoft.com/office/drawing/2014/main" id="{D0C955E1-5B59-4402-B9DE-2903A8D61FE9}"/>
              </a:ext>
            </a:extLst>
          </p:cNvPr>
          <p:cNvGraphicFramePr>
            <a:graphicFrameLocks noGrp="1"/>
          </p:cNvGraphicFramePr>
          <p:nvPr/>
        </p:nvGraphicFramePr>
        <p:xfrm>
          <a:off x="2101406" y="4719655"/>
          <a:ext cx="8237817" cy="1843786"/>
        </p:xfrm>
        <a:graphic>
          <a:graphicData uri="http://schemas.openxmlformats.org/drawingml/2006/table">
            <a:tbl>
              <a:tblPr firstRow="1" bandRow="1">
                <a:tableStyleId>{5C22544A-7EE6-4342-B048-85BDC9FD1C3A}</a:tableStyleId>
              </a:tblPr>
              <a:tblGrid>
                <a:gridCol w="5455224">
                  <a:extLst>
                    <a:ext uri="{9D8B030D-6E8A-4147-A177-3AD203B41FA5}">
                      <a16:colId xmlns:a16="http://schemas.microsoft.com/office/drawing/2014/main" val="2718453439"/>
                    </a:ext>
                  </a:extLst>
                </a:gridCol>
                <a:gridCol w="2782593">
                  <a:extLst>
                    <a:ext uri="{9D8B030D-6E8A-4147-A177-3AD203B41FA5}">
                      <a16:colId xmlns:a16="http://schemas.microsoft.com/office/drawing/2014/main" val="3349420473"/>
                    </a:ext>
                  </a:extLst>
                </a:gridCol>
              </a:tblGrid>
              <a:tr h="0">
                <a:tc>
                  <a:txBody>
                    <a:bodyPr/>
                    <a:lstStyle/>
                    <a:p>
                      <a:r>
                        <a:rPr lang="en-US"/>
                        <a:t>Comment Text</a:t>
                      </a:r>
                    </a:p>
                  </a:txBody>
                  <a:tcPr>
                    <a:solidFill>
                      <a:srgbClr val="6031DF"/>
                    </a:solidFill>
                  </a:tcPr>
                </a:tc>
                <a:tc>
                  <a:txBody>
                    <a:bodyPr/>
                    <a:lstStyle/>
                    <a:p>
                      <a:r>
                        <a:rPr lang="en-US"/>
                        <a:t>Sentiment</a:t>
                      </a:r>
                    </a:p>
                  </a:txBody>
                  <a:tcPr>
                    <a:solidFill>
                      <a:srgbClr val="6031DF"/>
                    </a:solidFill>
                  </a:tcPr>
                </a:tc>
                <a:extLst>
                  <a:ext uri="{0D108BD9-81ED-4DB2-BD59-A6C34878D82A}">
                    <a16:rowId xmlns:a16="http://schemas.microsoft.com/office/drawing/2014/main" val="3341935739"/>
                  </a:ext>
                </a:extLst>
              </a:tr>
              <a:tr h="370840">
                <a:tc>
                  <a:txBody>
                    <a:bodyPr/>
                    <a:lstStyle/>
                    <a:p>
                      <a:r>
                        <a:rPr lang="en-US" sz="1750" u="none" strike="noStrike" kern="1200">
                          <a:effectLst/>
                        </a:rPr>
                        <a:t>Wow... Loved this place.</a:t>
                      </a:r>
                      <a:endParaRPr lang="en-US" sz="1750"/>
                    </a:p>
                  </a:txBody>
                  <a:tcPr/>
                </a:tc>
                <a:tc>
                  <a:txBody>
                    <a:bodyPr/>
                    <a:lstStyle/>
                    <a:p>
                      <a:r>
                        <a:rPr lang="en-US"/>
                        <a:t>1</a:t>
                      </a:r>
                    </a:p>
                  </a:txBody>
                  <a:tcPr/>
                </a:tc>
                <a:extLst>
                  <a:ext uri="{0D108BD9-81ED-4DB2-BD59-A6C34878D82A}">
                    <a16:rowId xmlns:a16="http://schemas.microsoft.com/office/drawing/2014/main" val="3821222271"/>
                  </a:ext>
                </a:extLst>
              </a:tr>
              <a:tr h="370840">
                <a:tc>
                  <a:txBody>
                    <a:bodyPr/>
                    <a:lstStyle/>
                    <a:p>
                      <a:r>
                        <a:rPr lang="en-US" sz="1750" u="none" strike="noStrike" kern="1200">
                          <a:effectLst/>
                        </a:rPr>
                        <a:t>Crust is not good.</a:t>
                      </a:r>
                      <a:endParaRPr lang="en-US" sz="1750"/>
                    </a:p>
                  </a:txBody>
                  <a:tcPr/>
                </a:tc>
                <a:tc>
                  <a:txBody>
                    <a:bodyPr/>
                    <a:lstStyle/>
                    <a:p>
                      <a:r>
                        <a:rPr lang="en-US"/>
                        <a:t>0</a:t>
                      </a:r>
                    </a:p>
                  </a:txBody>
                  <a:tcPr/>
                </a:tc>
                <a:extLst>
                  <a:ext uri="{0D108BD9-81ED-4DB2-BD59-A6C34878D82A}">
                    <a16:rowId xmlns:a16="http://schemas.microsoft.com/office/drawing/2014/main" val="2063998202"/>
                  </a:ext>
                </a:extLst>
              </a:tr>
              <a:tr h="370840">
                <a:tc>
                  <a:txBody>
                    <a:bodyPr/>
                    <a:lstStyle/>
                    <a:p>
                      <a:r>
                        <a:rPr lang="en-US" sz="1750" u="none" strike="noStrike" kern="1200">
                          <a:effectLst/>
                        </a:rPr>
                        <a:t>Not tasty and the texture was just nasty.</a:t>
                      </a:r>
                      <a:endParaRPr lang="en-US" sz="1750"/>
                    </a:p>
                  </a:txBody>
                  <a:tcPr/>
                </a:tc>
                <a:tc>
                  <a:txBody>
                    <a:bodyPr/>
                    <a:lstStyle/>
                    <a:p>
                      <a:r>
                        <a:rPr lang="en-US"/>
                        <a:t>0</a:t>
                      </a:r>
                    </a:p>
                  </a:txBody>
                  <a:tcPr/>
                </a:tc>
                <a:extLst>
                  <a:ext uri="{0D108BD9-81ED-4DB2-BD59-A6C34878D82A}">
                    <a16:rowId xmlns:a16="http://schemas.microsoft.com/office/drawing/2014/main" val="8972036"/>
                  </a:ext>
                </a:extLst>
              </a:tr>
              <a:tr h="370840">
                <a:tc>
                  <a:txBody>
                    <a:bodyPr/>
                    <a:lstStyle/>
                    <a:p>
                      <a:r>
                        <a:rPr lang="en-US" sz="1750" u="none" strike="noStrike" kern="1200">
                          <a:effectLst/>
                        </a:rPr>
                        <a:t>The selection on the menu was great.</a:t>
                      </a:r>
                      <a:endParaRPr lang="en-US" sz="1750"/>
                    </a:p>
                  </a:txBody>
                  <a:tcPr/>
                </a:tc>
                <a:tc>
                  <a:txBody>
                    <a:bodyPr/>
                    <a:lstStyle/>
                    <a:p>
                      <a:r>
                        <a:rPr lang="en-US"/>
                        <a:t>1</a:t>
                      </a:r>
                    </a:p>
                  </a:txBody>
                  <a:tcPr/>
                </a:tc>
                <a:extLst>
                  <a:ext uri="{0D108BD9-81ED-4DB2-BD59-A6C34878D82A}">
                    <a16:rowId xmlns:a16="http://schemas.microsoft.com/office/drawing/2014/main" val="165179537"/>
                  </a:ext>
                </a:extLst>
              </a:tr>
            </a:tbl>
          </a:graphicData>
        </a:graphic>
      </p:graphicFrame>
      <p:sp>
        <p:nvSpPr>
          <p:cNvPr id="14" name="Rectangle 13">
            <a:extLst>
              <a:ext uri="{FF2B5EF4-FFF2-40B4-BE49-F238E27FC236}">
                <a16:creationId xmlns:a16="http://schemas.microsoft.com/office/drawing/2014/main" id="{E4D56C79-4E07-43D0-8833-F531D0C5B895}"/>
              </a:ext>
            </a:extLst>
          </p:cNvPr>
          <p:cNvSpPr/>
          <p:nvPr/>
        </p:nvSpPr>
        <p:spPr bwMode="auto">
          <a:xfrm>
            <a:off x="254719" y="5236533"/>
            <a:ext cx="1453154" cy="784192"/>
          </a:xfrm>
          <a:prstGeom prst="rect">
            <a:avLst/>
          </a:prstGeom>
          <a:solidFill>
            <a:srgbClr val="6031D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b="1">
                <a:solidFill>
                  <a:schemeClr val="bg1"/>
                </a:solidFill>
                <a:ea typeface="Segoe UI" pitchFamily="34" charset="0"/>
                <a:cs typeface="Segoe UI" pitchFamily="34" charset="0"/>
              </a:rPr>
              <a:t>Features</a:t>
            </a:r>
          </a:p>
          <a:p>
            <a:pPr algn="ctr" defTabSz="932472" fontAlgn="base">
              <a:lnSpc>
                <a:spcPct val="90000"/>
              </a:lnSpc>
              <a:spcBef>
                <a:spcPct val="0"/>
              </a:spcBef>
              <a:spcAft>
                <a:spcPct val="0"/>
              </a:spcAft>
            </a:pPr>
            <a:r>
              <a:rPr lang="en-US" sz="2000" b="1">
                <a:solidFill>
                  <a:schemeClr val="bg1"/>
                </a:solidFill>
                <a:ea typeface="Segoe UI" pitchFamily="34" charset="0"/>
                <a:cs typeface="Segoe UI" pitchFamily="34" charset="0"/>
              </a:rPr>
              <a:t>(input)</a:t>
            </a:r>
          </a:p>
        </p:txBody>
      </p:sp>
      <p:sp>
        <p:nvSpPr>
          <p:cNvPr id="15" name="Right Brace 14">
            <a:extLst>
              <a:ext uri="{FF2B5EF4-FFF2-40B4-BE49-F238E27FC236}">
                <a16:creationId xmlns:a16="http://schemas.microsoft.com/office/drawing/2014/main" id="{6EE4781C-3C0B-4CB0-AAAD-33553E1DAFFB}"/>
              </a:ext>
            </a:extLst>
          </p:cNvPr>
          <p:cNvSpPr/>
          <p:nvPr/>
        </p:nvSpPr>
        <p:spPr>
          <a:xfrm rot="10800000">
            <a:off x="1670044" y="4722277"/>
            <a:ext cx="424537" cy="1841163"/>
          </a:xfrm>
          <a:prstGeom prst="rightBrace">
            <a:avLst>
              <a:gd name="adj1" fmla="val 8333"/>
              <a:gd name="adj2" fmla="val 52599"/>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ectangle 17">
            <a:extLst>
              <a:ext uri="{FF2B5EF4-FFF2-40B4-BE49-F238E27FC236}">
                <a16:creationId xmlns:a16="http://schemas.microsoft.com/office/drawing/2014/main" id="{60D7D1E5-E478-4E6E-A0B9-1414692C078C}"/>
              </a:ext>
            </a:extLst>
          </p:cNvPr>
          <p:cNvSpPr/>
          <p:nvPr/>
        </p:nvSpPr>
        <p:spPr bwMode="auto">
          <a:xfrm>
            <a:off x="10694512" y="5249451"/>
            <a:ext cx="1390579" cy="784192"/>
          </a:xfrm>
          <a:prstGeom prst="rect">
            <a:avLst/>
          </a:prstGeom>
          <a:solidFill>
            <a:srgbClr val="6031D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b="1">
                <a:solidFill>
                  <a:schemeClr val="bg1"/>
                </a:solidFill>
                <a:ea typeface="Segoe UI" pitchFamily="34" charset="0"/>
                <a:cs typeface="Segoe UI" pitchFamily="34" charset="0"/>
              </a:rPr>
              <a:t>Label</a:t>
            </a:r>
          </a:p>
          <a:p>
            <a:pPr algn="ctr" defTabSz="932472" fontAlgn="base">
              <a:lnSpc>
                <a:spcPct val="90000"/>
              </a:lnSpc>
              <a:spcBef>
                <a:spcPct val="0"/>
              </a:spcBef>
              <a:spcAft>
                <a:spcPct val="0"/>
              </a:spcAft>
            </a:pPr>
            <a:r>
              <a:rPr lang="en-US" sz="2000" b="1">
                <a:solidFill>
                  <a:schemeClr val="bg1"/>
                </a:solidFill>
                <a:ea typeface="Segoe UI" pitchFamily="34" charset="0"/>
                <a:cs typeface="Segoe UI" pitchFamily="34" charset="0"/>
              </a:rPr>
              <a:t>(output)</a:t>
            </a:r>
          </a:p>
        </p:txBody>
      </p:sp>
      <p:sp>
        <p:nvSpPr>
          <p:cNvPr id="19" name="Right Brace 18">
            <a:extLst>
              <a:ext uri="{FF2B5EF4-FFF2-40B4-BE49-F238E27FC236}">
                <a16:creationId xmlns:a16="http://schemas.microsoft.com/office/drawing/2014/main" id="{65D0BFA7-1C7B-4A49-85F4-0EC2C01B29DC}"/>
              </a:ext>
            </a:extLst>
          </p:cNvPr>
          <p:cNvSpPr/>
          <p:nvPr/>
        </p:nvSpPr>
        <p:spPr>
          <a:xfrm>
            <a:off x="10388482" y="4719655"/>
            <a:ext cx="256771" cy="1843785"/>
          </a:xfrm>
          <a:prstGeom prst="rightBrac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ectangle 20">
            <a:extLst>
              <a:ext uri="{FF2B5EF4-FFF2-40B4-BE49-F238E27FC236}">
                <a16:creationId xmlns:a16="http://schemas.microsoft.com/office/drawing/2014/main" id="{7C66C7C4-DCA1-41DD-B6E3-9BDBB412CCD9}"/>
              </a:ext>
            </a:extLst>
          </p:cNvPr>
          <p:cNvSpPr/>
          <p:nvPr/>
        </p:nvSpPr>
        <p:spPr>
          <a:xfrm>
            <a:off x="10748880" y="6563440"/>
            <a:ext cx="1535320" cy="276999"/>
          </a:xfrm>
          <a:prstGeom prst="rect">
            <a:avLst/>
          </a:prstGeom>
        </p:spPr>
        <p:txBody>
          <a:bodyPr wrap="square">
            <a:spAutoFit/>
          </a:bodyPr>
          <a:lstStyle/>
          <a:p>
            <a:r>
              <a:rPr lang="en-US" sz="1200">
                <a:hlinkClick r:id="rId3"/>
              </a:rPr>
              <a:t>Yelp review dataset</a:t>
            </a:r>
            <a:endParaRPr lang="en-US" sz="1200"/>
          </a:p>
        </p:txBody>
      </p:sp>
    </p:spTree>
    <p:extLst>
      <p:ext uri="{BB962C8B-B14F-4D97-AF65-F5344CB8AC3E}">
        <p14:creationId xmlns:p14="http://schemas.microsoft.com/office/powerpoint/2010/main" val="22066109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animBg="1"/>
      <p:bldP spid="15" grpId="0" animBg="1"/>
      <p:bldP spid="18" grpId="0" animBg="1"/>
      <p:bldP spid="19" grpId="0" animBg="1"/>
      <p:bldP spid="2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6D328F4F-91B1-4293-918C-4B3E39F6D74A}"/>
              </a:ext>
            </a:extLst>
          </p:cNvPr>
          <p:cNvSpPr/>
          <p:nvPr/>
        </p:nvSpPr>
        <p:spPr bwMode="auto">
          <a:xfrm>
            <a:off x="5183124" y="5166360"/>
            <a:ext cx="1825752" cy="1234440"/>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a:solidFill>
                  <a:sysClr val="windowText" lastClr="000000"/>
                </a:solidFill>
              </a:rPr>
              <a:t>Text </a:t>
            </a:r>
            <a:r>
              <a:rPr lang="en-US" sz="1600" err="1">
                <a:solidFill>
                  <a:sysClr val="windowText" lastClr="000000"/>
                </a:solidFill>
              </a:rPr>
              <a:t>Featurizer</a:t>
            </a:r>
            <a:endParaRPr lang="en-US" sz="1600">
              <a:solidFill>
                <a:sysClr val="windowText" lastClr="000000"/>
              </a:solidFill>
            </a:endParaRPr>
          </a:p>
        </p:txBody>
      </p:sp>
      <p:graphicFrame>
        <p:nvGraphicFramePr>
          <p:cNvPr id="60" name="Table 59">
            <a:extLst>
              <a:ext uri="{FF2B5EF4-FFF2-40B4-BE49-F238E27FC236}">
                <a16:creationId xmlns:a16="http://schemas.microsoft.com/office/drawing/2014/main" id="{EC06F6B5-283C-4C64-98B5-641D222FB271}"/>
              </a:ext>
            </a:extLst>
          </p:cNvPr>
          <p:cNvGraphicFramePr>
            <a:graphicFrameLocks noGrp="1"/>
          </p:cNvGraphicFramePr>
          <p:nvPr/>
        </p:nvGraphicFramePr>
        <p:xfrm>
          <a:off x="7684256" y="4857478"/>
          <a:ext cx="2804735" cy="1854200"/>
        </p:xfrm>
        <a:graphic>
          <a:graphicData uri="http://schemas.openxmlformats.org/drawingml/2006/table">
            <a:tbl>
              <a:tblPr firstRow="1" bandRow="1">
                <a:tableStyleId>{5C22544A-7EE6-4342-B048-85BDC9FD1C3A}</a:tableStyleId>
              </a:tblPr>
              <a:tblGrid>
                <a:gridCol w="2804735">
                  <a:extLst>
                    <a:ext uri="{9D8B030D-6E8A-4147-A177-3AD203B41FA5}">
                      <a16:colId xmlns:a16="http://schemas.microsoft.com/office/drawing/2014/main" val="3378594746"/>
                    </a:ext>
                  </a:extLst>
                </a:gridCol>
              </a:tblGrid>
              <a:tr h="370840">
                <a:tc>
                  <a:txBody>
                    <a:bodyPr/>
                    <a:lstStyle/>
                    <a:p>
                      <a:r>
                        <a:rPr lang="en-US" sz="1400" err="1"/>
                        <a:t>Featurized</a:t>
                      </a:r>
                      <a:r>
                        <a:rPr lang="en-US" sz="1400"/>
                        <a:t> Text</a:t>
                      </a:r>
                    </a:p>
                  </a:txBody>
                  <a:tcPr>
                    <a:solidFill>
                      <a:srgbClr val="6031DF"/>
                    </a:solidFill>
                  </a:tcPr>
                </a:tc>
                <a:extLst>
                  <a:ext uri="{0D108BD9-81ED-4DB2-BD59-A6C34878D82A}">
                    <a16:rowId xmlns:a16="http://schemas.microsoft.com/office/drawing/2014/main" val="3928305086"/>
                  </a:ext>
                </a:extLst>
              </a:tr>
              <a:tr h="370840">
                <a:tc>
                  <a:txBody>
                    <a:bodyPr/>
                    <a:lstStyle/>
                    <a:p>
                      <a:r>
                        <a:rPr lang="en-US" sz="1400" b="0"/>
                        <a:t>[0.76, 0.65, 0.44, …]</a:t>
                      </a:r>
                    </a:p>
                  </a:txBody>
                  <a:tcPr/>
                </a:tc>
                <a:extLst>
                  <a:ext uri="{0D108BD9-81ED-4DB2-BD59-A6C34878D82A}">
                    <a16:rowId xmlns:a16="http://schemas.microsoft.com/office/drawing/2014/main" val="817199688"/>
                  </a:ext>
                </a:extLst>
              </a:tr>
              <a:tr h="37084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400" b="0"/>
                        <a:t>[0.98, 0.43, 0.54, …]</a:t>
                      </a:r>
                    </a:p>
                  </a:txBody>
                  <a:tcPr/>
                </a:tc>
                <a:extLst>
                  <a:ext uri="{0D108BD9-81ED-4DB2-BD59-A6C34878D82A}">
                    <a16:rowId xmlns:a16="http://schemas.microsoft.com/office/drawing/2014/main" val="3690971251"/>
                  </a:ext>
                </a:extLst>
              </a:tr>
              <a:tr h="37084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400" b="0"/>
                        <a:t>[0.35, 0.73, 0.46, …]</a:t>
                      </a:r>
                    </a:p>
                  </a:txBody>
                  <a:tcPr/>
                </a:tc>
                <a:extLst>
                  <a:ext uri="{0D108BD9-81ED-4DB2-BD59-A6C34878D82A}">
                    <a16:rowId xmlns:a16="http://schemas.microsoft.com/office/drawing/2014/main" val="469236830"/>
                  </a:ext>
                </a:extLst>
              </a:tr>
              <a:tr h="37084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400" b="0"/>
                        <a:t>[0.39, 0, 0.75, …]</a:t>
                      </a:r>
                    </a:p>
                  </a:txBody>
                  <a:tcPr/>
                </a:tc>
                <a:extLst>
                  <a:ext uri="{0D108BD9-81ED-4DB2-BD59-A6C34878D82A}">
                    <a16:rowId xmlns:a16="http://schemas.microsoft.com/office/drawing/2014/main" val="976273253"/>
                  </a:ext>
                </a:extLst>
              </a:tr>
            </a:tbl>
          </a:graphicData>
        </a:graphic>
      </p:graphicFrame>
      <p:cxnSp>
        <p:nvCxnSpPr>
          <p:cNvPr id="61" name="Straight Arrow Connector 60">
            <a:extLst>
              <a:ext uri="{FF2B5EF4-FFF2-40B4-BE49-F238E27FC236}">
                <a16:creationId xmlns:a16="http://schemas.microsoft.com/office/drawing/2014/main" id="{C6241CB4-9511-495F-B165-AE2F315366E1}"/>
              </a:ext>
            </a:extLst>
          </p:cNvPr>
          <p:cNvCxnSpPr>
            <a:stCxn id="59" idx="3"/>
          </p:cNvCxnSpPr>
          <p:nvPr/>
        </p:nvCxnSpPr>
        <p:spPr>
          <a:xfrm>
            <a:off x="7008876" y="5783580"/>
            <a:ext cx="652424"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D80A4EE1-B261-4647-B68F-6B97191F9128}"/>
              </a:ext>
            </a:extLst>
          </p:cNvPr>
          <p:cNvCxnSpPr>
            <a:endCxn id="59" idx="1"/>
          </p:cNvCxnSpPr>
          <p:nvPr/>
        </p:nvCxnSpPr>
        <p:spPr>
          <a:xfrm>
            <a:off x="4530700" y="5783580"/>
            <a:ext cx="652424"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37BE97FE-6C84-4836-9394-14E8A97EC8AE}"/>
              </a:ext>
            </a:extLst>
          </p:cNvPr>
          <p:cNvSpPr/>
          <p:nvPr/>
        </p:nvSpPr>
        <p:spPr bwMode="auto">
          <a:xfrm>
            <a:off x="5103921" y="1154304"/>
            <a:ext cx="1984158" cy="522596"/>
          </a:xfrm>
          <a:prstGeom prst="rect">
            <a:avLst/>
          </a:prstGeom>
          <a:solidFill>
            <a:srgbClr val="6031D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a:gradFill>
                  <a:gsLst>
                    <a:gs pos="40075">
                      <a:srgbClr val="FFFFFF"/>
                    </a:gs>
                    <a:gs pos="30000">
                      <a:srgbClr val="FFFFFF"/>
                    </a:gs>
                  </a:gsLst>
                  <a:lin ang="5400000" scaled="0"/>
                </a:gradFill>
              </a:rPr>
              <a:t>Data</a:t>
            </a:r>
          </a:p>
        </p:txBody>
      </p:sp>
      <p:sp>
        <p:nvSpPr>
          <p:cNvPr id="70" name="Rectangle 69">
            <a:extLst>
              <a:ext uri="{FF2B5EF4-FFF2-40B4-BE49-F238E27FC236}">
                <a16:creationId xmlns:a16="http://schemas.microsoft.com/office/drawing/2014/main" id="{D611E645-652C-4DC5-836A-850FF772E324}"/>
              </a:ext>
            </a:extLst>
          </p:cNvPr>
          <p:cNvSpPr/>
          <p:nvPr/>
        </p:nvSpPr>
        <p:spPr bwMode="auto">
          <a:xfrm>
            <a:off x="5103921" y="1915835"/>
            <a:ext cx="1984158" cy="522596"/>
          </a:xfrm>
          <a:prstGeom prst="rect">
            <a:avLst/>
          </a:prstGeom>
          <a:solidFill>
            <a:srgbClr val="6031D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a:gradFill>
                  <a:gsLst>
                    <a:gs pos="40075">
                      <a:srgbClr val="FFFFFF"/>
                    </a:gs>
                    <a:gs pos="30000">
                      <a:srgbClr val="FFFFFF"/>
                    </a:gs>
                  </a:gsLst>
                  <a:lin ang="5400000" scaled="0"/>
                </a:gradFill>
              </a:rPr>
              <a:t>Transformer</a:t>
            </a:r>
          </a:p>
        </p:txBody>
      </p:sp>
      <p:sp>
        <p:nvSpPr>
          <p:cNvPr id="71" name="TextBox 70">
            <a:extLst>
              <a:ext uri="{FF2B5EF4-FFF2-40B4-BE49-F238E27FC236}">
                <a16:creationId xmlns:a16="http://schemas.microsoft.com/office/drawing/2014/main" id="{F2CB9F92-871F-415F-BD1A-FDF69158C9B7}"/>
              </a:ext>
            </a:extLst>
          </p:cNvPr>
          <p:cNvSpPr txBox="1"/>
          <p:nvPr/>
        </p:nvSpPr>
        <p:spPr>
          <a:xfrm>
            <a:off x="2959401" y="2019494"/>
            <a:ext cx="629152" cy="307777"/>
          </a:xfrm>
          <a:prstGeom prst="rect">
            <a:avLst/>
          </a:prstGeom>
          <a:noFill/>
        </p:spPr>
        <p:txBody>
          <a:bodyPr wrap="square" lIns="0" tIns="0" rIns="0" bIns="0" rtlCol="0">
            <a:spAutoFit/>
          </a:bodyPr>
          <a:lstStyle/>
          <a:p>
            <a:pPr algn="l"/>
            <a:r>
              <a:rPr lang="en-US" sz="2000">
                <a:gradFill>
                  <a:gsLst>
                    <a:gs pos="2917">
                      <a:schemeClr val="tx1"/>
                    </a:gs>
                    <a:gs pos="30000">
                      <a:schemeClr val="tx1"/>
                    </a:gs>
                  </a:gsLst>
                  <a:lin ang="5400000" scaled="0"/>
                </a:gradFill>
              </a:rPr>
              <a:t>Data</a:t>
            </a:r>
          </a:p>
        </p:txBody>
      </p:sp>
      <p:cxnSp>
        <p:nvCxnSpPr>
          <p:cNvPr id="72" name="Straight Arrow Connector 71">
            <a:extLst>
              <a:ext uri="{FF2B5EF4-FFF2-40B4-BE49-F238E27FC236}">
                <a16:creationId xmlns:a16="http://schemas.microsoft.com/office/drawing/2014/main" id="{04E514F6-5B00-417B-8B81-1E67E6CDCD75}"/>
              </a:ext>
            </a:extLst>
          </p:cNvPr>
          <p:cNvCxnSpPr>
            <a:cxnSpLocks/>
            <a:stCxn id="71" idx="3"/>
            <a:endCxn id="70" idx="1"/>
          </p:cNvCxnSpPr>
          <p:nvPr/>
        </p:nvCxnSpPr>
        <p:spPr>
          <a:xfrm>
            <a:off x="3588553" y="2173383"/>
            <a:ext cx="1515368" cy="375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53E11811-E7A9-4883-96E2-43C3A9E2A481}"/>
              </a:ext>
            </a:extLst>
          </p:cNvPr>
          <p:cNvSpPr txBox="1"/>
          <p:nvPr/>
        </p:nvSpPr>
        <p:spPr>
          <a:xfrm>
            <a:off x="8562031" y="2019494"/>
            <a:ext cx="697462" cy="307777"/>
          </a:xfrm>
          <a:prstGeom prst="rect">
            <a:avLst/>
          </a:prstGeom>
          <a:noFill/>
        </p:spPr>
        <p:txBody>
          <a:bodyPr wrap="square" lIns="0" tIns="0" rIns="0" bIns="0" rtlCol="0">
            <a:spAutoFit/>
          </a:bodyPr>
          <a:lstStyle/>
          <a:p>
            <a:pPr algn="ctr"/>
            <a:r>
              <a:rPr lang="en-US" sz="2000">
                <a:gradFill>
                  <a:gsLst>
                    <a:gs pos="2917">
                      <a:schemeClr val="tx1"/>
                    </a:gs>
                    <a:gs pos="30000">
                      <a:schemeClr val="tx1"/>
                    </a:gs>
                  </a:gsLst>
                  <a:lin ang="5400000" scaled="0"/>
                </a:gradFill>
              </a:rPr>
              <a:t>Data</a:t>
            </a:r>
          </a:p>
        </p:txBody>
      </p:sp>
      <p:cxnSp>
        <p:nvCxnSpPr>
          <p:cNvPr id="74" name="Straight Arrow Connector 73">
            <a:extLst>
              <a:ext uri="{FF2B5EF4-FFF2-40B4-BE49-F238E27FC236}">
                <a16:creationId xmlns:a16="http://schemas.microsoft.com/office/drawing/2014/main" id="{3C605304-FCFD-4366-93C1-63D0FE9BE0B3}"/>
              </a:ext>
            </a:extLst>
          </p:cNvPr>
          <p:cNvCxnSpPr>
            <a:cxnSpLocks/>
            <a:stCxn id="70" idx="3"/>
            <a:endCxn id="73" idx="1"/>
          </p:cNvCxnSpPr>
          <p:nvPr/>
        </p:nvCxnSpPr>
        <p:spPr>
          <a:xfrm flipV="1">
            <a:off x="7088079" y="2173383"/>
            <a:ext cx="1473952" cy="375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EFE3BEFE-B3B3-4F56-BA18-16228AF325A0}"/>
              </a:ext>
            </a:extLst>
          </p:cNvPr>
          <p:cNvSpPr/>
          <p:nvPr/>
        </p:nvSpPr>
        <p:spPr bwMode="auto">
          <a:xfrm>
            <a:off x="139813" y="4123350"/>
            <a:ext cx="11912374" cy="416195"/>
          </a:xfrm>
          <a:prstGeom prst="rect">
            <a:avLst/>
          </a:prstGeom>
          <a:ln>
            <a:no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a:solidFill>
                  <a:schemeClr val="tx1"/>
                </a:solidFill>
              </a:rPr>
              <a:t>Example</a:t>
            </a:r>
          </a:p>
        </p:txBody>
      </p:sp>
      <p:graphicFrame>
        <p:nvGraphicFramePr>
          <p:cNvPr id="2" name="Table 1">
            <a:extLst>
              <a:ext uri="{FF2B5EF4-FFF2-40B4-BE49-F238E27FC236}">
                <a16:creationId xmlns:a16="http://schemas.microsoft.com/office/drawing/2014/main" id="{283071B0-5F80-4844-8FE3-232216FE01D6}"/>
              </a:ext>
            </a:extLst>
          </p:cNvPr>
          <p:cNvGraphicFramePr>
            <a:graphicFrameLocks noGrp="1"/>
          </p:cNvGraphicFramePr>
          <p:nvPr/>
        </p:nvGraphicFramePr>
        <p:xfrm>
          <a:off x="528034" y="4856480"/>
          <a:ext cx="4002666" cy="1854200"/>
        </p:xfrm>
        <a:graphic>
          <a:graphicData uri="http://schemas.openxmlformats.org/drawingml/2006/table">
            <a:tbl>
              <a:tblPr firstRow="1" bandRow="1">
                <a:tableStyleId>{5C22544A-7EE6-4342-B048-85BDC9FD1C3A}</a:tableStyleId>
              </a:tblPr>
              <a:tblGrid>
                <a:gridCol w="4002666">
                  <a:extLst>
                    <a:ext uri="{9D8B030D-6E8A-4147-A177-3AD203B41FA5}">
                      <a16:colId xmlns:a16="http://schemas.microsoft.com/office/drawing/2014/main" val="3820971679"/>
                    </a:ext>
                  </a:extLst>
                </a:gridCol>
              </a:tblGrid>
              <a:tr h="370840">
                <a:tc>
                  <a:txBody>
                    <a:bodyPr/>
                    <a:lstStyle/>
                    <a:p>
                      <a:r>
                        <a:rPr lang="en-US" sz="1400"/>
                        <a:t>Text</a:t>
                      </a:r>
                    </a:p>
                  </a:txBody>
                  <a:tcPr>
                    <a:solidFill>
                      <a:srgbClr val="6031DF"/>
                    </a:solidFill>
                  </a:tcPr>
                </a:tc>
                <a:extLst>
                  <a:ext uri="{0D108BD9-81ED-4DB2-BD59-A6C34878D82A}">
                    <a16:rowId xmlns:a16="http://schemas.microsoft.com/office/drawing/2014/main" val="2447267421"/>
                  </a:ext>
                </a:extLst>
              </a:tr>
              <a:tr h="370840">
                <a:tc>
                  <a:txBody>
                    <a:bodyPr/>
                    <a:lstStyle/>
                    <a:p>
                      <a:r>
                        <a:rPr lang="en-US" sz="1400" u="none" strike="noStrike" kern="1200">
                          <a:effectLst/>
                        </a:rPr>
                        <a:t>Wow... Loved this place.</a:t>
                      </a:r>
                      <a:endParaRPr lang="en-US" sz="1400"/>
                    </a:p>
                  </a:txBody>
                  <a:tcPr/>
                </a:tc>
                <a:extLst>
                  <a:ext uri="{0D108BD9-81ED-4DB2-BD59-A6C34878D82A}">
                    <a16:rowId xmlns:a16="http://schemas.microsoft.com/office/drawing/2014/main" val="3321136607"/>
                  </a:ext>
                </a:extLst>
              </a:tr>
              <a:tr h="370840">
                <a:tc>
                  <a:txBody>
                    <a:bodyPr/>
                    <a:lstStyle/>
                    <a:p>
                      <a:r>
                        <a:rPr lang="en-US" sz="1400" u="none" strike="noStrike" kern="1200">
                          <a:effectLst/>
                        </a:rPr>
                        <a:t>Crust is not good.</a:t>
                      </a:r>
                      <a:endParaRPr lang="en-US" sz="1400"/>
                    </a:p>
                  </a:txBody>
                  <a:tcPr/>
                </a:tc>
                <a:extLst>
                  <a:ext uri="{0D108BD9-81ED-4DB2-BD59-A6C34878D82A}">
                    <a16:rowId xmlns:a16="http://schemas.microsoft.com/office/drawing/2014/main" val="1461806424"/>
                  </a:ext>
                </a:extLst>
              </a:tr>
              <a:tr h="370840">
                <a:tc>
                  <a:txBody>
                    <a:bodyPr/>
                    <a:lstStyle/>
                    <a:p>
                      <a:r>
                        <a:rPr lang="en-US" sz="1400" u="none" strike="noStrike" kern="1200">
                          <a:effectLst/>
                        </a:rPr>
                        <a:t>Not tasty and the texture was just nasty.</a:t>
                      </a:r>
                      <a:endParaRPr lang="en-US" sz="1400"/>
                    </a:p>
                  </a:txBody>
                  <a:tcPr/>
                </a:tc>
                <a:extLst>
                  <a:ext uri="{0D108BD9-81ED-4DB2-BD59-A6C34878D82A}">
                    <a16:rowId xmlns:a16="http://schemas.microsoft.com/office/drawing/2014/main" val="1414637448"/>
                  </a:ext>
                </a:extLst>
              </a:tr>
              <a:tr h="370840">
                <a:tc>
                  <a:txBody>
                    <a:bodyPr/>
                    <a:lstStyle/>
                    <a:p>
                      <a:r>
                        <a:rPr lang="en-US" sz="1400" u="none" strike="noStrike" kern="1200">
                          <a:effectLst/>
                        </a:rPr>
                        <a:t>The selection on the menu was great.</a:t>
                      </a:r>
                      <a:endParaRPr lang="en-US" sz="1400"/>
                    </a:p>
                  </a:txBody>
                  <a:tcPr/>
                </a:tc>
                <a:extLst>
                  <a:ext uri="{0D108BD9-81ED-4DB2-BD59-A6C34878D82A}">
                    <a16:rowId xmlns:a16="http://schemas.microsoft.com/office/drawing/2014/main" val="3627976529"/>
                  </a:ext>
                </a:extLst>
              </a:tr>
            </a:tbl>
          </a:graphicData>
        </a:graphic>
      </p:graphicFrame>
      <p:sp>
        <p:nvSpPr>
          <p:cNvPr id="57" name="TextBox 56">
            <a:extLst>
              <a:ext uri="{FF2B5EF4-FFF2-40B4-BE49-F238E27FC236}">
                <a16:creationId xmlns:a16="http://schemas.microsoft.com/office/drawing/2014/main" id="{925CAA78-7695-4399-8960-5DB8C2DE3004}"/>
              </a:ext>
            </a:extLst>
          </p:cNvPr>
          <p:cNvSpPr txBox="1"/>
          <p:nvPr/>
        </p:nvSpPr>
        <p:spPr>
          <a:xfrm>
            <a:off x="68185" y="266790"/>
            <a:ext cx="3761286" cy="904863"/>
          </a:xfrm>
          <a:prstGeom prst="rect">
            <a:avLst/>
          </a:prstGeom>
          <a:noFill/>
        </p:spPr>
        <p:txBody>
          <a:bodyPr wrap="none" lIns="182880" tIns="146304" rIns="182880" bIns="146304" rtlCol="0">
            <a:spAutoFit/>
          </a:bodyPr>
          <a:lstStyle/>
          <a:p>
            <a:pPr marL="0" marR="0" lvl="0" indent="0" algn="l" defTabSz="914367" rtl="0" eaLnBrk="1" fontAlgn="auto" latinLnBrk="0" hangingPunct="1">
              <a:lnSpc>
                <a:spcPct val="90000"/>
              </a:lnSpc>
              <a:spcBef>
                <a:spcPct val="0"/>
              </a:spcBef>
              <a:spcAft>
                <a:spcPts val="1200"/>
              </a:spcAft>
              <a:buClrTx/>
              <a:buSzTx/>
              <a:buFontTx/>
              <a:buNone/>
              <a:tabLst/>
              <a:defRPr/>
            </a:pPr>
            <a:r>
              <a:rPr lang="en-US" sz="4400" spc="-100">
                <a:ln w="3175">
                  <a:noFill/>
                </a:ln>
                <a:solidFill>
                  <a:srgbClr val="505050"/>
                </a:solidFill>
                <a:latin typeface="Segoe UI Light"/>
              </a:rPr>
              <a:t>2. Transformers</a:t>
            </a:r>
            <a:endParaRPr kumimoji="0" lang="en-US" sz="4400" i="0" u="none" strike="noStrike" kern="1200" cap="none" spc="-100" normalizeH="0" baseline="0" noProof="0">
              <a:ln w="3175">
                <a:noFill/>
              </a:ln>
              <a:solidFill>
                <a:srgbClr val="505050"/>
              </a:solidFill>
              <a:effectLst/>
              <a:uLnTx/>
              <a:uFillTx/>
              <a:latin typeface="Segoe UI Light"/>
              <a:ea typeface="+mn-ea"/>
              <a:cs typeface="+mn-cs"/>
            </a:endParaRPr>
          </a:p>
        </p:txBody>
      </p:sp>
    </p:spTree>
    <p:extLst>
      <p:ext uri="{BB962C8B-B14F-4D97-AF65-F5344CB8AC3E}">
        <p14:creationId xmlns:p14="http://schemas.microsoft.com/office/powerpoint/2010/main" val="40088742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8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43644CB-F1AE-4034-B0E1-BEEFBA259A52}"/>
              </a:ext>
            </a:extLst>
          </p:cNvPr>
          <p:cNvSpPr/>
          <p:nvPr/>
        </p:nvSpPr>
        <p:spPr bwMode="auto">
          <a:xfrm>
            <a:off x="139813" y="4123350"/>
            <a:ext cx="11912374" cy="416195"/>
          </a:xfrm>
          <a:prstGeom prst="rect">
            <a:avLst/>
          </a:prstGeom>
          <a:ln>
            <a:no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a:solidFill>
                  <a:schemeClr val="tx1"/>
                </a:solidFill>
              </a:rPr>
              <a:t>Example</a:t>
            </a:r>
          </a:p>
        </p:txBody>
      </p:sp>
      <p:sp>
        <p:nvSpPr>
          <p:cNvPr id="28" name="TextBox 27">
            <a:extLst>
              <a:ext uri="{FF2B5EF4-FFF2-40B4-BE49-F238E27FC236}">
                <a16:creationId xmlns:a16="http://schemas.microsoft.com/office/drawing/2014/main" id="{8A7B8212-4A14-49ED-A7DE-0CF48AACC0CD}"/>
              </a:ext>
            </a:extLst>
          </p:cNvPr>
          <p:cNvSpPr txBox="1"/>
          <p:nvPr/>
        </p:nvSpPr>
        <p:spPr>
          <a:xfrm>
            <a:off x="7887922" y="5629690"/>
            <a:ext cx="2501506" cy="307777"/>
          </a:xfrm>
          <a:prstGeom prst="rect">
            <a:avLst/>
          </a:prstGeom>
          <a:noFill/>
        </p:spPr>
        <p:txBody>
          <a:bodyPr wrap="square" lIns="0" tIns="0" rIns="0" bIns="0" rtlCol="0">
            <a:spAutoFit/>
          </a:bodyPr>
          <a:lstStyle/>
          <a:p>
            <a:pPr algn="l"/>
            <a:r>
              <a:rPr lang="en-US" sz="2000">
                <a:gradFill>
                  <a:gsLst>
                    <a:gs pos="2917">
                      <a:schemeClr val="tx1"/>
                    </a:gs>
                    <a:gs pos="30000">
                      <a:schemeClr val="tx1"/>
                    </a:gs>
                  </a:gsLst>
                  <a:lin ang="5400000" scaled="0"/>
                </a:gradFill>
              </a:rPr>
              <a:t>Model (Transformer)</a:t>
            </a:r>
          </a:p>
        </p:txBody>
      </p:sp>
      <p:sp>
        <p:nvSpPr>
          <p:cNvPr id="32" name="Rectangle 31">
            <a:extLst>
              <a:ext uri="{FF2B5EF4-FFF2-40B4-BE49-F238E27FC236}">
                <a16:creationId xmlns:a16="http://schemas.microsoft.com/office/drawing/2014/main" id="{A15BA2D6-221A-43A2-8EBD-1F7007C0F54C}"/>
              </a:ext>
            </a:extLst>
          </p:cNvPr>
          <p:cNvSpPr/>
          <p:nvPr/>
        </p:nvSpPr>
        <p:spPr bwMode="auto">
          <a:xfrm>
            <a:off x="5183124" y="5166360"/>
            <a:ext cx="1825752" cy="1234440"/>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a:solidFill>
                  <a:sysClr val="windowText" lastClr="000000"/>
                </a:solidFill>
              </a:rPr>
              <a:t>Estimator</a:t>
            </a:r>
          </a:p>
        </p:txBody>
      </p:sp>
      <p:cxnSp>
        <p:nvCxnSpPr>
          <p:cNvPr id="33" name="Straight Arrow Connector 32">
            <a:extLst>
              <a:ext uri="{FF2B5EF4-FFF2-40B4-BE49-F238E27FC236}">
                <a16:creationId xmlns:a16="http://schemas.microsoft.com/office/drawing/2014/main" id="{67FB1E0E-6400-4BEA-95E6-22B1948AE93D}"/>
              </a:ext>
            </a:extLst>
          </p:cNvPr>
          <p:cNvCxnSpPr>
            <a:stCxn id="32" idx="3"/>
          </p:cNvCxnSpPr>
          <p:nvPr/>
        </p:nvCxnSpPr>
        <p:spPr>
          <a:xfrm>
            <a:off x="7008876" y="5783580"/>
            <a:ext cx="652424"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AF5ED52-B541-41A9-B90A-3CCCC571953A}"/>
              </a:ext>
            </a:extLst>
          </p:cNvPr>
          <p:cNvCxnSpPr>
            <a:endCxn id="32" idx="1"/>
          </p:cNvCxnSpPr>
          <p:nvPr/>
        </p:nvCxnSpPr>
        <p:spPr>
          <a:xfrm>
            <a:off x="4530700" y="5783580"/>
            <a:ext cx="652424"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E3FC5E00-5741-4B75-BE62-041D2D77EBD2}"/>
              </a:ext>
            </a:extLst>
          </p:cNvPr>
          <p:cNvSpPr/>
          <p:nvPr/>
        </p:nvSpPr>
        <p:spPr bwMode="auto">
          <a:xfrm>
            <a:off x="5103921" y="1154304"/>
            <a:ext cx="1984158" cy="522596"/>
          </a:xfrm>
          <a:prstGeom prst="rect">
            <a:avLst/>
          </a:prstGeom>
          <a:solidFill>
            <a:srgbClr val="6031D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a:gradFill>
                  <a:gsLst>
                    <a:gs pos="40075">
                      <a:srgbClr val="FFFFFF"/>
                    </a:gs>
                    <a:gs pos="30000">
                      <a:srgbClr val="FFFFFF"/>
                    </a:gs>
                  </a:gsLst>
                  <a:lin ang="5400000" scaled="0"/>
                </a:gradFill>
              </a:rPr>
              <a:t>Data</a:t>
            </a:r>
          </a:p>
        </p:txBody>
      </p:sp>
      <p:sp>
        <p:nvSpPr>
          <p:cNvPr id="49" name="Rectangle 48">
            <a:extLst>
              <a:ext uri="{FF2B5EF4-FFF2-40B4-BE49-F238E27FC236}">
                <a16:creationId xmlns:a16="http://schemas.microsoft.com/office/drawing/2014/main" id="{7FEBEADE-25CC-4159-A130-036E24A02F27}"/>
              </a:ext>
            </a:extLst>
          </p:cNvPr>
          <p:cNvSpPr/>
          <p:nvPr/>
        </p:nvSpPr>
        <p:spPr bwMode="auto">
          <a:xfrm>
            <a:off x="5103921" y="1915835"/>
            <a:ext cx="1984158" cy="522596"/>
          </a:xfrm>
          <a:prstGeom prst="rect">
            <a:avLst/>
          </a:prstGeom>
          <a:solidFill>
            <a:srgbClr val="6031D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a:gradFill>
                  <a:gsLst>
                    <a:gs pos="40075">
                      <a:srgbClr val="FFFFFF"/>
                    </a:gs>
                    <a:gs pos="30000">
                      <a:srgbClr val="FFFFFF"/>
                    </a:gs>
                  </a:gsLst>
                  <a:lin ang="5400000" scaled="0"/>
                </a:gradFill>
              </a:rPr>
              <a:t>Transformer</a:t>
            </a:r>
          </a:p>
        </p:txBody>
      </p:sp>
      <p:sp>
        <p:nvSpPr>
          <p:cNvPr id="50" name="TextBox 49">
            <a:extLst>
              <a:ext uri="{FF2B5EF4-FFF2-40B4-BE49-F238E27FC236}">
                <a16:creationId xmlns:a16="http://schemas.microsoft.com/office/drawing/2014/main" id="{675F9A02-B8B0-4F22-AAA3-FBE3EE9F1E0A}"/>
              </a:ext>
            </a:extLst>
          </p:cNvPr>
          <p:cNvSpPr txBox="1"/>
          <p:nvPr/>
        </p:nvSpPr>
        <p:spPr>
          <a:xfrm>
            <a:off x="2959401" y="2019494"/>
            <a:ext cx="629152" cy="307777"/>
          </a:xfrm>
          <a:prstGeom prst="rect">
            <a:avLst/>
          </a:prstGeom>
          <a:noFill/>
        </p:spPr>
        <p:txBody>
          <a:bodyPr wrap="square" lIns="0" tIns="0" rIns="0" bIns="0" rtlCol="0">
            <a:spAutoFit/>
          </a:bodyPr>
          <a:lstStyle/>
          <a:p>
            <a:pPr algn="l"/>
            <a:r>
              <a:rPr lang="en-US" sz="2000">
                <a:gradFill>
                  <a:gsLst>
                    <a:gs pos="2917">
                      <a:schemeClr val="tx1"/>
                    </a:gs>
                    <a:gs pos="30000">
                      <a:schemeClr val="tx1"/>
                    </a:gs>
                  </a:gsLst>
                  <a:lin ang="5400000" scaled="0"/>
                </a:gradFill>
              </a:rPr>
              <a:t>Data</a:t>
            </a:r>
          </a:p>
        </p:txBody>
      </p:sp>
      <p:cxnSp>
        <p:nvCxnSpPr>
          <p:cNvPr id="51" name="Straight Arrow Connector 50">
            <a:extLst>
              <a:ext uri="{FF2B5EF4-FFF2-40B4-BE49-F238E27FC236}">
                <a16:creationId xmlns:a16="http://schemas.microsoft.com/office/drawing/2014/main" id="{9D0F9C28-35F5-47C1-92FF-81B0BA87A255}"/>
              </a:ext>
            </a:extLst>
          </p:cNvPr>
          <p:cNvCxnSpPr>
            <a:cxnSpLocks/>
            <a:stCxn id="50" idx="3"/>
            <a:endCxn id="49" idx="1"/>
          </p:cNvCxnSpPr>
          <p:nvPr/>
        </p:nvCxnSpPr>
        <p:spPr>
          <a:xfrm>
            <a:off x="3588553" y="2173383"/>
            <a:ext cx="1515368" cy="375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4FB625C3-C0C4-4638-A881-0866B3F2B872}"/>
              </a:ext>
            </a:extLst>
          </p:cNvPr>
          <p:cNvSpPr txBox="1"/>
          <p:nvPr/>
        </p:nvSpPr>
        <p:spPr>
          <a:xfrm>
            <a:off x="8562031" y="2019494"/>
            <a:ext cx="697462" cy="307777"/>
          </a:xfrm>
          <a:prstGeom prst="rect">
            <a:avLst/>
          </a:prstGeom>
          <a:noFill/>
        </p:spPr>
        <p:txBody>
          <a:bodyPr wrap="square" lIns="0" tIns="0" rIns="0" bIns="0" rtlCol="0">
            <a:spAutoFit/>
          </a:bodyPr>
          <a:lstStyle/>
          <a:p>
            <a:pPr algn="ctr"/>
            <a:r>
              <a:rPr lang="en-US" sz="2000">
                <a:gradFill>
                  <a:gsLst>
                    <a:gs pos="2917">
                      <a:schemeClr val="tx1"/>
                    </a:gs>
                    <a:gs pos="30000">
                      <a:schemeClr val="tx1"/>
                    </a:gs>
                  </a:gsLst>
                  <a:lin ang="5400000" scaled="0"/>
                </a:gradFill>
              </a:rPr>
              <a:t>Data</a:t>
            </a:r>
          </a:p>
        </p:txBody>
      </p:sp>
      <p:cxnSp>
        <p:nvCxnSpPr>
          <p:cNvPr id="53" name="Straight Arrow Connector 52">
            <a:extLst>
              <a:ext uri="{FF2B5EF4-FFF2-40B4-BE49-F238E27FC236}">
                <a16:creationId xmlns:a16="http://schemas.microsoft.com/office/drawing/2014/main" id="{4CB99B57-1461-4BB1-BA04-F25535C23666}"/>
              </a:ext>
            </a:extLst>
          </p:cNvPr>
          <p:cNvCxnSpPr>
            <a:cxnSpLocks/>
            <a:stCxn id="49" idx="3"/>
            <a:endCxn id="52" idx="1"/>
          </p:cNvCxnSpPr>
          <p:nvPr/>
        </p:nvCxnSpPr>
        <p:spPr>
          <a:xfrm flipV="1">
            <a:off x="7088079" y="2173383"/>
            <a:ext cx="1473952" cy="375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AA6E848A-8411-4B3B-B754-7D79AFA59B90}"/>
              </a:ext>
            </a:extLst>
          </p:cNvPr>
          <p:cNvSpPr/>
          <p:nvPr/>
        </p:nvSpPr>
        <p:spPr bwMode="auto">
          <a:xfrm>
            <a:off x="5103921" y="2677366"/>
            <a:ext cx="1984158" cy="522596"/>
          </a:xfrm>
          <a:prstGeom prst="rect">
            <a:avLst/>
          </a:prstGeom>
          <a:solidFill>
            <a:srgbClr val="6031D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a:gradFill>
                  <a:gsLst>
                    <a:gs pos="40075">
                      <a:srgbClr val="FFFFFF"/>
                    </a:gs>
                    <a:gs pos="30000">
                      <a:srgbClr val="FFFFFF"/>
                    </a:gs>
                  </a:gsLst>
                  <a:lin ang="5400000" scaled="0"/>
                </a:gradFill>
              </a:rPr>
              <a:t>Estimator</a:t>
            </a:r>
          </a:p>
        </p:txBody>
      </p:sp>
      <p:sp>
        <p:nvSpPr>
          <p:cNvPr id="55" name="TextBox 54">
            <a:extLst>
              <a:ext uri="{FF2B5EF4-FFF2-40B4-BE49-F238E27FC236}">
                <a16:creationId xmlns:a16="http://schemas.microsoft.com/office/drawing/2014/main" id="{D09A6E71-88E1-41D6-96AF-80C374F4BE68}"/>
              </a:ext>
            </a:extLst>
          </p:cNvPr>
          <p:cNvSpPr txBox="1"/>
          <p:nvPr/>
        </p:nvSpPr>
        <p:spPr>
          <a:xfrm>
            <a:off x="2959401" y="2779924"/>
            <a:ext cx="629152" cy="307777"/>
          </a:xfrm>
          <a:prstGeom prst="rect">
            <a:avLst/>
          </a:prstGeom>
          <a:noFill/>
        </p:spPr>
        <p:txBody>
          <a:bodyPr wrap="square" lIns="0" tIns="0" rIns="0" bIns="0" rtlCol="0">
            <a:spAutoFit/>
          </a:bodyPr>
          <a:lstStyle/>
          <a:p>
            <a:pPr algn="l"/>
            <a:r>
              <a:rPr lang="en-US" sz="2000">
                <a:gradFill>
                  <a:gsLst>
                    <a:gs pos="2917">
                      <a:schemeClr val="tx1"/>
                    </a:gs>
                    <a:gs pos="30000">
                      <a:schemeClr val="tx1"/>
                    </a:gs>
                  </a:gsLst>
                  <a:lin ang="5400000" scaled="0"/>
                </a:gradFill>
              </a:rPr>
              <a:t>Data</a:t>
            </a:r>
          </a:p>
        </p:txBody>
      </p:sp>
      <p:sp>
        <p:nvSpPr>
          <p:cNvPr id="56" name="TextBox 55">
            <a:extLst>
              <a:ext uri="{FF2B5EF4-FFF2-40B4-BE49-F238E27FC236}">
                <a16:creationId xmlns:a16="http://schemas.microsoft.com/office/drawing/2014/main" id="{19F66A04-B316-4FB5-9AAB-71C32B326A57}"/>
              </a:ext>
            </a:extLst>
          </p:cNvPr>
          <p:cNvSpPr txBox="1"/>
          <p:nvPr/>
        </p:nvSpPr>
        <p:spPr>
          <a:xfrm>
            <a:off x="8562031" y="2779924"/>
            <a:ext cx="1537252" cy="307777"/>
          </a:xfrm>
          <a:prstGeom prst="rect">
            <a:avLst/>
          </a:prstGeom>
          <a:noFill/>
        </p:spPr>
        <p:txBody>
          <a:bodyPr wrap="square" lIns="0" tIns="0" rIns="0" bIns="0" rtlCol="0">
            <a:spAutoFit/>
          </a:bodyPr>
          <a:lstStyle/>
          <a:p>
            <a:pPr algn="ctr"/>
            <a:r>
              <a:rPr lang="en-US" sz="2000">
                <a:gradFill>
                  <a:gsLst>
                    <a:gs pos="2917">
                      <a:schemeClr val="tx1"/>
                    </a:gs>
                    <a:gs pos="30000">
                      <a:schemeClr val="tx1"/>
                    </a:gs>
                  </a:gsLst>
                  <a:lin ang="5400000" scaled="0"/>
                </a:gradFill>
              </a:rPr>
              <a:t>Transformer</a:t>
            </a:r>
          </a:p>
        </p:txBody>
      </p:sp>
      <p:cxnSp>
        <p:nvCxnSpPr>
          <p:cNvPr id="57" name="Straight Arrow Connector 56">
            <a:extLst>
              <a:ext uri="{FF2B5EF4-FFF2-40B4-BE49-F238E27FC236}">
                <a16:creationId xmlns:a16="http://schemas.microsoft.com/office/drawing/2014/main" id="{FCAF5902-2402-4B38-A7D2-E4D0D0337599}"/>
              </a:ext>
            </a:extLst>
          </p:cNvPr>
          <p:cNvCxnSpPr>
            <a:cxnSpLocks/>
            <a:stCxn id="54" idx="3"/>
            <a:endCxn id="56" idx="1"/>
          </p:cNvCxnSpPr>
          <p:nvPr/>
        </p:nvCxnSpPr>
        <p:spPr>
          <a:xfrm flipV="1">
            <a:off x="7088079" y="2933813"/>
            <a:ext cx="1473952"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8AB48AFC-6E11-4460-B895-3303569148AF}"/>
              </a:ext>
            </a:extLst>
          </p:cNvPr>
          <p:cNvCxnSpPr>
            <a:cxnSpLocks/>
            <a:stCxn id="55" idx="3"/>
            <a:endCxn id="54" idx="1"/>
          </p:cNvCxnSpPr>
          <p:nvPr/>
        </p:nvCxnSpPr>
        <p:spPr>
          <a:xfrm>
            <a:off x="3588553" y="2933813"/>
            <a:ext cx="1515368"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graphicFrame>
        <p:nvGraphicFramePr>
          <p:cNvPr id="23" name="Table 22">
            <a:extLst>
              <a:ext uri="{FF2B5EF4-FFF2-40B4-BE49-F238E27FC236}">
                <a16:creationId xmlns:a16="http://schemas.microsoft.com/office/drawing/2014/main" id="{4F095404-ADBE-4F1A-A8F2-797B441EEAC4}"/>
              </a:ext>
            </a:extLst>
          </p:cNvPr>
          <p:cNvGraphicFramePr>
            <a:graphicFrameLocks noGrp="1"/>
          </p:cNvGraphicFramePr>
          <p:nvPr/>
        </p:nvGraphicFramePr>
        <p:xfrm>
          <a:off x="188048" y="4856478"/>
          <a:ext cx="4342652" cy="1854200"/>
        </p:xfrm>
        <a:graphic>
          <a:graphicData uri="http://schemas.openxmlformats.org/drawingml/2006/table">
            <a:tbl>
              <a:tblPr firstRow="1" bandRow="1">
                <a:tableStyleId>{5C22544A-7EE6-4342-B048-85BDC9FD1C3A}</a:tableStyleId>
              </a:tblPr>
              <a:tblGrid>
                <a:gridCol w="3001466">
                  <a:extLst>
                    <a:ext uri="{9D8B030D-6E8A-4147-A177-3AD203B41FA5}">
                      <a16:colId xmlns:a16="http://schemas.microsoft.com/office/drawing/2014/main" val="2718453439"/>
                    </a:ext>
                  </a:extLst>
                </a:gridCol>
                <a:gridCol w="1341186">
                  <a:extLst>
                    <a:ext uri="{9D8B030D-6E8A-4147-A177-3AD203B41FA5}">
                      <a16:colId xmlns:a16="http://schemas.microsoft.com/office/drawing/2014/main" val="3349420473"/>
                    </a:ext>
                  </a:extLst>
                </a:gridCol>
              </a:tblGrid>
              <a:tr h="370840">
                <a:tc>
                  <a:txBody>
                    <a:bodyPr/>
                    <a:lstStyle/>
                    <a:p>
                      <a:r>
                        <a:rPr lang="en-US" sz="1400"/>
                        <a:t>Comment</a:t>
                      </a:r>
                    </a:p>
                  </a:txBody>
                  <a:tcPr>
                    <a:solidFill>
                      <a:srgbClr val="6031DF"/>
                    </a:solidFill>
                  </a:tcPr>
                </a:tc>
                <a:tc>
                  <a:txBody>
                    <a:bodyPr/>
                    <a:lstStyle/>
                    <a:p>
                      <a:r>
                        <a:rPr lang="en-US" sz="1400"/>
                        <a:t>Sentiment</a:t>
                      </a:r>
                    </a:p>
                  </a:txBody>
                  <a:tcPr>
                    <a:solidFill>
                      <a:srgbClr val="6031DF"/>
                    </a:solidFill>
                  </a:tcPr>
                </a:tc>
                <a:extLst>
                  <a:ext uri="{0D108BD9-81ED-4DB2-BD59-A6C34878D82A}">
                    <a16:rowId xmlns:a16="http://schemas.microsoft.com/office/drawing/2014/main" val="3341935739"/>
                  </a:ext>
                </a:extLst>
              </a:tr>
              <a:tr h="370840">
                <a:tc>
                  <a:txBody>
                    <a:bodyPr/>
                    <a:lstStyle/>
                    <a:p>
                      <a:r>
                        <a:rPr lang="en-US" sz="1200" u="none" strike="noStrike" kern="1200">
                          <a:effectLst/>
                        </a:rPr>
                        <a:t>Wow... Loved this place.</a:t>
                      </a:r>
                      <a:endParaRPr lang="en-US" sz="1200"/>
                    </a:p>
                  </a:txBody>
                  <a:tcPr/>
                </a:tc>
                <a:tc>
                  <a:txBody>
                    <a:bodyPr/>
                    <a:lstStyle/>
                    <a:p>
                      <a:r>
                        <a:rPr lang="en-US" sz="1200"/>
                        <a:t>1</a:t>
                      </a:r>
                    </a:p>
                  </a:txBody>
                  <a:tcPr/>
                </a:tc>
                <a:extLst>
                  <a:ext uri="{0D108BD9-81ED-4DB2-BD59-A6C34878D82A}">
                    <a16:rowId xmlns:a16="http://schemas.microsoft.com/office/drawing/2014/main" val="3821222271"/>
                  </a:ext>
                </a:extLst>
              </a:tr>
              <a:tr h="370840">
                <a:tc>
                  <a:txBody>
                    <a:bodyPr/>
                    <a:lstStyle/>
                    <a:p>
                      <a:r>
                        <a:rPr lang="en-US" sz="1200" u="none" strike="noStrike" kern="1200">
                          <a:effectLst/>
                        </a:rPr>
                        <a:t>Crust is not good.</a:t>
                      </a:r>
                      <a:endParaRPr lang="en-US" sz="1200"/>
                    </a:p>
                  </a:txBody>
                  <a:tcPr/>
                </a:tc>
                <a:tc>
                  <a:txBody>
                    <a:bodyPr/>
                    <a:lstStyle/>
                    <a:p>
                      <a:r>
                        <a:rPr lang="en-US" sz="1200"/>
                        <a:t>0</a:t>
                      </a:r>
                    </a:p>
                  </a:txBody>
                  <a:tcPr/>
                </a:tc>
                <a:extLst>
                  <a:ext uri="{0D108BD9-81ED-4DB2-BD59-A6C34878D82A}">
                    <a16:rowId xmlns:a16="http://schemas.microsoft.com/office/drawing/2014/main" val="2063998202"/>
                  </a:ext>
                </a:extLst>
              </a:tr>
              <a:tr h="370840">
                <a:tc>
                  <a:txBody>
                    <a:bodyPr/>
                    <a:lstStyle/>
                    <a:p>
                      <a:r>
                        <a:rPr lang="en-US" sz="1200" u="none" strike="noStrike" kern="1200">
                          <a:effectLst/>
                        </a:rPr>
                        <a:t>Not tasty and the texture was just nasty.</a:t>
                      </a:r>
                      <a:endParaRPr lang="en-US" sz="1200"/>
                    </a:p>
                  </a:txBody>
                  <a:tcPr/>
                </a:tc>
                <a:tc>
                  <a:txBody>
                    <a:bodyPr/>
                    <a:lstStyle/>
                    <a:p>
                      <a:r>
                        <a:rPr lang="en-US" sz="1200"/>
                        <a:t>0</a:t>
                      </a:r>
                    </a:p>
                  </a:txBody>
                  <a:tcPr/>
                </a:tc>
                <a:extLst>
                  <a:ext uri="{0D108BD9-81ED-4DB2-BD59-A6C34878D82A}">
                    <a16:rowId xmlns:a16="http://schemas.microsoft.com/office/drawing/2014/main" val="8972036"/>
                  </a:ext>
                </a:extLst>
              </a:tr>
              <a:tr h="370840">
                <a:tc>
                  <a:txBody>
                    <a:bodyPr/>
                    <a:lstStyle/>
                    <a:p>
                      <a:r>
                        <a:rPr lang="en-US" sz="1200" u="none" strike="noStrike" kern="1200">
                          <a:effectLst/>
                        </a:rPr>
                        <a:t>The selection on the menu was great.</a:t>
                      </a:r>
                      <a:endParaRPr lang="en-US" sz="1200"/>
                    </a:p>
                  </a:txBody>
                  <a:tcPr/>
                </a:tc>
                <a:tc>
                  <a:txBody>
                    <a:bodyPr/>
                    <a:lstStyle/>
                    <a:p>
                      <a:r>
                        <a:rPr lang="en-US" sz="1200"/>
                        <a:t>0</a:t>
                      </a:r>
                    </a:p>
                  </a:txBody>
                  <a:tcPr/>
                </a:tc>
                <a:extLst>
                  <a:ext uri="{0D108BD9-81ED-4DB2-BD59-A6C34878D82A}">
                    <a16:rowId xmlns:a16="http://schemas.microsoft.com/office/drawing/2014/main" val="165179537"/>
                  </a:ext>
                </a:extLst>
              </a:tr>
            </a:tbl>
          </a:graphicData>
        </a:graphic>
      </p:graphicFrame>
      <p:sp>
        <p:nvSpPr>
          <p:cNvPr id="24" name="TextBox 23">
            <a:extLst>
              <a:ext uri="{FF2B5EF4-FFF2-40B4-BE49-F238E27FC236}">
                <a16:creationId xmlns:a16="http://schemas.microsoft.com/office/drawing/2014/main" id="{A613AE0F-F5BB-4A78-B5F8-F2768F17D764}"/>
              </a:ext>
            </a:extLst>
          </p:cNvPr>
          <p:cNvSpPr txBox="1"/>
          <p:nvPr/>
        </p:nvSpPr>
        <p:spPr>
          <a:xfrm>
            <a:off x="68185" y="266790"/>
            <a:ext cx="3194529" cy="904863"/>
          </a:xfrm>
          <a:prstGeom prst="rect">
            <a:avLst/>
          </a:prstGeom>
          <a:noFill/>
        </p:spPr>
        <p:txBody>
          <a:bodyPr wrap="none" lIns="182880" tIns="146304" rIns="182880" bIns="146304" rtlCol="0">
            <a:spAutoFit/>
          </a:bodyPr>
          <a:lstStyle/>
          <a:p>
            <a:pPr marL="0" marR="0" lvl="0" indent="0" algn="l" defTabSz="914367" rtl="0" eaLnBrk="1" fontAlgn="auto" latinLnBrk="0" hangingPunct="1">
              <a:lnSpc>
                <a:spcPct val="90000"/>
              </a:lnSpc>
              <a:spcBef>
                <a:spcPct val="0"/>
              </a:spcBef>
              <a:spcAft>
                <a:spcPts val="1200"/>
              </a:spcAft>
              <a:buClrTx/>
              <a:buSzTx/>
              <a:buFontTx/>
              <a:buNone/>
              <a:tabLst/>
              <a:defRPr/>
            </a:pPr>
            <a:r>
              <a:rPr lang="en-US" sz="4400" spc="-100">
                <a:ln w="3175">
                  <a:noFill/>
                </a:ln>
                <a:solidFill>
                  <a:srgbClr val="505050"/>
                </a:solidFill>
                <a:latin typeface="Segoe UI Light"/>
              </a:rPr>
              <a:t>3. Estimators</a:t>
            </a:r>
            <a:endParaRPr kumimoji="0" lang="en-US" sz="4400" i="0" u="none" strike="noStrike" kern="1200" cap="none" spc="-100" normalizeH="0" baseline="0" noProof="0">
              <a:ln w="3175">
                <a:noFill/>
              </a:ln>
              <a:solidFill>
                <a:srgbClr val="505050"/>
              </a:solidFill>
              <a:effectLst/>
              <a:uLnTx/>
              <a:uFillTx/>
              <a:latin typeface="Segoe UI Light"/>
              <a:ea typeface="+mn-ea"/>
              <a:cs typeface="+mn-cs"/>
            </a:endParaRPr>
          </a:p>
        </p:txBody>
      </p:sp>
    </p:spTree>
    <p:extLst>
      <p:ext uri="{BB962C8B-B14F-4D97-AF65-F5344CB8AC3E}">
        <p14:creationId xmlns:p14="http://schemas.microsoft.com/office/powerpoint/2010/main" val="35571660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p:bldP spid="3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43644CB-F1AE-4034-B0E1-BEEFBA259A52}"/>
              </a:ext>
            </a:extLst>
          </p:cNvPr>
          <p:cNvSpPr/>
          <p:nvPr/>
        </p:nvSpPr>
        <p:spPr bwMode="auto">
          <a:xfrm>
            <a:off x="139813" y="4123350"/>
            <a:ext cx="11912374" cy="416195"/>
          </a:xfrm>
          <a:prstGeom prst="rect">
            <a:avLst/>
          </a:prstGeom>
          <a:ln>
            <a:no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a:solidFill>
                  <a:schemeClr val="tx1"/>
                </a:solidFill>
              </a:rPr>
              <a:t>Example</a:t>
            </a:r>
          </a:p>
        </p:txBody>
      </p:sp>
      <p:sp>
        <p:nvSpPr>
          <p:cNvPr id="28" name="TextBox 27">
            <a:extLst>
              <a:ext uri="{FF2B5EF4-FFF2-40B4-BE49-F238E27FC236}">
                <a16:creationId xmlns:a16="http://schemas.microsoft.com/office/drawing/2014/main" id="{8A7B8212-4A14-49ED-A7DE-0CF48AACC0CD}"/>
              </a:ext>
            </a:extLst>
          </p:cNvPr>
          <p:cNvSpPr txBox="1"/>
          <p:nvPr/>
        </p:nvSpPr>
        <p:spPr>
          <a:xfrm>
            <a:off x="7887922" y="5629690"/>
            <a:ext cx="2501506" cy="307777"/>
          </a:xfrm>
          <a:prstGeom prst="rect">
            <a:avLst/>
          </a:prstGeom>
          <a:noFill/>
        </p:spPr>
        <p:txBody>
          <a:bodyPr wrap="square" lIns="0" tIns="0" rIns="0" bIns="0" rtlCol="0">
            <a:spAutoFit/>
          </a:bodyPr>
          <a:lstStyle/>
          <a:p>
            <a:pPr algn="l"/>
            <a:r>
              <a:rPr lang="en-US" sz="2000">
                <a:gradFill>
                  <a:gsLst>
                    <a:gs pos="2917">
                      <a:schemeClr val="tx1"/>
                    </a:gs>
                    <a:gs pos="30000">
                      <a:schemeClr val="tx1"/>
                    </a:gs>
                  </a:gsLst>
                  <a:lin ang="5400000" scaled="0"/>
                </a:gradFill>
              </a:rPr>
              <a:t>Model (Transformer)</a:t>
            </a:r>
          </a:p>
        </p:txBody>
      </p:sp>
      <p:sp>
        <p:nvSpPr>
          <p:cNvPr id="32" name="Rectangle 31">
            <a:extLst>
              <a:ext uri="{FF2B5EF4-FFF2-40B4-BE49-F238E27FC236}">
                <a16:creationId xmlns:a16="http://schemas.microsoft.com/office/drawing/2014/main" id="{A15BA2D6-221A-43A2-8EBD-1F7007C0F54C}"/>
              </a:ext>
            </a:extLst>
          </p:cNvPr>
          <p:cNvSpPr/>
          <p:nvPr/>
        </p:nvSpPr>
        <p:spPr bwMode="auto">
          <a:xfrm>
            <a:off x="5183124" y="5166360"/>
            <a:ext cx="1825752" cy="1234440"/>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a:solidFill>
                  <a:sysClr val="windowText" lastClr="000000"/>
                </a:solidFill>
              </a:rPr>
              <a:t>Estimator</a:t>
            </a:r>
          </a:p>
        </p:txBody>
      </p:sp>
      <p:cxnSp>
        <p:nvCxnSpPr>
          <p:cNvPr id="33" name="Straight Arrow Connector 32">
            <a:extLst>
              <a:ext uri="{FF2B5EF4-FFF2-40B4-BE49-F238E27FC236}">
                <a16:creationId xmlns:a16="http://schemas.microsoft.com/office/drawing/2014/main" id="{67FB1E0E-6400-4BEA-95E6-22B1948AE93D}"/>
              </a:ext>
            </a:extLst>
          </p:cNvPr>
          <p:cNvCxnSpPr>
            <a:stCxn id="32" idx="3"/>
          </p:cNvCxnSpPr>
          <p:nvPr/>
        </p:nvCxnSpPr>
        <p:spPr>
          <a:xfrm>
            <a:off x="7008876" y="5783580"/>
            <a:ext cx="652424"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AF5ED52-B541-41A9-B90A-3CCCC571953A}"/>
              </a:ext>
            </a:extLst>
          </p:cNvPr>
          <p:cNvCxnSpPr>
            <a:endCxn id="32" idx="1"/>
          </p:cNvCxnSpPr>
          <p:nvPr/>
        </p:nvCxnSpPr>
        <p:spPr>
          <a:xfrm>
            <a:off x="4530700" y="5783580"/>
            <a:ext cx="652424"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E3FC5E00-5741-4B75-BE62-041D2D77EBD2}"/>
              </a:ext>
            </a:extLst>
          </p:cNvPr>
          <p:cNvSpPr/>
          <p:nvPr/>
        </p:nvSpPr>
        <p:spPr bwMode="auto">
          <a:xfrm>
            <a:off x="5103921" y="1154304"/>
            <a:ext cx="1984158" cy="522596"/>
          </a:xfrm>
          <a:prstGeom prst="rect">
            <a:avLst/>
          </a:prstGeom>
          <a:solidFill>
            <a:srgbClr val="6031D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a:gradFill>
                  <a:gsLst>
                    <a:gs pos="40075">
                      <a:srgbClr val="FFFFFF"/>
                    </a:gs>
                    <a:gs pos="30000">
                      <a:srgbClr val="FFFFFF"/>
                    </a:gs>
                  </a:gsLst>
                  <a:lin ang="5400000" scaled="0"/>
                </a:gradFill>
              </a:rPr>
              <a:t>Data</a:t>
            </a:r>
          </a:p>
        </p:txBody>
      </p:sp>
      <p:sp>
        <p:nvSpPr>
          <p:cNvPr id="49" name="Rectangle 48">
            <a:extLst>
              <a:ext uri="{FF2B5EF4-FFF2-40B4-BE49-F238E27FC236}">
                <a16:creationId xmlns:a16="http://schemas.microsoft.com/office/drawing/2014/main" id="{7FEBEADE-25CC-4159-A130-036E24A02F27}"/>
              </a:ext>
            </a:extLst>
          </p:cNvPr>
          <p:cNvSpPr/>
          <p:nvPr/>
        </p:nvSpPr>
        <p:spPr bwMode="auto">
          <a:xfrm>
            <a:off x="5103921" y="1915835"/>
            <a:ext cx="1984158" cy="522596"/>
          </a:xfrm>
          <a:prstGeom prst="rect">
            <a:avLst/>
          </a:prstGeom>
          <a:solidFill>
            <a:srgbClr val="6031D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a:gradFill>
                  <a:gsLst>
                    <a:gs pos="40075">
                      <a:srgbClr val="FFFFFF"/>
                    </a:gs>
                    <a:gs pos="30000">
                      <a:srgbClr val="FFFFFF"/>
                    </a:gs>
                  </a:gsLst>
                  <a:lin ang="5400000" scaled="0"/>
                </a:gradFill>
              </a:rPr>
              <a:t>Transformer</a:t>
            </a:r>
          </a:p>
        </p:txBody>
      </p:sp>
      <p:sp>
        <p:nvSpPr>
          <p:cNvPr id="50" name="TextBox 49">
            <a:extLst>
              <a:ext uri="{FF2B5EF4-FFF2-40B4-BE49-F238E27FC236}">
                <a16:creationId xmlns:a16="http://schemas.microsoft.com/office/drawing/2014/main" id="{675F9A02-B8B0-4F22-AAA3-FBE3EE9F1E0A}"/>
              </a:ext>
            </a:extLst>
          </p:cNvPr>
          <p:cNvSpPr txBox="1"/>
          <p:nvPr/>
        </p:nvSpPr>
        <p:spPr>
          <a:xfrm>
            <a:off x="2959401" y="2019494"/>
            <a:ext cx="629152" cy="307777"/>
          </a:xfrm>
          <a:prstGeom prst="rect">
            <a:avLst/>
          </a:prstGeom>
          <a:noFill/>
        </p:spPr>
        <p:txBody>
          <a:bodyPr wrap="square" lIns="0" tIns="0" rIns="0" bIns="0" rtlCol="0">
            <a:spAutoFit/>
          </a:bodyPr>
          <a:lstStyle/>
          <a:p>
            <a:pPr algn="l"/>
            <a:r>
              <a:rPr lang="en-US" sz="2000">
                <a:gradFill>
                  <a:gsLst>
                    <a:gs pos="2917">
                      <a:schemeClr val="tx1"/>
                    </a:gs>
                    <a:gs pos="30000">
                      <a:schemeClr val="tx1"/>
                    </a:gs>
                  </a:gsLst>
                  <a:lin ang="5400000" scaled="0"/>
                </a:gradFill>
              </a:rPr>
              <a:t>Data</a:t>
            </a:r>
          </a:p>
        </p:txBody>
      </p:sp>
      <p:cxnSp>
        <p:nvCxnSpPr>
          <p:cNvPr id="51" name="Straight Arrow Connector 50">
            <a:extLst>
              <a:ext uri="{FF2B5EF4-FFF2-40B4-BE49-F238E27FC236}">
                <a16:creationId xmlns:a16="http://schemas.microsoft.com/office/drawing/2014/main" id="{9D0F9C28-35F5-47C1-92FF-81B0BA87A255}"/>
              </a:ext>
            </a:extLst>
          </p:cNvPr>
          <p:cNvCxnSpPr>
            <a:cxnSpLocks/>
            <a:stCxn id="50" idx="3"/>
            <a:endCxn id="49" idx="1"/>
          </p:cNvCxnSpPr>
          <p:nvPr/>
        </p:nvCxnSpPr>
        <p:spPr>
          <a:xfrm>
            <a:off x="3588553" y="2173383"/>
            <a:ext cx="1515368" cy="375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4FB625C3-C0C4-4638-A881-0866B3F2B872}"/>
              </a:ext>
            </a:extLst>
          </p:cNvPr>
          <p:cNvSpPr txBox="1"/>
          <p:nvPr/>
        </p:nvSpPr>
        <p:spPr>
          <a:xfrm>
            <a:off x="8562031" y="2019494"/>
            <a:ext cx="697462" cy="307777"/>
          </a:xfrm>
          <a:prstGeom prst="rect">
            <a:avLst/>
          </a:prstGeom>
          <a:noFill/>
        </p:spPr>
        <p:txBody>
          <a:bodyPr wrap="square" lIns="0" tIns="0" rIns="0" bIns="0" rtlCol="0">
            <a:spAutoFit/>
          </a:bodyPr>
          <a:lstStyle/>
          <a:p>
            <a:pPr algn="ctr"/>
            <a:r>
              <a:rPr lang="en-US" sz="2000">
                <a:gradFill>
                  <a:gsLst>
                    <a:gs pos="2917">
                      <a:schemeClr val="tx1"/>
                    </a:gs>
                    <a:gs pos="30000">
                      <a:schemeClr val="tx1"/>
                    </a:gs>
                  </a:gsLst>
                  <a:lin ang="5400000" scaled="0"/>
                </a:gradFill>
              </a:rPr>
              <a:t>Data</a:t>
            </a:r>
          </a:p>
        </p:txBody>
      </p:sp>
      <p:cxnSp>
        <p:nvCxnSpPr>
          <p:cNvPr id="53" name="Straight Arrow Connector 52">
            <a:extLst>
              <a:ext uri="{FF2B5EF4-FFF2-40B4-BE49-F238E27FC236}">
                <a16:creationId xmlns:a16="http://schemas.microsoft.com/office/drawing/2014/main" id="{4CB99B57-1461-4BB1-BA04-F25535C23666}"/>
              </a:ext>
            </a:extLst>
          </p:cNvPr>
          <p:cNvCxnSpPr>
            <a:cxnSpLocks/>
            <a:stCxn id="49" idx="3"/>
            <a:endCxn id="52" idx="1"/>
          </p:cNvCxnSpPr>
          <p:nvPr/>
        </p:nvCxnSpPr>
        <p:spPr>
          <a:xfrm flipV="1">
            <a:off x="7088079" y="2173383"/>
            <a:ext cx="1473952" cy="375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AA6E848A-8411-4B3B-B754-7D79AFA59B90}"/>
              </a:ext>
            </a:extLst>
          </p:cNvPr>
          <p:cNvSpPr/>
          <p:nvPr/>
        </p:nvSpPr>
        <p:spPr bwMode="auto">
          <a:xfrm>
            <a:off x="5103921" y="2677366"/>
            <a:ext cx="1984158" cy="522596"/>
          </a:xfrm>
          <a:prstGeom prst="rect">
            <a:avLst/>
          </a:prstGeom>
          <a:solidFill>
            <a:srgbClr val="6031D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a:gradFill>
                  <a:gsLst>
                    <a:gs pos="40075">
                      <a:srgbClr val="FFFFFF"/>
                    </a:gs>
                    <a:gs pos="30000">
                      <a:srgbClr val="FFFFFF"/>
                    </a:gs>
                  </a:gsLst>
                  <a:lin ang="5400000" scaled="0"/>
                </a:gradFill>
              </a:rPr>
              <a:t>Estimator</a:t>
            </a:r>
          </a:p>
        </p:txBody>
      </p:sp>
      <p:sp>
        <p:nvSpPr>
          <p:cNvPr id="55" name="TextBox 54">
            <a:extLst>
              <a:ext uri="{FF2B5EF4-FFF2-40B4-BE49-F238E27FC236}">
                <a16:creationId xmlns:a16="http://schemas.microsoft.com/office/drawing/2014/main" id="{D09A6E71-88E1-41D6-96AF-80C374F4BE68}"/>
              </a:ext>
            </a:extLst>
          </p:cNvPr>
          <p:cNvSpPr txBox="1"/>
          <p:nvPr/>
        </p:nvSpPr>
        <p:spPr>
          <a:xfrm>
            <a:off x="2959401" y="2779924"/>
            <a:ext cx="629152" cy="307777"/>
          </a:xfrm>
          <a:prstGeom prst="rect">
            <a:avLst/>
          </a:prstGeom>
          <a:noFill/>
        </p:spPr>
        <p:txBody>
          <a:bodyPr wrap="square" lIns="0" tIns="0" rIns="0" bIns="0" rtlCol="0">
            <a:spAutoFit/>
          </a:bodyPr>
          <a:lstStyle/>
          <a:p>
            <a:pPr algn="l"/>
            <a:r>
              <a:rPr lang="en-US" sz="2000">
                <a:gradFill>
                  <a:gsLst>
                    <a:gs pos="2917">
                      <a:schemeClr val="tx1"/>
                    </a:gs>
                    <a:gs pos="30000">
                      <a:schemeClr val="tx1"/>
                    </a:gs>
                  </a:gsLst>
                  <a:lin ang="5400000" scaled="0"/>
                </a:gradFill>
              </a:rPr>
              <a:t>Data</a:t>
            </a:r>
          </a:p>
        </p:txBody>
      </p:sp>
      <p:sp>
        <p:nvSpPr>
          <p:cNvPr id="56" name="TextBox 55">
            <a:extLst>
              <a:ext uri="{FF2B5EF4-FFF2-40B4-BE49-F238E27FC236}">
                <a16:creationId xmlns:a16="http://schemas.microsoft.com/office/drawing/2014/main" id="{19F66A04-B316-4FB5-9AAB-71C32B326A57}"/>
              </a:ext>
            </a:extLst>
          </p:cNvPr>
          <p:cNvSpPr txBox="1"/>
          <p:nvPr/>
        </p:nvSpPr>
        <p:spPr>
          <a:xfrm>
            <a:off x="8562031" y="2779924"/>
            <a:ext cx="1537252" cy="307777"/>
          </a:xfrm>
          <a:prstGeom prst="rect">
            <a:avLst/>
          </a:prstGeom>
          <a:noFill/>
        </p:spPr>
        <p:txBody>
          <a:bodyPr wrap="square" lIns="0" tIns="0" rIns="0" bIns="0" rtlCol="0">
            <a:spAutoFit/>
          </a:bodyPr>
          <a:lstStyle/>
          <a:p>
            <a:pPr algn="ctr"/>
            <a:r>
              <a:rPr lang="en-US" sz="2000">
                <a:gradFill>
                  <a:gsLst>
                    <a:gs pos="2917">
                      <a:schemeClr val="tx1"/>
                    </a:gs>
                    <a:gs pos="30000">
                      <a:schemeClr val="tx1"/>
                    </a:gs>
                  </a:gsLst>
                  <a:lin ang="5400000" scaled="0"/>
                </a:gradFill>
              </a:rPr>
              <a:t>Transformer</a:t>
            </a:r>
          </a:p>
        </p:txBody>
      </p:sp>
      <p:cxnSp>
        <p:nvCxnSpPr>
          <p:cNvPr id="57" name="Straight Arrow Connector 56">
            <a:extLst>
              <a:ext uri="{FF2B5EF4-FFF2-40B4-BE49-F238E27FC236}">
                <a16:creationId xmlns:a16="http://schemas.microsoft.com/office/drawing/2014/main" id="{FCAF5902-2402-4B38-A7D2-E4D0D0337599}"/>
              </a:ext>
            </a:extLst>
          </p:cNvPr>
          <p:cNvCxnSpPr>
            <a:cxnSpLocks/>
            <a:stCxn id="54" idx="3"/>
            <a:endCxn id="56" idx="1"/>
          </p:cNvCxnSpPr>
          <p:nvPr/>
        </p:nvCxnSpPr>
        <p:spPr>
          <a:xfrm flipV="1">
            <a:off x="7088079" y="2933813"/>
            <a:ext cx="1473952"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8AB48AFC-6E11-4460-B895-3303569148AF}"/>
              </a:ext>
            </a:extLst>
          </p:cNvPr>
          <p:cNvCxnSpPr>
            <a:cxnSpLocks/>
            <a:stCxn id="55" idx="3"/>
            <a:endCxn id="54" idx="1"/>
          </p:cNvCxnSpPr>
          <p:nvPr/>
        </p:nvCxnSpPr>
        <p:spPr>
          <a:xfrm>
            <a:off x="3588553" y="2933813"/>
            <a:ext cx="1515368"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graphicFrame>
        <p:nvGraphicFramePr>
          <p:cNvPr id="23" name="Table 22">
            <a:extLst>
              <a:ext uri="{FF2B5EF4-FFF2-40B4-BE49-F238E27FC236}">
                <a16:creationId xmlns:a16="http://schemas.microsoft.com/office/drawing/2014/main" id="{4F095404-ADBE-4F1A-A8F2-797B441EEAC4}"/>
              </a:ext>
            </a:extLst>
          </p:cNvPr>
          <p:cNvGraphicFramePr>
            <a:graphicFrameLocks noGrp="1"/>
          </p:cNvGraphicFramePr>
          <p:nvPr/>
        </p:nvGraphicFramePr>
        <p:xfrm>
          <a:off x="188048" y="4856478"/>
          <a:ext cx="4342652" cy="1854200"/>
        </p:xfrm>
        <a:graphic>
          <a:graphicData uri="http://schemas.openxmlformats.org/drawingml/2006/table">
            <a:tbl>
              <a:tblPr firstRow="1" bandRow="1">
                <a:tableStyleId>{5C22544A-7EE6-4342-B048-85BDC9FD1C3A}</a:tableStyleId>
              </a:tblPr>
              <a:tblGrid>
                <a:gridCol w="3001466">
                  <a:extLst>
                    <a:ext uri="{9D8B030D-6E8A-4147-A177-3AD203B41FA5}">
                      <a16:colId xmlns:a16="http://schemas.microsoft.com/office/drawing/2014/main" val="2718453439"/>
                    </a:ext>
                  </a:extLst>
                </a:gridCol>
                <a:gridCol w="1341186">
                  <a:extLst>
                    <a:ext uri="{9D8B030D-6E8A-4147-A177-3AD203B41FA5}">
                      <a16:colId xmlns:a16="http://schemas.microsoft.com/office/drawing/2014/main" val="3349420473"/>
                    </a:ext>
                  </a:extLst>
                </a:gridCol>
              </a:tblGrid>
              <a:tr h="370840">
                <a:tc>
                  <a:txBody>
                    <a:bodyPr/>
                    <a:lstStyle/>
                    <a:p>
                      <a:r>
                        <a:rPr lang="en-US" sz="1400"/>
                        <a:t>Comment</a:t>
                      </a:r>
                    </a:p>
                  </a:txBody>
                  <a:tcPr>
                    <a:solidFill>
                      <a:srgbClr val="6031DF"/>
                    </a:solidFill>
                  </a:tcPr>
                </a:tc>
                <a:tc>
                  <a:txBody>
                    <a:bodyPr/>
                    <a:lstStyle/>
                    <a:p>
                      <a:r>
                        <a:rPr lang="en-US" sz="1400"/>
                        <a:t>Sentiment</a:t>
                      </a:r>
                    </a:p>
                  </a:txBody>
                  <a:tcPr>
                    <a:solidFill>
                      <a:srgbClr val="6031DF"/>
                    </a:solidFill>
                  </a:tcPr>
                </a:tc>
                <a:extLst>
                  <a:ext uri="{0D108BD9-81ED-4DB2-BD59-A6C34878D82A}">
                    <a16:rowId xmlns:a16="http://schemas.microsoft.com/office/drawing/2014/main" val="3341935739"/>
                  </a:ext>
                </a:extLst>
              </a:tr>
              <a:tr h="370840">
                <a:tc>
                  <a:txBody>
                    <a:bodyPr/>
                    <a:lstStyle/>
                    <a:p>
                      <a:r>
                        <a:rPr lang="en-US" sz="1200" u="none" strike="noStrike" kern="1200">
                          <a:effectLst/>
                        </a:rPr>
                        <a:t>Wow... Loved this place.</a:t>
                      </a:r>
                      <a:endParaRPr lang="en-US" sz="1200"/>
                    </a:p>
                  </a:txBody>
                  <a:tcPr/>
                </a:tc>
                <a:tc>
                  <a:txBody>
                    <a:bodyPr/>
                    <a:lstStyle/>
                    <a:p>
                      <a:r>
                        <a:rPr lang="en-US" sz="1200"/>
                        <a:t>1</a:t>
                      </a:r>
                    </a:p>
                  </a:txBody>
                  <a:tcPr/>
                </a:tc>
                <a:extLst>
                  <a:ext uri="{0D108BD9-81ED-4DB2-BD59-A6C34878D82A}">
                    <a16:rowId xmlns:a16="http://schemas.microsoft.com/office/drawing/2014/main" val="3821222271"/>
                  </a:ext>
                </a:extLst>
              </a:tr>
              <a:tr h="370840">
                <a:tc>
                  <a:txBody>
                    <a:bodyPr/>
                    <a:lstStyle/>
                    <a:p>
                      <a:r>
                        <a:rPr lang="en-US" sz="1200" u="none" strike="noStrike" kern="1200">
                          <a:effectLst/>
                        </a:rPr>
                        <a:t>Crust is not good.</a:t>
                      </a:r>
                      <a:endParaRPr lang="en-US" sz="1200"/>
                    </a:p>
                  </a:txBody>
                  <a:tcPr/>
                </a:tc>
                <a:tc>
                  <a:txBody>
                    <a:bodyPr/>
                    <a:lstStyle/>
                    <a:p>
                      <a:r>
                        <a:rPr lang="en-US" sz="1200"/>
                        <a:t>0</a:t>
                      </a:r>
                    </a:p>
                  </a:txBody>
                  <a:tcPr/>
                </a:tc>
                <a:extLst>
                  <a:ext uri="{0D108BD9-81ED-4DB2-BD59-A6C34878D82A}">
                    <a16:rowId xmlns:a16="http://schemas.microsoft.com/office/drawing/2014/main" val="2063998202"/>
                  </a:ext>
                </a:extLst>
              </a:tr>
              <a:tr h="370840">
                <a:tc>
                  <a:txBody>
                    <a:bodyPr/>
                    <a:lstStyle/>
                    <a:p>
                      <a:r>
                        <a:rPr lang="en-US" sz="1200" u="none" strike="noStrike" kern="1200">
                          <a:effectLst/>
                        </a:rPr>
                        <a:t>Not tasty and the texture was just nasty.</a:t>
                      </a:r>
                      <a:endParaRPr lang="en-US" sz="1200"/>
                    </a:p>
                  </a:txBody>
                  <a:tcPr/>
                </a:tc>
                <a:tc>
                  <a:txBody>
                    <a:bodyPr/>
                    <a:lstStyle/>
                    <a:p>
                      <a:r>
                        <a:rPr lang="en-US" sz="1200"/>
                        <a:t>0</a:t>
                      </a:r>
                    </a:p>
                  </a:txBody>
                  <a:tcPr/>
                </a:tc>
                <a:extLst>
                  <a:ext uri="{0D108BD9-81ED-4DB2-BD59-A6C34878D82A}">
                    <a16:rowId xmlns:a16="http://schemas.microsoft.com/office/drawing/2014/main" val="8972036"/>
                  </a:ext>
                </a:extLst>
              </a:tr>
              <a:tr h="370840">
                <a:tc>
                  <a:txBody>
                    <a:bodyPr/>
                    <a:lstStyle/>
                    <a:p>
                      <a:r>
                        <a:rPr lang="en-US" sz="1200" u="none" strike="noStrike" kern="1200">
                          <a:effectLst/>
                        </a:rPr>
                        <a:t>The selection on the menu was great.</a:t>
                      </a:r>
                      <a:endParaRPr lang="en-US" sz="1200"/>
                    </a:p>
                  </a:txBody>
                  <a:tcPr/>
                </a:tc>
                <a:tc>
                  <a:txBody>
                    <a:bodyPr/>
                    <a:lstStyle/>
                    <a:p>
                      <a:r>
                        <a:rPr lang="en-US" sz="1200"/>
                        <a:t>0</a:t>
                      </a:r>
                    </a:p>
                  </a:txBody>
                  <a:tcPr/>
                </a:tc>
                <a:extLst>
                  <a:ext uri="{0D108BD9-81ED-4DB2-BD59-A6C34878D82A}">
                    <a16:rowId xmlns:a16="http://schemas.microsoft.com/office/drawing/2014/main" val="165179537"/>
                  </a:ext>
                </a:extLst>
              </a:tr>
            </a:tbl>
          </a:graphicData>
        </a:graphic>
      </p:graphicFrame>
      <p:sp>
        <p:nvSpPr>
          <p:cNvPr id="24" name="TextBox 23">
            <a:extLst>
              <a:ext uri="{FF2B5EF4-FFF2-40B4-BE49-F238E27FC236}">
                <a16:creationId xmlns:a16="http://schemas.microsoft.com/office/drawing/2014/main" id="{A613AE0F-F5BB-4A78-B5F8-F2768F17D764}"/>
              </a:ext>
            </a:extLst>
          </p:cNvPr>
          <p:cNvSpPr txBox="1"/>
          <p:nvPr/>
        </p:nvSpPr>
        <p:spPr>
          <a:xfrm>
            <a:off x="68185" y="266790"/>
            <a:ext cx="3194529" cy="904863"/>
          </a:xfrm>
          <a:prstGeom prst="rect">
            <a:avLst/>
          </a:prstGeom>
          <a:noFill/>
        </p:spPr>
        <p:txBody>
          <a:bodyPr wrap="none" lIns="182880" tIns="146304" rIns="182880" bIns="146304" rtlCol="0">
            <a:spAutoFit/>
          </a:bodyPr>
          <a:lstStyle/>
          <a:p>
            <a:pPr marL="0" marR="0" lvl="0" indent="0" algn="l" defTabSz="914367" rtl="0" eaLnBrk="1" fontAlgn="auto" latinLnBrk="0" hangingPunct="1">
              <a:lnSpc>
                <a:spcPct val="90000"/>
              </a:lnSpc>
              <a:spcBef>
                <a:spcPct val="0"/>
              </a:spcBef>
              <a:spcAft>
                <a:spcPts val="1200"/>
              </a:spcAft>
              <a:buClrTx/>
              <a:buSzTx/>
              <a:buFontTx/>
              <a:buNone/>
              <a:tabLst/>
              <a:defRPr/>
            </a:pPr>
            <a:r>
              <a:rPr lang="en-US" sz="4400" spc="-100">
                <a:ln w="3175">
                  <a:noFill/>
                </a:ln>
                <a:solidFill>
                  <a:srgbClr val="505050"/>
                </a:solidFill>
                <a:latin typeface="Segoe UI Light"/>
              </a:rPr>
              <a:t>3. Estimators</a:t>
            </a:r>
            <a:endParaRPr kumimoji="0" lang="en-US" sz="4400" i="0" u="none" strike="noStrike" kern="1200" cap="none" spc="-100" normalizeH="0" baseline="0" noProof="0">
              <a:ln w="3175">
                <a:noFill/>
              </a:ln>
              <a:solidFill>
                <a:srgbClr val="505050"/>
              </a:solidFill>
              <a:effectLst/>
              <a:uLnTx/>
              <a:uFillTx/>
              <a:latin typeface="Segoe UI Light"/>
              <a:ea typeface="+mn-ea"/>
              <a:cs typeface="+mn-cs"/>
            </a:endParaRPr>
          </a:p>
        </p:txBody>
      </p:sp>
    </p:spTree>
    <p:extLst>
      <p:ext uri="{BB962C8B-B14F-4D97-AF65-F5344CB8AC3E}">
        <p14:creationId xmlns:p14="http://schemas.microsoft.com/office/powerpoint/2010/main" val="19275834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p:bldP spid="3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25230D79-57C6-410D-B067-D404934909ED}"/>
              </a:ext>
            </a:extLst>
          </p:cNvPr>
          <p:cNvGraphicFramePr>
            <a:graphicFrameLocks noGrp="1"/>
          </p:cNvGraphicFramePr>
          <p:nvPr>
            <p:extLst>
              <p:ext uri="{D42A27DB-BD31-4B8C-83A1-F6EECF244321}">
                <p14:modId xmlns:p14="http://schemas.microsoft.com/office/powerpoint/2010/main" val="3337189949"/>
              </p:ext>
            </p:extLst>
          </p:nvPr>
        </p:nvGraphicFramePr>
        <p:xfrm>
          <a:off x="2322500" y="5412740"/>
          <a:ext cx="2208200" cy="741680"/>
        </p:xfrm>
        <a:graphic>
          <a:graphicData uri="http://schemas.openxmlformats.org/drawingml/2006/table">
            <a:tbl>
              <a:tblPr firstRow="1" bandRow="1">
                <a:tableStyleId>{5C22544A-7EE6-4342-B048-85BDC9FD1C3A}</a:tableStyleId>
              </a:tblPr>
              <a:tblGrid>
                <a:gridCol w="2208200">
                  <a:extLst>
                    <a:ext uri="{9D8B030D-6E8A-4147-A177-3AD203B41FA5}">
                      <a16:colId xmlns:a16="http://schemas.microsoft.com/office/drawing/2014/main" val="356757757"/>
                    </a:ext>
                  </a:extLst>
                </a:gridCol>
              </a:tblGrid>
              <a:tr h="370840">
                <a:tc>
                  <a:txBody>
                    <a:bodyPr/>
                    <a:lstStyle/>
                    <a:p>
                      <a:r>
                        <a:rPr lang="en-US" sz="1400"/>
                        <a:t>Comment</a:t>
                      </a:r>
                    </a:p>
                  </a:txBody>
                  <a:tcPr>
                    <a:solidFill>
                      <a:srgbClr val="6031DF"/>
                    </a:solidFill>
                  </a:tcPr>
                </a:tc>
                <a:extLst>
                  <a:ext uri="{0D108BD9-81ED-4DB2-BD59-A6C34878D82A}">
                    <a16:rowId xmlns:a16="http://schemas.microsoft.com/office/drawing/2014/main" val="3928305086"/>
                  </a:ext>
                </a:extLst>
              </a:tr>
              <a:tr h="370840">
                <a:tc>
                  <a:txBody>
                    <a:bodyPr/>
                    <a:lstStyle/>
                    <a:p>
                      <a:r>
                        <a:rPr lang="en-US" sz="1400" b="0" i="0" u="none" strike="noStrike" kern="1200">
                          <a:solidFill>
                            <a:schemeClr val="dk1"/>
                          </a:solidFill>
                          <a:effectLst/>
                          <a:latin typeface="+mn-lt"/>
                          <a:ea typeface="+mn-ea"/>
                          <a:cs typeface="+mn-cs"/>
                        </a:rPr>
                        <a:t>Love the atmosphere here</a:t>
                      </a:r>
                      <a:endParaRPr lang="en-US" sz="1400"/>
                    </a:p>
                  </a:txBody>
                  <a:tcPr/>
                </a:tc>
                <a:extLst>
                  <a:ext uri="{0D108BD9-81ED-4DB2-BD59-A6C34878D82A}">
                    <a16:rowId xmlns:a16="http://schemas.microsoft.com/office/drawing/2014/main" val="817199688"/>
                  </a:ext>
                </a:extLst>
              </a:tr>
            </a:tbl>
          </a:graphicData>
        </a:graphic>
      </p:graphicFrame>
      <p:sp>
        <p:nvSpPr>
          <p:cNvPr id="20" name="Rectangle 19">
            <a:extLst>
              <a:ext uri="{FF2B5EF4-FFF2-40B4-BE49-F238E27FC236}">
                <a16:creationId xmlns:a16="http://schemas.microsoft.com/office/drawing/2014/main" id="{7C131F6C-8867-4F4F-8788-EEDBD4ADEA00}"/>
              </a:ext>
            </a:extLst>
          </p:cNvPr>
          <p:cNvSpPr/>
          <p:nvPr/>
        </p:nvSpPr>
        <p:spPr bwMode="auto">
          <a:xfrm>
            <a:off x="5183124" y="5166360"/>
            <a:ext cx="1825752" cy="1234440"/>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ysClr val="windowText" lastClr="000000"/>
                </a:solidFill>
                <a:effectLst/>
                <a:uLnTx/>
                <a:uFillTx/>
                <a:latin typeface="Segoe UI"/>
                <a:ea typeface="+mn-ea"/>
                <a:cs typeface="+mn-cs"/>
              </a:rPr>
              <a:t>Prediction </a:t>
            </a:r>
            <a:r>
              <a:rPr lang="en-US" sz="1600">
                <a:solidFill>
                  <a:sysClr val="windowText" lastClr="000000"/>
                </a:solidFill>
                <a:latin typeface="Segoe UI"/>
              </a:rPr>
              <a:t>Engine</a:t>
            </a:r>
            <a:endParaRPr kumimoji="0" lang="en-US" sz="1600" b="0" i="0" u="none" strike="noStrike" kern="1200" cap="none" spc="0" normalizeH="0" baseline="0" noProof="0">
              <a:ln>
                <a:noFill/>
              </a:ln>
              <a:solidFill>
                <a:sysClr val="windowText" lastClr="000000"/>
              </a:solidFill>
              <a:effectLst/>
              <a:uLnTx/>
              <a:uFillTx/>
              <a:latin typeface="Segoe UI"/>
              <a:ea typeface="+mn-ea"/>
              <a:cs typeface="+mn-cs"/>
            </a:endParaRPr>
          </a:p>
        </p:txBody>
      </p:sp>
      <p:graphicFrame>
        <p:nvGraphicFramePr>
          <p:cNvPr id="21" name="Table 20">
            <a:extLst>
              <a:ext uri="{FF2B5EF4-FFF2-40B4-BE49-F238E27FC236}">
                <a16:creationId xmlns:a16="http://schemas.microsoft.com/office/drawing/2014/main" id="{311D6A11-931B-4FBC-BB8E-D13131CDD07A}"/>
              </a:ext>
            </a:extLst>
          </p:cNvPr>
          <p:cNvGraphicFramePr>
            <a:graphicFrameLocks noGrp="1"/>
          </p:cNvGraphicFramePr>
          <p:nvPr>
            <p:extLst>
              <p:ext uri="{D42A27DB-BD31-4B8C-83A1-F6EECF244321}">
                <p14:modId xmlns:p14="http://schemas.microsoft.com/office/powerpoint/2010/main" val="3887629990"/>
              </p:ext>
            </p:extLst>
          </p:nvPr>
        </p:nvGraphicFramePr>
        <p:xfrm>
          <a:off x="7661300" y="5392868"/>
          <a:ext cx="4101538" cy="741680"/>
        </p:xfrm>
        <a:graphic>
          <a:graphicData uri="http://schemas.openxmlformats.org/drawingml/2006/table">
            <a:tbl>
              <a:tblPr firstRow="1" bandRow="1">
                <a:tableStyleId>{5C22544A-7EE6-4342-B048-85BDC9FD1C3A}</a:tableStyleId>
              </a:tblPr>
              <a:tblGrid>
                <a:gridCol w="4101538">
                  <a:extLst>
                    <a:ext uri="{9D8B030D-6E8A-4147-A177-3AD203B41FA5}">
                      <a16:colId xmlns:a16="http://schemas.microsoft.com/office/drawing/2014/main" val="3378594746"/>
                    </a:ext>
                  </a:extLst>
                </a:gridCol>
              </a:tblGrid>
              <a:tr h="370840">
                <a:tc>
                  <a:txBody>
                    <a:bodyPr/>
                    <a:lstStyle/>
                    <a:p>
                      <a:r>
                        <a:rPr lang="en-US" sz="1400"/>
                        <a:t>Predicted Label – Toxic? (Sentiment)</a:t>
                      </a:r>
                    </a:p>
                  </a:txBody>
                  <a:tcPr>
                    <a:solidFill>
                      <a:srgbClr val="6031DF"/>
                    </a:solidFill>
                  </a:tcPr>
                </a:tc>
                <a:extLst>
                  <a:ext uri="{0D108BD9-81ED-4DB2-BD59-A6C34878D82A}">
                    <a16:rowId xmlns:a16="http://schemas.microsoft.com/office/drawing/2014/main" val="3928305086"/>
                  </a:ext>
                </a:extLst>
              </a:tr>
              <a:tr h="370840">
                <a:tc>
                  <a:txBody>
                    <a:bodyPr/>
                    <a:lstStyle/>
                    <a:p>
                      <a:r>
                        <a:rPr lang="en-US" sz="1400" b="0"/>
                        <a:t>1</a:t>
                      </a:r>
                    </a:p>
                  </a:txBody>
                  <a:tcPr/>
                </a:tc>
                <a:extLst>
                  <a:ext uri="{0D108BD9-81ED-4DB2-BD59-A6C34878D82A}">
                    <a16:rowId xmlns:a16="http://schemas.microsoft.com/office/drawing/2014/main" val="817199688"/>
                  </a:ext>
                </a:extLst>
              </a:tr>
            </a:tbl>
          </a:graphicData>
        </a:graphic>
      </p:graphicFrame>
      <p:cxnSp>
        <p:nvCxnSpPr>
          <p:cNvPr id="13" name="Straight Arrow Connector 12">
            <a:extLst>
              <a:ext uri="{FF2B5EF4-FFF2-40B4-BE49-F238E27FC236}">
                <a16:creationId xmlns:a16="http://schemas.microsoft.com/office/drawing/2014/main" id="{1F940A4D-1E20-4A9F-8E90-46E3B373BD03}"/>
              </a:ext>
            </a:extLst>
          </p:cNvPr>
          <p:cNvCxnSpPr>
            <a:stCxn id="20" idx="3"/>
          </p:cNvCxnSpPr>
          <p:nvPr/>
        </p:nvCxnSpPr>
        <p:spPr>
          <a:xfrm>
            <a:off x="7008876" y="5783580"/>
            <a:ext cx="652424"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CC37A04-5B0F-438D-9D48-F4C62C70BE44}"/>
              </a:ext>
            </a:extLst>
          </p:cNvPr>
          <p:cNvCxnSpPr>
            <a:endCxn id="20" idx="1"/>
          </p:cNvCxnSpPr>
          <p:nvPr/>
        </p:nvCxnSpPr>
        <p:spPr>
          <a:xfrm>
            <a:off x="4530700" y="5783580"/>
            <a:ext cx="652424"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C554E44E-8BC8-417E-931B-833241171F5D}"/>
              </a:ext>
            </a:extLst>
          </p:cNvPr>
          <p:cNvSpPr/>
          <p:nvPr/>
        </p:nvSpPr>
        <p:spPr bwMode="auto">
          <a:xfrm>
            <a:off x="5103921" y="1154304"/>
            <a:ext cx="1984158" cy="522596"/>
          </a:xfrm>
          <a:prstGeom prst="rect">
            <a:avLst/>
          </a:prstGeom>
          <a:solidFill>
            <a:srgbClr val="6031D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rPr>
              <a:t>Data</a:t>
            </a:r>
          </a:p>
        </p:txBody>
      </p:sp>
      <p:sp>
        <p:nvSpPr>
          <p:cNvPr id="18" name="Rectangle 17">
            <a:extLst>
              <a:ext uri="{FF2B5EF4-FFF2-40B4-BE49-F238E27FC236}">
                <a16:creationId xmlns:a16="http://schemas.microsoft.com/office/drawing/2014/main" id="{6115A8D0-73C3-4BDB-B181-A98B4DD6DE68}"/>
              </a:ext>
            </a:extLst>
          </p:cNvPr>
          <p:cNvSpPr/>
          <p:nvPr/>
        </p:nvSpPr>
        <p:spPr bwMode="auto">
          <a:xfrm>
            <a:off x="5103921" y="1915835"/>
            <a:ext cx="1984158" cy="522596"/>
          </a:xfrm>
          <a:prstGeom prst="rect">
            <a:avLst/>
          </a:prstGeom>
          <a:solidFill>
            <a:srgbClr val="6031D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rPr>
              <a:t>Transformer</a:t>
            </a:r>
          </a:p>
        </p:txBody>
      </p:sp>
      <p:sp>
        <p:nvSpPr>
          <p:cNvPr id="19" name="TextBox 18">
            <a:extLst>
              <a:ext uri="{FF2B5EF4-FFF2-40B4-BE49-F238E27FC236}">
                <a16:creationId xmlns:a16="http://schemas.microsoft.com/office/drawing/2014/main" id="{D7C5B6F7-B48E-4CE1-98A9-EB374F127304}"/>
              </a:ext>
            </a:extLst>
          </p:cNvPr>
          <p:cNvSpPr txBox="1"/>
          <p:nvPr/>
        </p:nvSpPr>
        <p:spPr>
          <a:xfrm>
            <a:off x="2959401" y="2019494"/>
            <a:ext cx="629152"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a:gsLst>
                    <a:gs pos="2917">
                      <a:srgbClr val="505050"/>
                    </a:gs>
                    <a:gs pos="30000">
                      <a:srgbClr val="505050"/>
                    </a:gs>
                  </a:gsLst>
                  <a:lin ang="5400000" scaled="0"/>
                </a:gradFill>
                <a:effectLst/>
                <a:uLnTx/>
                <a:uFillTx/>
                <a:latin typeface="Segoe UI"/>
                <a:ea typeface="+mn-ea"/>
                <a:cs typeface="+mn-cs"/>
              </a:rPr>
              <a:t>Data</a:t>
            </a:r>
          </a:p>
        </p:txBody>
      </p:sp>
      <p:cxnSp>
        <p:nvCxnSpPr>
          <p:cNvPr id="22" name="Straight Arrow Connector 21">
            <a:extLst>
              <a:ext uri="{FF2B5EF4-FFF2-40B4-BE49-F238E27FC236}">
                <a16:creationId xmlns:a16="http://schemas.microsoft.com/office/drawing/2014/main" id="{6393EEC7-C295-4D86-8620-8FA84AFBA9B3}"/>
              </a:ext>
            </a:extLst>
          </p:cNvPr>
          <p:cNvCxnSpPr>
            <a:cxnSpLocks/>
            <a:stCxn id="19" idx="3"/>
            <a:endCxn id="18" idx="1"/>
          </p:cNvCxnSpPr>
          <p:nvPr/>
        </p:nvCxnSpPr>
        <p:spPr>
          <a:xfrm>
            <a:off x="3588553" y="2173383"/>
            <a:ext cx="1515368" cy="375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89B1D14-8ED1-4BC2-84D7-8EE3E51BBC9C}"/>
              </a:ext>
            </a:extLst>
          </p:cNvPr>
          <p:cNvSpPr txBox="1"/>
          <p:nvPr/>
        </p:nvSpPr>
        <p:spPr>
          <a:xfrm>
            <a:off x="8562031" y="2019494"/>
            <a:ext cx="697462"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a:gsLst>
                    <a:gs pos="2917">
                      <a:srgbClr val="505050"/>
                    </a:gs>
                    <a:gs pos="30000">
                      <a:srgbClr val="505050"/>
                    </a:gs>
                  </a:gsLst>
                  <a:lin ang="5400000" scaled="0"/>
                </a:gradFill>
                <a:effectLst/>
                <a:uLnTx/>
                <a:uFillTx/>
                <a:latin typeface="Segoe UI"/>
                <a:ea typeface="+mn-ea"/>
                <a:cs typeface="+mn-cs"/>
              </a:rPr>
              <a:t>Data</a:t>
            </a:r>
          </a:p>
        </p:txBody>
      </p:sp>
      <p:cxnSp>
        <p:nvCxnSpPr>
          <p:cNvPr id="24" name="Straight Arrow Connector 23">
            <a:extLst>
              <a:ext uri="{FF2B5EF4-FFF2-40B4-BE49-F238E27FC236}">
                <a16:creationId xmlns:a16="http://schemas.microsoft.com/office/drawing/2014/main" id="{254E92A7-63FC-43EF-B254-E008ED0FF63D}"/>
              </a:ext>
            </a:extLst>
          </p:cNvPr>
          <p:cNvCxnSpPr>
            <a:cxnSpLocks/>
            <a:stCxn id="18" idx="3"/>
            <a:endCxn id="23" idx="1"/>
          </p:cNvCxnSpPr>
          <p:nvPr/>
        </p:nvCxnSpPr>
        <p:spPr>
          <a:xfrm flipV="1">
            <a:off x="7088079" y="2173383"/>
            <a:ext cx="1473952" cy="375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1FB8044B-CE37-448E-A3AD-E9AB6415F5A6}"/>
              </a:ext>
            </a:extLst>
          </p:cNvPr>
          <p:cNvSpPr/>
          <p:nvPr/>
        </p:nvSpPr>
        <p:spPr bwMode="auto">
          <a:xfrm>
            <a:off x="5103921" y="2677366"/>
            <a:ext cx="1984158" cy="522596"/>
          </a:xfrm>
          <a:prstGeom prst="rect">
            <a:avLst/>
          </a:prstGeom>
          <a:solidFill>
            <a:srgbClr val="6031D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rPr>
              <a:t>Estimator</a:t>
            </a:r>
          </a:p>
        </p:txBody>
      </p:sp>
      <p:sp>
        <p:nvSpPr>
          <p:cNvPr id="69" name="TextBox 68">
            <a:extLst>
              <a:ext uri="{FF2B5EF4-FFF2-40B4-BE49-F238E27FC236}">
                <a16:creationId xmlns:a16="http://schemas.microsoft.com/office/drawing/2014/main" id="{6CF8E491-B0BF-4967-ADE7-570554CB3DE9}"/>
              </a:ext>
            </a:extLst>
          </p:cNvPr>
          <p:cNvSpPr txBox="1"/>
          <p:nvPr/>
        </p:nvSpPr>
        <p:spPr>
          <a:xfrm>
            <a:off x="2959401" y="2779924"/>
            <a:ext cx="629152"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a:gsLst>
                    <a:gs pos="2917">
                      <a:srgbClr val="505050"/>
                    </a:gs>
                    <a:gs pos="30000">
                      <a:srgbClr val="505050"/>
                    </a:gs>
                  </a:gsLst>
                  <a:lin ang="5400000" scaled="0"/>
                </a:gradFill>
                <a:effectLst/>
                <a:uLnTx/>
                <a:uFillTx/>
                <a:latin typeface="Segoe UI"/>
                <a:ea typeface="+mn-ea"/>
                <a:cs typeface="+mn-cs"/>
              </a:rPr>
              <a:t>Data</a:t>
            </a:r>
          </a:p>
        </p:txBody>
      </p:sp>
      <p:sp>
        <p:nvSpPr>
          <p:cNvPr id="70" name="TextBox 69">
            <a:extLst>
              <a:ext uri="{FF2B5EF4-FFF2-40B4-BE49-F238E27FC236}">
                <a16:creationId xmlns:a16="http://schemas.microsoft.com/office/drawing/2014/main" id="{A05C38BD-B9BE-4296-B60F-2E41F26D48E6}"/>
              </a:ext>
            </a:extLst>
          </p:cNvPr>
          <p:cNvSpPr txBox="1"/>
          <p:nvPr/>
        </p:nvSpPr>
        <p:spPr>
          <a:xfrm>
            <a:off x="8562030" y="2779924"/>
            <a:ext cx="2975545"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a:gsLst>
                    <a:gs pos="2917">
                      <a:srgbClr val="505050"/>
                    </a:gs>
                    <a:gs pos="30000">
                      <a:srgbClr val="505050"/>
                    </a:gs>
                  </a:gsLst>
                  <a:lin ang="5400000" scaled="0"/>
                </a:gradFill>
                <a:effectLst/>
                <a:uLnTx/>
                <a:uFillTx/>
                <a:latin typeface="Segoe UI"/>
                <a:ea typeface="+mn-ea"/>
                <a:cs typeface="+mn-cs"/>
              </a:rPr>
              <a:t>Transformer (e.g. model)</a:t>
            </a:r>
          </a:p>
        </p:txBody>
      </p:sp>
      <p:cxnSp>
        <p:nvCxnSpPr>
          <p:cNvPr id="71" name="Straight Arrow Connector 70">
            <a:extLst>
              <a:ext uri="{FF2B5EF4-FFF2-40B4-BE49-F238E27FC236}">
                <a16:creationId xmlns:a16="http://schemas.microsoft.com/office/drawing/2014/main" id="{0BA889D1-C1C7-41A9-AF81-1EB7DB15ED6E}"/>
              </a:ext>
            </a:extLst>
          </p:cNvPr>
          <p:cNvCxnSpPr>
            <a:cxnSpLocks/>
            <a:stCxn id="68" idx="3"/>
            <a:endCxn id="70" idx="1"/>
          </p:cNvCxnSpPr>
          <p:nvPr/>
        </p:nvCxnSpPr>
        <p:spPr>
          <a:xfrm flipV="1">
            <a:off x="7088079" y="2933813"/>
            <a:ext cx="1473951" cy="4851"/>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0AC136E4-BF75-4D49-ADC3-A8D6090BAF84}"/>
              </a:ext>
            </a:extLst>
          </p:cNvPr>
          <p:cNvCxnSpPr>
            <a:cxnSpLocks/>
            <a:stCxn id="69" idx="3"/>
            <a:endCxn id="68" idx="1"/>
          </p:cNvCxnSpPr>
          <p:nvPr/>
        </p:nvCxnSpPr>
        <p:spPr>
          <a:xfrm>
            <a:off x="3588553" y="2933813"/>
            <a:ext cx="1515368"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66017419-0CFC-4EF2-BFE7-681C23FBC443}"/>
              </a:ext>
            </a:extLst>
          </p:cNvPr>
          <p:cNvSpPr/>
          <p:nvPr/>
        </p:nvSpPr>
        <p:spPr bwMode="auto">
          <a:xfrm>
            <a:off x="5103921" y="3438896"/>
            <a:ext cx="1984158" cy="522596"/>
          </a:xfrm>
          <a:prstGeom prst="rect">
            <a:avLst/>
          </a:prstGeom>
          <a:solidFill>
            <a:srgbClr val="6031D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rPr>
              <a:t>Prediction Function</a:t>
            </a:r>
          </a:p>
        </p:txBody>
      </p:sp>
      <p:sp>
        <p:nvSpPr>
          <p:cNvPr id="27" name="Rectangle 26">
            <a:extLst>
              <a:ext uri="{FF2B5EF4-FFF2-40B4-BE49-F238E27FC236}">
                <a16:creationId xmlns:a16="http://schemas.microsoft.com/office/drawing/2014/main" id="{434544C4-3C3B-4740-AA0A-0D1D6992DC8C}"/>
              </a:ext>
            </a:extLst>
          </p:cNvPr>
          <p:cNvSpPr/>
          <p:nvPr/>
        </p:nvSpPr>
        <p:spPr bwMode="auto">
          <a:xfrm>
            <a:off x="139813" y="4356648"/>
            <a:ext cx="11912374" cy="416195"/>
          </a:xfrm>
          <a:prstGeom prst="rect">
            <a:avLst/>
          </a:prstGeom>
          <a:ln>
            <a:no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505050"/>
                </a:solidFill>
                <a:effectLst/>
                <a:uLnTx/>
                <a:uFillTx/>
                <a:latin typeface="Segoe UI"/>
                <a:ea typeface="+mn-ea"/>
                <a:cs typeface="+mn-cs"/>
              </a:rPr>
              <a:t>Example</a:t>
            </a:r>
          </a:p>
        </p:txBody>
      </p:sp>
      <p:sp>
        <p:nvSpPr>
          <p:cNvPr id="28" name="TextBox 27">
            <a:extLst>
              <a:ext uri="{FF2B5EF4-FFF2-40B4-BE49-F238E27FC236}">
                <a16:creationId xmlns:a16="http://schemas.microsoft.com/office/drawing/2014/main" id="{16B8F347-6D36-4527-8D72-6678E87EA8C3}"/>
              </a:ext>
            </a:extLst>
          </p:cNvPr>
          <p:cNvSpPr txBox="1"/>
          <p:nvPr/>
        </p:nvSpPr>
        <p:spPr>
          <a:xfrm>
            <a:off x="1604395" y="3556877"/>
            <a:ext cx="1984158"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a:gsLst>
                    <a:gs pos="2917">
                      <a:srgbClr val="505050"/>
                    </a:gs>
                    <a:gs pos="30000">
                      <a:srgbClr val="505050"/>
                    </a:gs>
                  </a:gsLst>
                  <a:lin ang="5400000" scaled="0"/>
                </a:gradFill>
                <a:effectLst/>
                <a:uLnTx/>
                <a:uFillTx/>
                <a:latin typeface="Segoe UI"/>
                <a:ea typeface="+mn-ea"/>
                <a:cs typeface="+mn-cs"/>
              </a:rPr>
              <a:t>Data (single row)</a:t>
            </a:r>
          </a:p>
        </p:txBody>
      </p:sp>
      <p:cxnSp>
        <p:nvCxnSpPr>
          <p:cNvPr id="29" name="Straight Arrow Connector 28">
            <a:extLst>
              <a:ext uri="{FF2B5EF4-FFF2-40B4-BE49-F238E27FC236}">
                <a16:creationId xmlns:a16="http://schemas.microsoft.com/office/drawing/2014/main" id="{E9665AF0-E20A-49B1-B9F4-88B5BC37EC9F}"/>
              </a:ext>
            </a:extLst>
          </p:cNvPr>
          <p:cNvCxnSpPr>
            <a:cxnSpLocks/>
            <a:stCxn id="28" idx="3"/>
          </p:cNvCxnSpPr>
          <p:nvPr/>
        </p:nvCxnSpPr>
        <p:spPr>
          <a:xfrm>
            <a:off x="3588553" y="3710766"/>
            <a:ext cx="1515368" cy="375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CAC88BA6-B8E2-4EBF-864F-7B018E01AD84}"/>
              </a:ext>
            </a:extLst>
          </p:cNvPr>
          <p:cNvSpPr txBox="1"/>
          <p:nvPr/>
        </p:nvSpPr>
        <p:spPr>
          <a:xfrm>
            <a:off x="8562031" y="3556877"/>
            <a:ext cx="2025574"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a:gsLst>
                    <a:gs pos="2917">
                      <a:srgbClr val="505050"/>
                    </a:gs>
                    <a:gs pos="30000">
                      <a:srgbClr val="505050"/>
                    </a:gs>
                  </a:gsLst>
                  <a:lin ang="5400000" scaled="0"/>
                </a:gradFill>
                <a:effectLst/>
                <a:uLnTx/>
                <a:uFillTx/>
                <a:latin typeface="Segoe UI"/>
                <a:ea typeface="+mn-ea"/>
                <a:cs typeface="+mn-cs"/>
              </a:rPr>
              <a:t>Data (single row)</a:t>
            </a:r>
          </a:p>
        </p:txBody>
      </p:sp>
      <p:cxnSp>
        <p:nvCxnSpPr>
          <p:cNvPr id="31" name="Straight Arrow Connector 30">
            <a:extLst>
              <a:ext uri="{FF2B5EF4-FFF2-40B4-BE49-F238E27FC236}">
                <a16:creationId xmlns:a16="http://schemas.microsoft.com/office/drawing/2014/main" id="{1967E1BC-41A7-4442-88FE-0CCB1AB5FE0C}"/>
              </a:ext>
            </a:extLst>
          </p:cNvPr>
          <p:cNvCxnSpPr>
            <a:cxnSpLocks/>
            <a:endCxn id="30" idx="1"/>
          </p:cNvCxnSpPr>
          <p:nvPr/>
        </p:nvCxnSpPr>
        <p:spPr>
          <a:xfrm flipV="1">
            <a:off x="7088079" y="3710766"/>
            <a:ext cx="1473952" cy="375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D430C380-5767-FD49-80EA-28F232559945}"/>
              </a:ext>
            </a:extLst>
          </p:cNvPr>
          <p:cNvSpPr txBox="1"/>
          <p:nvPr/>
        </p:nvSpPr>
        <p:spPr>
          <a:xfrm>
            <a:off x="68185" y="266790"/>
            <a:ext cx="4867936" cy="904863"/>
          </a:xfrm>
          <a:prstGeom prst="rect">
            <a:avLst/>
          </a:prstGeom>
          <a:noFill/>
        </p:spPr>
        <p:txBody>
          <a:bodyPr wrap="none" lIns="182880" tIns="146304" rIns="182880" bIns="146304" rtlCol="0">
            <a:spAutoFit/>
          </a:bodyPr>
          <a:lstStyle/>
          <a:p>
            <a:pPr marL="0" marR="0" lvl="0" indent="0" algn="l" defTabSz="914367" rtl="0" eaLnBrk="1" fontAlgn="auto" latinLnBrk="0" hangingPunct="1">
              <a:lnSpc>
                <a:spcPct val="90000"/>
              </a:lnSpc>
              <a:spcBef>
                <a:spcPct val="0"/>
              </a:spcBef>
              <a:spcAft>
                <a:spcPts val="1200"/>
              </a:spcAft>
              <a:buClrTx/>
              <a:buSzTx/>
              <a:buFontTx/>
              <a:buNone/>
              <a:tabLst/>
              <a:defRPr/>
            </a:pPr>
            <a:r>
              <a:rPr kumimoji="0" lang="en-US" sz="4400" i="0" u="none" strike="noStrike" kern="1200" cap="none" spc="-100" normalizeH="0" baseline="0" noProof="0">
                <a:ln w="3175">
                  <a:noFill/>
                </a:ln>
                <a:solidFill>
                  <a:srgbClr val="505050"/>
                </a:solidFill>
                <a:effectLst/>
                <a:uLnTx/>
                <a:uFillTx/>
                <a:latin typeface="Segoe UI Light"/>
                <a:ea typeface="+mn-ea"/>
                <a:cs typeface="+mn-cs"/>
              </a:rPr>
              <a:t>4. Prediction Engine</a:t>
            </a:r>
          </a:p>
        </p:txBody>
      </p:sp>
    </p:spTree>
    <p:extLst>
      <p:ext uri="{BB962C8B-B14F-4D97-AF65-F5344CB8AC3E}">
        <p14:creationId xmlns:p14="http://schemas.microsoft.com/office/powerpoint/2010/main" val="10690686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2F15E-D7D4-4B89-B89A-CE2F9889641C}"/>
              </a:ext>
            </a:extLst>
          </p:cNvPr>
          <p:cNvSpPr>
            <a:spLocks noGrp="1"/>
          </p:cNvSpPr>
          <p:nvPr>
            <p:ph type="ctrTitle"/>
          </p:nvPr>
        </p:nvSpPr>
        <p:spPr>
          <a:xfrm>
            <a:off x="1524000" y="87383"/>
            <a:ext cx="9144000" cy="987791"/>
          </a:xfrm>
        </p:spPr>
        <p:txBody>
          <a:bodyPr/>
          <a:lstStyle/>
          <a:p>
            <a:r>
              <a:rPr lang="en-US"/>
              <a:t>ML.NET 1.0 components</a:t>
            </a:r>
          </a:p>
        </p:txBody>
      </p:sp>
      <p:sp>
        <p:nvSpPr>
          <p:cNvPr id="4" name="Rectangle 3">
            <a:extLst>
              <a:ext uri="{FF2B5EF4-FFF2-40B4-BE49-F238E27FC236}">
                <a16:creationId xmlns:a16="http://schemas.microsoft.com/office/drawing/2014/main" id="{35BC1456-BEEB-42F8-8937-18DD945BB2CC}"/>
              </a:ext>
            </a:extLst>
          </p:cNvPr>
          <p:cNvSpPr/>
          <p:nvPr/>
        </p:nvSpPr>
        <p:spPr>
          <a:xfrm>
            <a:off x="726867" y="1594688"/>
            <a:ext cx="10557640" cy="1097206"/>
          </a:xfrm>
          <a:prstGeom prst="rect">
            <a:avLst/>
          </a:prstGeom>
          <a:solidFill>
            <a:srgbClr val="505050">
              <a:lumMod val="20000"/>
              <a:lumOff val="80000"/>
            </a:srgbClr>
          </a:solidFill>
          <a:ln w="10795"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endParaRPr>
          </a:p>
        </p:txBody>
      </p:sp>
      <p:sp>
        <p:nvSpPr>
          <p:cNvPr id="5" name="Rectangle 4">
            <a:extLst>
              <a:ext uri="{FF2B5EF4-FFF2-40B4-BE49-F238E27FC236}">
                <a16:creationId xmlns:a16="http://schemas.microsoft.com/office/drawing/2014/main" id="{2695D73F-FA8B-41DE-90EA-BC1F336C5212}"/>
              </a:ext>
            </a:extLst>
          </p:cNvPr>
          <p:cNvSpPr/>
          <p:nvPr/>
        </p:nvSpPr>
        <p:spPr bwMode="auto">
          <a:xfrm>
            <a:off x="726867" y="1159549"/>
            <a:ext cx="10546157" cy="824915"/>
          </a:xfrm>
          <a:prstGeom prst="rect">
            <a:avLst/>
          </a:prstGeom>
          <a:solidFill>
            <a:schemeClr val="accent5">
              <a:lumMod val="75000"/>
            </a:schemeClr>
          </a:solidFill>
          <a:ln w="9525" cap="flat" cmpd="sng" algn="ctr">
            <a:no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rPr>
              <a:t>Developer friendly API for Machine Learning</a:t>
            </a:r>
          </a:p>
        </p:txBody>
      </p:sp>
      <p:sp>
        <p:nvSpPr>
          <p:cNvPr id="6" name="Rectangle 5">
            <a:extLst>
              <a:ext uri="{FF2B5EF4-FFF2-40B4-BE49-F238E27FC236}">
                <a16:creationId xmlns:a16="http://schemas.microsoft.com/office/drawing/2014/main" id="{4034A309-B4A6-4961-AB4B-F7C4B2C76D64}"/>
              </a:ext>
            </a:extLst>
          </p:cNvPr>
          <p:cNvSpPr/>
          <p:nvPr/>
        </p:nvSpPr>
        <p:spPr>
          <a:xfrm>
            <a:off x="885558" y="2107860"/>
            <a:ext cx="10222297" cy="493598"/>
          </a:xfrm>
          <a:prstGeom prst="rect">
            <a:avLst/>
          </a:prstGeom>
          <a:solidFill>
            <a:schemeClr val="tx2">
              <a:lumMod val="75000"/>
            </a:schemeClr>
          </a:solidFill>
          <a:ln w="10795" cap="flat" cmpd="sng" algn="ctr">
            <a:noFill/>
            <a:prstDash val="solid"/>
          </a:ln>
          <a:effectLst/>
        </p:spPr>
        <p:txBody>
          <a:bodyPr rtlCol="0" anchor="t"/>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endParaRPr>
          </a:p>
        </p:txBody>
      </p:sp>
      <p:sp>
        <p:nvSpPr>
          <p:cNvPr id="49" name="Rectangle 48">
            <a:extLst>
              <a:ext uri="{FF2B5EF4-FFF2-40B4-BE49-F238E27FC236}">
                <a16:creationId xmlns:a16="http://schemas.microsoft.com/office/drawing/2014/main" id="{04F68626-BC1B-46BD-A1AE-305B6109A74F}"/>
              </a:ext>
            </a:extLst>
          </p:cNvPr>
          <p:cNvSpPr/>
          <p:nvPr/>
        </p:nvSpPr>
        <p:spPr>
          <a:xfrm>
            <a:off x="4641220" y="2154202"/>
            <a:ext cx="2688557" cy="369332"/>
          </a:xfrm>
          <a:prstGeom prst="rect">
            <a:avLst/>
          </a:prstGeom>
        </p:spPr>
        <p:txBody>
          <a:bodyPr wrap="none">
            <a:spAutoFit/>
          </a:bodyPr>
          <a:lstStyle/>
          <a:p>
            <a:pPr lvl="0" algn="ctr" defTabSz="685800" fontAlgn="base">
              <a:spcBef>
                <a:spcPct val="0"/>
              </a:spcBef>
              <a:spcAft>
                <a:spcPct val="0"/>
              </a:spcAft>
              <a:defRPr/>
            </a:pPr>
            <a:r>
              <a:rPr lang="en-US" kern="0">
                <a:gradFill>
                  <a:gsLst>
                    <a:gs pos="0">
                      <a:srgbClr val="FFFFFF"/>
                    </a:gs>
                    <a:gs pos="100000">
                      <a:srgbClr val="FFFFFF"/>
                    </a:gs>
                  </a:gsLst>
                  <a:lin ang="5400000" scaled="0"/>
                </a:gradFill>
                <a:latin typeface="Segoe UI" panose="020B0502040204020203" pitchFamily="34" charset="0"/>
                <a:cs typeface="Segoe UI" panose="020B0502040204020203" pitchFamily="34" charset="0"/>
              </a:rPr>
              <a:t>Training &amp; Consumption</a:t>
            </a:r>
          </a:p>
        </p:txBody>
      </p:sp>
      <p:grpSp>
        <p:nvGrpSpPr>
          <p:cNvPr id="57" name="Group 56">
            <a:extLst>
              <a:ext uri="{FF2B5EF4-FFF2-40B4-BE49-F238E27FC236}">
                <a16:creationId xmlns:a16="http://schemas.microsoft.com/office/drawing/2014/main" id="{73B629CB-DFA1-41C4-BBCC-A2D8A9D89C43}"/>
              </a:ext>
            </a:extLst>
          </p:cNvPr>
          <p:cNvGrpSpPr/>
          <p:nvPr/>
        </p:nvGrpSpPr>
        <p:grpSpPr>
          <a:xfrm>
            <a:off x="726867" y="2832764"/>
            <a:ext cx="2509966" cy="3625256"/>
            <a:chOff x="726867" y="2832764"/>
            <a:chExt cx="2509966" cy="3625256"/>
          </a:xfrm>
        </p:grpSpPr>
        <p:sp>
          <p:nvSpPr>
            <p:cNvPr id="40" name="Rectangle 39">
              <a:extLst>
                <a:ext uri="{FF2B5EF4-FFF2-40B4-BE49-F238E27FC236}">
                  <a16:creationId xmlns:a16="http://schemas.microsoft.com/office/drawing/2014/main" id="{E755C390-4380-46F2-9C7D-C0211DEA07A2}"/>
                </a:ext>
              </a:extLst>
            </p:cNvPr>
            <p:cNvSpPr/>
            <p:nvPr/>
          </p:nvSpPr>
          <p:spPr>
            <a:xfrm>
              <a:off x="726868" y="2832766"/>
              <a:ext cx="2509965" cy="3625254"/>
            </a:xfrm>
            <a:prstGeom prst="rect">
              <a:avLst/>
            </a:prstGeom>
            <a:solidFill>
              <a:srgbClr val="505050">
                <a:lumMod val="20000"/>
                <a:lumOff val="80000"/>
              </a:srgbClr>
            </a:solidFill>
            <a:ln w="10795"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endParaRPr>
            </a:p>
          </p:txBody>
        </p:sp>
        <p:sp>
          <p:nvSpPr>
            <p:cNvPr id="41" name="Rectangle 40">
              <a:extLst>
                <a:ext uri="{FF2B5EF4-FFF2-40B4-BE49-F238E27FC236}">
                  <a16:creationId xmlns:a16="http://schemas.microsoft.com/office/drawing/2014/main" id="{BA0A19A8-14E5-4E9B-B9CE-1ED5D1F3DB08}"/>
                </a:ext>
              </a:extLst>
            </p:cNvPr>
            <p:cNvSpPr/>
            <p:nvPr/>
          </p:nvSpPr>
          <p:spPr bwMode="auto">
            <a:xfrm>
              <a:off x="726867" y="2832764"/>
              <a:ext cx="2507235" cy="540154"/>
            </a:xfrm>
            <a:prstGeom prst="rect">
              <a:avLst/>
            </a:prstGeom>
            <a:solidFill>
              <a:srgbClr val="0070C0"/>
            </a:solidFill>
            <a:ln w="9525" cap="flat" cmpd="sng" algn="ctr">
              <a:no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rPr>
                <a:t>Data</a:t>
              </a:r>
            </a:p>
          </p:txBody>
        </p:sp>
        <p:sp>
          <p:nvSpPr>
            <p:cNvPr id="42" name="Rectangle 41">
              <a:extLst>
                <a:ext uri="{FF2B5EF4-FFF2-40B4-BE49-F238E27FC236}">
                  <a16:creationId xmlns:a16="http://schemas.microsoft.com/office/drawing/2014/main" id="{ABFB2AED-B39C-404C-8F26-5421F95DBCDA}"/>
                </a:ext>
              </a:extLst>
            </p:cNvPr>
            <p:cNvSpPr/>
            <p:nvPr/>
          </p:nvSpPr>
          <p:spPr>
            <a:xfrm>
              <a:off x="894179" y="3504819"/>
              <a:ext cx="2191473" cy="358010"/>
            </a:xfrm>
            <a:prstGeom prst="rect">
              <a:avLst/>
            </a:prstGeom>
            <a:solidFill>
              <a:schemeClr val="tx2">
                <a:lumMod val="75000"/>
              </a:schemeClr>
            </a:solidFill>
            <a:ln w="10795" cap="flat" cmpd="sng" algn="ctr">
              <a:noFill/>
              <a:prstDash val="solid"/>
            </a:ln>
            <a:effectLst/>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500" b="0"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rPr>
                <a:t>IDataView</a:t>
              </a:r>
            </a:p>
          </p:txBody>
        </p:sp>
        <p:sp>
          <p:nvSpPr>
            <p:cNvPr id="43" name="Rectangle 42">
              <a:extLst>
                <a:ext uri="{FF2B5EF4-FFF2-40B4-BE49-F238E27FC236}">
                  <a16:creationId xmlns:a16="http://schemas.microsoft.com/office/drawing/2014/main" id="{CA216BF9-930F-4193-8A59-95679B5E9D45}"/>
                </a:ext>
              </a:extLst>
            </p:cNvPr>
            <p:cNvSpPr/>
            <p:nvPr/>
          </p:nvSpPr>
          <p:spPr>
            <a:xfrm>
              <a:off x="884747" y="3933359"/>
              <a:ext cx="2191473" cy="358010"/>
            </a:xfrm>
            <a:prstGeom prst="rect">
              <a:avLst/>
            </a:prstGeom>
            <a:solidFill>
              <a:schemeClr val="tx2">
                <a:lumMod val="75000"/>
              </a:schemeClr>
            </a:solidFill>
            <a:ln w="10795" cap="flat" cmpd="sng" algn="ctr">
              <a:noFill/>
              <a:prstDash val="solid"/>
            </a:ln>
            <a:effectLst/>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500" b="0"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rPr>
                <a:t>Text IDV/TSV Readers</a:t>
              </a:r>
            </a:p>
          </p:txBody>
        </p:sp>
        <p:sp>
          <p:nvSpPr>
            <p:cNvPr id="44" name="Rectangle 43">
              <a:extLst>
                <a:ext uri="{FF2B5EF4-FFF2-40B4-BE49-F238E27FC236}">
                  <a16:creationId xmlns:a16="http://schemas.microsoft.com/office/drawing/2014/main" id="{269D94C5-EC91-4336-937B-0F01C6BB8DF0}"/>
                </a:ext>
              </a:extLst>
            </p:cNvPr>
            <p:cNvSpPr/>
            <p:nvPr/>
          </p:nvSpPr>
          <p:spPr>
            <a:xfrm>
              <a:off x="884746" y="4363724"/>
              <a:ext cx="2191473" cy="358010"/>
            </a:xfrm>
            <a:prstGeom prst="rect">
              <a:avLst/>
            </a:prstGeom>
            <a:solidFill>
              <a:schemeClr val="tx2">
                <a:lumMod val="75000"/>
              </a:schemeClr>
            </a:solidFill>
            <a:ln w="10795" cap="flat" cmpd="sng" algn="ctr">
              <a:noFill/>
              <a:prstDash val="solid"/>
            </a:ln>
            <a:effectLst/>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500" b="0"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rPr>
                <a:t>IEnumerable</a:t>
              </a:r>
              <a:r>
                <a:rPr kumimoji="0" lang="en-US" sz="1500" b="0" i="0" u="none" strike="noStrike" kern="0" cap="none" spc="0" normalizeH="0" noProof="0">
                  <a:ln>
                    <a:noFill/>
                  </a:ln>
                  <a:gradFill>
                    <a:gsLst>
                      <a:gs pos="0">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rPr>
                <a:t> reader</a:t>
              </a:r>
              <a:endParaRPr kumimoji="0" lang="en-US" sz="1500" b="0"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endParaRPr>
            </a:p>
          </p:txBody>
        </p:sp>
        <p:sp>
          <p:nvSpPr>
            <p:cNvPr id="45" name="Rectangle 44">
              <a:extLst>
                <a:ext uri="{FF2B5EF4-FFF2-40B4-BE49-F238E27FC236}">
                  <a16:creationId xmlns:a16="http://schemas.microsoft.com/office/drawing/2014/main" id="{EA7239B5-3356-4476-BFB8-CEC4F2986D57}"/>
                </a:ext>
              </a:extLst>
            </p:cNvPr>
            <p:cNvSpPr/>
            <p:nvPr/>
          </p:nvSpPr>
          <p:spPr>
            <a:xfrm>
              <a:off x="894179" y="4794089"/>
              <a:ext cx="2191473" cy="358010"/>
            </a:xfrm>
            <a:prstGeom prst="rect">
              <a:avLst/>
            </a:prstGeom>
            <a:solidFill>
              <a:schemeClr val="tx2">
                <a:lumMod val="75000"/>
              </a:schemeClr>
            </a:solidFill>
            <a:ln w="10795" cap="flat" cmpd="sng" algn="ctr">
              <a:noFill/>
              <a:prstDash val="solid"/>
            </a:ln>
            <a:effectLst/>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500" b="0"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rPr>
                <a:t>IDV file reader</a:t>
              </a:r>
            </a:p>
          </p:txBody>
        </p:sp>
        <p:sp>
          <p:nvSpPr>
            <p:cNvPr id="46" name="Rectangle 45">
              <a:extLst>
                <a:ext uri="{FF2B5EF4-FFF2-40B4-BE49-F238E27FC236}">
                  <a16:creationId xmlns:a16="http://schemas.microsoft.com/office/drawing/2014/main" id="{324ED168-812C-409B-A372-DD1A5749A139}"/>
                </a:ext>
              </a:extLst>
            </p:cNvPr>
            <p:cNvSpPr/>
            <p:nvPr/>
          </p:nvSpPr>
          <p:spPr>
            <a:xfrm>
              <a:off x="894179" y="5230356"/>
              <a:ext cx="2191473" cy="358010"/>
            </a:xfrm>
            <a:prstGeom prst="rect">
              <a:avLst/>
            </a:prstGeom>
            <a:solidFill>
              <a:schemeClr val="tx2">
                <a:lumMod val="75000"/>
              </a:schemeClr>
            </a:solidFill>
            <a:ln w="10795" cap="flat" cmpd="sng" algn="ctr">
              <a:noFill/>
              <a:prstDash val="solid"/>
            </a:ln>
            <a:effectLst/>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500" b="0"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rPr>
                <a:t>Schema</a:t>
              </a:r>
            </a:p>
          </p:txBody>
        </p:sp>
        <p:sp>
          <p:nvSpPr>
            <p:cNvPr id="47" name="Rectangle 46">
              <a:extLst>
                <a:ext uri="{FF2B5EF4-FFF2-40B4-BE49-F238E27FC236}">
                  <a16:creationId xmlns:a16="http://schemas.microsoft.com/office/drawing/2014/main" id="{36B29D2F-3E37-4F4D-ACAB-2BF05E2D73AF}"/>
                </a:ext>
              </a:extLst>
            </p:cNvPr>
            <p:cNvSpPr/>
            <p:nvPr/>
          </p:nvSpPr>
          <p:spPr>
            <a:xfrm>
              <a:off x="884747" y="5660721"/>
              <a:ext cx="2191473" cy="358010"/>
            </a:xfrm>
            <a:prstGeom prst="rect">
              <a:avLst/>
            </a:prstGeom>
            <a:solidFill>
              <a:schemeClr val="tx2">
                <a:lumMod val="75000"/>
              </a:schemeClr>
            </a:solidFill>
            <a:ln w="10795" cap="flat" cmpd="sng" algn="ctr">
              <a:noFill/>
              <a:prstDash val="solid"/>
            </a:ln>
            <a:effectLst/>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500" b="0"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rPr>
                <a:t>Vector column</a:t>
              </a:r>
            </a:p>
          </p:txBody>
        </p:sp>
        <p:sp>
          <p:nvSpPr>
            <p:cNvPr id="48" name="tool" title="Icon of a skrewdriver and wrench">
              <a:extLst>
                <a:ext uri="{FF2B5EF4-FFF2-40B4-BE49-F238E27FC236}">
                  <a16:creationId xmlns:a16="http://schemas.microsoft.com/office/drawing/2014/main" id="{C655D384-4FD4-46C5-B6B3-2E3C44FAF785}"/>
                </a:ext>
              </a:extLst>
            </p:cNvPr>
            <p:cNvSpPr>
              <a:spLocks noChangeAspect="1" noEditPoints="1"/>
            </p:cNvSpPr>
            <p:nvPr/>
          </p:nvSpPr>
          <p:spPr bwMode="auto">
            <a:xfrm>
              <a:off x="2973806" y="6096285"/>
              <a:ext cx="191827" cy="295693"/>
            </a:xfrm>
            <a:custGeom>
              <a:avLst/>
              <a:gdLst>
                <a:gd name="T0" fmla="*/ 196 w 256"/>
                <a:gd name="T1" fmla="*/ 0 h 360"/>
                <a:gd name="T2" fmla="*/ 256 w 256"/>
                <a:gd name="T3" fmla="*/ 60 h 360"/>
                <a:gd name="T4" fmla="*/ 230 w 256"/>
                <a:gd name="T5" fmla="*/ 110 h 360"/>
                <a:gd name="T6" fmla="*/ 222 w 256"/>
                <a:gd name="T7" fmla="*/ 114 h 360"/>
                <a:gd name="T8" fmla="*/ 222 w 256"/>
                <a:gd name="T9" fmla="*/ 334 h 360"/>
                <a:gd name="T10" fmla="*/ 196 w 256"/>
                <a:gd name="T11" fmla="*/ 360 h 360"/>
                <a:gd name="T12" fmla="*/ 170 w 256"/>
                <a:gd name="T13" fmla="*/ 334 h 360"/>
                <a:gd name="T14" fmla="*/ 170 w 256"/>
                <a:gd name="T15" fmla="*/ 114 h 360"/>
                <a:gd name="T16" fmla="*/ 162 w 256"/>
                <a:gd name="T17" fmla="*/ 110 h 360"/>
                <a:gd name="T18" fmla="*/ 136 w 256"/>
                <a:gd name="T19" fmla="*/ 60 h 360"/>
                <a:gd name="T20" fmla="*/ 196 w 256"/>
                <a:gd name="T21" fmla="*/ 0 h 360"/>
                <a:gd name="T22" fmla="*/ 0 w 256"/>
                <a:gd name="T23" fmla="*/ 193 h 360"/>
                <a:gd name="T24" fmla="*/ 0 w 256"/>
                <a:gd name="T25" fmla="*/ 219 h 360"/>
                <a:gd name="T26" fmla="*/ 0 w 256"/>
                <a:gd name="T27" fmla="*/ 287 h 360"/>
                <a:gd name="T28" fmla="*/ 0 w 256"/>
                <a:gd name="T29" fmla="*/ 334 h 360"/>
                <a:gd name="T30" fmla="*/ 26 w 256"/>
                <a:gd name="T31" fmla="*/ 360 h 360"/>
                <a:gd name="T32" fmla="*/ 53 w 256"/>
                <a:gd name="T33" fmla="*/ 334 h 360"/>
                <a:gd name="T34" fmla="*/ 53 w 256"/>
                <a:gd name="T35" fmla="*/ 287 h 360"/>
                <a:gd name="T36" fmla="*/ 53 w 256"/>
                <a:gd name="T37" fmla="*/ 219 h 360"/>
                <a:gd name="T38" fmla="*/ 53 w 256"/>
                <a:gd name="T39" fmla="*/ 193 h 360"/>
                <a:gd name="T40" fmla="*/ 26 w 256"/>
                <a:gd name="T41" fmla="*/ 193 h 360"/>
                <a:gd name="T42" fmla="*/ 0 w 256"/>
                <a:gd name="T43" fmla="*/ 193 h 360"/>
                <a:gd name="T44" fmla="*/ 53 w 256"/>
                <a:gd name="T45" fmla="*/ 0 h 360"/>
                <a:gd name="T46" fmla="*/ 0 w 256"/>
                <a:gd name="T47" fmla="*/ 0 h 360"/>
                <a:gd name="T48" fmla="*/ 0 w 256"/>
                <a:gd name="T49" fmla="*/ 42 h 360"/>
                <a:gd name="T50" fmla="*/ 26 w 256"/>
                <a:gd name="T51" fmla="*/ 68 h 360"/>
                <a:gd name="T52" fmla="*/ 53 w 256"/>
                <a:gd name="T53" fmla="*/ 42 h 360"/>
                <a:gd name="T54" fmla="*/ 53 w 256"/>
                <a:gd name="T55" fmla="*/ 0 h 360"/>
                <a:gd name="T56" fmla="*/ 26 w 256"/>
                <a:gd name="T57" fmla="*/ 68 h 360"/>
                <a:gd name="T58" fmla="*/ 26 w 256"/>
                <a:gd name="T59" fmla="*/ 193 h 360"/>
                <a:gd name="T60" fmla="*/ 193 w 256"/>
                <a:gd name="T61" fmla="*/ 0 h 360"/>
                <a:gd name="T62" fmla="*/ 193 w 256"/>
                <a:gd name="T63" fmla="*/ 5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6" h="360">
                  <a:moveTo>
                    <a:pt x="196" y="0"/>
                  </a:moveTo>
                  <a:cubicBezTo>
                    <a:pt x="229" y="0"/>
                    <a:pt x="256" y="27"/>
                    <a:pt x="256" y="60"/>
                  </a:cubicBezTo>
                  <a:cubicBezTo>
                    <a:pt x="256" y="81"/>
                    <a:pt x="246" y="99"/>
                    <a:pt x="230" y="110"/>
                  </a:cubicBezTo>
                  <a:cubicBezTo>
                    <a:pt x="222" y="114"/>
                    <a:pt x="222" y="114"/>
                    <a:pt x="222" y="114"/>
                  </a:cubicBezTo>
                  <a:cubicBezTo>
                    <a:pt x="222" y="334"/>
                    <a:pt x="222" y="334"/>
                    <a:pt x="222" y="334"/>
                  </a:cubicBezTo>
                  <a:cubicBezTo>
                    <a:pt x="222" y="348"/>
                    <a:pt x="210" y="360"/>
                    <a:pt x="196" y="360"/>
                  </a:cubicBezTo>
                  <a:cubicBezTo>
                    <a:pt x="182" y="360"/>
                    <a:pt x="170" y="348"/>
                    <a:pt x="170" y="334"/>
                  </a:cubicBezTo>
                  <a:cubicBezTo>
                    <a:pt x="170" y="114"/>
                    <a:pt x="170" y="114"/>
                    <a:pt x="170" y="114"/>
                  </a:cubicBezTo>
                  <a:cubicBezTo>
                    <a:pt x="162" y="110"/>
                    <a:pt x="162" y="110"/>
                    <a:pt x="162" y="110"/>
                  </a:cubicBezTo>
                  <a:cubicBezTo>
                    <a:pt x="147" y="99"/>
                    <a:pt x="136" y="81"/>
                    <a:pt x="136" y="60"/>
                  </a:cubicBezTo>
                  <a:cubicBezTo>
                    <a:pt x="136" y="27"/>
                    <a:pt x="163" y="0"/>
                    <a:pt x="196" y="0"/>
                  </a:cubicBezTo>
                  <a:close/>
                  <a:moveTo>
                    <a:pt x="0" y="193"/>
                  </a:moveTo>
                  <a:cubicBezTo>
                    <a:pt x="0" y="219"/>
                    <a:pt x="0" y="219"/>
                    <a:pt x="0" y="219"/>
                  </a:cubicBezTo>
                  <a:cubicBezTo>
                    <a:pt x="0" y="287"/>
                    <a:pt x="0" y="287"/>
                    <a:pt x="0" y="287"/>
                  </a:cubicBezTo>
                  <a:cubicBezTo>
                    <a:pt x="0" y="334"/>
                    <a:pt x="0" y="334"/>
                    <a:pt x="0" y="334"/>
                  </a:cubicBezTo>
                  <a:cubicBezTo>
                    <a:pt x="0" y="348"/>
                    <a:pt x="12" y="360"/>
                    <a:pt x="26" y="360"/>
                  </a:cubicBezTo>
                  <a:cubicBezTo>
                    <a:pt x="41" y="360"/>
                    <a:pt x="53" y="348"/>
                    <a:pt x="53" y="334"/>
                  </a:cubicBezTo>
                  <a:cubicBezTo>
                    <a:pt x="53" y="287"/>
                    <a:pt x="53" y="287"/>
                    <a:pt x="53" y="287"/>
                  </a:cubicBezTo>
                  <a:cubicBezTo>
                    <a:pt x="53" y="219"/>
                    <a:pt x="53" y="219"/>
                    <a:pt x="53" y="219"/>
                  </a:cubicBezTo>
                  <a:cubicBezTo>
                    <a:pt x="53" y="193"/>
                    <a:pt x="53" y="193"/>
                    <a:pt x="53" y="193"/>
                  </a:cubicBezTo>
                  <a:cubicBezTo>
                    <a:pt x="26" y="193"/>
                    <a:pt x="26" y="193"/>
                    <a:pt x="26" y="193"/>
                  </a:cubicBezTo>
                  <a:cubicBezTo>
                    <a:pt x="0" y="193"/>
                    <a:pt x="0" y="193"/>
                    <a:pt x="0" y="193"/>
                  </a:cubicBezTo>
                  <a:close/>
                  <a:moveTo>
                    <a:pt x="53" y="0"/>
                  </a:moveTo>
                  <a:cubicBezTo>
                    <a:pt x="0" y="0"/>
                    <a:pt x="0" y="0"/>
                    <a:pt x="0" y="0"/>
                  </a:cubicBezTo>
                  <a:cubicBezTo>
                    <a:pt x="0" y="42"/>
                    <a:pt x="0" y="42"/>
                    <a:pt x="0" y="42"/>
                  </a:cubicBezTo>
                  <a:cubicBezTo>
                    <a:pt x="26" y="68"/>
                    <a:pt x="26" y="68"/>
                    <a:pt x="26" y="68"/>
                  </a:cubicBezTo>
                  <a:cubicBezTo>
                    <a:pt x="53" y="42"/>
                    <a:pt x="53" y="42"/>
                    <a:pt x="53" y="42"/>
                  </a:cubicBezTo>
                  <a:cubicBezTo>
                    <a:pt x="53" y="0"/>
                    <a:pt x="53" y="0"/>
                    <a:pt x="53" y="0"/>
                  </a:cubicBezTo>
                  <a:close/>
                  <a:moveTo>
                    <a:pt x="26" y="68"/>
                  </a:moveTo>
                  <a:cubicBezTo>
                    <a:pt x="26" y="193"/>
                    <a:pt x="26" y="193"/>
                    <a:pt x="26" y="193"/>
                  </a:cubicBezTo>
                  <a:moveTo>
                    <a:pt x="193" y="0"/>
                  </a:moveTo>
                  <a:cubicBezTo>
                    <a:pt x="193" y="57"/>
                    <a:pt x="193" y="57"/>
                    <a:pt x="193" y="57"/>
                  </a:cubicBezTo>
                </a:path>
              </a:pathLst>
            </a:custGeom>
            <a:noFill/>
            <a:ln w="15875"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Calibri" panose="020F0502020204030204"/>
                <a:ea typeface="+mn-ea"/>
                <a:cs typeface="+mn-cs"/>
              </a:endParaRPr>
            </a:p>
          </p:txBody>
        </p:sp>
      </p:grpSp>
      <p:grpSp>
        <p:nvGrpSpPr>
          <p:cNvPr id="59" name="Group 58">
            <a:extLst>
              <a:ext uri="{FF2B5EF4-FFF2-40B4-BE49-F238E27FC236}">
                <a16:creationId xmlns:a16="http://schemas.microsoft.com/office/drawing/2014/main" id="{DC353E7F-1BDB-422E-BA20-2D035A16D17A}"/>
              </a:ext>
            </a:extLst>
          </p:cNvPr>
          <p:cNvGrpSpPr/>
          <p:nvPr/>
        </p:nvGrpSpPr>
        <p:grpSpPr>
          <a:xfrm>
            <a:off x="6079845" y="2832765"/>
            <a:ext cx="2509966" cy="3625256"/>
            <a:chOff x="6079845" y="2832765"/>
            <a:chExt cx="2509966" cy="3625256"/>
          </a:xfrm>
        </p:grpSpPr>
        <p:sp>
          <p:nvSpPr>
            <p:cNvPr id="9" name="Rectangle 8">
              <a:extLst>
                <a:ext uri="{FF2B5EF4-FFF2-40B4-BE49-F238E27FC236}">
                  <a16:creationId xmlns:a16="http://schemas.microsoft.com/office/drawing/2014/main" id="{1F45470B-136F-4F0E-B9AC-8389523B7FA8}"/>
                </a:ext>
              </a:extLst>
            </p:cNvPr>
            <p:cNvSpPr/>
            <p:nvPr/>
          </p:nvSpPr>
          <p:spPr>
            <a:xfrm>
              <a:off x="6079846" y="2832767"/>
              <a:ext cx="2509965" cy="3625254"/>
            </a:xfrm>
            <a:prstGeom prst="rect">
              <a:avLst/>
            </a:prstGeom>
            <a:solidFill>
              <a:srgbClr val="505050">
                <a:lumMod val="20000"/>
                <a:lumOff val="80000"/>
              </a:srgbClr>
            </a:solidFill>
            <a:ln w="10795"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endParaRPr>
            </a:p>
          </p:txBody>
        </p:sp>
        <p:sp>
          <p:nvSpPr>
            <p:cNvPr id="10" name="Rectangle 9">
              <a:extLst>
                <a:ext uri="{FF2B5EF4-FFF2-40B4-BE49-F238E27FC236}">
                  <a16:creationId xmlns:a16="http://schemas.microsoft.com/office/drawing/2014/main" id="{3D61E74B-1108-402E-AB58-A23B57F38B94}"/>
                </a:ext>
              </a:extLst>
            </p:cNvPr>
            <p:cNvSpPr/>
            <p:nvPr/>
          </p:nvSpPr>
          <p:spPr bwMode="auto">
            <a:xfrm>
              <a:off x="6079845" y="2832765"/>
              <a:ext cx="2507235" cy="540154"/>
            </a:xfrm>
            <a:prstGeom prst="rect">
              <a:avLst/>
            </a:prstGeom>
            <a:solidFill>
              <a:srgbClr val="0070C0"/>
            </a:solidFill>
            <a:ln w="9525" cap="flat" cmpd="sng" algn="ctr">
              <a:no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rPr>
                <a:t>Trainers for</a:t>
              </a:r>
            </a:p>
          </p:txBody>
        </p:sp>
        <p:sp>
          <p:nvSpPr>
            <p:cNvPr id="17" name="Rectangle 16">
              <a:extLst>
                <a:ext uri="{FF2B5EF4-FFF2-40B4-BE49-F238E27FC236}">
                  <a16:creationId xmlns:a16="http://schemas.microsoft.com/office/drawing/2014/main" id="{8E78E739-A491-4DDE-A77B-D6283BB43B68}"/>
                </a:ext>
              </a:extLst>
            </p:cNvPr>
            <p:cNvSpPr/>
            <p:nvPr/>
          </p:nvSpPr>
          <p:spPr>
            <a:xfrm>
              <a:off x="6237107" y="3511901"/>
              <a:ext cx="2191473" cy="358010"/>
            </a:xfrm>
            <a:prstGeom prst="rect">
              <a:avLst/>
            </a:prstGeom>
            <a:solidFill>
              <a:schemeClr val="tx2">
                <a:lumMod val="75000"/>
              </a:schemeClr>
            </a:solidFill>
            <a:ln w="10795" cap="flat" cmpd="sng" algn="ctr">
              <a:noFill/>
              <a:prstDash val="solid"/>
            </a:ln>
            <a:effectLst/>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500" b="0"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rPr>
                <a:t>Binary Classification</a:t>
              </a:r>
            </a:p>
          </p:txBody>
        </p:sp>
        <p:sp>
          <p:nvSpPr>
            <p:cNvPr id="18" name="Rectangle 17">
              <a:extLst>
                <a:ext uri="{FF2B5EF4-FFF2-40B4-BE49-F238E27FC236}">
                  <a16:creationId xmlns:a16="http://schemas.microsoft.com/office/drawing/2014/main" id="{EB34C493-CA13-4596-8CF8-9B6B9726ED7D}"/>
                </a:ext>
              </a:extLst>
            </p:cNvPr>
            <p:cNvSpPr/>
            <p:nvPr/>
          </p:nvSpPr>
          <p:spPr>
            <a:xfrm>
              <a:off x="6237107" y="3948168"/>
              <a:ext cx="2191473" cy="358010"/>
            </a:xfrm>
            <a:prstGeom prst="rect">
              <a:avLst/>
            </a:prstGeom>
            <a:solidFill>
              <a:schemeClr val="tx2">
                <a:lumMod val="75000"/>
              </a:schemeClr>
            </a:solidFill>
            <a:ln w="10795" cap="flat" cmpd="sng" algn="ctr">
              <a:noFill/>
              <a:prstDash val="solid"/>
            </a:ln>
            <a:effectLst/>
          </p:spPr>
          <p:txBody>
            <a:bodyPr rtlCol="0" anchor="ctr"/>
            <a:lstStyle/>
            <a:p>
              <a:pPr lvl="0" algn="ctr" defTabSz="685800" fontAlgn="base">
                <a:spcBef>
                  <a:spcPct val="0"/>
                </a:spcBef>
                <a:spcAft>
                  <a:spcPct val="0"/>
                </a:spcAft>
                <a:defRPr/>
              </a:pPr>
              <a:r>
                <a:rPr lang="en-US" sz="1450" kern="0">
                  <a:gradFill>
                    <a:gsLst>
                      <a:gs pos="0">
                        <a:srgbClr val="FFFFFF"/>
                      </a:gs>
                      <a:gs pos="100000">
                        <a:srgbClr val="FFFFFF"/>
                      </a:gs>
                    </a:gsLst>
                    <a:lin ang="5400000" scaled="0"/>
                  </a:gradFill>
                  <a:latin typeface="Segoe UI" panose="020B0502040204020203" pitchFamily="34" charset="0"/>
                  <a:cs typeface="Segoe UI" panose="020B0502040204020203" pitchFamily="34" charset="0"/>
                </a:rPr>
                <a:t>Multi-class Classification</a:t>
              </a:r>
              <a:endParaRPr kumimoji="0" lang="en-US" sz="1450" b="0"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cs typeface="Segoe UI" panose="020B0502040204020203" pitchFamily="34" charset="0"/>
              </a:endParaRPr>
            </a:p>
          </p:txBody>
        </p:sp>
        <p:sp>
          <p:nvSpPr>
            <p:cNvPr id="19" name="Rectangle 18">
              <a:extLst>
                <a:ext uri="{FF2B5EF4-FFF2-40B4-BE49-F238E27FC236}">
                  <a16:creationId xmlns:a16="http://schemas.microsoft.com/office/drawing/2014/main" id="{33E3563A-8C75-482C-813C-110859534CBD}"/>
                </a:ext>
              </a:extLst>
            </p:cNvPr>
            <p:cNvSpPr/>
            <p:nvPr/>
          </p:nvSpPr>
          <p:spPr>
            <a:xfrm>
              <a:off x="6227675" y="4378533"/>
              <a:ext cx="2191473" cy="358010"/>
            </a:xfrm>
            <a:prstGeom prst="rect">
              <a:avLst/>
            </a:prstGeom>
            <a:solidFill>
              <a:schemeClr val="tx2">
                <a:lumMod val="75000"/>
              </a:schemeClr>
            </a:solidFill>
            <a:ln w="10795" cap="flat" cmpd="sng" algn="ctr">
              <a:noFill/>
              <a:prstDash val="solid"/>
            </a:ln>
            <a:effectLst/>
          </p:spPr>
          <p:txBody>
            <a:bodyPr rtlCol="0" anchor="ctr"/>
            <a:lstStyle/>
            <a:p>
              <a:pPr algn="ctr" defTabSz="685800" fontAlgn="base">
                <a:spcBef>
                  <a:spcPct val="0"/>
                </a:spcBef>
                <a:spcAft>
                  <a:spcPct val="0"/>
                </a:spcAft>
                <a:defRPr/>
              </a:pPr>
              <a:r>
                <a:rPr lang="en-US" sz="1500" kern="0">
                  <a:gradFill>
                    <a:gsLst>
                      <a:gs pos="0">
                        <a:srgbClr val="FFFFFF"/>
                      </a:gs>
                      <a:gs pos="100000">
                        <a:srgbClr val="FFFFFF"/>
                      </a:gs>
                    </a:gsLst>
                    <a:lin ang="5400000" scaled="0"/>
                  </a:gradFill>
                  <a:latin typeface="Segoe UI" panose="020B0502040204020203" pitchFamily="34" charset="0"/>
                  <a:cs typeface="Segoe UI" panose="020B0502040204020203" pitchFamily="34" charset="0"/>
                </a:rPr>
                <a:t>Regression</a:t>
              </a:r>
            </a:p>
          </p:txBody>
        </p:sp>
        <p:sp>
          <p:nvSpPr>
            <p:cNvPr id="20" name="Rectangle 19">
              <a:extLst>
                <a:ext uri="{FF2B5EF4-FFF2-40B4-BE49-F238E27FC236}">
                  <a16:creationId xmlns:a16="http://schemas.microsoft.com/office/drawing/2014/main" id="{D1BDB29D-BC34-48E9-B8C0-4F140373D7BB}"/>
                </a:ext>
              </a:extLst>
            </p:cNvPr>
            <p:cNvSpPr/>
            <p:nvPr/>
          </p:nvSpPr>
          <p:spPr>
            <a:xfrm>
              <a:off x="6227674" y="4808898"/>
              <a:ext cx="2191473" cy="358010"/>
            </a:xfrm>
            <a:prstGeom prst="rect">
              <a:avLst/>
            </a:prstGeom>
            <a:solidFill>
              <a:schemeClr val="tx2">
                <a:lumMod val="75000"/>
              </a:schemeClr>
            </a:solidFill>
            <a:ln w="10795" cap="flat" cmpd="sng" algn="ctr">
              <a:noFill/>
              <a:prstDash val="solid"/>
            </a:ln>
            <a:effectLst/>
          </p:spPr>
          <p:txBody>
            <a:bodyPr rtlCol="0" anchor="ctr"/>
            <a:lstStyle/>
            <a:p>
              <a:pPr algn="ctr" defTabSz="685800" fontAlgn="base">
                <a:spcBef>
                  <a:spcPct val="0"/>
                </a:spcBef>
                <a:spcAft>
                  <a:spcPct val="0"/>
                </a:spcAft>
                <a:defRPr/>
              </a:pPr>
              <a:r>
                <a:rPr lang="en-US" sz="1500" kern="0">
                  <a:gradFill>
                    <a:gsLst>
                      <a:gs pos="0">
                        <a:srgbClr val="FFFFFF"/>
                      </a:gs>
                      <a:gs pos="100000">
                        <a:srgbClr val="FFFFFF"/>
                      </a:gs>
                    </a:gsLst>
                    <a:lin ang="5400000" scaled="0"/>
                  </a:gradFill>
                  <a:latin typeface="Segoe UI" panose="020B0502040204020203" pitchFamily="34" charset="0"/>
                  <a:cs typeface="Segoe UI" panose="020B0502040204020203" pitchFamily="34" charset="0"/>
                </a:rPr>
                <a:t>Anomaly detection</a:t>
              </a:r>
            </a:p>
          </p:txBody>
        </p:sp>
        <p:sp>
          <p:nvSpPr>
            <p:cNvPr id="27" name="tool" title="Icon of a skrewdriver and wrench">
              <a:extLst>
                <a:ext uri="{FF2B5EF4-FFF2-40B4-BE49-F238E27FC236}">
                  <a16:creationId xmlns:a16="http://schemas.microsoft.com/office/drawing/2014/main" id="{815D784F-FA5D-4114-B0EB-4DB540B04611}"/>
                </a:ext>
              </a:extLst>
            </p:cNvPr>
            <p:cNvSpPr>
              <a:spLocks noChangeAspect="1" noEditPoints="1"/>
            </p:cNvSpPr>
            <p:nvPr/>
          </p:nvSpPr>
          <p:spPr bwMode="auto">
            <a:xfrm>
              <a:off x="8341235" y="6091301"/>
              <a:ext cx="191827" cy="295693"/>
            </a:xfrm>
            <a:custGeom>
              <a:avLst/>
              <a:gdLst>
                <a:gd name="T0" fmla="*/ 196 w 256"/>
                <a:gd name="T1" fmla="*/ 0 h 360"/>
                <a:gd name="T2" fmla="*/ 256 w 256"/>
                <a:gd name="T3" fmla="*/ 60 h 360"/>
                <a:gd name="T4" fmla="*/ 230 w 256"/>
                <a:gd name="T5" fmla="*/ 110 h 360"/>
                <a:gd name="T6" fmla="*/ 222 w 256"/>
                <a:gd name="T7" fmla="*/ 114 h 360"/>
                <a:gd name="T8" fmla="*/ 222 w 256"/>
                <a:gd name="T9" fmla="*/ 334 h 360"/>
                <a:gd name="T10" fmla="*/ 196 w 256"/>
                <a:gd name="T11" fmla="*/ 360 h 360"/>
                <a:gd name="T12" fmla="*/ 170 w 256"/>
                <a:gd name="T13" fmla="*/ 334 h 360"/>
                <a:gd name="T14" fmla="*/ 170 w 256"/>
                <a:gd name="T15" fmla="*/ 114 h 360"/>
                <a:gd name="T16" fmla="*/ 162 w 256"/>
                <a:gd name="T17" fmla="*/ 110 h 360"/>
                <a:gd name="T18" fmla="*/ 136 w 256"/>
                <a:gd name="T19" fmla="*/ 60 h 360"/>
                <a:gd name="T20" fmla="*/ 196 w 256"/>
                <a:gd name="T21" fmla="*/ 0 h 360"/>
                <a:gd name="T22" fmla="*/ 0 w 256"/>
                <a:gd name="T23" fmla="*/ 193 h 360"/>
                <a:gd name="T24" fmla="*/ 0 w 256"/>
                <a:gd name="T25" fmla="*/ 219 h 360"/>
                <a:gd name="T26" fmla="*/ 0 w 256"/>
                <a:gd name="T27" fmla="*/ 287 h 360"/>
                <a:gd name="T28" fmla="*/ 0 w 256"/>
                <a:gd name="T29" fmla="*/ 334 h 360"/>
                <a:gd name="T30" fmla="*/ 26 w 256"/>
                <a:gd name="T31" fmla="*/ 360 h 360"/>
                <a:gd name="T32" fmla="*/ 53 w 256"/>
                <a:gd name="T33" fmla="*/ 334 h 360"/>
                <a:gd name="T34" fmla="*/ 53 w 256"/>
                <a:gd name="T35" fmla="*/ 287 h 360"/>
                <a:gd name="T36" fmla="*/ 53 w 256"/>
                <a:gd name="T37" fmla="*/ 219 h 360"/>
                <a:gd name="T38" fmla="*/ 53 w 256"/>
                <a:gd name="T39" fmla="*/ 193 h 360"/>
                <a:gd name="T40" fmla="*/ 26 w 256"/>
                <a:gd name="T41" fmla="*/ 193 h 360"/>
                <a:gd name="T42" fmla="*/ 0 w 256"/>
                <a:gd name="T43" fmla="*/ 193 h 360"/>
                <a:gd name="T44" fmla="*/ 53 w 256"/>
                <a:gd name="T45" fmla="*/ 0 h 360"/>
                <a:gd name="T46" fmla="*/ 0 w 256"/>
                <a:gd name="T47" fmla="*/ 0 h 360"/>
                <a:gd name="T48" fmla="*/ 0 w 256"/>
                <a:gd name="T49" fmla="*/ 42 h 360"/>
                <a:gd name="T50" fmla="*/ 26 w 256"/>
                <a:gd name="T51" fmla="*/ 68 h 360"/>
                <a:gd name="T52" fmla="*/ 53 w 256"/>
                <a:gd name="T53" fmla="*/ 42 h 360"/>
                <a:gd name="T54" fmla="*/ 53 w 256"/>
                <a:gd name="T55" fmla="*/ 0 h 360"/>
                <a:gd name="T56" fmla="*/ 26 w 256"/>
                <a:gd name="T57" fmla="*/ 68 h 360"/>
                <a:gd name="T58" fmla="*/ 26 w 256"/>
                <a:gd name="T59" fmla="*/ 193 h 360"/>
                <a:gd name="T60" fmla="*/ 193 w 256"/>
                <a:gd name="T61" fmla="*/ 0 h 360"/>
                <a:gd name="T62" fmla="*/ 193 w 256"/>
                <a:gd name="T63" fmla="*/ 5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6" h="360">
                  <a:moveTo>
                    <a:pt x="196" y="0"/>
                  </a:moveTo>
                  <a:cubicBezTo>
                    <a:pt x="229" y="0"/>
                    <a:pt x="256" y="27"/>
                    <a:pt x="256" y="60"/>
                  </a:cubicBezTo>
                  <a:cubicBezTo>
                    <a:pt x="256" y="81"/>
                    <a:pt x="246" y="99"/>
                    <a:pt x="230" y="110"/>
                  </a:cubicBezTo>
                  <a:cubicBezTo>
                    <a:pt x="222" y="114"/>
                    <a:pt x="222" y="114"/>
                    <a:pt x="222" y="114"/>
                  </a:cubicBezTo>
                  <a:cubicBezTo>
                    <a:pt x="222" y="334"/>
                    <a:pt x="222" y="334"/>
                    <a:pt x="222" y="334"/>
                  </a:cubicBezTo>
                  <a:cubicBezTo>
                    <a:pt x="222" y="348"/>
                    <a:pt x="210" y="360"/>
                    <a:pt x="196" y="360"/>
                  </a:cubicBezTo>
                  <a:cubicBezTo>
                    <a:pt x="182" y="360"/>
                    <a:pt x="170" y="348"/>
                    <a:pt x="170" y="334"/>
                  </a:cubicBezTo>
                  <a:cubicBezTo>
                    <a:pt x="170" y="114"/>
                    <a:pt x="170" y="114"/>
                    <a:pt x="170" y="114"/>
                  </a:cubicBezTo>
                  <a:cubicBezTo>
                    <a:pt x="162" y="110"/>
                    <a:pt x="162" y="110"/>
                    <a:pt x="162" y="110"/>
                  </a:cubicBezTo>
                  <a:cubicBezTo>
                    <a:pt x="147" y="99"/>
                    <a:pt x="136" y="81"/>
                    <a:pt x="136" y="60"/>
                  </a:cubicBezTo>
                  <a:cubicBezTo>
                    <a:pt x="136" y="27"/>
                    <a:pt x="163" y="0"/>
                    <a:pt x="196" y="0"/>
                  </a:cubicBezTo>
                  <a:close/>
                  <a:moveTo>
                    <a:pt x="0" y="193"/>
                  </a:moveTo>
                  <a:cubicBezTo>
                    <a:pt x="0" y="219"/>
                    <a:pt x="0" y="219"/>
                    <a:pt x="0" y="219"/>
                  </a:cubicBezTo>
                  <a:cubicBezTo>
                    <a:pt x="0" y="287"/>
                    <a:pt x="0" y="287"/>
                    <a:pt x="0" y="287"/>
                  </a:cubicBezTo>
                  <a:cubicBezTo>
                    <a:pt x="0" y="334"/>
                    <a:pt x="0" y="334"/>
                    <a:pt x="0" y="334"/>
                  </a:cubicBezTo>
                  <a:cubicBezTo>
                    <a:pt x="0" y="348"/>
                    <a:pt x="12" y="360"/>
                    <a:pt x="26" y="360"/>
                  </a:cubicBezTo>
                  <a:cubicBezTo>
                    <a:pt x="41" y="360"/>
                    <a:pt x="53" y="348"/>
                    <a:pt x="53" y="334"/>
                  </a:cubicBezTo>
                  <a:cubicBezTo>
                    <a:pt x="53" y="287"/>
                    <a:pt x="53" y="287"/>
                    <a:pt x="53" y="287"/>
                  </a:cubicBezTo>
                  <a:cubicBezTo>
                    <a:pt x="53" y="219"/>
                    <a:pt x="53" y="219"/>
                    <a:pt x="53" y="219"/>
                  </a:cubicBezTo>
                  <a:cubicBezTo>
                    <a:pt x="53" y="193"/>
                    <a:pt x="53" y="193"/>
                    <a:pt x="53" y="193"/>
                  </a:cubicBezTo>
                  <a:cubicBezTo>
                    <a:pt x="26" y="193"/>
                    <a:pt x="26" y="193"/>
                    <a:pt x="26" y="193"/>
                  </a:cubicBezTo>
                  <a:cubicBezTo>
                    <a:pt x="0" y="193"/>
                    <a:pt x="0" y="193"/>
                    <a:pt x="0" y="193"/>
                  </a:cubicBezTo>
                  <a:close/>
                  <a:moveTo>
                    <a:pt x="53" y="0"/>
                  </a:moveTo>
                  <a:cubicBezTo>
                    <a:pt x="0" y="0"/>
                    <a:pt x="0" y="0"/>
                    <a:pt x="0" y="0"/>
                  </a:cubicBezTo>
                  <a:cubicBezTo>
                    <a:pt x="0" y="42"/>
                    <a:pt x="0" y="42"/>
                    <a:pt x="0" y="42"/>
                  </a:cubicBezTo>
                  <a:cubicBezTo>
                    <a:pt x="26" y="68"/>
                    <a:pt x="26" y="68"/>
                    <a:pt x="26" y="68"/>
                  </a:cubicBezTo>
                  <a:cubicBezTo>
                    <a:pt x="53" y="42"/>
                    <a:pt x="53" y="42"/>
                    <a:pt x="53" y="42"/>
                  </a:cubicBezTo>
                  <a:cubicBezTo>
                    <a:pt x="53" y="0"/>
                    <a:pt x="53" y="0"/>
                    <a:pt x="53" y="0"/>
                  </a:cubicBezTo>
                  <a:close/>
                  <a:moveTo>
                    <a:pt x="26" y="68"/>
                  </a:moveTo>
                  <a:cubicBezTo>
                    <a:pt x="26" y="193"/>
                    <a:pt x="26" y="193"/>
                    <a:pt x="26" y="193"/>
                  </a:cubicBezTo>
                  <a:moveTo>
                    <a:pt x="193" y="0"/>
                  </a:moveTo>
                  <a:cubicBezTo>
                    <a:pt x="193" y="57"/>
                    <a:pt x="193" y="57"/>
                    <a:pt x="193" y="57"/>
                  </a:cubicBezTo>
                </a:path>
              </a:pathLst>
            </a:custGeom>
            <a:noFill/>
            <a:ln w="15875"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1B8E0F97-E2BF-4D75-B05B-9444D120033F}"/>
                </a:ext>
              </a:extLst>
            </p:cNvPr>
            <p:cNvSpPr/>
            <p:nvPr/>
          </p:nvSpPr>
          <p:spPr>
            <a:xfrm>
              <a:off x="6227674" y="5236200"/>
              <a:ext cx="2191473" cy="358010"/>
            </a:xfrm>
            <a:prstGeom prst="rect">
              <a:avLst/>
            </a:prstGeom>
            <a:solidFill>
              <a:schemeClr val="tx2">
                <a:lumMod val="75000"/>
              </a:schemeClr>
            </a:solidFill>
            <a:ln w="10795" cap="flat" cmpd="sng" algn="ctr">
              <a:noFill/>
              <a:prstDash val="solid"/>
            </a:ln>
            <a:effectLst/>
          </p:spPr>
          <p:txBody>
            <a:bodyPr rtlCol="0" anchor="ctr"/>
            <a:lstStyle/>
            <a:p>
              <a:pPr lvl="0" algn="ctr" defTabSz="685800" fontAlgn="base">
                <a:spcBef>
                  <a:spcPct val="0"/>
                </a:spcBef>
                <a:spcAft>
                  <a:spcPct val="0"/>
                </a:spcAft>
                <a:defRPr/>
              </a:pPr>
              <a:r>
                <a:rPr lang="en-US" sz="1500" kern="0">
                  <a:gradFill>
                    <a:gsLst>
                      <a:gs pos="0">
                        <a:srgbClr val="FFFFFF"/>
                      </a:gs>
                      <a:gs pos="100000">
                        <a:srgbClr val="FFFFFF"/>
                      </a:gs>
                    </a:gsLst>
                    <a:lin ang="5400000" scaled="0"/>
                  </a:gradFill>
                  <a:latin typeface="Segoe UI" panose="020B0502040204020203" pitchFamily="34" charset="0"/>
                  <a:cs typeface="Segoe UI" panose="020B0502040204020203" pitchFamily="34" charset="0"/>
                </a:rPr>
                <a:t>Ranking</a:t>
              </a:r>
              <a:endParaRPr kumimoji="0" lang="en-US" sz="1500" b="0"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endParaRPr>
            </a:p>
          </p:txBody>
        </p:sp>
        <p:sp>
          <p:nvSpPr>
            <p:cNvPr id="51" name="Rectangle 50">
              <a:extLst>
                <a:ext uri="{FF2B5EF4-FFF2-40B4-BE49-F238E27FC236}">
                  <a16:creationId xmlns:a16="http://schemas.microsoft.com/office/drawing/2014/main" id="{DD400B97-72F1-4DD6-A7FE-89593EFC727A}"/>
                </a:ext>
              </a:extLst>
            </p:cNvPr>
            <p:cNvSpPr/>
            <p:nvPr/>
          </p:nvSpPr>
          <p:spPr>
            <a:xfrm>
              <a:off x="6218242" y="5666565"/>
              <a:ext cx="2191473" cy="358010"/>
            </a:xfrm>
            <a:prstGeom prst="rect">
              <a:avLst/>
            </a:prstGeom>
            <a:solidFill>
              <a:schemeClr val="tx2">
                <a:lumMod val="75000"/>
              </a:schemeClr>
            </a:solidFill>
            <a:ln w="10795" cap="flat" cmpd="sng" algn="ctr">
              <a:noFill/>
              <a:prstDash val="solid"/>
            </a:ln>
            <a:effectLst/>
          </p:spPr>
          <p:txBody>
            <a:bodyPr rtlCol="0" anchor="ctr"/>
            <a:lstStyle/>
            <a:p>
              <a:pPr lvl="0" algn="ctr" defTabSz="685800" fontAlgn="base">
                <a:spcBef>
                  <a:spcPct val="0"/>
                </a:spcBef>
                <a:spcAft>
                  <a:spcPct val="0"/>
                </a:spcAft>
                <a:defRPr/>
              </a:pPr>
              <a:r>
                <a:rPr lang="en-US" sz="1400" kern="0">
                  <a:gradFill>
                    <a:gsLst>
                      <a:gs pos="0">
                        <a:srgbClr val="FFFFFF"/>
                      </a:gs>
                      <a:gs pos="100000">
                        <a:srgbClr val="FFFFFF"/>
                      </a:gs>
                    </a:gsLst>
                    <a:lin ang="5400000" scaled="0"/>
                  </a:gradFill>
                  <a:latin typeface="Segoe UI" panose="020B0502040204020203" pitchFamily="34" charset="0"/>
                  <a:cs typeface="Segoe UI" panose="020B0502040204020203" pitchFamily="34" charset="0"/>
                </a:rPr>
                <a:t>Clustering</a:t>
              </a:r>
              <a:endParaRPr kumimoji="0" lang="en-US" sz="1450" b="0"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cs typeface="Segoe UI" panose="020B0502040204020203" pitchFamily="34" charset="0"/>
              </a:endParaRPr>
            </a:p>
          </p:txBody>
        </p:sp>
        <p:sp>
          <p:nvSpPr>
            <p:cNvPr id="54" name="Rectangle 53">
              <a:extLst>
                <a:ext uri="{FF2B5EF4-FFF2-40B4-BE49-F238E27FC236}">
                  <a16:creationId xmlns:a16="http://schemas.microsoft.com/office/drawing/2014/main" id="{BFD070DC-F688-4AB8-9AA4-48EF1C28FC19}"/>
                </a:ext>
              </a:extLst>
            </p:cNvPr>
            <p:cNvSpPr/>
            <p:nvPr/>
          </p:nvSpPr>
          <p:spPr>
            <a:xfrm>
              <a:off x="6363807" y="6078814"/>
              <a:ext cx="1931939" cy="307777"/>
            </a:xfrm>
            <a:prstGeom prst="rect">
              <a:avLst/>
            </a:prstGeom>
          </p:spPr>
          <p:txBody>
            <a:bodyPr wrap="none">
              <a:spAutoFit/>
            </a:bodyPr>
            <a:lstStyle/>
            <a:p>
              <a:pPr lvl="0" algn="ctr" defTabSz="685800" fontAlgn="base">
                <a:spcBef>
                  <a:spcPct val="0"/>
                </a:spcBef>
                <a:spcAft>
                  <a:spcPct val="0"/>
                </a:spcAft>
                <a:defRPr/>
              </a:pPr>
              <a:r>
                <a:rPr lang="en-US" sz="1400" kern="0">
                  <a:solidFill>
                    <a:schemeClr val="tx1">
                      <a:lumMod val="75000"/>
                    </a:schemeClr>
                  </a:solidFill>
                  <a:latin typeface="+mj-lt"/>
                  <a:cs typeface="Segoe UI" panose="020B0502040204020203" pitchFamily="34" charset="0"/>
                </a:rPr>
                <a:t>(40 trainers/algorithms)</a:t>
              </a:r>
            </a:p>
          </p:txBody>
        </p:sp>
      </p:grpSp>
      <p:grpSp>
        <p:nvGrpSpPr>
          <p:cNvPr id="58" name="Group 57">
            <a:extLst>
              <a:ext uri="{FF2B5EF4-FFF2-40B4-BE49-F238E27FC236}">
                <a16:creationId xmlns:a16="http://schemas.microsoft.com/office/drawing/2014/main" id="{E81D24B2-9B29-4580-B12C-75EBD2193243}"/>
              </a:ext>
            </a:extLst>
          </p:cNvPr>
          <p:cNvGrpSpPr/>
          <p:nvPr/>
        </p:nvGrpSpPr>
        <p:grpSpPr>
          <a:xfrm>
            <a:off x="3394708" y="2832765"/>
            <a:ext cx="2509966" cy="3625256"/>
            <a:chOff x="3394708" y="2832765"/>
            <a:chExt cx="2509966" cy="3625256"/>
          </a:xfrm>
        </p:grpSpPr>
        <p:sp>
          <p:nvSpPr>
            <p:cNvPr id="7" name="Rectangle 6">
              <a:extLst>
                <a:ext uri="{FF2B5EF4-FFF2-40B4-BE49-F238E27FC236}">
                  <a16:creationId xmlns:a16="http://schemas.microsoft.com/office/drawing/2014/main" id="{BEAC3132-E028-4B80-9B2B-8E11DAE7B644}"/>
                </a:ext>
              </a:extLst>
            </p:cNvPr>
            <p:cNvSpPr/>
            <p:nvPr/>
          </p:nvSpPr>
          <p:spPr>
            <a:xfrm>
              <a:off x="3394709" y="2832767"/>
              <a:ext cx="2509965" cy="3625254"/>
            </a:xfrm>
            <a:prstGeom prst="rect">
              <a:avLst/>
            </a:prstGeom>
            <a:solidFill>
              <a:srgbClr val="505050">
                <a:lumMod val="20000"/>
                <a:lumOff val="80000"/>
              </a:srgbClr>
            </a:solidFill>
            <a:ln w="10795"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endParaRPr>
            </a:p>
          </p:txBody>
        </p:sp>
        <p:sp>
          <p:nvSpPr>
            <p:cNvPr id="8" name="Rectangle 7">
              <a:extLst>
                <a:ext uri="{FF2B5EF4-FFF2-40B4-BE49-F238E27FC236}">
                  <a16:creationId xmlns:a16="http://schemas.microsoft.com/office/drawing/2014/main" id="{B89F27C5-BFEA-4BAC-A0AA-A7988EBE774B}"/>
                </a:ext>
              </a:extLst>
            </p:cNvPr>
            <p:cNvSpPr/>
            <p:nvPr/>
          </p:nvSpPr>
          <p:spPr bwMode="auto">
            <a:xfrm>
              <a:off x="3394708" y="2832765"/>
              <a:ext cx="2507235" cy="540154"/>
            </a:xfrm>
            <a:prstGeom prst="rect">
              <a:avLst/>
            </a:prstGeom>
            <a:solidFill>
              <a:srgbClr val="0070C0"/>
            </a:solidFill>
            <a:ln w="9525" cap="flat" cmpd="sng" algn="ctr">
              <a:no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rPr>
                <a:t>Transforms</a:t>
              </a:r>
            </a:p>
          </p:txBody>
        </p:sp>
        <p:sp>
          <p:nvSpPr>
            <p:cNvPr id="11" name="Rectangle 10">
              <a:extLst>
                <a:ext uri="{FF2B5EF4-FFF2-40B4-BE49-F238E27FC236}">
                  <a16:creationId xmlns:a16="http://schemas.microsoft.com/office/drawing/2014/main" id="{B0BDDDFF-E9E0-4B39-857D-AEB6C2D4CDC5}"/>
                </a:ext>
              </a:extLst>
            </p:cNvPr>
            <p:cNvSpPr/>
            <p:nvPr/>
          </p:nvSpPr>
          <p:spPr>
            <a:xfrm>
              <a:off x="3562020" y="3504820"/>
              <a:ext cx="2191473" cy="358010"/>
            </a:xfrm>
            <a:prstGeom prst="rect">
              <a:avLst/>
            </a:prstGeom>
            <a:solidFill>
              <a:schemeClr val="tx2">
                <a:lumMod val="75000"/>
              </a:schemeClr>
            </a:solidFill>
            <a:ln w="10795" cap="flat" cmpd="sng" algn="ctr">
              <a:noFill/>
              <a:prstDash val="solid"/>
            </a:ln>
            <a:effectLst/>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500" b="0"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rPr>
                <a:t>Text</a:t>
              </a:r>
            </a:p>
          </p:txBody>
        </p:sp>
        <p:sp>
          <p:nvSpPr>
            <p:cNvPr id="12" name="Rectangle 11">
              <a:extLst>
                <a:ext uri="{FF2B5EF4-FFF2-40B4-BE49-F238E27FC236}">
                  <a16:creationId xmlns:a16="http://schemas.microsoft.com/office/drawing/2014/main" id="{A2E57A77-B8CF-4960-BA50-623652E00E2A}"/>
                </a:ext>
              </a:extLst>
            </p:cNvPr>
            <p:cNvSpPr/>
            <p:nvPr/>
          </p:nvSpPr>
          <p:spPr>
            <a:xfrm>
              <a:off x="3552588" y="3933360"/>
              <a:ext cx="2191473" cy="358010"/>
            </a:xfrm>
            <a:prstGeom prst="rect">
              <a:avLst/>
            </a:prstGeom>
            <a:solidFill>
              <a:schemeClr val="tx2">
                <a:lumMod val="75000"/>
              </a:schemeClr>
            </a:solidFill>
            <a:ln w="10795" cap="flat" cmpd="sng" algn="ctr">
              <a:noFill/>
              <a:prstDash val="solid"/>
            </a:ln>
            <a:effectLst/>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500" b="0"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rPr>
                <a:t>Categorical</a:t>
              </a:r>
            </a:p>
          </p:txBody>
        </p:sp>
        <p:sp>
          <p:nvSpPr>
            <p:cNvPr id="13" name="Rectangle 12">
              <a:extLst>
                <a:ext uri="{FF2B5EF4-FFF2-40B4-BE49-F238E27FC236}">
                  <a16:creationId xmlns:a16="http://schemas.microsoft.com/office/drawing/2014/main" id="{78D02386-43C4-485D-AB92-D7D6EBD81FF7}"/>
                </a:ext>
              </a:extLst>
            </p:cNvPr>
            <p:cNvSpPr/>
            <p:nvPr/>
          </p:nvSpPr>
          <p:spPr>
            <a:xfrm>
              <a:off x="3552587" y="4363725"/>
              <a:ext cx="2191473" cy="358010"/>
            </a:xfrm>
            <a:prstGeom prst="rect">
              <a:avLst/>
            </a:prstGeom>
            <a:solidFill>
              <a:schemeClr val="tx2">
                <a:lumMod val="75000"/>
              </a:schemeClr>
            </a:solidFill>
            <a:ln w="10795" cap="flat" cmpd="sng" algn="ctr">
              <a:noFill/>
              <a:prstDash val="solid"/>
            </a:ln>
            <a:effectLst/>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500" b="0"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rPr>
                <a:t>Missing values</a:t>
              </a:r>
            </a:p>
          </p:txBody>
        </p:sp>
        <p:sp>
          <p:nvSpPr>
            <p:cNvPr id="14" name="Rectangle 13">
              <a:extLst>
                <a:ext uri="{FF2B5EF4-FFF2-40B4-BE49-F238E27FC236}">
                  <a16:creationId xmlns:a16="http://schemas.microsoft.com/office/drawing/2014/main" id="{10653B14-6760-47A8-90FD-359C3823B411}"/>
                </a:ext>
              </a:extLst>
            </p:cNvPr>
            <p:cNvSpPr/>
            <p:nvPr/>
          </p:nvSpPr>
          <p:spPr>
            <a:xfrm>
              <a:off x="3562020" y="4794090"/>
              <a:ext cx="2191473" cy="358010"/>
            </a:xfrm>
            <a:prstGeom prst="rect">
              <a:avLst/>
            </a:prstGeom>
            <a:solidFill>
              <a:schemeClr val="tx2">
                <a:lumMod val="75000"/>
              </a:schemeClr>
            </a:solidFill>
            <a:ln w="10795" cap="flat" cmpd="sng" algn="ctr">
              <a:noFill/>
              <a:prstDash val="solid"/>
            </a:ln>
            <a:effectLst/>
          </p:spPr>
          <p:txBody>
            <a:bodyPr rtlCol="0" anchor="ctr"/>
            <a:lstStyle/>
            <a:p>
              <a:pPr algn="ctr" defTabSz="685800" fontAlgn="base">
                <a:spcBef>
                  <a:spcPct val="0"/>
                </a:spcBef>
                <a:spcAft>
                  <a:spcPct val="0"/>
                </a:spcAft>
                <a:defRPr/>
              </a:pPr>
              <a:r>
                <a:rPr lang="en-US" sz="1500" kern="0">
                  <a:gradFill>
                    <a:gsLst>
                      <a:gs pos="0">
                        <a:srgbClr val="FFFFFF"/>
                      </a:gs>
                      <a:gs pos="100000">
                        <a:srgbClr val="FFFFFF"/>
                      </a:gs>
                    </a:gsLst>
                    <a:lin ang="5400000" scaled="0"/>
                  </a:gradFill>
                  <a:latin typeface="Segoe UI" panose="020B0502040204020203" pitchFamily="34" charset="0"/>
                  <a:cs typeface="Segoe UI" panose="020B0502040204020203" pitchFamily="34" charset="0"/>
                </a:rPr>
                <a:t>Feature engineering</a:t>
              </a:r>
              <a:endParaRPr kumimoji="0" lang="en-US" sz="1500" b="0"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cs typeface="Segoe UI" panose="020B0502040204020203" pitchFamily="34" charset="0"/>
              </a:endParaRPr>
            </a:p>
          </p:txBody>
        </p:sp>
        <p:sp>
          <p:nvSpPr>
            <p:cNvPr id="15" name="Rectangle 14">
              <a:extLst>
                <a:ext uri="{FF2B5EF4-FFF2-40B4-BE49-F238E27FC236}">
                  <a16:creationId xmlns:a16="http://schemas.microsoft.com/office/drawing/2014/main" id="{74618B4C-EE37-4132-89E1-55DBA33CF72F}"/>
                </a:ext>
              </a:extLst>
            </p:cNvPr>
            <p:cNvSpPr/>
            <p:nvPr/>
          </p:nvSpPr>
          <p:spPr>
            <a:xfrm>
              <a:off x="3562020" y="5230357"/>
              <a:ext cx="2191473" cy="358010"/>
            </a:xfrm>
            <a:prstGeom prst="rect">
              <a:avLst/>
            </a:prstGeom>
            <a:solidFill>
              <a:schemeClr val="tx2">
                <a:lumMod val="75000"/>
              </a:schemeClr>
            </a:solidFill>
            <a:ln w="10795" cap="flat" cmpd="sng" algn="ctr">
              <a:noFill/>
              <a:prstDash val="solid"/>
            </a:ln>
            <a:effectLst/>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500" b="0"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rPr>
                <a:t>Normalization</a:t>
              </a:r>
            </a:p>
          </p:txBody>
        </p:sp>
        <p:sp>
          <p:nvSpPr>
            <p:cNvPr id="16" name="Rectangle 15">
              <a:extLst>
                <a:ext uri="{FF2B5EF4-FFF2-40B4-BE49-F238E27FC236}">
                  <a16:creationId xmlns:a16="http://schemas.microsoft.com/office/drawing/2014/main" id="{D43D2F75-AF55-443E-9BA1-C007A7F0D35F}"/>
                </a:ext>
              </a:extLst>
            </p:cNvPr>
            <p:cNvSpPr/>
            <p:nvPr/>
          </p:nvSpPr>
          <p:spPr>
            <a:xfrm>
              <a:off x="3552588" y="5660722"/>
              <a:ext cx="2191473" cy="358010"/>
            </a:xfrm>
            <a:prstGeom prst="rect">
              <a:avLst/>
            </a:prstGeom>
            <a:solidFill>
              <a:schemeClr val="tx2">
                <a:lumMod val="75000"/>
              </a:schemeClr>
            </a:solidFill>
            <a:ln w="10795" cap="flat" cmpd="sng" algn="ctr">
              <a:noFill/>
              <a:prstDash val="solid"/>
            </a:ln>
            <a:effectLst/>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450" b="0"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rPr>
                <a:t>User</a:t>
              </a:r>
              <a:r>
                <a:rPr kumimoji="0" lang="en-US" sz="1450" b="0" i="0" u="none" strike="noStrike" kern="0" cap="none" spc="0" normalizeH="0" noProof="0">
                  <a:ln>
                    <a:noFill/>
                  </a:ln>
                  <a:gradFill>
                    <a:gsLst>
                      <a:gs pos="0">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rPr>
                <a:t> custom transforms</a:t>
              </a:r>
              <a:endParaRPr kumimoji="0" lang="en-US" sz="1450" b="0"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endParaRPr>
            </a:p>
          </p:txBody>
        </p:sp>
        <p:sp>
          <p:nvSpPr>
            <p:cNvPr id="29" name="tool" title="Icon of a skrewdriver and wrench">
              <a:extLst>
                <a:ext uri="{FF2B5EF4-FFF2-40B4-BE49-F238E27FC236}">
                  <a16:creationId xmlns:a16="http://schemas.microsoft.com/office/drawing/2014/main" id="{14954718-D51F-4829-B8CF-0BEA5D18273A}"/>
                </a:ext>
              </a:extLst>
            </p:cNvPr>
            <p:cNvSpPr>
              <a:spLocks noChangeAspect="1" noEditPoints="1"/>
            </p:cNvSpPr>
            <p:nvPr/>
          </p:nvSpPr>
          <p:spPr bwMode="auto">
            <a:xfrm>
              <a:off x="5616527" y="6096286"/>
              <a:ext cx="191827" cy="295693"/>
            </a:xfrm>
            <a:custGeom>
              <a:avLst/>
              <a:gdLst>
                <a:gd name="T0" fmla="*/ 196 w 256"/>
                <a:gd name="T1" fmla="*/ 0 h 360"/>
                <a:gd name="T2" fmla="*/ 256 w 256"/>
                <a:gd name="T3" fmla="*/ 60 h 360"/>
                <a:gd name="T4" fmla="*/ 230 w 256"/>
                <a:gd name="T5" fmla="*/ 110 h 360"/>
                <a:gd name="T6" fmla="*/ 222 w 256"/>
                <a:gd name="T7" fmla="*/ 114 h 360"/>
                <a:gd name="T8" fmla="*/ 222 w 256"/>
                <a:gd name="T9" fmla="*/ 334 h 360"/>
                <a:gd name="T10" fmla="*/ 196 w 256"/>
                <a:gd name="T11" fmla="*/ 360 h 360"/>
                <a:gd name="T12" fmla="*/ 170 w 256"/>
                <a:gd name="T13" fmla="*/ 334 h 360"/>
                <a:gd name="T14" fmla="*/ 170 w 256"/>
                <a:gd name="T15" fmla="*/ 114 h 360"/>
                <a:gd name="T16" fmla="*/ 162 w 256"/>
                <a:gd name="T17" fmla="*/ 110 h 360"/>
                <a:gd name="T18" fmla="*/ 136 w 256"/>
                <a:gd name="T19" fmla="*/ 60 h 360"/>
                <a:gd name="T20" fmla="*/ 196 w 256"/>
                <a:gd name="T21" fmla="*/ 0 h 360"/>
                <a:gd name="T22" fmla="*/ 0 w 256"/>
                <a:gd name="T23" fmla="*/ 193 h 360"/>
                <a:gd name="T24" fmla="*/ 0 w 256"/>
                <a:gd name="T25" fmla="*/ 219 h 360"/>
                <a:gd name="T26" fmla="*/ 0 w 256"/>
                <a:gd name="T27" fmla="*/ 287 h 360"/>
                <a:gd name="T28" fmla="*/ 0 w 256"/>
                <a:gd name="T29" fmla="*/ 334 h 360"/>
                <a:gd name="T30" fmla="*/ 26 w 256"/>
                <a:gd name="T31" fmla="*/ 360 h 360"/>
                <a:gd name="T32" fmla="*/ 53 w 256"/>
                <a:gd name="T33" fmla="*/ 334 h 360"/>
                <a:gd name="T34" fmla="*/ 53 w 256"/>
                <a:gd name="T35" fmla="*/ 287 h 360"/>
                <a:gd name="T36" fmla="*/ 53 w 256"/>
                <a:gd name="T37" fmla="*/ 219 h 360"/>
                <a:gd name="T38" fmla="*/ 53 w 256"/>
                <a:gd name="T39" fmla="*/ 193 h 360"/>
                <a:gd name="T40" fmla="*/ 26 w 256"/>
                <a:gd name="T41" fmla="*/ 193 h 360"/>
                <a:gd name="T42" fmla="*/ 0 w 256"/>
                <a:gd name="T43" fmla="*/ 193 h 360"/>
                <a:gd name="T44" fmla="*/ 53 w 256"/>
                <a:gd name="T45" fmla="*/ 0 h 360"/>
                <a:gd name="T46" fmla="*/ 0 w 256"/>
                <a:gd name="T47" fmla="*/ 0 h 360"/>
                <a:gd name="T48" fmla="*/ 0 w 256"/>
                <a:gd name="T49" fmla="*/ 42 h 360"/>
                <a:gd name="T50" fmla="*/ 26 w 256"/>
                <a:gd name="T51" fmla="*/ 68 h 360"/>
                <a:gd name="T52" fmla="*/ 53 w 256"/>
                <a:gd name="T53" fmla="*/ 42 h 360"/>
                <a:gd name="T54" fmla="*/ 53 w 256"/>
                <a:gd name="T55" fmla="*/ 0 h 360"/>
                <a:gd name="T56" fmla="*/ 26 w 256"/>
                <a:gd name="T57" fmla="*/ 68 h 360"/>
                <a:gd name="T58" fmla="*/ 26 w 256"/>
                <a:gd name="T59" fmla="*/ 193 h 360"/>
                <a:gd name="T60" fmla="*/ 193 w 256"/>
                <a:gd name="T61" fmla="*/ 0 h 360"/>
                <a:gd name="T62" fmla="*/ 193 w 256"/>
                <a:gd name="T63" fmla="*/ 5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6" h="360">
                  <a:moveTo>
                    <a:pt x="196" y="0"/>
                  </a:moveTo>
                  <a:cubicBezTo>
                    <a:pt x="229" y="0"/>
                    <a:pt x="256" y="27"/>
                    <a:pt x="256" y="60"/>
                  </a:cubicBezTo>
                  <a:cubicBezTo>
                    <a:pt x="256" y="81"/>
                    <a:pt x="246" y="99"/>
                    <a:pt x="230" y="110"/>
                  </a:cubicBezTo>
                  <a:cubicBezTo>
                    <a:pt x="222" y="114"/>
                    <a:pt x="222" y="114"/>
                    <a:pt x="222" y="114"/>
                  </a:cubicBezTo>
                  <a:cubicBezTo>
                    <a:pt x="222" y="334"/>
                    <a:pt x="222" y="334"/>
                    <a:pt x="222" y="334"/>
                  </a:cubicBezTo>
                  <a:cubicBezTo>
                    <a:pt x="222" y="348"/>
                    <a:pt x="210" y="360"/>
                    <a:pt x="196" y="360"/>
                  </a:cubicBezTo>
                  <a:cubicBezTo>
                    <a:pt x="182" y="360"/>
                    <a:pt x="170" y="348"/>
                    <a:pt x="170" y="334"/>
                  </a:cubicBezTo>
                  <a:cubicBezTo>
                    <a:pt x="170" y="114"/>
                    <a:pt x="170" y="114"/>
                    <a:pt x="170" y="114"/>
                  </a:cubicBezTo>
                  <a:cubicBezTo>
                    <a:pt x="162" y="110"/>
                    <a:pt x="162" y="110"/>
                    <a:pt x="162" y="110"/>
                  </a:cubicBezTo>
                  <a:cubicBezTo>
                    <a:pt x="147" y="99"/>
                    <a:pt x="136" y="81"/>
                    <a:pt x="136" y="60"/>
                  </a:cubicBezTo>
                  <a:cubicBezTo>
                    <a:pt x="136" y="27"/>
                    <a:pt x="163" y="0"/>
                    <a:pt x="196" y="0"/>
                  </a:cubicBezTo>
                  <a:close/>
                  <a:moveTo>
                    <a:pt x="0" y="193"/>
                  </a:moveTo>
                  <a:cubicBezTo>
                    <a:pt x="0" y="219"/>
                    <a:pt x="0" y="219"/>
                    <a:pt x="0" y="219"/>
                  </a:cubicBezTo>
                  <a:cubicBezTo>
                    <a:pt x="0" y="287"/>
                    <a:pt x="0" y="287"/>
                    <a:pt x="0" y="287"/>
                  </a:cubicBezTo>
                  <a:cubicBezTo>
                    <a:pt x="0" y="334"/>
                    <a:pt x="0" y="334"/>
                    <a:pt x="0" y="334"/>
                  </a:cubicBezTo>
                  <a:cubicBezTo>
                    <a:pt x="0" y="348"/>
                    <a:pt x="12" y="360"/>
                    <a:pt x="26" y="360"/>
                  </a:cubicBezTo>
                  <a:cubicBezTo>
                    <a:pt x="41" y="360"/>
                    <a:pt x="53" y="348"/>
                    <a:pt x="53" y="334"/>
                  </a:cubicBezTo>
                  <a:cubicBezTo>
                    <a:pt x="53" y="287"/>
                    <a:pt x="53" y="287"/>
                    <a:pt x="53" y="287"/>
                  </a:cubicBezTo>
                  <a:cubicBezTo>
                    <a:pt x="53" y="219"/>
                    <a:pt x="53" y="219"/>
                    <a:pt x="53" y="219"/>
                  </a:cubicBezTo>
                  <a:cubicBezTo>
                    <a:pt x="53" y="193"/>
                    <a:pt x="53" y="193"/>
                    <a:pt x="53" y="193"/>
                  </a:cubicBezTo>
                  <a:cubicBezTo>
                    <a:pt x="26" y="193"/>
                    <a:pt x="26" y="193"/>
                    <a:pt x="26" y="193"/>
                  </a:cubicBezTo>
                  <a:cubicBezTo>
                    <a:pt x="0" y="193"/>
                    <a:pt x="0" y="193"/>
                    <a:pt x="0" y="193"/>
                  </a:cubicBezTo>
                  <a:close/>
                  <a:moveTo>
                    <a:pt x="53" y="0"/>
                  </a:moveTo>
                  <a:cubicBezTo>
                    <a:pt x="0" y="0"/>
                    <a:pt x="0" y="0"/>
                    <a:pt x="0" y="0"/>
                  </a:cubicBezTo>
                  <a:cubicBezTo>
                    <a:pt x="0" y="42"/>
                    <a:pt x="0" y="42"/>
                    <a:pt x="0" y="42"/>
                  </a:cubicBezTo>
                  <a:cubicBezTo>
                    <a:pt x="26" y="68"/>
                    <a:pt x="26" y="68"/>
                    <a:pt x="26" y="68"/>
                  </a:cubicBezTo>
                  <a:cubicBezTo>
                    <a:pt x="53" y="42"/>
                    <a:pt x="53" y="42"/>
                    <a:pt x="53" y="42"/>
                  </a:cubicBezTo>
                  <a:cubicBezTo>
                    <a:pt x="53" y="0"/>
                    <a:pt x="53" y="0"/>
                    <a:pt x="53" y="0"/>
                  </a:cubicBezTo>
                  <a:close/>
                  <a:moveTo>
                    <a:pt x="26" y="68"/>
                  </a:moveTo>
                  <a:cubicBezTo>
                    <a:pt x="26" y="193"/>
                    <a:pt x="26" y="193"/>
                    <a:pt x="26" y="193"/>
                  </a:cubicBezTo>
                  <a:moveTo>
                    <a:pt x="193" y="0"/>
                  </a:moveTo>
                  <a:cubicBezTo>
                    <a:pt x="193" y="57"/>
                    <a:pt x="193" y="57"/>
                    <a:pt x="193" y="57"/>
                  </a:cubicBezTo>
                </a:path>
              </a:pathLst>
            </a:custGeom>
            <a:noFill/>
            <a:ln w="15875"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D2A8B0A8-BC0D-4901-83AB-7FF01E49E511}"/>
                </a:ext>
              </a:extLst>
            </p:cNvPr>
            <p:cNvSpPr/>
            <p:nvPr/>
          </p:nvSpPr>
          <p:spPr>
            <a:xfrm>
              <a:off x="3936418" y="6083360"/>
              <a:ext cx="1314784" cy="307777"/>
            </a:xfrm>
            <a:prstGeom prst="rect">
              <a:avLst/>
            </a:prstGeom>
          </p:spPr>
          <p:txBody>
            <a:bodyPr wrap="none">
              <a:spAutoFit/>
            </a:bodyPr>
            <a:lstStyle/>
            <a:p>
              <a:pPr lvl="0" algn="ctr" defTabSz="685800" fontAlgn="base">
                <a:spcBef>
                  <a:spcPct val="0"/>
                </a:spcBef>
                <a:spcAft>
                  <a:spcPct val="0"/>
                </a:spcAft>
                <a:defRPr/>
              </a:pPr>
              <a:r>
                <a:rPr lang="en-US" sz="1400" kern="0">
                  <a:solidFill>
                    <a:schemeClr val="tx1">
                      <a:lumMod val="75000"/>
                    </a:schemeClr>
                  </a:solidFill>
                  <a:latin typeface="+mj-lt"/>
                  <a:cs typeface="Segoe UI" panose="020B0502040204020203" pitchFamily="34" charset="0"/>
                </a:rPr>
                <a:t>(30 transforms)</a:t>
              </a:r>
            </a:p>
          </p:txBody>
        </p:sp>
      </p:grpSp>
      <p:grpSp>
        <p:nvGrpSpPr>
          <p:cNvPr id="63" name="Group 62">
            <a:extLst>
              <a:ext uri="{FF2B5EF4-FFF2-40B4-BE49-F238E27FC236}">
                <a16:creationId xmlns:a16="http://schemas.microsoft.com/office/drawing/2014/main" id="{0A41D3D0-B99E-4B9F-BA52-13DC45B6F508}"/>
              </a:ext>
            </a:extLst>
          </p:cNvPr>
          <p:cNvGrpSpPr/>
          <p:nvPr/>
        </p:nvGrpSpPr>
        <p:grpSpPr>
          <a:xfrm>
            <a:off x="8760475" y="2832764"/>
            <a:ext cx="2509966" cy="3625256"/>
            <a:chOff x="8760475" y="2832764"/>
            <a:chExt cx="2509966" cy="3625256"/>
          </a:xfrm>
        </p:grpSpPr>
        <p:grpSp>
          <p:nvGrpSpPr>
            <p:cNvPr id="60" name="Group 59">
              <a:extLst>
                <a:ext uri="{FF2B5EF4-FFF2-40B4-BE49-F238E27FC236}">
                  <a16:creationId xmlns:a16="http://schemas.microsoft.com/office/drawing/2014/main" id="{CB005583-7536-4B5E-8847-B0EFF01D808E}"/>
                </a:ext>
              </a:extLst>
            </p:cNvPr>
            <p:cNvGrpSpPr/>
            <p:nvPr/>
          </p:nvGrpSpPr>
          <p:grpSpPr>
            <a:xfrm>
              <a:off x="8760475" y="2832764"/>
              <a:ext cx="2509966" cy="3625256"/>
              <a:chOff x="8760475" y="2832764"/>
              <a:chExt cx="2509966" cy="3625256"/>
            </a:xfrm>
          </p:grpSpPr>
          <p:sp>
            <p:nvSpPr>
              <p:cNvPr id="21" name="Rectangle 20">
                <a:extLst>
                  <a:ext uri="{FF2B5EF4-FFF2-40B4-BE49-F238E27FC236}">
                    <a16:creationId xmlns:a16="http://schemas.microsoft.com/office/drawing/2014/main" id="{572BE4FE-282A-4561-A377-FD416439F95E}"/>
                  </a:ext>
                </a:extLst>
              </p:cNvPr>
              <p:cNvSpPr/>
              <p:nvPr/>
            </p:nvSpPr>
            <p:spPr>
              <a:xfrm>
                <a:off x="8760476" y="2832764"/>
                <a:ext cx="2509965" cy="3625256"/>
              </a:xfrm>
              <a:prstGeom prst="rect">
                <a:avLst/>
              </a:prstGeom>
              <a:solidFill>
                <a:srgbClr val="505050">
                  <a:lumMod val="20000"/>
                  <a:lumOff val="80000"/>
                </a:srgbClr>
              </a:solidFill>
              <a:ln w="10795"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endParaRPr>
              </a:p>
            </p:txBody>
          </p:sp>
          <p:sp>
            <p:nvSpPr>
              <p:cNvPr id="22" name="Rectangle 21">
                <a:extLst>
                  <a:ext uri="{FF2B5EF4-FFF2-40B4-BE49-F238E27FC236}">
                    <a16:creationId xmlns:a16="http://schemas.microsoft.com/office/drawing/2014/main" id="{18661312-4349-4E49-BC14-6478CE539C36}"/>
                  </a:ext>
                </a:extLst>
              </p:cNvPr>
              <p:cNvSpPr/>
              <p:nvPr/>
            </p:nvSpPr>
            <p:spPr bwMode="auto">
              <a:xfrm>
                <a:off x="8760475" y="2832764"/>
                <a:ext cx="2507235" cy="540154"/>
              </a:xfrm>
              <a:prstGeom prst="rect">
                <a:avLst/>
              </a:prstGeom>
              <a:solidFill>
                <a:srgbClr val="0070C0"/>
              </a:solidFill>
              <a:ln w="9525" cap="flat" cmpd="sng" algn="ctr">
                <a:no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rPr>
                  <a:t>Misc.</a:t>
                </a:r>
              </a:p>
            </p:txBody>
          </p:sp>
          <p:sp>
            <p:nvSpPr>
              <p:cNvPr id="23" name="Rectangle 22">
                <a:extLst>
                  <a:ext uri="{FF2B5EF4-FFF2-40B4-BE49-F238E27FC236}">
                    <a16:creationId xmlns:a16="http://schemas.microsoft.com/office/drawing/2014/main" id="{2AED5E4E-BD9A-44D7-AEE1-5B7B66829CB5}"/>
                  </a:ext>
                </a:extLst>
              </p:cNvPr>
              <p:cNvSpPr/>
              <p:nvPr/>
            </p:nvSpPr>
            <p:spPr>
              <a:xfrm>
                <a:off x="8915006" y="3511901"/>
                <a:ext cx="2191473" cy="358010"/>
              </a:xfrm>
              <a:prstGeom prst="rect">
                <a:avLst/>
              </a:prstGeom>
              <a:solidFill>
                <a:schemeClr val="tx2">
                  <a:lumMod val="75000"/>
                </a:schemeClr>
              </a:solidFill>
              <a:ln w="10795" cap="flat" cmpd="sng" algn="ctr">
                <a:noFill/>
                <a:prstDash val="solid"/>
              </a:ln>
              <a:effectLst/>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500" b="0"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rPr>
                  <a:t>Train/Test Validation</a:t>
                </a:r>
              </a:p>
            </p:txBody>
          </p:sp>
          <p:sp>
            <p:nvSpPr>
              <p:cNvPr id="24" name="Rectangle 23">
                <a:extLst>
                  <a:ext uri="{FF2B5EF4-FFF2-40B4-BE49-F238E27FC236}">
                    <a16:creationId xmlns:a16="http://schemas.microsoft.com/office/drawing/2014/main" id="{ABD74213-41FF-4EA9-9DB5-BE63209C671D}"/>
                  </a:ext>
                </a:extLst>
              </p:cNvPr>
              <p:cNvSpPr/>
              <p:nvPr/>
            </p:nvSpPr>
            <p:spPr>
              <a:xfrm>
                <a:off x="8915006" y="3948168"/>
                <a:ext cx="2191473" cy="358010"/>
              </a:xfrm>
              <a:prstGeom prst="rect">
                <a:avLst/>
              </a:prstGeom>
              <a:solidFill>
                <a:schemeClr val="tx2">
                  <a:lumMod val="75000"/>
                </a:schemeClr>
              </a:solidFill>
              <a:ln w="10795" cap="flat" cmpd="sng" algn="ctr">
                <a:noFill/>
                <a:prstDash val="solid"/>
              </a:ln>
              <a:effectLst/>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500" b="0"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rPr>
                  <a:t>Cross-Validation</a:t>
                </a:r>
              </a:p>
            </p:txBody>
          </p:sp>
          <p:sp>
            <p:nvSpPr>
              <p:cNvPr id="25" name="Rectangle 24">
                <a:extLst>
                  <a:ext uri="{FF2B5EF4-FFF2-40B4-BE49-F238E27FC236}">
                    <a16:creationId xmlns:a16="http://schemas.microsoft.com/office/drawing/2014/main" id="{7DFDDA01-C251-43C0-B162-19B81B2D90BC}"/>
                  </a:ext>
                </a:extLst>
              </p:cNvPr>
              <p:cNvSpPr/>
              <p:nvPr/>
            </p:nvSpPr>
            <p:spPr>
              <a:xfrm>
                <a:off x="8905574" y="4378533"/>
                <a:ext cx="2191473" cy="358010"/>
              </a:xfrm>
              <a:prstGeom prst="rect">
                <a:avLst/>
              </a:prstGeom>
              <a:solidFill>
                <a:schemeClr val="tx2">
                  <a:lumMod val="75000"/>
                </a:schemeClr>
              </a:solidFill>
              <a:ln w="10795" cap="flat" cmpd="sng" algn="ctr">
                <a:noFill/>
                <a:prstDash val="solid"/>
              </a:ln>
              <a:effectLst/>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500" b="0"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rPr>
                  <a:t>Quality Metrics</a:t>
                </a:r>
              </a:p>
            </p:txBody>
          </p:sp>
          <p:sp>
            <p:nvSpPr>
              <p:cNvPr id="26" name="Rectangle 25">
                <a:extLst>
                  <a:ext uri="{FF2B5EF4-FFF2-40B4-BE49-F238E27FC236}">
                    <a16:creationId xmlns:a16="http://schemas.microsoft.com/office/drawing/2014/main" id="{1B0CE605-1432-47FE-BFE5-24E98AAA4483}"/>
                  </a:ext>
                </a:extLst>
              </p:cNvPr>
              <p:cNvSpPr/>
              <p:nvPr/>
            </p:nvSpPr>
            <p:spPr>
              <a:xfrm>
                <a:off x="8905573" y="4808898"/>
                <a:ext cx="2191473" cy="358010"/>
              </a:xfrm>
              <a:prstGeom prst="rect">
                <a:avLst/>
              </a:prstGeom>
              <a:solidFill>
                <a:schemeClr val="tx2">
                  <a:lumMod val="75000"/>
                </a:schemeClr>
              </a:solidFill>
              <a:ln w="10795" cap="flat" cmpd="sng" algn="ctr">
                <a:noFill/>
                <a:prstDash val="solid"/>
              </a:ln>
              <a:effectLst/>
            </p:spPr>
            <p:txBody>
              <a:bodyPr rtlCol="0" anchor="ctr"/>
              <a:lstStyle/>
              <a:p>
                <a:pPr lvl="0" algn="ctr" defTabSz="685800" fontAlgn="base">
                  <a:spcBef>
                    <a:spcPct val="0"/>
                  </a:spcBef>
                  <a:spcAft>
                    <a:spcPct val="0"/>
                  </a:spcAft>
                  <a:defRPr/>
                </a:pPr>
                <a:r>
                  <a:rPr lang="en-US" sz="1500" kern="0">
                    <a:gradFill>
                      <a:gsLst>
                        <a:gs pos="0">
                          <a:srgbClr val="FFFFFF"/>
                        </a:gs>
                        <a:gs pos="100000">
                          <a:srgbClr val="FFFFFF"/>
                        </a:gs>
                      </a:gsLst>
                      <a:lin ang="5400000" scaled="0"/>
                    </a:gradFill>
                    <a:latin typeface="Segoe UI" panose="020B0502040204020203" pitchFamily="34" charset="0"/>
                    <a:cs typeface="Segoe UI" panose="020B0502040204020203" pitchFamily="34" charset="0"/>
                  </a:rPr>
                  <a:t>Calibrators</a:t>
                </a:r>
                <a:endParaRPr kumimoji="0" lang="en-US" sz="1500" b="0"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endParaRPr>
              </a:p>
            </p:txBody>
          </p:sp>
          <p:sp>
            <p:nvSpPr>
              <p:cNvPr id="28" name="tool" title="Icon of a skrewdriver and wrench">
                <a:extLst>
                  <a:ext uri="{FF2B5EF4-FFF2-40B4-BE49-F238E27FC236}">
                    <a16:creationId xmlns:a16="http://schemas.microsoft.com/office/drawing/2014/main" id="{0308F2DB-26E8-429D-950B-FBB59A23B956}"/>
                  </a:ext>
                </a:extLst>
              </p:cNvPr>
              <p:cNvSpPr>
                <a:spLocks noChangeAspect="1" noEditPoints="1"/>
              </p:cNvSpPr>
              <p:nvPr/>
            </p:nvSpPr>
            <p:spPr bwMode="auto">
              <a:xfrm>
                <a:off x="10977289" y="6085442"/>
                <a:ext cx="191827" cy="295693"/>
              </a:xfrm>
              <a:custGeom>
                <a:avLst/>
                <a:gdLst>
                  <a:gd name="T0" fmla="*/ 196 w 256"/>
                  <a:gd name="T1" fmla="*/ 0 h 360"/>
                  <a:gd name="T2" fmla="*/ 256 w 256"/>
                  <a:gd name="T3" fmla="*/ 60 h 360"/>
                  <a:gd name="T4" fmla="*/ 230 w 256"/>
                  <a:gd name="T5" fmla="*/ 110 h 360"/>
                  <a:gd name="T6" fmla="*/ 222 w 256"/>
                  <a:gd name="T7" fmla="*/ 114 h 360"/>
                  <a:gd name="T8" fmla="*/ 222 w 256"/>
                  <a:gd name="T9" fmla="*/ 334 h 360"/>
                  <a:gd name="T10" fmla="*/ 196 w 256"/>
                  <a:gd name="T11" fmla="*/ 360 h 360"/>
                  <a:gd name="T12" fmla="*/ 170 w 256"/>
                  <a:gd name="T13" fmla="*/ 334 h 360"/>
                  <a:gd name="T14" fmla="*/ 170 w 256"/>
                  <a:gd name="T15" fmla="*/ 114 h 360"/>
                  <a:gd name="T16" fmla="*/ 162 w 256"/>
                  <a:gd name="T17" fmla="*/ 110 h 360"/>
                  <a:gd name="T18" fmla="*/ 136 w 256"/>
                  <a:gd name="T19" fmla="*/ 60 h 360"/>
                  <a:gd name="T20" fmla="*/ 196 w 256"/>
                  <a:gd name="T21" fmla="*/ 0 h 360"/>
                  <a:gd name="T22" fmla="*/ 0 w 256"/>
                  <a:gd name="T23" fmla="*/ 193 h 360"/>
                  <a:gd name="T24" fmla="*/ 0 w 256"/>
                  <a:gd name="T25" fmla="*/ 219 h 360"/>
                  <a:gd name="T26" fmla="*/ 0 w 256"/>
                  <a:gd name="T27" fmla="*/ 287 h 360"/>
                  <a:gd name="T28" fmla="*/ 0 w 256"/>
                  <a:gd name="T29" fmla="*/ 334 h 360"/>
                  <a:gd name="T30" fmla="*/ 26 w 256"/>
                  <a:gd name="T31" fmla="*/ 360 h 360"/>
                  <a:gd name="T32" fmla="*/ 53 w 256"/>
                  <a:gd name="T33" fmla="*/ 334 h 360"/>
                  <a:gd name="T34" fmla="*/ 53 w 256"/>
                  <a:gd name="T35" fmla="*/ 287 h 360"/>
                  <a:gd name="T36" fmla="*/ 53 w 256"/>
                  <a:gd name="T37" fmla="*/ 219 h 360"/>
                  <a:gd name="T38" fmla="*/ 53 w 256"/>
                  <a:gd name="T39" fmla="*/ 193 h 360"/>
                  <a:gd name="T40" fmla="*/ 26 w 256"/>
                  <a:gd name="T41" fmla="*/ 193 h 360"/>
                  <a:gd name="T42" fmla="*/ 0 w 256"/>
                  <a:gd name="T43" fmla="*/ 193 h 360"/>
                  <a:gd name="T44" fmla="*/ 53 w 256"/>
                  <a:gd name="T45" fmla="*/ 0 h 360"/>
                  <a:gd name="T46" fmla="*/ 0 w 256"/>
                  <a:gd name="T47" fmla="*/ 0 h 360"/>
                  <a:gd name="T48" fmla="*/ 0 w 256"/>
                  <a:gd name="T49" fmla="*/ 42 h 360"/>
                  <a:gd name="T50" fmla="*/ 26 w 256"/>
                  <a:gd name="T51" fmla="*/ 68 h 360"/>
                  <a:gd name="T52" fmla="*/ 53 w 256"/>
                  <a:gd name="T53" fmla="*/ 42 h 360"/>
                  <a:gd name="T54" fmla="*/ 53 w 256"/>
                  <a:gd name="T55" fmla="*/ 0 h 360"/>
                  <a:gd name="T56" fmla="*/ 26 w 256"/>
                  <a:gd name="T57" fmla="*/ 68 h 360"/>
                  <a:gd name="T58" fmla="*/ 26 w 256"/>
                  <a:gd name="T59" fmla="*/ 193 h 360"/>
                  <a:gd name="T60" fmla="*/ 193 w 256"/>
                  <a:gd name="T61" fmla="*/ 0 h 360"/>
                  <a:gd name="T62" fmla="*/ 193 w 256"/>
                  <a:gd name="T63" fmla="*/ 5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6" h="360">
                    <a:moveTo>
                      <a:pt x="196" y="0"/>
                    </a:moveTo>
                    <a:cubicBezTo>
                      <a:pt x="229" y="0"/>
                      <a:pt x="256" y="27"/>
                      <a:pt x="256" y="60"/>
                    </a:cubicBezTo>
                    <a:cubicBezTo>
                      <a:pt x="256" y="81"/>
                      <a:pt x="246" y="99"/>
                      <a:pt x="230" y="110"/>
                    </a:cubicBezTo>
                    <a:cubicBezTo>
                      <a:pt x="222" y="114"/>
                      <a:pt x="222" y="114"/>
                      <a:pt x="222" y="114"/>
                    </a:cubicBezTo>
                    <a:cubicBezTo>
                      <a:pt x="222" y="334"/>
                      <a:pt x="222" y="334"/>
                      <a:pt x="222" y="334"/>
                    </a:cubicBezTo>
                    <a:cubicBezTo>
                      <a:pt x="222" y="348"/>
                      <a:pt x="210" y="360"/>
                      <a:pt x="196" y="360"/>
                    </a:cubicBezTo>
                    <a:cubicBezTo>
                      <a:pt x="182" y="360"/>
                      <a:pt x="170" y="348"/>
                      <a:pt x="170" y="334"/>
                    </a:cubicBezTo>
                    <a:cubicBezTo>
                      <a:pt x="170" y="114"/>
                      <a:pt x="170" y="114"/>
                      <a:pt x="170" y="114"/>
                    </a:cubicBezTo>
                    <a:cubicBezTo>
                      <a:pt x="162" y="110"/>
                      <a:pt x="162" y="110"/>
                      <a:pt x="162" y="110"/>
                    </a:cubicBezTo>
                    <a:cubicBezTo>
                      <a:pt x="147" y="99"/>
                      <a:pt x="136" y="81"/>
                      <a:pt x="136" y="60"/>
                    </a:cubicBezTo>
                    <a:cubicBezTo>
                      <a:pt x="136" y="27"/>
                      <a:pt x="163" y="0"/>
                      <a:pt x="196" y="0"/>
                    </a:cubicBezTo>
                    <a:close/>
                    <a:moveTo>
                      <a:pt x="0" y="193"/>
                    </a:moveTo>
                    <a:cubicBezTo>
                      <a:pt x="0" y="219"/>
                      <a:pt x="0" y="219"/>
                      <a:pt x="0" y="219"/>
                    </a:cubicBezTo>
                    <a:cubicBezTo>
                      <a:pt x="0" y="287"/>
                      <a:pt x="0" y="287"/>
                      <a:pt x="0" y="287"/>
                    </a:cubicBezTo>
                    <a:cubicBezTo>
                      <a:pt x="0" y="334"/>
                      <a:pt x="0" y="334"/>
                      <a:pt x="0" y="334"/>
                    </a:cubicBezTo>
                    <a:cubicBezTo>
                      <a:pt x="0" y="348"/>
                      <a:pt x="12" y="360"/>
                      <a:pt x="26" y="360"/>
                    </a:cubicBezTo>
                    <a:cubicBezTo>
                      <a:pt x="41" y="360"/>
                      <a:pt x="53" y="348"/>
                      <a:pt x="53" y="334"/>
                    </a:cubicBezTo>
                    <a:cubicBezTo>
                      <a:pt x="53" y="287"/>
                      <a:pt x="53" y="287"/>
                      <a:pt x="53" y="287"/>
                    </a:cubicBezTo>
                    <a:cubicBezTo>
                      <a:pt x="53" y="219"/>
                      <a:pt x="53" y="219"/>
                      <a:pt x="53" y="219"/>
                    </a:cubicBezTo>
                    <a:cubicBezTo>
                      <a:pt x="53" y="193"/>
                      <a:pt x="53" y="193"/>
                      <a:pt x="53" y="193"/>
                    </a:cubicBezTo>
                    <a:cubicBezTo>
                      <a:pt x="26" y="193"/>
                      <a:pt x="26" y="193"/>
                      <a:pt x="26" y="193"/>
                    </a:cubicBezTo>
                    <a:cubicBezTo>
                      <a:pt x="0" y="193"/>
                      <a:pt x="0" y="193"/>
                      <a:pt x="0" y="193"/>
                    </a:cubicBezTo>
                    <a:close/>
                    <a:moveTo>
                      <a:pt x="53" y="0"/>
                    </a:moveTo>
                    <a:cubicBezTo>
                      <a:pt x="0" y="0"/>
                      <a:pt x="0" y="0"/>
                      <a:pt x="0" y="0"/>
                    </a:cubicBezTo>
                    <a:cubicBezTo>
                      <a:pt x="0" y="42"/>
                      <a:pt x="0" y="42"/>
                      <a:pt x="0" y="42"/>
                    </a:cubicBezTo>
                    <a:cubicBezTo>
                      <a:pt x="26" y="68"/>
                      <a:pt x="26" y="68"/>
                      <a:pt x="26" y="68"/>
                    </a:cubicBezTo>
                    <a:cubicBezTo>
                      <a:pt x="53" y="42"/>
                      <a:pt x="53" y="42"/>
                      <a:pt x="53" y="42"/>
                    </a:cubicBezTo>
                    <a:cubicBezTo>
                      <a:pt x="53" y="0"/>
                      <a:pt x="53" y="0"/>
                      <a:pt x="53" y="0"/>
                    </a:cubicBezTo>
                    <a:close/>
                    <a:moveTo>
                      <a:pt x="26" y="68"/>
                    </a:moveTo>
                    <a:cubicBezTo>
                      <a:pt x="26" y="193"/>
                      <a:pt x="26" y="193"/>
                      <a:pt x="26" y="193"/>
                    </a:cubicBezTo>
                    <a:moveTo>
                      <a:pt x="193" y="0"/>
                    </a:moveTo>
                    <a:cubicBezTo>
                      <a:pt x="193" y="57"/>
                      <a:pt x="193" y="57"/>
                      <a:pt x="193" y="57"/>
                    </a:cubicBezTo>
                  </a:path>
                </a:pathLst>
              </a:custGeom>
              <a:noFill/>
              <a:ln w="15875"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5AA3BCEA-319B-42D8-8AD1-4D4AD7E3D02D}"/>
                  </a:ext>
                </a:extLst>
              </p:cNvPr>
              <p:cNvSpPr/>
              <p:nvPr/>
            </p:nvSpPr>
            <p:spPr>
              <a:xfrm>
                <a:off x="8905573" y="5224712"/>
                <a:ext cx="2191473" cy="358010"/>
              </a:xfrm>
              <a:prstGeom prst="rect">
                <a:avLst/>
              </a:prstGeom>
              <a:solidFill>
                <a:srgbClr val="00B050"/>
              </a:solidFill>
              <a:ln w="10795" cap="flat" cmpd="sng" algn="ctr">
                <a:noFill/>
                <a:prstDash val="solid"/>
              </a:ln>
              <a:effectLst/>
            </p:spPr>
            <p:txBody>
              <a:bodyPr rtlCol="0" anchor="ctr"/>
              <a:lstStyle/>
              <a:p>
                <a:pPr lvl="0" algn="ctr" defTabSz="685800" fontAlgn="base">
                  <a:spcBef>
                    <a:spcPct val="0"/>
                  </a:spcBef>
                  <a:spcAft>
                    <a:spcPct val="0"/>
                  </a:spcAft>
                  <a:defRPr/>
                </a:pPr>
                <a:r>
                  <a:rPr lang="en-US" sz="1300" kern="0">
                    <a:gradFill>
                      <a:gsLst>
                        <a:gs pos="0">
                          <a:srgbClr val="FFFFFF"/>
                        </a:gs>
                        <a:gs pos="100000">
                          <a:srgbClr val="FFFFFF"/>
                        </a:gs>
                      </a:gsLst>
                      <a:lin ang="5400000" scaled="0"/>
                    </a:gradFill>
                    <a:latin typeface="Segoe UI" panose="020B0502040204020203" pitchFamily="34" charset="0"/>
                    <a:cs typeface="Segoe UI" panose="020B0502040204020203" pitchFamily="34" charset="0"/>
                  </a:rPr>
                  <a:t>TensorFlow &amp; ONNX</a:t>
                </a:r>
                <a:endParaRPr kumimoji="0" lang="en-US" sz="1300" b="0"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cs typeface="Segoe UI" panose="020B0502040204020203" pitchFamily="34" charset="0"/>
                </a:endParaRPr>
              </a:p>
            </p:txBody>
          </p:sp>
          <p:sp>
            <p:nvSpPr>
              <p:cNvPr id="53" name="Rectangle 52">
                <a:extLst>
                  <a:ext uri="{FF2B5EF4-FFF2-40B4-BE49-F238E27FC236}">
                    <a16:creationId xmlns:a16="http://schemas.microsoft.com/office/drawing/2014/main" id="{254302CD-F0F3-4A6F-8F4A-AA057E461605}"/>
                  </a:ext>
                </a:extLst>
              </p:cNvPr>
              <p:cNvSpPr/>
              <p:nvPr/>
            </p:nvSpPr>
            <p:spPr>
              <a:xfrm>
                <a:off x="8896141" y="5655077"/>
                <a:ext cx="2191473" cy="358010"/>
              </a:xfrm>
              <a:prstGeom prst="rect">
                <a:avLst/>
              </a:prstGeom>
              <a:solidFill>
                <a:srgbClr val="00B050"/>
              </a:solidFill>
              <a:ln w="10795" cap="flat" cmpd="sng" algn="ctr">
                <a:noFill/>
                <a:prstDash val="solid"/>
              </a:ln>
              <a:effectLst/>
            </p:spPr>
            <p:txBody>
              <a:bodyPr rtlCol="0" anchor="ctr"/>
              <a:lstStyle/>
              <a:p>
                <a:pPr algn="ctr" defTabSz="685800" fontAlgn="base">
                  <a:spcBef>
                    <a:spcPct val="0"/>
                  </a:spcBef>
                  <a:spcAft>
                    <a:spcPct val="0"/>
                  </a:spcAft>
                  <a:defRPr/>
                </a:pPr>
                <a:r>
                  <a:rPr lang="en-US" sz="1200" kern="0">
                    <a:gradFill>
                      <a:gsLst>
                        <a:gs pos="0">
                          <a:srgbClr val="FFFFFF"/>
                        </a:gs>
                        <a:gs pos="100000">
                          <a:srgbClr val="FFFFFF"/>
                        </a:gs>
                      </a:gsLst>
                      <a:lin ang="5400000" scaled="0"/>
                    </a:gradFill>
                    <a:latin typeface="Segoe UI" panose="020B0502040204020203" pitchFamily="34" charset="0"/>
                    <a:cs typeface="Segoe UI" panose="020B0502040204020203" pitchFamily="34" charset="0"/>
                  </a:rPr>
                  <a:t>Extension for  ASP.NET Core</a:t>
                </a:r>
              </a:p>
            </p:txBody>
          </p:sp>
        </p:grpSp>
        <p:sp>
          <p:nvSpPr>
            <p:cNvPr id="61" name="Rectangle 60">
              <a:extLst>
                <a:ext uri="{FF2B5EF4-FFF2-40B4-BE49-F238E27FC236}">
                  <a16:creationId xmlns:a16="http://schemas.microsoft.com/office/drawing/2014/main" id="{E5ACFCE9-4F12-414C-9F4E-3E9106D27987}"/>
                </a:ext>
              </a:extLst>
            </p:cNvPr>
            <p:cNvSpPr/>
            <p:nvPr/>
          </p:nvSpPr>
          <p:spPr>
            <a:xfrm>
              <a:off x="10631789" y="5183709"/>
              <a:ext cx="537327" cy="200055"/>
            </a:xfrm>
            <a:prstGeom prst="rect">
              <a:avLst/>
            </a:prstGeom>
          </p:spPr>
          <p:txBody>
            <a:bodyPr wrap="none">
              <a:spAutoFit/>
            </a:bodyPr>
            <a:lstStyle/>
            <a:p>
              <a:r>
                <a:rPr lang="en-US" sz="700" i="1">
                  <a:solidFill>
                    <a:schemeClr val="bg1"/>
                  </a:solidFill>
                </a:rPr>
                <a:t>(Preview)</a:t>
              </a:r>
            </a:p>
          </p:txBody>
        </p:sp>
        <p:sp>
          <p:nvSpPr>
            <p:cNvPr id="62" name="Rectangle 61">
              <a:extLst>
                <a:ext uri="{FF2B5EF4-FFF2-40B4-BE49-F238E27FC236}">
                  <a16:creationId xmlns:a16="http://schemas.microsoft.com/office/drawing/2014/main" id="{0C2A7C4E-390B-486A-A7BB-3916AF271CF3}"/>
                </a:ext>
              </a:extLst>
            </p:cNvPr>
            <p:cNvSpPr/>
            <p:nvPr/>
          </p:nvSpPr>
          <p:spPr>
            <a:xfrm>
              <a:off x="10631788" y="5610743"/>
              <a:ext cx="537327" cy="200055"/>
            </a:xfrm>
            <a:prstGeom prst="rect">
              <a:avLst/>
            </a:prstGeom>
          </p:spPr>
          <p:txBody>
            <a:bodyPr wrap="none">
              <a:spAutoFit/>
            </a:bodyPr>
            <a:lstStyle/>
            <a:p>
              <a:r>
                <a:rPr lang="en-US" sz="700" i="1">
                  <a:solidFill>
                    <a:schemeClr val="bg1"/>
                  </a:solidFill>
                </a:rPr>
                <a:t>(Preview)</a:t>
              </a:r>
            </a:p>
          </p:txBody>
        </p:sp>
      </p:grpSp>
    </p:spTree>
    <p:extLst>
      <p:ext uri="{BB962C8B-B14F-4D97-AF65-F5344CB8AC3E}">
        <p14:creationId xmlns:p14="http://schemas.microsoft.com/office/powerpoint/2010/main" val="42435802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fade">
                                      <p:cBhvr>
                                        <p:cTn id="15" dur="1000"/>
                                        <p:tgtEl>
                                          <p:spTgt spid="57"/>
                                        </p:tgtEl>
                                      </p:cBhvr>
                                    </p:animEffect>
                                    <p:anim calcmode="lin" valueType="num">
                                      <p:cBhvr>
                                        <p:cTn id="16" dur="1000" fill="hold"/>
                                        <p:tgtEl>
                                          <p:spTgt spid="57"/>
                                        </p:tgtEl>
                                        <p:attrNameLst>
                                          <p:attrName>ppt_x</p:attrName>
                                        </p:attrNameLst>
                                      </p:cBhvr>
                                      <p:tavLst>
                                        <p:tav tm="0">
                                          <p:val>
                                            <p:strVal val="#ppt_x"/>
                                          </p:val>
                                        </p:tav>
                                        <p:tav tm="100000">
                                          <p:val>
                                            <p:strVal val="#ppt_x"/>
                                          </p:val>
                                        </p:tav>
                                      </p:tavLst>
                                    </p:anim>
                                    <p:anim calcmode="lin" valueType="num">
                                      <p:cBhvr>
                                        <p:cTn id="17"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1000"/>
                                        <p:tgtEl>
                                          <p:spTgt spid="58"/>
                                        </p:tgtEl>
                                      </p:cBhvr>
                                    </p:animEffect>
                                    <p:anim calcmode="lin" valueType="num">
                                      <p:cBhvr>
                                        <p:cTn id="23" dur="1000" fill="hold"/>
                                        <p:tgtEl>
                                          <p:spTgt spid="58"/>
                                        </p:tgtEl>
                                        <p:attrNameLst>
                                          <p:attrName>ppt_x</p:attrName>
                                        </p:attrNameLst>
                                      </p:cBhvr>
                                      <p:tavLst>
                                        <p:tav tm="0">
                                          <p:val>
                                            <p:strVal val="#ppt_x"/>
                                          </p:val>
                                        </p:tav>
                                        <p:tav tm="100000">
                                          <p:val>
                                            <p:strVal val="#ppt_x"/>
                                          </p:val>
                                        </p:tav>
                                      </p:tavLst>
                                    </p:anim>
                                    <p:anim calcmode="lin" valueType="num">
                                      <p:cBhvr>
                                        <p:cTn id="24"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fade">
                                      <p:cBhvr>
                                        <p:cTn id="29" dur="1000"/>
                                        <p:tgtEl>
                                          <p:spTgt spid="59"/>
                                        </p:tgtEl>
                                      </p:cBhvr>
                                    </p:animEffect>
                                    <p:anim calcmode="lin" valueType="num">
                                      <p:cBhvr>
                                        <p:cTn id="30" dur="1000" fill="hold"/>
                                        <p:tgtEl>
                                          <p:spTgt spid="59"/>
                                        </p:tgtEl>
                                        <p:attrNameLst>
                                          <p:attrName>ppt_x</p:attrName>
                                        </p:attrNameLst>
                                      </p:cBhvr>
                                      <p:tavLst>
                                        <p:tav tm="0">
                                          <p:val>
                                            <p:strVal val="#ppt_x"/>
                                          </p:val>
                                        </p:tav>
                                        <p:tav tm="100000">
                                          <p:val>
                                            <p:strVal val="#ppt_x"/>
                                          </p:val>
                                        </p:tav>
                                      </p:tavLst>
                                    </p:anim>
                                    <p:anim calcmode="lin" valueType="num">
                                      <p:cBhvr>
                                        <p:cTn id="31"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63"/>
                                        </p:tgtEl>
                                        <p:attrNameLst>
                                          <p:attrName>style.visibility</p:attrName>
                                        </p:attrNameLst>
                                      </p:cBhvr>
                                      <p:to>
                                        <p:strVal val="visible"/>
                                      </p:to>
                                    </p:set>
                                    <p:animEffect transition="in" filter="fade">
                                      <p:cBhvr>
                                        <p:cTn id="36" dur="1000"/>
                                        <p:tgtEl>
                                          <p:spTgt spid="63"/>
                                        </p:tgtEl>
                                      </p:cBhvr>
                                    </p:animEffect>
                                    <p:anim calcmode="lin" valueType="num">
                                      <p:cBhvr>
                                        <p:cTn id="37" dur="1000" fill="hold"/>
                                        <p:tgtEl>
                                          <p:spTgt spid="63"/>
                                        </p:tgtEl>
                                        <p:attrNameLst>
                                          <p:attrName>ppt_x</p:attrName>
                                        </p:attrNameLst>
                                      </p:cBhvr>
                                      <p:tavLst>
                                        <p:tav tm="0">
                                          <p:val>
                                            <p:strVal val="#ppt_x"/>
                                          </p:val>
                                        </p:tav>
                                        <p:tav tm="100000">
                                          <p:val>
                                            <p:strVal val="#ppt_x"/>
                                          </p:val>
                                        </p:tav>
                                      </p:tavLst>
                                    </p:anim>
                                    <p:anim calcmode="lin" valueType="num">
                                      <p:cBhvr>
                                        <p:cTn id="38"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031DF"/>
        </a:solidFill>
        <a:effectLst/>
      </p:bgPr>
    </p:bg>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8D6F99BA-1FF5-4236-9CEA-8C7C43BB6D87}"/>
              </a:ext>
            </a:extLst>
          </p:cNvPr>
          <p:cNvSpPr>
            <a:spLocks noGrp="1"/>
          </p:cNvSpPr>
          <p:nvPr>
            <p:ph type="title"/>
          </p:nvPr>
        </p:nvSpPr>
        <p:spPr/>
        <p:txBody>
          <a:bodyPr/>
          <a:lstStyle/>
          <a:p>
            <a:r>
              <a:rPr lang="en-US">
                <a:cs typeface="Segoe UI"/>
              </a:rPr>
              <a:t>What is ML.NET?</a:t>
            </a:r>
            <a:endParaRPr lang="en-US"/>
          </a:p>
        </p:txBody>
      </p:sp>
    </p:spTree>
    <p:extLst>
      <p:ext uri="{BB962C8B-B14F-4D97-AF65-F5344CB8AC3E}">
        <p14:creationId xmlns:p14="http://schemas.microsoft.com/office/powerpoint/2010/main" val="1752914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51A13F8-5AE9-4859-B216-8F5B9776B385}"/>
              </a:ext>
            </a:extLst>
          </p:cNvPr>
          <p:cNvSpPr txBox="1"/>
          <p:nvPr/>
        </p:nvSpPr>
        <p:spPr>
          <a:xfrm rot="19221271">
            <a:off x="-163460" y="585453"/>
            <a:ext cx="212301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rPr>
              <a:t>ML.NET 1.0 @Build 2019</a:t>
            </a:r>
          </a:p>
        </p:txBody>
      </p:sp>
      <p:pic>
        <p:nvPicPr>
          <p:cNvPr id="2" name="Picture 2" descr="A picture containing text&#10;&#10;Description generated with high confidence">
            <a:extLst>
              <a:ext uri="{FF2B5EF4-FFF2-40B4-BE49-F238E27FC236}">
                <a16:creationId xmlns:a16="http://schemas.microsoft.com/office/drawing/2014/main" id="{5DF15A9D-4EBD-40C5-9DFF-F365BBB739C5}"/>
              </a:ext>
            </a:extLst>
          </p:cNvPr>
          <p:cNvPicPr>
            <a:picLocks noChangeAspect="1"/>
          </p:cNvPicPr>
          <p:nvPr/>
        </p:nvPicPr>
        <p:blipFill>
          <a:blip r:embed="rId3"/>
          <a:stretch>
            <a:fillRect/>
          </a:stretch>
        </p:blipFill>
        <p:spPr>
          <a:xfrm>
            <a:off x="-6036" y="-2724"/>
            <a:ext cx="12188981" cy="1559629"/>
          </a:xfrm>
          <a:prstGeom prst="rect">
            <a:avLst/>
          </a:prstGeom>
        </p:spPr>
      </p:pic>
      <p:pic>
        <p:nvPicPr>
          <p:cNvPr id="6" name="Graphic 5">
            <a:extLst>
              <a:ext uri="{FF2B5EF4-FFF2-40B4-BE49-F238E27FC236}">
                <a16:creationId xmlns:a16="http://schemas.microsoft.com/office/drawing/2014/main" id="{44F9CE89-1301-493A-AA39-D052CCB6AF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4771" y="3613162"/>
            <a:ext cx="3237293" cy="3244838"/>
          </a:xfrm>
          <a:prstGeom prst="rect">
            <a:avLst/>
          </a:prstGeom>
        </p:spPr>
      </p:pic>
      <p:pic>
        <p:nvPicPr>
          <p:cNvPr id="15" name="Picture 6" descr="A screenshot of a cell phone&#10;&#10;Description generated with very high confidence">
            <a:extLst>
              <a:ext uri="{FF2B5EF4-FFF2-40B4-BE49-F238E27FC236}">
                <a16:creationId xmlns:a16="http://schemas.microsoft.com/office/drawing/2014/main" id="{1BCA7DB2-B92D-4BA0-B2A3-B1ACD4238DA0}"/>
              </a:ext>
            </a:extLst>
          </p:cNvPr>
          <p:cNvPicPr>
            <a:picLocks noChangeAspect="1"/>
          </p:cNvPicPr>
          <p:nvPr/>
        </p:nvPicPr>
        <p:blipFill rotWithShape="1">
          <a:blip r:embed="rId6"/>
          <a:srcRect l="25616" t="5714" r="49609" b="7619"/>
          <a:stretch/>
        </p:blipFill>
        <p:spPr>
          <a:xfrm>
            <a:off x="6494121" y="1895750"/>
            <a:ext cx="3612312" cy="2129657"/>
          </a:xfrm>
          <a:prstGeom prst="rect">
            <a:avLst/>
          </a:prstGeom>
        </p:spPr>
      </p:pic>
      <p:pic>
        <p:nvPicPr>
          <p:cNvPr id="16" name="Picture 6" descr="A screenshot of a cell phone&#10;&#10;Description generated with very high confidence">
            <a:extLst>
              <a:ext uri="{FF2B5EF4-FFF2-40B4-BE49-F238E27FC236}">
                <a16:creationId xmlns:a16="http://schemas.microsoft.com/office/drawing/2014/main" id="{C204ECB1-44CA-4EA7-84EF-916D0CF797C0}"/>
              </a:ext>
            </a:extLst>
          </p:cNvPr>
          <p:cNvPicPr>
            <a:picLocks noChangeAspect="1"/>
          </p:cNvPicPr>
          <p:nvPr/>
        </p:nvPicPr>
        <p:blipFill rotWithShape="1">
          <a:blip r:embed="rId6"/>
          <a:srcRect l="50375" t="5714" r="24652" b="7738"/>
          <a:stretch/>
        </p:blipFill>
        <p:spPr>
          <a:xfrm>
            <a:off x="2124114" y="4406603"/>
            <a:ext cx="3641660" cy="2127316"/>
          </a:xfrm>
          <a:prstGeom prst="rect">
            <a:avLst/>
          </a:prstGeom>
        </p:spPr>
      </p:pic>
      <p:pic>
        <p:nvPicPr>
          <p:cNvPr id="17" name="Picture 6" descr="A screenshot of a cell phone&#10;&#10;Description generated with very high confidence">
            <a:extLst>
              <a:ext uri="{FF2B5EF4-FFF2-40B4-BE49-F238E27FC236}">
                <a16:creationId xmlns:a16="http://schemas.microsoft.com/office/drawing/2014/main" id="{333BE648-6FAC-48ED-9490-A0B06C6DBA18}"/>
              </a:ext>
            </a:extLst>
          </p:cNvPr>
          <p:cNvPicPr>
            <a:picLocks noChangeAspect="1"/>
          </p:cNvPicPr>
          <p:nvPr/>
        </p:nvPicPr>
        <p:blipFill rotWithShape="1">
          <a:blip r:embed="rId6"/>
          <a:srcRect l="75134" t="5794" r="-107" b="7619"/>
          <a:stretch/>
        </p:blipFill>
        <p:spPr>
          <a:xfrm>
            <a:off x="6487877" y="4408164"/>
            <a:ext cx="3641660" cy="2128095"/>
          </a:xfrm>
          <a:prstGeom prst="rect">
            <a:avLst/>
          </a:prstGeom>
        </p:spPr>
      </p:pic>
      <p:pic>
        <p:nvPicPr>
          <p:cNvPr id="10" name="Picture 6" descr="A screenshot of a cell phone&#10;&#10;Description generated with very high confidence">
            <a:extLst>
              <a:ext uri="{FF2B5EF4-FFF2-40B4-BE49-F238E27FC236}">
                <a16:creationId xmlns:a16="http://schemas.microsoft.com/office/drawing/2014/main" id="{3B7B771A-88AB-5C4D-91C1-177AD6A34BDD}"/>
              </a:ext>
            </a:extLst>
          </p:cNvPr>
          <p:cNvPicPr>
            <a:picLocks noChangeAspect="1"/>
          </p:cNvPicPr>
          <p:nvPr/>
        </p:nvPicPr>
        <p:blipFill rotWithShape="1">
          <a:blip r:embed="rId6"/>
          <a:srcRect l="857" t="5714" r="74384" b="7619"/>
          <a:stretch/>
        </p:blipFill>
        <p:spPr>
          <a:xfrm>
            <a:off x="2139732" y="1895751"/>
            <a:ext cx="3610424" cy="2129657"/>
          </a:xfrm>
          <a:prstGeom prst="rect">
            <a:avLst/>
          </a:prstGeom>
        </p:spPr>
      </p:pic>
    </p:spTree>
    <p:extLst>
      <p:ext uri="{BB962C8B-B14F-4D97-AF65-F5344CB8AC3E}">
        <p14:creationId xmlns:p14="http://schemas.microsoft.com/office/powerpoint/2010/main" val="42909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C400AA9-2C41-524C-AACF-15E2857C437B}"/>
              </a:ext>
            </a:extLst>
          </p:cNvPr>
          <p:cNvSpPr>
            <a:spLocks noGrp="1"/>
          </p:cNvSpPr>
          <p:nvPr>
            <p:ph type="body" sz="quarter" idx="10"/>
          </p:nvPr>
        </p:nvSpPr>
        <p:spPr>
          <a:xfrm>
            <a:off x="269239" y="1189177"/>
            <a:ext cx="11653523" cy="5407571"/>
          </a:xfrm>
        </p:spPr>
        <p:txBody>
          <a:bodyPr vert="horz" wrap="square" lIns="146304" tIns="91440" rIns="146304" bIns="91440" rtlCol="0" anchor="t">
            <a:spAutoFit/>
          </a:bodyPr>
          <a:lstStyle/>
          <a:p>
            <a:pPr marL="335915" indent="-335915"/>
            <a:r>
              <a:rPr lang="en-US" sz="2800">
                <a:latin typeface="Segoe UI"/>
                <a:cs typeface="Segoe UI"/>
              </a:rPr>
              <a:t>Cross-platform (Windows, Linux, MacOS)</a:t>
            </a:r>
          </a:p>
          <a:p>
            <a:pPr marL="335915" indent="-335915"/>
            <a:r>
              <a:rPr lang="en-US" sz="2800">
                <a:latin typeface="Segoe UI"/>
                <a:cs typeface="Segoe UI"/>
              </a:rPr>
              <a:t>Free</a:t>
            </a:r>
          </a:p>
          <a:p>
            <a:pPr marL="335915" indent="-335915"/>
            <a:r>
              <a:rPr lang="en-US" sz="2800">
                <a:latin typeface="Segoe UI"/>
                <a:cs typeface="Segoe UI"/>
              </a:rPr>
              <a:t>Open Source</a:t>
            </a:r>
          </a:p>
          <a:p>
            <a:pPr marL="335915" indent="-335915"/>
            <a:r>
              <a:rPr lang="en-US" sz="2800">
                <a:latin typeface="Segoe UI"/>
                <a:cs typeface="Segoe UI"/>
              </a:rPr>
              <a:t>Supported on .NET Core and .NET Framework</a:t>
            </a:r>
          </a:p>
          <a:p>
            <a:pPr marL="335915" indent="-335915"/>
            <a:r>
              <a:rPr lang="en-US" sz="2800">
                <a:latin typeface="Segoe UI"/>
                <a:cs typeface="Segoe UI"/>
              </a:rPr>
              <a:t>Supported for C# and F#</a:t>
            </a:r>
          </a:p>
          <a:p>
            <a:pPr marL="335915" indent="-335915"/>
            <a:r>
              <a:rPr lang="en-US" sz="2800">
                <a:latin typeface="Segoe UI"/>
                <a:cs typeface="Segoe UI"/>
              </a:rPr>
              <a:t>Supported on x64 and x86 </a:t>
            </a:r>
            <a:r>
              <a:rPr lang="en-US" sz="2800" dirty="0">
                <a:latin typeface="Segoe UI"/>
                <a:cs typeface="Segoe UI"/>
              </a:rPr>
              <a:t>processers</a:t>
            </a:r>
            <a:endParaRPr lang="en-US" sz="2800">
              <a:latin typeface="Segoe UI"/>
              <a:cs typeface="Segoe UI"/>
            </a:endParaRPr>
          </a:p>
          <a:p>
            <a:pPr marL="335915" indent="-335915"/>
            <a:r>
              <a:rPr lang="en-US" sz="2800">
                <a:latin typeface="Segoe UI"/>
                <a:cs typeface="Segoe UI"/>
              </a:rPr>
              <a:t>Supported for most .NET app types, including:</a:t>
            </a:r>
          </a:p>
          <a:p>
            <a:pPr marL="572135" lvl="1" indent="-236220"/>
            <a:r>
              <a:rPr lang="en-US" sz="2350">
                <a:latin typeface="Segoe UI Light"/>
                <a:cs typeface="Segoe UI Light"/>
              </a:rPr>
              <a:t>Web apps and services</a:t>
            </a:r>
          </a:p>
          <a:p>
            <a:pPr marL="572135" lvl="1" indent="-236220"/>
            <a:r>
              <a:rPr lang="en-US" sz="2350">
                <a:latin typeface="Segoe UI Light"/>
                <a:cs typeface="Segoe UI Light"/>
              </a:rPr>
              <a:t>Microservices/Containers</a:t>
            </a:r>
          </a:p>
          <a:p>
            <a:pPr marL="572135" lvl="1" indent="-236220"/>
            <a:r>
              <a:rPr lang="en-US" sz="2350">
                <a:latin typeface="Segoe UI Light"/>
                <a:cs typeface="Segoe UI Light"/>
              </a:rPr>
              <a:t>Desktop apps (WPF and WinForms)</a:t>
            </a:r>
          </a:p>
          <a:p>
            <a:pPr marL="572135" lvl="1" indent="-236220"/>
            <a:r>
              <a:rPr lang="en-US" sz="2350">
                <a:latin typeface="Segoe UI Light"/>
                <a:cs typeface="Segoe UI Light"/>
              </a:rPr>
              <a:t>Azure Functions &amp; any Azure server-side app type</a:t>
            </a:r>
          </a:p>
          <a:p>
            <a:pPr marL="572135" lvl="1" indent="-236220"/>
            <a:r>
              <a:rPr lang="en-US" sz="2350">
                <a:latin typeface="Segoe UI Light"/>
                <a:cs typeface="Segoe UI Light"/>
              </a:rPr>
              <a:t>Console apps</a:t>
            </a:r>
          </a:p>
        </p:txBody>
      </p:sp>
      <p:sp>
        <p:nvSpPr>
          <p:cNvPr id="9" name="Rectangle 8">
            <a:extLst>
              <a:ext uri="{FF2B5EF4-FFF2-40B4-BE49-F238E27FC236}">
                <a16:creationId xmlns:a16="http://schemas.microsoft.com/office/drawing/2014/main" id="{5894BB6C-EEE6-4743-BFE9-6984DEF9151A}"/>
              </a:ext>
            </a:extLst>
          </p:cNvPr>
          <p:cNvSpPr/>
          <p:nvPr/>
        </p:nvSpPr>
        <p:spPr bwMode="auto">
          <a:xfrm>
            <a:off x="-17507" y="-56434"/>
            <a:ext cx="12209507" cy="1078410"/>
          </a:xfrm>
          <a:prstGeom prst="rect">
            <a:avLst/>
          </a:prstGeom>
          <a:solidFill>
            <a:srgbClr val="6031D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4000">
                <a:gradFill>
                  <a:gsLst>
                    <a:gs pos="0">
                      <a:srgbClr val="FFFFFF"/>
                    </a:gs>
                    <a:gs pos="100000">
                      <a:srgbClr val="FFFFFF"/>
                    </a:gs>
                  </a:gsLst>
                  <a:lin ang="5400000" scaled="0"/>
                </a:gradFill>
                <a:ea typeface="Segoe UI" pitchFamily="34" charset="0"/>
                <a:cs typeface="Segoe UI" pitchFamily="34" charset="0"/>
              </a:rPr>
              <a:t>ML.NET is…</a:t>
            </a:r>
          </a:p>
        </p:txBody>
      </p:sp>
    </p:spTree>
    <p:extLst>
      <p:ext uri="{BB962C8B-B14F-4D97-AF65-F5344CB8AC3E}">
        <p14:creationId xmlns:p14="http://schemas.microsoft.com/office/powerpoint/2010/main" val="3088263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94BB6C-EEE6-4743-BFE9-6984DEF9151A}"/>
              </a:ext>
            </a:extLst>
          </p:cNvPr>
          <p:cNvSpPr/>
          <p:nvPr/>
        </p:nvSpPr>
        <p:spPr bwMode="auto">
          <a:xfrm>
            <a:off x="-17507" y="-56434"/>
            <a:ext cx="12209507" cy="1078410"/>
          </a:xfrm>
          <a:prstGeom prst="rect">
            <a:avLst/>
          </a:prstGeom>
          <a:solidFill>
            <a:srgbClr val="6031D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4000">
                <a:gradFill>
                  <a:gsLst>
                    <a:gs pos="0">
                      <a:srgbClr val="FFFFFF"/>
                    </a:gs>
                    <a:gs pos="100000">
                      <a:srgbClr val="FFFFFF"/>
                    </a:gs>
                  </a:gsLst>
                  <a:lin ang="5400000" scaled="0"/>
                </a:gradFill>
                <a:ea typeface="Segoe UI" pitchFamily="34" charset="0"/>
                <a:cs typeface="Segoe UI" pitchFamily="34" charset="0"/>
              </a:rPr>
              <a:t>Pre-built vs. Custom Machine Learning Models</a:t>
            </a:r>
          </a:p>
        </p:txBody>
      </p:sp>
      <p:sp>
        <p:nvSpPr>
          <p:cNvPr id="10" name="Text Placeholder 9">
            <a:extLst>
              <a:ext uri="{FF2B5EF4-FFF2-40B4-BE49-F238E27FC236}">
                <a16:creationId xmlns:a16="http://schemas.microsoft.com/office/drawing/2014/main" id="{BFBAC303-AD35-E048-BD5E-BD6C8B571A70}"/>
              </a:ext>
            </a:extLst>
          </p:cNvPr>
          <p:cNvSpPr>
            <a:spLocks noGrp="1"/>
          </p:cNvSpPr>
          <p:nvPr>
            <p:ph type="body" sz="quarter" idx="10"/>
          </p:nvPr>
        </p:nvSpPr>
        <p:spPr>
          <a:xfrm>
            <a:off x="584200" y="3142768"/>
            <a:ext cx="5212080" cy="1114151"/>
          </a:xfrm>
        </p:spPr>
        <p:txBody>
          <a:bodyPr/>
          <a:lstStyle/>
          <a:p>
            <a:r>
              <a:rPr lang="en-US" u="sng"/>
              <a:t>Great for some scenarios…</a:t>
            </a:r>
          </a:p>
          <a:p>
            <a:r>
              <a:rPr lang="en-US">
                <a:solidFill>
                  <a:srgbClr val="6031DF"/>
                </a:solidFill>
              </a:rPr>
              <a:t>“This is a great vacuum cleaner.”</a:t>
            </a:r>
          </a:p>
        </p:txBody>
      </p:sp>
      <p:sp>
        <p:nvSpPr>
          <p:cNvPr id="12" name="Text Placeholder 11">
            <a:extLst>
              <a:ext uri="{FF2B5EF4-FFF2-40B4-BE49-F238E27FC236}">
                <a16:creationId xmlns:a16="http://schemas.microsoft.com/office/drawing/2014/main" id="{89A7DE41-D424-4B49-995C-E3573D6F3B20}"/>
              </a:ext>
            </a:extLst>
          </p:cNvPr>
          <p:cNvSpPr>
            <a:spLocks noGrp="1"/>
          </p:cNvSpPr>
          <p:nvPr>
            <p:ph type="body" sz="quarter" idx="12"/>
          </p:nvPr>
        </p:nvSpPr>
        <p:spPr>
          <a:xfrm>
            <a:off x="6397171" y="3142768"/>
            <a:ext cx="5212080" cy="1501950"/>
          </a:xfrm>
        </p:spPr>
        <p:txBody>
          <a:bodyPr/>
          <a:lstStyle/>
          <a:p>
            <a:r>
              <a:rPr lang="en-US" u="sng"/>
              <a:t>Not great for others…</a:t>
            </a:r>
          </a:p>
          <a:p>
            <a:r>
              <a:rPr lang="en-US">
                <a:solidFill>
                  <a:srgbClr val="6031DF"/>
                </a:solidFill>
              </a:rPr>
              <a:t>“This vacuum cleaner sucks so much dirt.”</a:t>
            </a:r>
          </a:p>
        </p:txBody>
      </p:sp>
      <p:sp>
        <p:nvSpPr>
          <p:cNvPr id="14" name="TextBox 13">
            <a:extLst>
              <a:ext uri="{FF2B5EF4-FFF2-40B4-BE49-F238E27FC236}">
                <a16:creationId xmlns:a16="http://schemas.microsoft.com/office/drawing/2014/main" id="{C931E45C-9BCE-9F49-84C4-5CB33A91A675}"/>
              </a:ext>
            </a:extLst>
          </p:cNvPr>
          <p:cNvSpPr txBox="1"/>
          <p:nvPr/>
        </p:nvSpPr>
        <p:spPr>
          <a:xfrm>
            <a:off x="584200" y="1219200"/>
            <a:ext cx="11025051" cy="1702004"/>
          </a:xfrm>
          <a:prstGeom prst="rect">
            <a:avLst/>
          </a:prstGeom>
          <a:noFill/>
        </p:spPr>
        <p:txBody>
          <a:bodyPr wrap="square" lIns="182880" tIns="146304" rIns="182880" bIns="146304" rtlCol="0">
            <a:spAutoFit/>
          </a:bodyPr>
          <a:lstStyle/>
          <a:p>
            <a:pPr marL="342900" indent="-342900">
              <a:lnSpc>
                <a:spcPct val="90000"/>
              </a:lnSpc>
              <a:spcAft>
                <a:spcPts val="600"/>
              </a:spcAft>
              <a:buFont typeface="Arial" panose="020B0604020202020204" pitchFamily="34" charset="0"/>
              <a:buChar char="•"/>
            </a:pPr>
            <a:r>
              <a:rPr lang="en-US" sz="3200"/>
              <a:t>Pre-built ML models have been pre-trained and are not customizable – some limitations </a:t>
            </a:r>
          </a:p>
          <a:p>
            <a:pPr marL="342900" indent="-342900">
              <a:lnSpc>
                <a:spcPct val="90000"/>
              </a:lnSpc>
              <a:spcAft>
                <a:spcPts val="600"/>
              </a:spcAft>
              <a:buFont typeface="Arial" panose="020B0604020202020204" pitchFamily="34" charset="0"/>
              <a:buChar char="•"/>
            </a:pPr>
            <a:r>
              <a:rPr lang="en-US" sz="3200"/>
              <a:t>Ex: Azure Cognitive Services</a:t>
            </a:r>
            <a:endParaRPr lang="en-US" sz="3200">
              <a:gradFill>
                <a:gsLst>
                  <a:gs pos="2917">
                    <a:schemeClr val="tx1"/>
                  </a:gs>
                  <a:gs pos="30000">
                    <a:schemeClr val="tx1"/>
                  </a:gs>
                </a:gsLst>
                <a:lin ang="5400000" scaled="0"/>
              </a:gradFill>
            </a:endParaRPr>
          </a:p>
        </p:txBody>
      </p:sp>
      <p:pic>
        <p:nvPicPr>
          <p:cNvPr id="15" name="Picture 14">
            <a:extLst>
              <a:ext uri="{FF2B5EF4-FFF2-40B4-BE49-F238E27FC236}">
                <a16:creationId xmlns:a16="http://schemas.microsoft.com/office/drawing/2014/main" id="{E7FBC131-C11C-334D-A446-D2695A6E42EC}"/>
              </a:ext>
            </a:extLst>
          </p:cNvPr>
          <p:cNvPicPr>
            <a:picLocks noChangeAspect="1"/>
          </p:cNvPicPr>
          <p:nvPr/>
        </p:nvPicPr>
        <p:blipFill>
          <a:blip r:embed="rId3"/>
          <a:stretch>
            <a:fillRect/>
          </a:stretch>
        </p:blipFill>
        <p:spPr>
          <a:xfrm>
            <a:off x="2573912" y="4941258"/>
            <a:ext cx="1841500" cy="419100"/>
          </a:xfrm>
          <a:prstGeom prst="rect">
            <a:avLst/>
          </a:prstGeom>
        </p:spPr>
      </p:pic>
      <p:pic>
        <p:nvPicPr>
          <p:cNvPr id="16" name="Picture 15">
            <a:extLst>
              <a:ext uri="{FF2B5EF4-FFF2-40B4-BE49-F238E27FC236}">
                <a16:creationId xmlns:a16="http://schemas.microsoft.com/office/drawing/2014/main" id="{316CF6B8-0B0D-934F-8266-C3D0EAB01263}"/>
              </a:ext>
            </a:extLst>
          </p:cNvPr>
          <p:cNvPicPr>
            <a:picLocks noChangeAspect="1"/>
          </p:cNvPicPr>
          <p:nvPr/>
        </p:nvPicPr>
        <p:blipFill>
          <a:blip r:embed="rId4"/>
          <a:stretch>
            <a:fillRect/>
          </a:stretch>
        </p:blipFill>
        <p:spPr>
          <a:xfrm>
            <a:off x="8371767" y="4970402"/>
            <a:ext cx="1828800" cy="419100"/>
          </a:xfrm>
          <a:prstGeom prst="rect">
            <a:avLst/>
          </a:prstGeom>
        </p:spPr>
      </p:pic>
      <p:sp>
        <p:nvSpPr>
          <p:cNvPr id="17" name="Rectangle 16">
            <a:extLst>
              <a:ext uri="{FF2B5EF4-FFF2-40B4-BE49-F238E27FC236}">
                <a16:creationId xmlns:a16="http://schemas.microsoft.com/office/drawing/2014/main" id="{FE131D12-A3AC-F041-95F2-73C040FB0A81}"/>
              </a:ext>
            </a:extLst>
          </p:cNvPr>
          <p:cNvSpPr/>
          <p:nvPr/>
        </p:nvSpPr>
        <p:spPr>
          <a:xfrm>
            <a:off x="773379" y="4871269"/>
            <a:ext cx="1782604" cy="523220"/>
          </a:xfrm>
          <a:prstGeom prst="rect">
            <a:avLst/>
          </a:prstGeom>
        </p:spPr>
        <p:txBody>
          <a:bodyPr wrap="none">
            <a:spAutoFit/>
          </a:bodyPr>
          <a:lstStyle/>
          <a:p>
            <a:r>
              <a:rPr lang="en-US" sz="2800">
                <a:solidFill>
                  <a:srgbClr val="4F5050"/>
                </a:solidFill>
              </a:rPr>
              <a:t>Sentiment:</a:t>
            </a:r>
          </a:p>
        </p:txBody>
      </p:sp>
      <p:sp>
        <p:nvSpPr>
          <p:cNvPr id="18" name="Rectangle 17">
            <a:extLst>
              <a:ext uri="{FF2B5EF4-FFF2-40B4-BE49-F238E27FC236}">
                <a16:creationId xmlns:a16="http://schemas.microsoft.com/office/drawing/2014/main" id="{471C3222-4461-5349-BCBC-9B8AC7A36F65}"/>
              </a:ext>
            </a:extLst>
          </p:cNvPr>
          <p:cNvSpPr/>
          <p:nvPr/>
        </p:nvSpPr>
        <p:spPr>
          <a:xfrm>
            <a:off x="6576465" y="4866282"/>
            <a:ext cx="1782604" cy="523220"/>
          </a:xfrm>
          <a:prstGeom prst="rect">
            <a:avLst/>
          </a:prstGeom>
        </p:spPr>
        <p:txBody>
          <a:bodyPr wrap="none">
            <a:spAutoFit/>
          </a:bodyPr>
          <a:lstStyle/>
          <a:p>
            <a:r>
              <a:rPr lang="en-US" sz="2800">
                <a:solidFill>
                  <a:srgbClr val="4F5050"/>
                </a:solidFill>
              </a:rPr>
              <a:t>Sentiment:</a:t>
            </a:r>
          </a:p>
        </p:txBody>
      </p:sp>
      <p:sp>
        <p:nvSpPr>
          <p:cNvPr id="19" name="Rectangle 18">
            <a:extLst>
              <a:ext uri="{FF2B5EF4-FFF2-40B4-BE49-F238E27FC236}">
                <a16:creationId xmlns:a16="http://schemas.microsoft.com/office/drawing/2014/main" id="{EFB263A0-3089-A644-8191-D3733C060C6C}"/>
              </a:ext>
            </a:extLst>
          </p:cNvPr>
          <p:cNvSpPr/>
          <p:nvPr/>
        </p:nvSpPr>
        <p:spPr>
          <a:xfrm>
            <a:off x="10213265" y="4970402"/>
            <a:ext cx="982320" cy="369332"/>
          </a:xfrm>
          <a:prstGeom prst="rect">
            <a:avLst/>
          </a:prstGeom>
        </p:spPr>
        <p:txBody>
          <a:bodyPr wrap="none">
            <a:spAutoFit/>
          </a:bodyPr>
          <a:lstStyle/>
          <a:p>
            <a:r>
              <a:rPr lang="en-US">
                <a:solidFill>
                  <a:srgbClr val="C00000"/>
                </a:solidFill>
              </a:rPr>
              <a:t>negative</a:t>
            </a:r>
          </a:p>
        </p:txBody>
      </p:sp>
      <p:sp>
        <p:nvSpPr>
          <p:cNvPr id="20" name="Rectangle 19">
            <a:extLst>
              <a:ext uri="{FF2B5EF4-FFF2-40B4-BE49-F238E27FC236}">
                <a16:creationId xmlns:a16="http://schemas.microsoft.com/office/drawing/2014/main" id="{6B3D5908-3968-DD4E-B88F-8C085F6576BC}"/>
              </a:ext>
            </a:extLst>
          </p:cNvPr>
          <p:cNvSpPr/>
          <p:nvPr/>
        </p:nvSpPr>
        <p:spPr>
          <a:xfrm>
            <a:off x="4428110" y="4941258"/>
            <a:ext cx="918200" cy="369332"/>
          </a:xfrm>
          <a:prstGeom prst="rect">
            <a:avLst/>
          </a:prstGeom>
        </p:spPr>
        <p:txBody>
          <a:bodyPr wrap="none">
            <a:spAutoFit/>
          </a:bodyPr>
          <a:lstStyle/>
          <a:p>
            <a:r>
              <a:rPr lang="en-US">
                <a:solidFill>
                  <a:srgbClr val="00B050"/>
                </a:solidFill>
              </a:rPr>
              <a:t>positive</a:t>
            </a:r>
          </a:p>
        </p:txBody>
      </p:sp>
      <p:sp>
        <p:nvSpPr>
          <p:cNvPr id="21" name="TextBox 20">
            <a:extLst>
              <a:ext uri="{FF2B5EF4-FFF2-40B4-BE49-F238E27FC236}">
                <a16:creationId xmlns:a16="http://schemas.microsoft.com/office/drawing/2014/main" id="{583505E5-E23C-4D4B-8A91-96E79518EBC5}"/>
              </a:ext>
            </a:extLst>
          </p:cNvPr>
          <p:cNvSpPr txBox="1"/>
          <p:nvPr/>
        </p:nvSpPr>
        <p:spPr>
          <a:xfrm>
            <a:off x="582879" y="6054995"/>
            <a:ext cx="11467834" cy="738664"/>
          </a:xfrm>
          <a:prstGeom prst="rect">
            <a:avLst/>
          </a:prstGeom>
          <a:noFill/>
        </p:spPr>
        <p:txBody>
          <a:bodyPr wrap="square" lIns="182880" tIns="146304" rIns="182880" bIns="146304" rtlCol="0" anchor="t">
            <a:spAutoFit/>
          </a:bodyPr>
          <a:lstStyle/>
          <a:p>
            <a:pPr marL="342900" indent="-342900">
              <a:lnSpc>
                <a:spcPct val="90000"/>
              </a:lnSpc>
              <a:spcAft>
                <a:spcPts val="600"/>
              </a:spcAft>
              <a:buFont typeface="Arial" panose="020B0604020202020204" pitchFamily="34" charset="0"/>
              <a:buChar char="•"/>
            </a:pPr>
            <a:r>
              <a:rPr lang="en-US" sz="3200"/>
              <a:t>Use ML.NET to create </a:t>
            </a:r>
            <a:r>
              <a:rPr lang="en-US" sz="3200">
                <a:solidFill>
                  <a:srgbClr val="6031DF"/>
                </a:solidFill>
              </a:rPr>
              <a:t>custom</a:t>
            </a:r>
            <a:r>
              <a:rPr lang="en-US" sz="3200"/>
              <a:t> models trained on your data</a:t>
            </a:r>
            <a:endParaRPr lang="en-US" sz="320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34196379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2" grpId="0" build="p"/>
      <p:bldP spid="17" grpId="0"/>
      <p:bldP spid="18" grpId="0"/>
      <p:bldP spid="19" grpId="0"/>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6144458-C575-CB41-91A1-9D56A49A7427}"/>
              </a:ext>
            </a:extLst>
          </p:cNvPr>
          <p:cNvSpPr/>
          <p:nvPr/>
        </p:nvSpPr>
        <p:spPr bwMode="auto">
          <a:xfrm>
            <a:off x="-17507" y="-56434"/>
            <a:ext cx="12209507" cy="1078410"/>
          </a:xfrm>
          <a:prstGeom prst="rect">
            <a:avLst/>
          </a:prstGeom>
          <a:solidFill>
            <a:srgbClr val="6031D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4000">
                <a:gradFill>
                  <a:gsLst>
                    <a:gs pos="0">
                      <a:srgbClr val="FFFFFF"/>
                    </a:gs>
                    <a:gs pos="100000">
                      <a:srgbClr val="FFFFFF"/>
                    </a:gs>
                  </a:gsLst>
                  <a:lin ang="5400000" scaled="0"/>
                </a:gradFill>
                <a:ea typeface="Segoe UI" pitchFamily="34" charset="0"/>
                <a:cs typeface="Segoe UI" pitchFamily="34" charset="0"/>
              </a:rPr>
              <a:t>Some things you can do with ML.NET</a:t>
            </a:r>
          </a:p>
        </p:txBody>
      </p:sp>
      <p:pic>
        <p:nvPicPr>
          <p:cNvPr id="7" name="Picture 6" descr="A screenshot of a cell phone&#10;&#10;Description generated with very high confidence">
            <a:extLst>
              <a:ext uri="{FF2B5EF4-FFF2-40B4-BE49-F238E27FC236}">
                <a16:creationId xmlns:a16="http://schemas.microsoft.com/office/drawing/2014/main" id="{8B804DFE-22B8-4C3B-9E55-E35664560702}"/>
              </a:ext>
            </a:extLst>
          </p:cNvPr>
          <p:cNvPicPr>
            <a:picLocks noChangeAspect="1"/>
          </p:cNvPicPr>
          <p:nvPr/>
        </p:nvPicPr>
        <p:blipFill rotWithShape="1">
          <a:blip r:embed="rId3"/>
          <a:srcRect l="910" r="3260"/>
          <a:stretch/>
        </p:blipFill>
        <p:spPr>
          <a:xfrm>
            <a:off x="95250" y="1153849"/>
            <a:ext cx="12001500" cy="5530193"/>
          </a:xfrm>
          <a:prstGeom prst="rect">
            <a:avLst/>
          </a:prstGeom>
        </p:spPr>
      </p:pic>
      <p:sp>
        <p:nvSpPr>
          <p:cNvPr id="3" name="Rectangle 2">
            <a:extLst>
              <a:ext uri="{FF2B5EF4-FFF2-40B4-BE49-F238E27FC236}">
                <a16:creationId xmlns:a16="http://schemas.microsoft.com/office/drawing/2014/main" id="{CA87A072-9C2A-4236-BFC9-0AD86AAF065D}"/>
              </a:ext>
            </a:extLst>
          </p:cNvPr>
          <p:cNvSpPr/>
          <p:nvPr/>
        </p:nvSpPr>
        <p:spPr>
          <a:xfrm>
            <a:off x="10124735" y="539731"/>
            <a:ext cx="1972015" cy="369332"/>
          </a:xfrm>
          <a:prstGeom prst="rect">
            <a:avLst/>
          </a:prstGeom>
        </p:spPr>
        <p:txBody>
          <a:bodyPr wrap="none">
            <a:spAutoFit/>
          </a:bodyPr>
          <a:lstStyle/>
          <a:p>
            <a:r>
              <a:rPr lang="en-US">
                <a:solidFill>
                  <a:srgbClr val="FFB900"/>
                </a:solidFill>
                <a:hlinkClick r:id="rId4">
                  <a:extLst>
                    <a:ext uri="{A12FA001-AC4F-418D-AE19-62706E023703}">
                      <ahyp:hlinkClr xmlns:ahyp="http://schemas.microsoft.com/office/drawing/2018/hyperlinkcolor" val="tx"/>
                    </a:ext>
                  </a:extLst>
                </a:hlinkClick>
              </a:rPr>
              <a:t>http://dot.net/ml</a:t>
            </a:r>
            <a:r>
              <a:rPr lang="en-US">
                <a:solidFill>
                  <a:srgbClr val="FFB900"/>
                </a:solidFill>
              </a:rPr>
              <a:t> </a:t>
            </a:r>
            <a:endParaRPr lang="en-US"/>
          </a:p>
        </p:txBody>
      </p:sp>
    </p:spTree>
    <p:extLst>
      <p:ext uri="{BB962C8B-B14F-4D97-AF65-F5344CB8AC3E}">
        <p14:creationId xmlns:p14="http://schemas.microsoft.com/office/powerpoint/2010/main" val="573186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otnet_Template">
  <a:themeElements>
    <a:clrScheme name="Dotnet">
      <a:dk1>
        <a:srgbClr val="505050"/>
      </a:dk1>
      <a:lt1>
        <a:srgbClr val="FFFFFF"/>
      </a:lt1>
      <a:dk2>
        <a:srgbClr val="32145A"/>
      </a:dk2>
      <a:lt2>
        <a:srgbClr val="F2F2F2"/>
      </a:lt2>
      <a:accent1>
        <a:srgbClr val="511C74"/>
      </a:accent1>
      <a:accent2>
        <a:srgbClr val="0078D7"/>
      </a:accent2>
      <a:accent3>
        <a:srgbClr val="008272"/>
      </a:accent3>
      <a:accent4>
        <a:srgbClr val="D2D2D2"/>
      </a:accent4>
      <a:accent5>
        <a:srgbClr val="737373"/>
      </a:accent5>
      <a:accent6>
        <a:srgbClr val="50505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Connect_2016_SlideTemplate.potx" id="{C234CE7A-26D5-49BB-B05A-16F212610622}" vid="{5650B0BA-FAE4-45A0-B96B-B7C7DED0CDEA}"/>
    </a:ext>
  </a:extLst>
</a:theme>
</file>

<file path=ppt/theme/theme3.xml><?xml version="1.0" encoding="utf-8"?>
<a:theme xmlns:a="http://schemas.openxmlformats.org/drawingml/2006/main" name="9-51056_Build 2019 Breakout_White Template">
  <a:themeElements>
    <a:clrScheme name="Build Breakout 2019 Light">
      <a:dk1>
        <a:srgbClr val="000000"/>
      </a:dk1>
      <a:lt1>
        <a:srgbClr val="FFFFFF"/>
      </a:lt1>
      <a:dk2>
        <a:srgbClr val="274B47"/>
      </a:dk2>
      <a:lt2>
        <a:srgbClr val="E6E6E6"/>
      </a:lt2>
      <a:accent1>
        <a:srgbClr val="008575"/>
      </a:accent1>
      <a:accent2>
        <a:srgbClr val="274B47"/>
      </a:accent2>
      <a:accent3>
        <a:srgbClr val="8661C5"/>
      </a:accent3>
      <a:accent4>
        <a:srgbClr val="3B2E58"/>
      </a:accent4>
      <a:accent5>
        <a:srgbClr val="D83B01"/>
      </a:accent5>
      <a:accent6>
        <a:srgbClr val="FF9349"/>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2019_Breakout_Template.potx" id="{E1E7FB38-D82A-4D23-8458-E42C97D86401}" vid="{A4986B77-A723-4FE8-9B7C-4FFD8CAC7D45}"/>
    </a:ext>
  </a:extLst>
</a:theme>
</file>

<file path=ppt/theme/theme4.xml><?xml version="1.0" encoding="utf-8"?>
<a:theme xmlns:a="http://schemas.openxmlformats.org/drawingml/2006/main" name="1_9-51056_Build 2019 Breakout_White Template">
  <a:themeElements>
    <a:clrScheme name="Build Breakout 2019 Light">
      <a:dk1>
        <a:srgbClr val="000000"/>
      </a:dk1>
      <a:lt1>
        <a:srgbClr val="FFFFFF"/>
      </a:lt1>
      <a:dk2>
        <a:srgbClr val="274B47"/>
      </a:dk2>
      <a:lt2>
        <a:srgbClr val="E6E6E6"/>
      </a:lt2>
      <a:accent1>
        <a:srgbClr val="008575"/>
      </a:accent1>
      <a:accent2>
        <a:srgbClr val="274B47"/>
      </a:accent2>
      <a:accent3>
        <a:srgbClr val="8661C5"/>
      </a:accent3>
      <a:accent4>
        <a:srgbClr val="3B2E58"/>
      </a:accent4>
      <a:accent5>
        <a:srgbClr val="D83B01"/>
      </a:accent5>
      <a:accent6>
        <a:srgbClr val="FF9349"/>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2019_Breakout_Template.potx" id="{91FCE2E3-5CE1-4FBE-A736-97B152C1CFAE}" vid="{74AAB07F-9178-4C7E-A9DE-2E8095B0BA9A}"/>
    </a:ext>
  </a:extLst>
</a:theme>
</file>

<file path=ppt/theme/theme5.xml><?xml version="1.0" encoding="utf-8"?>
<a:theme xmlns:a="http://schemas.openxmlformats.org/drawingml/2006/main" name="Build 2019 Black">
  <a:themeElements>
    <a:clrScheme name="Azure">
      <a:dk1>
        <a:sysClr val="windowText" lastClr="000000"/>
      </a:dk1>
      <a:lt1>
        <a:sysClr val="window" lastClr="FFFFFF"/>
      </a:lt1>
      <a:dk2>
        <a:srgbClr val="000000"/>
      </a:dk2>
      <a:lt2>
        <a:srgbClr val="FFFFFF"/>
      </a:lt2>
      <a:accent1>
        <a:srgbClr val="0078D4"/>
      </a:accent1>
      <a:accent2>
        <a:srgbClr val="50E6FF"/>
      </a:accent2>
      <a:accent3>
        <a:srgbClr val="3C3C41"/>
      </a:accent3>
      <a:accent4>
        <a:srgbClr val="75757A"/>
      </a:accent4>
      <a:accent5>
        <a:srgbClr val="EBEBEB"/>
      </a:accent5>
      <a:accent6>
        <a:srgbClr val="FFFFFF"/>
      </a:accent6>
      <a:hlink>
        <a:srgbClr val="0078D4"/>
      </a:hlink>
      <a:folHlink>
        <a:srgbClr val="954F72"/>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2019_Breakout_Template_FINAL.potx" id="{F8CBCD3C-F346-4704-9E55-7681191E3DC9}" vid="{9B198E64-13BA-4121-B286-122848D264C2}"/>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2159</Words>
  <Application>Microsoft Macintosh PowerPoint</Application>
  <PresentationFormat>Widescreen</PresentationFormat>
  <Paragraphs>530</Paragraphs>
  <Slides>45</Slides>
  <Notes>39</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45</vt:i4>
      </vt:variant>
    </vt:vector>
  </HeadingPairs>
  <TitlesOfParts>
    <vt:vector size="59" baseType="lpstr">
      <vt:lpstr>Arial</vt:lpstr>
      <vt:lpstr>Calibri</vt:lpstr>
      <vt:lpstr>Calibri Light</vt:lpstr>
      <vt:lpstr>Consolas</vt:lpstr>
      <vt:lpstr>Segoe UI</vt:lpstr>
      <vt:lpstr>Segoe UI Light</vt:lpstr>
      <vt:lpstr>Segoe UI Semibold</vt:lpstr>
      <vt:lpstr>Segoe UI Semilight</vt:lpstr>
      <vt:lpstr>Wingdings</vt:lpstr>
      <vt:lpstr>Office Theme</vt:lpstr>
      <vt:lpstr>1_Dotnet_Template</vt:lpstr>
      <vt:lpstr>9-51056_Build 2019 Breakout_White Template</vt:lpstr>
      <vt:lpstr>1_9-51056_Build 2019 Breakout_White Template</vt:lpstr>
      <vt:lpstr>Build 2019 Black</vt:lpstr>
      <vt:lpstr>ML.NET Machine Learning the .NET Way</vt:lpstr>
      <vt:lpstr>What is Machine Learning?</vt:lpstr>
      <vt:lpstr>PowerPoint Presentation</vt:lpstr>
      <vt:lpstr>PowerPoint Presentation</vt:lpstr>
      <vt:lpstr>What is ML.NET?</vt:lpstr>
      <vt:lpstr>PowerPoint Presentation</vt:lpstr>
      <vt:lpstr>PowerPoint Presentation</vt:lpstr>
      <vt:lpstr>PowerPoint Presentation</vt:lpstr>
      <vt:lpstr>PowerPoint Presentation</vt:lpstr>
      <vt:lpstr>Sentiment Analysis ML.NET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Sentiment Analysis with the ML.NET API Demo</vt:lpstr>
      <vt:lpstr>PowerPoint Presentation</vt:lpstr>
      <vt:lpstr>ML.NET with AutoML</vt:lpstr>
      <vt:lpstr>PowerPoint Presentation</vt:lpstr>
      <vt:lpstr>Sentiment Analysis with ML.NET CLI Demo</vt:lpstr>
      <vt:lpstr>PowerPoint Presentation</vt:lpstr>
      <vt:lpstr>Sentiment Analysis with ML.NET Model Builder Demo</vt:lpstr>
      <vt:lpstr>Deep Learning with ML.NET</vt:lpstr>
      <vt:lpstr>PowerPoint Presentation</vt:lpstr>
      <vt:lpstr>Object Detection with ML.NET and ONNX Demo</vt:lpstr>
      <vt:lpstr>PowerPoint Presentation</vt:lpstr>
      <vt:lpstr>uses ML.NET to classify free-form comments from patient surveys.</vt:lpstr>
      <vt:lpstr>uses ML.NET to predict hazelnut moisture levels.</vt:lpstr>
      <vt:lpstr>PowerPoint Presentation</vt:lpstr>
      <vt:lpstr>Get started with ML.NET at: http://dot.net/ml  </vt:lpstr>
      <vt:lpstr>Appendix</vt:lpstr>
      <vt:lpstr>ML.NET: Key concepts </vt:lpstr>
      <vt:lpstr>PowerPoint Presentation</vt:lpstr>
      <vt:lpstr>PowerPoint Presentation</vt:lpstr>
      <vt:lpstr>PowerPoint Presentation</vt:lpstr>
      <vt:lpstr>PowerPoint Presentation</vt:lpstr>
      <vt:lpstr>PowerPoint Presentation</vt:lpstr>
      <vt:lpstr>PowerPoint Presentation</vt:lpstr>
      <vt:lpstr>ML.NET 1.0 components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ankit asthana</dc:creator>
  <cp:lastModifiedBy>Bri Achtman</cp:lastModifiedBy>
  <cp:revision>2</cp:revision>
  <dcterms:created xsi:type="dcterms:W3CDTF">2019-04-27T06:58:37Z</dcterms:created>
  <dcterms:modified xsi:type="dcterms:W3CDTF">2019-06-13T15:09:45Z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aasthan@microsoft.com</vt:lpwstr>
  </property>
  <property fmtid="{D5CDD505-2E9C-101B-9397-08002B2CF9AE}" pid="5" name="MSIP_Label_f42aa342-8706-4288-bd11-ebb85995028c_SetDate">
    <vt:lpwstr>2019-04-27T07:40:41.4310672Z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ActionId">
    <vt:lpwstr>e4f77325-9f95-4923-96ba-0b2c9140cd72</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ies>
</file>