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63" r:id="rId5"/>
    <p:sldId id="357" r:id="rId6"/>
    <p:sldId id="550" r:id="rId7"/>
    <p:sldId id="551" r:id="rId8"/>
    <p:sldId id="552" r:id="rId9"/>
    <p:sldId id="553" r:id="rId10"/>
    <p:sldId id="556" r:id="rId11"/>
    <p:sldId id="554" r:id="rId12"/>
    <p:sldId id="555" r:id="rId13"/>
    <p:sldId id="540" r:id="rId14"/>
    <p:sldId id="546" r:id="rId15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1CEDE-8733-465F-987F-CD4C7D145846}">
          <p14:sldIdLst>
            <p14:sldId id="463"/>
            <p14:sldId id="357"/>
            <p14:sldId id="550"/>
            <p14:sldId id="551"/>
            <p14:sldId id="552"/>
            <p14:sldId id="553"/>
            <p14:sldId id="556"/>
            <p14:sldId id="554"/>
            <p14:sldId id="555"/>
            <p14:sldId id="540"/>
            <p14:sldId id="5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F32"/>
    <a:srgbClr val="418F89"/>
    <a:srgbClr val="133D80"/>
    <a:srgbClr val="882483"/>
    <a:srgbClr val="8935C8"/>
    <a:srgbClr val="22AFE7"/>
    <a:srgbClr val="005087"/>
    <a:srgbClr val="336699"/>
    <a:srgbClr val="FFFFCC"/>
    <a:srgbClr val="EF8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7" autoAdjust="0"/>
    <p:restoredTop sz="83859" autoAdjust="0"/>
  </p:normalViewPr>
  <p:slideViewPr>
    <p:cSldViewPr>
      <p:cViewPr varScale="1">
        <p:scale>
          <a:sx n="118" d="100"/>
          <a:sy n="118" d="100"/>
        </p:scale>
        <p:origin x="285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" y="9120190"/>
            <a:ext cx="7313613" cy="4794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algn="ctr"/>
            <a:fld id="{F403B382-5E20-4D88-A964-1D6629C87BBB}" type="slidenum">
              <a:rPr lang="en-US" smtClean="0">
                <a:latin typeface="Calibri Light" pitchFamily="34" charset="0"/>
              </a:rPr>
              <a:pPr algn="ctr"/>
              <a:t>‹#›</a:t>
            </a:fld>
            <a:endParaRPr lang="en-US" dirty="0">
              <a:latin typeface="Calibri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915400"/>
            <a:ext cx="1219200" cy="51661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34340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2482" y="152402"/>
            <a:ext cx="3170238" cy="4794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algn="ctr"/>
            <a:endParaRPr lang="en-US" sz="14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0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9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Title 32779"/>
          <p:cNvSpPr>
            <a:spLocks noGrp="1" noChangeArrowheads="1"/>
          </p:cNvSpPr>
          <p:nvPr>
            <p:ph type="ctrTitle"/>
          </p:nvPr>
        </p:nvSpPr>
        <p:spPr>
          <a:xfrm>
            <a:off x="685800" y="400050"/>
            <a:ext cx="7772400" cy="1885950"/>
          </a:xfrm>
          <a:noFill/>
        </p:spPr>
        <p:txBody>
          <a:bodyPr anchor="b"/>
          <a:lstStyle>
            <a:lvl1pPr algn="r">
              <a:defRPr sz="3200" b="1">
                <a:solidFill>
                  <a:schemeClr val="accent1"/>
                </a:solidFill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781" name="Subtitle 32780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343150"/>
            <a:ext cx="6400800" cy="971550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bg1"/>
                </a:solidFill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90950"/>
            <a:ext cx="328295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78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104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292894"/>
            <a:ext cx="8229600" cy="5715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Demo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096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3444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604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solidFill>
                  <a:schemeClr val="bg1"/>
                </a:solidFill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solidFill>
                  <a:schemeClr val="bg1"/>
                </a:solidFill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solidFill>
                  <a:schemeClr val="bg1"/>
                </a:solidFill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solidFill>
                  <a:schemeClr val="bg1"/>
                </a:solidFill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solidFill>
                  <a:schemeClr val="bg1"/>
                </a:solidFill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62362"/>
      </p:ext>
    </p:extLst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solidFill>
                  <a:schemeClr val="bg1"/>
                </a:solidFill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solidFill>
                  <a:schemeClr val="bg1"/>
                </a:solidFill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solidFill>
                  <a:schemeClr val="bg1"/>
                </a:solidFill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solidFill>
                  <a:schemeClr val="bg1"/>
                </a:solidFill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solidFill>
                  <a:schemeClr val="bg1"/>
                </a:solidFill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715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44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418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7171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82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6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292894"/>
            <a:ext cx="8229600" cy="5715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Demo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4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hf hdr="0" ftr="0" dt="0"/>
  <p:txStyles>
    <p:titleStyle>
      <a:lvl1pPr marL="0" indent="0" algn="ctr" defTabSz="-13873163" rtl="0" eaLnBrk="1" fontAlgn="base" hangingPunct="1">
        <a:spcBef>
          <a:spcPct val="0"/>
        </a:spcBef>
        <a:spcAft>
          <a:spcPct val="0"/>
        </a:spcAft>
        <a:defRPr lang="en-US" sz="2900" b="1" dirty="0" smtClean="0">
          <a:solidFill>
            <a:schemeClr val="accent1"/>
          </a:solidFill>
          <a:latin typeface="Calibri"/>
          <a:ea typeface="+mj-ea"/>
          <a:cs typeface="Segoe UI" pitchFamily="34" charset="0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00" b="1">
          <a:solidFill>
            <a:schemeClr val="tx1"/>
          </a:solidFill>
          <a:latin typeface="Calibri" pitchFamily="34" charset="0"/>
          <a:ea typeface="+mn-ea"/>
          <a:cs typeface="Segoe UI" pitchFamily="34" charset="0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900">
          <a:solidFill>
            <a:schemeClr val="tx1"/>
          </a:solidFill>
          <a:latin typeface="Calibri Light" pitchFamily="34" charset="0"/>
          <a:cs typeface="Segoe UI" pitchFamily="34" charset="0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700">
          <a:solidFill>
            <a:schemeClr val="tx1"/>
          </a:solidFill>
          <a:latin typeface="Calibri Light" pitchFamily="34" charset="0"/>
          <a:cs typeface="Segoe UI" pitchFamily="34" charset="0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500">
          <a:solidFill>
            <a:schemeClr val="tx1"/>
          </a:solidFill>
          <a:latin typeface="Calibri Light" pitchFamily="34" charset="0"/>
          <a:cs typeface="Segoe UI" pitchFamily="34" charset="0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300">
          <a:solidFill>
            <a:schemeClr val="tx1"/>
          </a:solidFill>
          <a:latin typeface="Calibri Light" pitchFamily="34" charset="0"/>
          <a:cs typeface="Segoe UI" pitchFamily="34" charset="0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"/>
            <a:ext cx="7772400" cy="154305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Increase Your .NET Productivity and Streamline Azure Development with Visual Studio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19350"/>
            <a:ext cx="6400800" cy="9715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Kendra Havens</a:t>
            </a:r>
          </a:p>
          <a:p>
            <a:r>
              <a:rPr lang="en-US" dirty="0"/>
              <a:t>.NET &amp; Visual Studio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@</a:t>
            </a:r>
            <a:r>
              <a:rPr lang="en-US" dirty="0" err="1">
                <a:solidFill>
                  <a:schemeClr val="bg1"/>
                </a:solidFill>
              </a:rPr>
              <a:t>gotheap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0BD4BB2-282A-4ED7-9B3E-72BB40CA226C}"/>
              </a:ext>
            </a:extLst>
          </p:cNvPr>
          <p:cNvSpPr txBox="1">
            <a:spLocks/>
          </p:cNvSpPr>
          <p:nvPr/>
        </p:nvSpPr>
        <p:spPr bwMode="auto">
          <a:xfrm>
            <a:off x="-1600200" y="2419350"/>
            <a:ext cx="640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-138731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100" b="0">
                <a:solidFill>
                  <a:schemeClr val="tx1"/>
                </a:solidFill>
                <a:latin typeface="Calibri Light" pitchFamily="34" charset="0"/>
                <a:ea typeface="+mn-ea"/>
                <a:cs typeface="Segoe UI" pitchFamily="34" charset="0"/>
              </a:defRPr>
            </a:lvl1pPr>
            <a:lvl2pPr marL="742950" indent="-28575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9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2pPr>
            <a:lvl3pPr marL="11430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7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3pPr>
            <a:lvl4pPr marL="16002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5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4pPr>
            <a:lvl5pPr marL="2057400" indent="-228600" algn="l" defTabSz="-13873163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o"/>
              <a:defRPr sz="1300">
                <a:solidFill>
                  <a:schemeClr val="tx1"/>
                </a:solidFill>
                <a:latin typeface="Calibri Light" pitchFamily="34" charset="0"/>
                <a:cs typeface="Segoe UI" pitchFamily="34" charset="0"/>
              </a:defRPr>
            </a:lvl5pPr>
            <a:lvl6pPr marL="25146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6pPr>
            <a:lvl7pPr marL="29718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7pPr>
            <a:lvl8pPr marL="34290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8pPr>
            <a:lvl9pPr marL="3886200" indent="-228600" algn="l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alpha val="100000"/>
                </a:schemeClr>
              </a:buClr>
              <a:buFont typeface="Wingdings"/>
              <a:buChar char=""/>
              <a:defRPr sz="1400" b="1">
                <a:solidFill>
                  <a:schemeClr val="tx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chemeClr val="bg1"/>
                </a:solidFill>
              </a:rPr>
              <a:t>Allison Buchholtz-Au</a:t>
            </a:r>
          </a:p>
          <a:p>
            <a:r>
              <a:rPr lang="en-US" kern="0" dirty="0">
                <a:solidFill>
                  <a:schemeClr val="bg1"/>
                </a:solidFill>
              </a:rPr>
              <a:t>Visual Studio IntelliCode</a:t>
            </a:r>
          </a:p>
          <a:p>
            <a:r>
              <a:rPr lang="en-US" kern="0" dirty="0">
                <a:solidFill>
                  <a:schemeClr val="bg1"/>
                </a:solidFill>
              </a:rPr>
              <a:t>@</a:t>
            </a:r>
            <a:r>
              <a:rPr lang="en-US" kern="0" dirty="0" err="1">
                <a:solidFill>
                  <a:schemeClr val="bg1"/>
                </a:solidFill>
              </a:rPr>
              <a:t>allison_au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mp:transition xmlns:mp="http://schemas.microsoft.com/office/mac/powerpoint/2008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69477"/>
            <a:ext cx="8229600" cy="571500"/>
          </a:xfrm>
        </p:spPr>
        <p:txBody>
          <a:bodyPr/>
          <a:lstStyle/>
          <a:p>
            <a:r>
              <a:rPr lang="en-US" sz="6000" dirty="0"/>
              <a:t>Q&amp;A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4774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218010"/>
            <a:ext cx="7772400" cy="1125140"/>
          </a:xfrm>
        </p:spPr>
        <p:txBody>
          <a:bodyPr/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Please use </a:t>
            </a:r>
            <a:r>
              <a:rPr lang="en-US" sz="2400" i="1" dirty="0" err="1">
                <a:solidFill>
                  <a:schemeClr val="accent1"/>
                </a:solidFill>
                <a:latin typeface="+mj-lt"/>
              </a:rPr>
              <a:t>EventsXD</a:t>
            </a:r>
            <a:r>
              <a:rPr lang="en-US" sz="2400" i="1" dirty="0">
                <a:solidFill>
                  <a:schemeClr val="accent1"/>
                </a:solidFill>
                <a:latin typeface="+mj-lt"/>
              </a:rPr>
              <a:t> to fill out a session evaluation.</a:t>
            </a:r>
            <a:br>
              <a:rPr lang="en-US" sz="2400" i="1" dirty="0">
                <a:solidFill>
                  <a:schemeClr val="accent1"/>
                </a:solidFill>
                <a:latin typeface="+mj-lt"/>
              </a:rPr>
            </a:b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685800" y="240030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pitchFamily="34" charset="0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algn="r"/>
            <a:r>
              <a:rPr lang="en-US" sz="4800" kern="0" dirty="0">
                <a:solidFill>
                  <a:schemeClr val="accent1"/>
                </a:solidFill>
                <a:latin typeface="+mj-lt"/>
                <a:cs typeface="Mangal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39315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Shell &amp; UX Overview</a:t>
            </a:r>
          </a:p>
          <a:p>
            <a:pPr lvl="0"/>
            <a:r>
              <a:rPr lang="en-US" sz="2400" dirty="0"/>
              <a:t>Tooling Improvements</a:t>
            </a:r>
          </a:p>
          <a:p>
            <a:pPr lvl="0"/>
            <a:r>
              <a:rPr lang="en-US" sz="2400" dirty="0"/>
              <a:t>Codefixes and Refactorings</a:t>
            </a:r>
          </a:p>
          <a:p>
            <a:pPr lvl="0"/>
            <a:r>
              <a:rPr lang="en-US" sz="2400" dirty="0" err="1"/>
              <a:t>IntelliCode</a:t>
            </a:r>
            <a:endParaRPr lang="en-US" sz="2400" dirty="0"/>
          </a:p>
          <a:p>
            <a:r>
              <a:rPr lang="en-US" sz="2400" dirty="0"/>
              <a:t>Live Share</a:t>
            </a:r>
          </a:p>
          <a:p>
            <a:pPr lvl="0"/>
            <a:r>
              <a:rPr lang="en-US" sz="2400" dirty="0"/>
              <a:t>Code Cleanup</a:t>
            </a:r>
          </a:p>
          <a:p>
            <a:pPr lvl="0"/>
            <a:r>
              <a:rPr lang="en-US" sz="2400" dirty="0"/>
              <a:t>Test Explorer</a:t>
            </a:r>
          </a:p>
        </p:txBody>
      </p:sp>
    </p:spTree>
    <p:extLst>
      <p:ext uri="{BB962C8B-B14F-4D97-AF65-F5344CB8AC3E}">
        <p14:creationId xmlns:p14="http://schemas.microsoft.com/office/powerpoint/2010/main" val="14553656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&amp; UX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Side-by-side installation </a:t>
            </a:r>
          </a:p>
          <a:p>
            <a:r>
              <a:rPr lang="en-US" sz="2400" dirty="0"/>
              <a:t>Start window </a:t>
            </a:r>
          </a:p>
          <a:p>
            <a:r>
              <a:rPr lang="en-US" sz="2400" dirty="0"/>
              <a:t>Redesigned UX and Theme </a:t>
            </a:r>
          </a:p>
          <a:p>
            <a:r>
              <a:rPr lang="en-US" sz="2400" dirty="0"/>
              <a:t>Per-monitor-awareness </a:t>
            </a:r>
          </a:p>
          <a:p>
            <a:r>
              <a:rPr lang="en-US" sz="2400" dirty="0"/>
              <a:t>Visual Studio search experience </a:t>
            </a:r>
          </a:p>
          <a:p>
            <a:r>
              <a:rPr lang="en-US" sz="2400" dirty="0"/>
              <a:t>CodeLens is now in Community edition </a:t>
            </a:r>
          </a:p>
          <a:p>
            <a:r>
              <a:rPr lang="en-US" sz="2400" dirty="0"/>
              <a:t>Solution Filters </a:t>
            </a:r>
          </a:p>
        </p:txBody>
      </p:sp>
    </p:spTree>
    <p:extLst>
      <p:ext uri="{BB962C8B-B14F-4D97-AF65-F5344CB8AC3E}">
        <p14:creationId xmlns:p14="http://schemas.microsoft.com/office/powerpoint/2010/main" val="13669741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 Improvements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New classification colors </a:t>
            </a:r>
          </a:p>
          <a:p>
            <a:r>
              <a:rPr lang="en-US" sz="2400" dirty="0"/>
              <a:t>Go To (</a:t>
            </a:r>
            <a:r>
              <a:rPr lang="en-US" sz="2400" dirty="0" err="1"/>
              <a:t>Ctrl+T</a:t>
            </a:r>
            <a:r>
              <a:rPr lang="en-US" sz="2400" dirty="0"/>
              <a:t>) navigation </a:t>
            </a:r>
          </a:p>
          <a:p>
            <a:pPr lvl="1"/>
            <a:r>
              <a:rPr lang="en-US" sz="2000" dirty="0"/>
              <a:t>Now supports </a:t>
            </a:r>
            <a:r>
              <a:rPr lang="en-US" sz="2000" dirty="0" err="1"/>
              <a:t>csproj</a:t>
            </a:r>
            <a:r>
              <a:rPr lang="en-US" sz="2000" dirty="0"/>
              <a:t> files</a:t>
            </a:r>
          </a:p>
          <a:p>
            <a:pPr lvl="1"/>
            <a:r>
              <a:rPr lang="en-US" sz="2000" dirty="0"/>
              <a:t>Preview file before opening</a:t>
            </a:r>
          </a:p>
          <a:p>
            <a:r>
              <a:rPr lang="en-US" sz="2400" dirty="0"/>
              <a:t>Project file editing </a:t>
            </a:r>
          </a:p>
          <a:p>
            <a:r>
              <a:rPr lang="en-US" sz="2400" dirty="0"/>
              <a:t>Find All References: Filter by Read/Write </a:t>
            </a:r>
          </a:p>
          <a:p>
            <a:r>
              <a:rPr lang="en-US" sz="2400" dirty="0"/>
              <a:t>Search local/watch windows</a:t>
            </a:r>
          </a:p>
        </p:txBody>
      </p:sp>
    </p:spTree>
    <p:extLst>
      <p:ext uri="{BB962C8B-B14F-4D97-AF65-F5344CB8AC3E}">
        <p14:creationId xmlns:p14="http://schemas.microsoft.com/office/powerpoint/2010/main" val="23052988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Codefixes and Refactorings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0100"/>
            <a:ext cx="8229600" cy="3905250"/>
          </a:xfrm>
        </p:spPr>
        <p:txBody>
          <a:bodyPr>
            <a:normAutofit/>
          </a:bodyPr>
          <a:lstStyle/>
          <a:p>
            <a:r>
              <a:rPr lang="en-US" sz="1600" dirty="0"/>
              <a:t>Sync namespace and folder name </a:t>
            </a:r>
          </a:p>
          <a:p>
            <a:r>
              <a:rPr lang="en-US" sz="1600" dirty="0"/>
              <a:t>Foreach to LINQ (and back!) </a:t>
            </a:r>
          </a:p>
          <a:p>
            <a:r>
              <a:rPr lang="en-US" sz="1600" dirty="0"/>
              <a:t>Add missing reference for unimported types </a:t>
            </a:r>
          </a:p>
          <a:p>
            <a:r>
              <a:rPr lang="en-US" sz="1600" dirty="0"/>
              <a:t>Invert conditional expressions </a:t>
            </a:r>
          </a:p>
          <a:p>
            <a:r>
              <a:rPr lang="en-US" sz="1600" dirty="0"/>
              <a:t>Extract Interface to same file </a:t>
            </a:r>
          </a:p>
          <a:p>
            <a:r>
              <a:rPr lang="en-US" sz="1600" dirty="0"/>
              <a:t>Pull members up </a:t>
            </a:r>
          </a:p>
          <a:p>
            <a:r>
              <a:rPr lang="en-US" sz="1600" dirty="0"/>
              <a:t>Wrap/indent/align parameters/arguments </a:t>
            </a:r>
          </a:p>
          <a:p>
            <a:r>
              <a:rPr lang="en-US" sz="1600" dirty="0"/>
              <a:t>Regex language support </a:t>
            </a:r>
          </a:p>
          <a:p>
            <a:r>
              <a:rPr lang="en-US" sz="1600" dirty="0"/>
              <a:t>Remove unused expression values and parameters </a:t>
            </a:r>
          </a:p>
          <a:p>
            <a:r>
              <a:rPr lang="en-US" sz="1600" dirty="0"/>
              <a:t>Use Expression/block body for lambda 	</a:t>
            </a:r>
          </a:p>
          <a:p>
            <a:r>
              <a:rPr lang="en-US" sz="1600" dirty="0"/>
              <a:t>Move Type to Namespace (Preview)</a:t>
            </a:r>
          </a:p>
          <a:p>
            <a:r>
              <a:rPr lang="en-US" sz="1600" dirty="0"/>
              <a:t>Regex completion (Preview)</a:t>
            </a:r>
          </a:p>
          <a:p>
            <a:r>
              <a:rPr lang="en-US" sz="1600" dirty="0"/>
              <a:t>Split/Merge nested if statement (Preview)</a:t>
            </a:r>
          </a:p>
        </p:txBody>
      </p:sp>
    </p:spTree>
    <p:extLst>
      <p:ext uri="{BB962C8B-B14F-4D97-AF65-F5344CB8AC3E}">
        <p14:creationId xmlns:p14="http://schemas.microsoft.com/office/powerpoint/2010/main" val="20502060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IntelliCode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Contextual IntelliSense</a:t>
            </a:r>
          </a:p>
          <a:p>
            <a:pPr lvl="1"/>
            <a:r>
              <a:rPr lang="en-US" dirty="0"/>
              <a:t>Visual Studio: C#, XAML</a:t>
            </a:r>
          </a:p>
          <a:p>
            <a:pPr lvl="1"/>
            <a:r>
              <a:rPr lang="en-US" dirty="0"/>
              <a:t>Visual Studio Code: Java, Python, TypeScript/JavaScript</a:t>
            </a:r>
          </a:p>
          <a:p>
            <a:pPr lvl="1"/>
            <a:r>
              <a:rPr lang="en-US" dirty="0"/>
              <a:t>In Preview:</a:t>
            </a:r>
          </a:p>
          <a:p>
            <a:pPr lvl="2"/>
            <a:r>
              <a:rPr lang="en-US" dirty="0"/>
              <a:t>Visual Studio: C# Custom Models, C++, TypeScript/JavaScript </a:t>
            </a:r>
          </a:p>
          <a:p>
            <a:r>
              <a:rPr lang="en-US" dirty="0"/>
              <a:t>Inferred </a:t>
            </a:r>
            <a:r>
              <a:rPr lang="en-US" dirty="0" err="1"/>
              <a:t>EditorConfig</a:t>
            </a:r>
            <a:r>
              <a:rPr lang="en-US" dirty="0"/>
              <a:t> (Preview)</a:t>
            </a:r>
          </a:p>
        </p:txBody>
      </p:sp>
    </p:spTree>
    <p:extLst>
      <p:ext uri="{BB962C8B-B14F-4D97-AF65-F5344CB8AC3E}">
        <p14:creationId xmlns:p14="http://schemas.microsoft.com/office/powerpoint/2010/main" val="34766879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Share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Collaborative co-editing</a:t>
            </a:r>
          </a:p>
          <a:p>
            <a:r>
              <a:rPr lang="en-US" dirty="0"/>
              <a:t>Co-debugging</a:t>
            </a:r>
          </a:p>
          <a:p>
            <a:r>
              <a:rPr lang="en-US" dirty="0"/>
              <a:t>No environment set-up for the guest</a:t>
            </a:r>
          </a:p>
          <a:p>
            <a:r>
              <a:rPr lang="en-US" dirty="0"/>
              <a:t>Up to 5 guests</a:t>
            </a:r>
          </a:p>
          <a:p>
            <a:r>
              <a:rPr lang="en-US" dirty="0"/>
              <a:t>Read/write access</a:t>
            </a:r>
          </a:p>
          <a:p>
            <a:r>
              <a:rPr lang="en-US" dirty="0"/>
              <a:t>Shared terminal</a:t>
            </a:r>
          </a:p>
          <a:p>
            <a:r>
              <a:rPr lang="en-US" dirty="0"/>
              <a:t>Shared servers</a:t>
            </a:r>
          </a:p>
        </p:txBody>
      </p:sp>
    </p:spTree>
    <p:extLst>
      <p:ext uri="{BB962C8B-B14F-4D97-AF65-F5344CB8AC3E}">
        <p14:creationId xmlns:p14="http://schemas.microsoft.com/office/powerpoint/2010/main" val="33995799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Cleanup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Editorconfig </a:t>
            </a:r>
          </a:p>
          <a:p>
            <a:r>
              <a:rPr lang="en-US" dirty="0"/>
              <a:t>Document Health Indicator</a:t>
            </a:r>
          </a:p>
          <a:p>
            <a:r>
              <a:rPr lang="en-US" dirty="0"/>
              <a:t>1-Click code cleanup (Ctrl + K, Ctrl + E)</a:t>
            </a:r>
          </a:p>
          <a:p>
            <a:pPr lvl="1"/>
            <a:r>
              <a:rPr lang="en-US" dirty="0"/>
              <a:t>Profiles</a:t>
            </a:r>
          </a:p>
          <a:p>
            <a:pPr lvl="1"/>
            <a:r>
              <a:rPr lang="en-US" dirty="0"/>
              <a:t>Solution application (Visual Studio 2019 Version 16.1 Preview 2+)</a:t>
            </a:r>
          </a:p>
          <a:p>
            <a:r>
              <a:rPr lang="en-US" dirty="0"/>
              <a:t>Dotnet format </a:t>
            </a:r>
          </a:p>
          <a:p>
            <a:pPr lvl="1"/>
            <a:r>
              <a:rPr lang="en-US" dirty="0"/>
              <a:t>Install via CLI:  </a:t>
            </a:r>
            <a:r>
              <a:rPr lang="en-US" dirty="0">
                <a:latin typeface="Consolas" panose="020B0609020204030204" pitchFamily="49" charset="0"/>
              </a:rPr>
              <a:t>dotnet tool install –g dotnet-format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6442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Explorer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9" y="971550"/>
            <a:ext cx="8229600" cy="3200400"/>
          </a:xfrm>
        </p:spPr>
        <p:txBody>
          <a:bodyPr/>
          <a:lstStyle/>
          <a:p>
            <a:r>
              <a:rPr lang="en-US" sz="1800" dirty="0"/>
              <a:t>Significant memory improvements</a:t>
            </a:r>
          </a:p>
          <a:p>
            <a:r>
              <a:rPr lang="en-US" sz="1800" dirty="0"/>
              <a:t>Persisted test explorer results between closing and opening Visual Studio</a:t>
            </a:r>
          </a:p>
          <a:p>
            <a:r>
              <a:rPr lang="en-US" sz="1800" dirty="0"/>
              <a:t>Filter buttons</a:t>
            </a:r>
          </a:p>
          <a:p>
            <a:r>
              <a:rPr lang="en-US" sz="1800" dirty="0"/>
              <a:t>Customizable hierarchy</a:t>
            </a:r>
          </a:p>
          <a:p>
            <a:r>
              <a:rPr lang="en-US" sz="1800" dirty="0"/>
              <a:t>Customizable and filterable columns</a:t>
            </a:r>
          </a:p>
          <a:p>
            <a:r>
              <a:rPr lang="en-US" sz="1800" dirty="0"/>
              <a:t>Additional ‘Run Failed’ and ‘Run Previous Test Run’ buttons</a:t>
            </a:r>
          </a:p>
          <a:p>
            <a:r>
              <a:rPr lang="en-US" sz="1800" dirty="0"/>
              <a:t>Improved test status pane</a:t>
            </a:r>
          </a:p>
          <a:p>
            <a:r>
              <a:rPr lang="en-US" sz="1800" dirty="0"/>
              <a:t>Playlists tabs</a:t>
            </a:r>
          </a:p>
          <a:p>
            <a:r>
              <a:rPr lang="en-US" sz="1800" dirty="0"/>
              <a:t>Live Unit Testing tab</a:t>
            </a:r>
          </a:p>
          <a:p>
            <a:r>
              <a:rPr lang="en-US" sz="1800" dirty="0"/>
              <a:t>Target framework column for viewing multi-targeted tests</a:t>
            </a:r>
          </a:p>
        </p:txBody>
      </p:sp>
    </p:spTree>
    <p:extLst>
      <p:ext uri="{BB962C8B-B14F-4D97-AF65-F5344CB8AC3E}">
        <p14:creationId xmlns:p14="http://schemas.microsoft.com/office/powerpoint/2010/main" val="25892198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QLintersection">
  <a:themeElements>
    <a:clrScheme name="DEV2019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25A5AB"/>
      </a:accent1>
      <a:accent2>
        <a:srgbClr val="99CACA"/>
      </a:accent2>
      <a:accent3>
        <a:srgbClr val="582865"/>
      </a:accent3>
      <a:accent4>
        <a:srgbClr val="00979F"/>
      </a:accent4>
      <a:accent5>
        <a:srgbClr val="379ECC"/>
      </a:accent5>
      <a:accent6>
        <a:srgbClr val="8ABCDB"/>
      </a:accent6>
      <a:hlink>
        <a:srgbClr val="3194B1"/>
      </a:hlink>
      <a:folHlink>
        <a:srgbClr val="B282AD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algn="ctr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anchor="ctr"/>
      <a:lstStyle>
        <a:defPPr>
          <a:defRPr sz="2000" dirty="0">
            <a:latin typeface="Tekton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6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800" dirty="0">
            <a:solidFill>
              <a:srgbClr val="002060"/>
            </a:solidFill>
            <a:latin typeface="Tekton Pro" pitchFamily="34" charset="0"/>
          </a:defRPr>
        </a:defPPr>
      </a:lstStyle>
    </a:tx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5B9DCC8F7FB4A82840FBDE1FC983A" ma:contentTypeVersion="0" ma:contentTypeDescription="Create a new document." ma:contentTypeScope="" ma:versionID="ecd0916681f32cda70880b341f4a891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498799-B0FC-4B7A-8396-BFC34D80599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EB1AF8-B785-4B22-89EC-168618F34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685463B-57CE-4CE4-B1CF-FE44EB79B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204</Words>
  <Application>Microsoft Office PowerPoint</Application>
  <PresentationFormat>On-screen Show (16:9)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Myriad Pro</vt:lpstr>
      <vt:lpstr>Verdana</vt:lpstr>
      <vt:lpstr>Wingdings</vt:lpstr>
      <vt:lpstr>SQLintersection</vt:lpstr>
      <vt:lpstr>Increase Your .NET Productivity and Streamline Azure Development with Visual Studio 2019</vt:lpstr>
      <vt:lpstr>Agenda</vt:lpstr>
      <vt:lpstr>Shell &amp; UX Overview</vt:lpstr>
      <vt:lpstr>Tooling Improvements</vt:lpstr>
      <vt:lpstr>Codefixes and Refactorings</vt:lpstr>
      <vt:lpstr>IntelliCode</vt:lpstr>
      <vt:lpstr>Live Share</vt:lpstr>
      <vt:lpstr>Code Cleanup</vt:lpstr>
      <vt:lpstr>Test Explorer</vt:lpstr>
      <vt:lpstr>Q&amp;A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SQLintersection Session SQL213  Session Name</dc:title>
  <dc:subject>From raw Ajax to ASP.NET</dc:subject>
  <dc:creator>Kimberly L. Tripp</dc:creator>
  <cp:lastModifiedBy>Kendra Havens</cp:lastModifiedBy>
  <cp:revision>47</cp:revision>
  <cp:lastPrinted>2012-12-21T20:05:00Z</cp:lastPrinted>
  <dcterms:created xsi:type="dcterms:W3CDTF">2014-10-22T19:18:01Z</dcterms:created>
  <dcterms:modified xsi:type="dcterms:W3CDTF">2019-06-13T19:24:35Z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0x0101003865B9DCC8F7FB4A82840FBDE1FC983A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kehavens@microsoft.com</vt:lpwstr>
  </property>
  <property fmtid="{D5CDD505-2E9C-101B-9397-08002B2CF9AE}" pid="6" name="MSIP_Label_f42aa342-8706-4288-bd11-ebb85995028c_SetDate">
    <vt:lpwstr>2019-06-03T18:06:00.2386630Z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ActionId">
    <vt:lpwstr>362fac58-310a-41a6-9b4e-789dcaf32d66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