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463" r:id="rId5"/>
    <p:sldId id="357" r:id="rId6"/>
    <p:sldId id="562" r:id="rId7"/>
    <p:sldId id="542" r:id="rId8"/>
    <p:sldId id="551" r:id="rId9"/>
    <p:sldId id="563" r:id="rId10"/>
    <p:sldId id="550" r:id="rId11"/>
    <p:sldId id="552" r:id="rId12"/>
    <p:sldId id="553" r:id="rId13"/>
    <p:sldId id="554" r:id="rId14"/>
    <p:sldId id="564" r:id="rId15"/>
    <p:sldId id="568" r:id="rId16"/>
    <p:sldId id="565" r:id="rId17"/>
    <p:sldId id="556" r:id="rId18"/>
    <p:sldId id="558" r:id="rId19"/>
    <p:sldId id="559" r:id="rId20"/>
    <p:sldId id="560" r:id="rId21"/>
    <p:sldId id="561" r:id="rId22"/>
    <p:sldId id="311" r:id="rId23"/>
    <p:sldId id="314" r:id="rId24"/>
    <p:sldId id="566" r:id="rId25"/>
    <p:sldId id="567" r:id="rId26"/>
    <p:sldId id="544" r:id="rId27"/>
    <p:sldId id="546" r:id="rId28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1CEDE-8733-465F-987F-CD4C7D145846}">
          <p14:sldIdLst>
            <p14:sldId id="463"/>
            <p14:sldId id="357"/>
            <p14:sldId id="562"/>
            <p14:sldId id="542"/>
            <p14:sldId id="551"/>
            <p14:sldId id="563"/>
            <p14:sldId id="550"/>
            <p14:sldId id="552"/>
            <p14:sldId id="553"/>
            <p14:sldId id="554"/>
            <p14:sldId id="564"/>
            <p14:sldId id="568"/>
            <p14:sldId id="565"/>
            <p14:sldId id="556"/>
            <p14:sldId id="558"/>
            <p14:sldId id="559"/>
            <p14:sldId id="560"/>
            <p14:sldId id="561"/>
            <p14:sldId id="311"/>
            <p14:sldId id="314"/>
            <p14:sldId id="566"/>
            <p14:sldId id="567"/>
            <p14:sldId id="544"/>
            <p14:sldId id="5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2B4"/>
    <a:srgbClr val="D53F32"/>
    <a:srgbClr val="418F89"/>
    <a:srgbClr val="133D80"/>
    <a:srgbClr val="882483"/>
    <a:srgbClr val="8935C8"/>
    <a:srgbClr val="22AFE7"/>
    <a:srgbClr val="005087"/>
    <a:srgbClr val="3366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83844" autoAdjust="0"/>
  </p:normalViewPr>
  <p:slideViewPr>
    <p:cSldViewPr>
      <p:cViewPr varScale="1">
        <p:scale>
          <a:sx n="165" d="100"/>
          <a:sy n="165" d="100"/>
        </p:scale>
        <p:origin x="223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0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" y="9120190"/>
            <a:ext cx="7313613" cy="4794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 algn="ctr"/>
            <a:fld id="{F403B382-5E20-4D88-A964-1D6629C87BBB}" type="slidenum">
              <a:rPr lang="en-US" smtClean="0">
                <a:latin typeface="Calibri Light" pitchFamily="34" charset="0"/>
              </a:rPr>
              <a:pPr algn="ctr"/>
              <a:t>‹#›</a:t>
            </a:fld>
            <a:endParaRPr lang="en-US" dirty="0">
              <a:latin typeface="Calibri Ligh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" y="9134475"/>
            <a:ext cx="2971801" cy="0"/>
          </a:xfrm>
          <a:prstGeom prst="line">
            <a:avLst/>
          </a:prstGeom>
          <a:ln w="317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915400"/>
            <a:ext cx="1219200" cy="51661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343401" y="9134475"/>
            <a:ext cx="2971801" cy="0"/>
          </a:xfrm>
          <a:prstGeom prst="line">
            <a:avLst/>
          </a:prstGeom>
          <a:ln w="317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2482" y="152402"/>
            <a:ext cx="3170238" cy="4794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 algn="ctr"/>
            <a:endParaRPr lang="en-US" sz="14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4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0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9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automatic reconnect chat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64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streamr.azurewebsites.net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0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</a:t>
            </a:r>
            <a:r>
              <a:rPr lang="en-US" dirty="0" err="1"/>
              <a:t>RobotFactory</a:t>
            </a:r>
            <a:r>
              <a:rPr lang="en-US" dirty="0"/>
              <a:t> demo, but highlight the .NET Client part, not the microservices 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75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4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85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Hit counter demo but do it in VS4M so you can publish to App Service without a 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8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0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Push the app into Azure and toggle web sockets to show it continuing to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74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9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2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3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5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Title 32779"/>
          <p:cNvSpPr>
            <a:spLocks noGrp="1" noChangeArrowheads="1"/>
          </p:cNvSpPr>
          <p:nvPr>
            <p:ph type="ctrTitle"/>
          </p:nvPr>
        </p:nvSpPr>
        <p:spPr>
          <a:xfrm>
            <a:off x="685800" y="400050"/>
            <a:ext cx="7772400" cy="1885950"/>
          </a:xfrm>
          <a:noFill/>
        </p:spPr>
        <p:txBody>
          <a:bodyPr anchor="b"/>
          <a:lstStyle>
            <a:lvl1pPr algn="r">
              <a:defRPr sz="3200" b="1">
                <a:solidFill>
                  <a:schemeClr val="accent1"/>
                </a:solidFill>
                <a:latin typeface="Calibri Light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781" name="Subtitle 32780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343150"/>
            <a:ext cx="6400800" cy="971550"/>
          </a:xfrm>
        </p:spPr>
        <p:txBody>
          <a:bodyPr/>
          <a:lstStyle>
            <a:lvl1pPr marL="0" indent="0" algn="r">
              <a:buNone/>
              <a:defRPr b="0">
                <a:latin typeface="Calibri Light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90950"/>
            <a:ext cx="328295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3780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62362"/>
      </p:ext>
    </p:extLst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 rtlCol="0"/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715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446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418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7171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80035"/>
            <a:ext cx="7772400" cy="1125140"/>
          </a:xfrm>
        </p:spPr>
        <p:txBody>
          <a:bodyPr anchor="b"/>
          <a:lstStyle>
            <a:lvl1pPr marL="0" indent="0">
              <a:buNone/>
              <a:defRPr sz="210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371850"/>
            <a:ext cx="7772400" cy="571500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382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2900" b="1" dirty="0">
                <a:solidFill>
                  <a:schemeClr val="accent1"/>
                </a:solidFill>
                <a:latin typeface="+mj-lt"/>
                <a:ea typeface="+mj-ea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66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57200" y="292894"/>
            <a:ext cx="8229600" cy="5715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Demo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3200400"/>
          </a:xfrm>
        </p:spPr>
        <p:txBody>
          <a:bodyPr rtlCol="0"/>
          <a:lstStyle>
            <a:lvl1pPr>
              <a:buClrTx/>
              <a:buFont typeface="Wingdings" pitchFamily="2" charset="2"/>
              <a:buChar char="§"/>
              <a:defRPr sz="2100" b="1">
                <a:latin typeface="Calibri" pitchFamily="34" charset="0"/>
              </a:defRPr>
            </a:lvl1pPr>
            <a:lvl2pPr>
              <a:buClrTx/>
              <a:buFont typeface="Wingdings" pitchFamily="2" charset="2"/>
              <a:buChar char="o"/>
              <a:defRPr sz="1900" b="0">
                <a:latin typeface="Calibri Light" pitchFamily="34" charset="0"/>
              </a:defRPr>
            </a:lvl2pPr>
            <a:lvl3pPr>
              <a:buClrTx/>
              <a:buFont typeface="Wingdings" pitchFamily="2" charset="2"/>
              <a:buChar char="o"/>
              <a:defRPr sz="1700" b="0">
                <a:latin typeface="Calibri Light" pitchFamily="34" charset="0"/>
              </a:defRPr>
            </a:lvl3pPr>
            <a:lvl4pPr>
              <a:buClrTx/>
              <a:buFont typeface="Wingdings" pitchFamily="2" charset="2"/>
              <a:buChar char="o"/>
              <a:defRPr sz="1500" b="0">
                <a:latin typeface="Calibri Light" pitchFamily="34" charset="0"/>
              </a:defRPr>
            </a:lvl4pPr>
            <a:lvl5pPr>
              <a:buClrTx/>
              <a:buFont typeface="Wingdings" pitchFamily="2" charset="2"/>
              <a:buChar char="o"/>
              <a:defRPr sz="1300" b="0">
                <a:latin typeface="Calibri Ligh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5867400" y="4850349"/>
            <a:ext cx="3276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© </a:t>
            </a:r>
            <a:r>
              <a:rPr lang="en-US" sz="900" b="0" u="none" dirty="0" err="1">
                <a:solidFill>
                  <a:srgbClr val="000000"/>
                </a:solidFill>
                <a:latin typeface="Calibri"/>
                <a:cs typeface="Mangal" pitchFamily="18" charset="0"/>
              </a:rPr>
              <a:t>DEVintersection</a:t>
            </a:r>
            <a:r>
              <a:rPr lang="en-US" sz="900" b="0" u="none" dirty="0">
                <a:solidFill>
                  <a:srgbClr val="000000"/>
                </a:solidFill>
                <a:latin typeface="Calibri"/>
                <a:cs typeface="Mangal" pitchFamily="18" charset="0"/>
              </a:rPr>
              <a:t>   All rights reserved.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49"/>
            <a:ext cx="1033535" cy="37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8700"/>
            <a:ext cx="82296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48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hf hdr="0" ftr="0" dt="0"/>
  <p:txStyles>
    <p:titleStyle>
      <a:lvl1pPr marL="0" indent="0" algn="ctr" defTabSz="-13873163" rtl="0" eaLnBrk="1" fontAlgn="base" hangingPunct="1">
        <a:spcBef>
          <a:spcPct val="0"/>
        </a:spcBef>
        <a:spcAft>
          <a:spcPct val="0"/>
        </a:spcAft>
        <a:defRPr lang="en-US" sz="2900" b="1" dirty="0" smtClean="0">
          <a:solidFill>
            <a:schemeClr val="accent1"/>
          </a:solidFill>
          <a:latin typeface="Calibri"/>
          <a:ea typeface="+mj-ea"/>
          <a:cs typeface="Segoe UI" pitchFamily="34" charset="0"/>
        </a:defRPr>
      </a:lvl1pPr>
      <a:lvl2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2pPr>
      <a:lvl3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3pPr>
      <a:lvl4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4pPr>
      <a:lvl5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100" b="1">
          <a:solidFill>
            <a:schemeClr val="tx1"/>
          </a:solidFill>
          <a:latin typeface="Calibri" pitchFamily="34" charset="0"/>
          <a:ea typeface="+mn-ea"/>
          <a:cs typeface="Segoe UI" pitchFamily="34" charset="0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900">
          <a:solidFill>
            <a:schemeClr val="tx1"/>
          </a:solidFill>
          <a:latin typeface="Calibri Light" pitchFamily="34" charset="0"/>
          <a:cs typeface="Segoe UI" pitchFamily="34" charset="0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700">
          <a:solidFill>
            <a:schemeClr val="tx1"/>
          </a:solidFill>
          <a:latin typeface="Calibri Light" pitchFamily="34" charset="0"/>
          <a:cs typeface="Segoe UI" pitchFamily="34" charset="0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500">
          <a:solidFill>
            <a:schemeClr val="tx1"/>
          </a:solidFill>
          <a:latin typeface="Calibri Light" pitchFamily="34" charset="0"/>
          <a:cs typeface="Segoe UI" pitchFamily="34" charset="0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300">
          <a:solidFill>
            <a:schemeClr val="tx1"/>
          </a:solidFill>
          <a:latin typeface="Calibri Light" pitchFamily="34" charset="0"/>
          <a:cs typeface="Segoe UI" pitchFamily="34" charset="0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"/>
            <a:ext cx="7772400" cy="1543050"/>
          </a:xfrm>
        </p:spPr>
        <p:txBody>
          <a:bodyPr/>
          <a:lstStyle/>
          <a:p>
            <a:r>
              <a:rPr lang="en-US" sz="3600" dirty="0">
                <a:solidFill>
                  <a:srgbClr val="133D80"/>
                </a:solidFill>
              </a:rPr>
              <a:t>Real-time All the Things with SignalR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000250"/>
            <a:ext cx="6400800" cy="971550"/>
          </a:xfrm>
        </p:spPr>
        <p:txBody>
          <a:bodyPr/>
          <a:lstStyle/>
          <a:p>
            <a:r>
              <a:rPr lang="en-US" dirty="0"/>
              <a:t>Brady Gaster</a:t>
            </a:r>
          </a:p>
          <a:p>
            <a:r>
              <a:rPr lang="en-US" dirty="0" err="1"/>
              <a:t>bradyg@microsoft.com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bradygaster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mp:transition xmlns:mp="http://schemas.microsoft.com/office/mac/powerpoint/2008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Targeting with SignalR Hubs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1F668-7C50-AE4D-AB32-C8D46955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00" y="812801"/>
            <a:ext cx="2540333" cy="2540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7E6681-68AE-0B4B-AF4F-F19C96DCC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58" y="3308562"/>
            <a:ext cx="1783013" cy="1783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172EC6-1FC6-AB45-9D0C-1621D7DBE8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70121"/>
            <a:ext cx="1783013" cy="17830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073C41-3AB4-5A46-B798-163D260F88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0" y="1584157"/>
            <a:ext cx="1783013" cy="17830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46B1B5-24C7-AD49-917C-6001F43EF9A4}"/>
              </a:ext>
            </a:extLst>
          </p:cNvPr>
          <p:cNvSpPr txBox="1"/>
          <p:nvPr/>
        </p:nvSpPr>
        <p:spPr bwMode="auto">
          <a:xfrm>
            <a:off x="457200" y="3093573"/>
            <a:ext cx="950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Scott (PM)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C7B6AB-1083-B140-BBCB-C8063728EFD2}"/>
              </a:ext>
            </a:extLst>
          </p:cNvPr>
          <p:cNvSpPr txBox="1"/>
          <p:nvPr/>
        </p:nvSpPr>
        <p:spPr bwMode="auto">
          <a:xfrm>
            <a:off x="4037293" y="4783798"/>
            <a:ext cx="9163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Jack (Dev)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B32E0D-0338-044F-B521-7511BB5BBC6B}"/>
              </a:ext>
            </a:extLst>
          </p:cNvPr>
          <p:cNvSpPr txBox="1"/>
          <p:nvPr/>
        </p:nvSpPr>
        <p:spPr bwMode="auto">
          <a:xfrm>
            <a:off x="7723592" y="3057266"/>
            <a:ext cx="9662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Mary (PM)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F3FDFFB7-5E13-F842-B206-F7B9DAD335C9}"/>
              </a:ext>
            </a:extLst>
          </p:cNvPr>
          <p:cNvSpPr txBox="1">
            <a:spLocks/>
          </p:cNvSpPr>
          <p:nvPr/>
        </p:nvSpPr>
        <p:spPr bwMode="auto">
          <a:xfrm>
            <a:off x="272669" y="670001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sz="2400" kern="0" dirty="0" err="1">
                <a:solidFill>
                  <a:schemeClr val="tx1"/>
                </a:solidFill>
              </a:rPr>
              <a:t>Clients.</a:t>
            </a:r>
            <a:r>
              <a:rPr lang="en-US" sz="2400" kern="0" dirty="0" err="1"/>
              <a:t>Groups</a:t>
            </a:r>
            <a:r>
              <a:rPr lang="en-US" sz="2400" kern="0" dirty="0"/>
              <a:t>(“Dev”)</a:t>
            </a:r>
            <a:r>
              <a:rPr lang="en-US" sz="2400" kern="0" dirty="0">
                <a:solidFill>
                  <a:schemeClr val="tx1"/>
                </a:solidFill>
              </a:rPr>
              <a:t>.</a:t>
            </a:r>
            <a:r>
              <a:rPr lang="en-US" sz="2400" kern="0" dirty="0" err="1">
                <a:solidFill>
                  <a:schemeClr val="tx1"/>
                </a:solidFill>
              </a:rPr>
              <a:t>DoWork</a:t>
            </a:r>
            <a:r>
              <a:rPr lang="en-US" sz="2400" kern="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2E2B8D-4DE0-E946-9629-7BA8F0E90C0D}"/>
              </a:ext>
            </a:extLst>
          </p:cNvPr>
          <p:cNvCxnSpPr>
            <a:cxnSpLocks/>
          </p:cNvCxnSpPr>
          <p:nvPr/>
        </p:nvCxnSpPr>
        <p:spPr bwMode="auto">
          <a:xfrm>
            <a:off x="1295400" y="2082967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6F696A-9E8C-F44D-97DF-213A4D6B1802}"/>
              </a:ext>
            </a:extLst>
          </p:cNvPr>
          <p:cNvCxnSpPr>
            <a:cxnSpLocks/>
          </p:cNvCxnSpPr>
          <p:nvPr/>
        </p:nvCxnSpPr>
        <p:spPr bwMode="auto">
          <a:xfrm>
            <a:off x="4495800" y="2952750"/>
            <a:ext cx="0" cy="641183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1561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7596D-7F98-CB40-899D-890C5FA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5950"/>
            <a:ext cx="8229600" cy="571500"/>
          </a:xfrm>
        </p:spPr>
        <p:txBody>
          <a:bodyPr/>
          <a:lstStyle/>
          <a:p>
            <a:r>
              <a:rPr lang="en-US" dirty="0"/>
              <a:t>Demo – Client Targeting and Automatic Reconnect</a:t>
            </a:r>
          </a:p>
        </p:txBody>
      </p:sp>
    </p:spTree>
    <p:extLst>
      <p:ext uri="{BB962C8B-B14F-4D97-AF65-F5344CB8AC3E}">
        <p14:creationId xmlns:p14="http://schemas.microsoft.com/office/powerpoint/2010/main" val="400772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7596D-7F98-CB40-899D-890C5FA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5950"/>
            <a:ext cx="8229600" cy="571500"/>
          </a:xfrm>
        </p:spPr>
        <p:txBody>
          <a:bodyPr/>
          <a:lstStyle/>
          <a:p>
            <a:r>
              <a:rPr lang="en-US" dirty="0"/>
              <a:t>Demo – Streaming with SignalR</a:t>
            </a:r>
          </a:p>
        </p:txBody>
      </p:sp>
    </p:spTree>
    <p:extLst>
      <p:ext uri="{BB962C8B-B14F-4D97-AF65-F5344CB8AC3E}">
        <p14:creationId xmlns:p14="http://schemas.microsoft.com/office/powerpoint/2010/main" val="302644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7596D-7F98-CB40-899D-890C5FA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5950"/>
            <a:ext cx="8229600" cy="571500"/>
          </a:xfrm>
        </p:spPr>
        <p:txBody>
          <a:bodyPr/>
          <a:lstStyle/>
          <a:p>
            <a:r>
              <a:rPr lang="en-US" dirty="0"/>
              <a:t>Demo – Using the .NET Client</a:t>
            </a:r>
          </a:p>
        </p:txBody>
      </p:sp>
    </p:spTree>
    <p:extLst>
      <p:ext uri="{BB962C8B-B14F-4D97-AF65-F5344CB8AC3E}">
        <p14:creationId xmlns:p14="http://schemas.microsoft.com/office/powerpoint/2010/main" val="178830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SignalR Hubs are Server-bound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8A2F44-A344-2247-9A5F-ED6A733F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574300"/>
            <a:ext cx="1919567" cy="1919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1F825-D2D6-2C4B-AA5C-2F03EA1A2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09750"/>
            <a:ext cx="1919567" cy="19195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C301DA-47CB-2E47-9C4D-5DA108C5D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3068980"/>
            <a:ext cx="1919567" cy="191956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5844EF5-AE38-1147-9B10-1D2988484AD0}"/>
              </a:ext>
            </a:extLst>
          </p:cNvPr>
          <p:cNvGrpSpPr/>
          <p:nvPr/>
        </p:nvGrpSpPr>
        <p:grpSpPr>
          <a:xfrm>
            <a:off x="5257800" y="1043417"/>
            <a:ext cx="3251200" cy="3251200"/>
            <a:chOff x="5257800" y="1043417"/>
            <a:chExt cx="3251200" cy="3251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8E297A-418E-9647-820F-6FA38798F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1BFB75F-1A36-B148-9DB3-73258E7DA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A4F324-1C93-DE43-90BC-85EC975B0753}"/>
              </a:ext>
            </a:extLst>
          </p:cNvPr>
          <p:cNvCxnSpPr>
            <a:cxnSpLocks/>
          </p:cNvCxnSpPr>
          <p:nvPr/>
        </p:nvCxnSpPr>
        <p:spPr bwMode="auto">
          <a:xfrm>
            <a:off x="3099640" y="1424176"/>
            <a:ext cx="2826957" cy="1051002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3B62D5-498E-8840-A0E0-8A6E1176833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48001" y="1534083"/>
            <a:ext cx="2854036" cy="103766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0EB662-FE02-F04D-B675-6D02DCEDEC14}"/>
              </a:ext>
            </a:extLst>
          </p:cNvPr>
          <p:cNvCxnSpPr>
            <a:cxnSpLocks/>
          </p:cNvCxnSpPr>
          <p:nvPr/>
        </p:nvCxnSpPr>
        <p:spPr bwMode="auto">
          <a:xfrm flipH="1">
            <a:off x="3099640" y="2812788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87B7CD5-E970-1342-BB22-601CC7D13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099641" y="3068980"/>
            <a:ext cx="2802396" cy="109940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241655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SignalR Hubs are Server-bound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8A2F44-A344-2247-9A5F-ED6A733F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574300"/>
            <a:ext cx="1919567" cy="1919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1F825-D2D6-2C4B-AA5C-2F03EA1A2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09750"/>
            <a:ext cx="1919567" cy="19195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C301DA-47CB-2E47-9C4D-5DA108C5D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3068980"/>
            <a:ext cx="1919567" cy="191956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5844EF5-AE38-1147-9B10-1D2988484AD0}"/>
              </a:ext>
            </a:extLst>
          </p:cNvPr>
          <p:cNvGrpSpPr/>
          <p:nvPr/>
        </p:nvGrpSpPr>
        <p:grpSpPr>
          <a:xfrm>
            <a:off x="5257800" y="1043417"/>
            <a:ext cx="3251200" cy="3251200"/>
            <a:chOff x="5257800" y="1043417"/>
            <a:chExt cx="3251200" cy="3251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8E297A-418E-9647-820F-6FA38798F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1BFB75F-1A36-B148-9DB3-73258E7DA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B69E5E-2FFC-2B49-8319-5F68310C054F}"/>
              </a:ext>
            </a:extLst>
          </p:cNvPr>
          <p:cNvCxnSpPr>
            <a:cxnSpLocks/>
          </p:cNvCxnSpPr>
          <p:nvPr/>
        </p:nvCxnSpPr>
        <p:spPr bwMode="auto">
          <a:xfrm>
            <a:off x="3124200" y="2724150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3B62D5-498E-8840-A0E0-8A6E1176833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48001" y="1534083"/>
            <a:ext cx="2854036" cy="103766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0EB662-FE02-F04D-B675-6D02DCEDEC14}"/>
              </a:ext>
            </a:extLst>
          </p:cNvPr>
          <p:cNvCxnSpPr>
            <a:cxnSpLocks/>
          </p:cNvCxnSpPr>
          <p:nvPr/>
        </p:nvCxnSpPr>
        <p:spPr bwMode="auto">
          <a:xfrm flipH="1">
            <a:off x="3099640" y="2812788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87B7CD5-E970-1342-BB22-601CC7D13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099641" y="3068980"/>
            <a:ext cx="2802396" cy="109940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52525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SignalR Hubs are Server-bound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8A2F44-A344-2247-9A5F-ED6A733F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574300"/>
            <a:ext cx="1919567" cy="1919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1F825-D2D6-2C4B-AA5C-2F03EA1A2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09750"/>
            <a:ext cx="1919567" cy="19195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C301DA-47CB-2E47-9C4D-5DA108C5D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3068980"/>
            <a:ext cx="1919567" cy="191956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5844EF5-AE38-1147-9B10-1D2988484AD0}"/>
              </a:ext>
            </a:extLst>
          </p:cNvPr>
          <p:cNvGrpSpPr/>
          <p:nvPr/>
        </p:nvGrpSpPr>
        <p:grpSpPr>
          <a:xfrm>
            <a:off x="5257800" y="1043417"/>
            <a:ext cx="3251200" cy="3251200"/>
            <a:chOff x="5257800" y="1043417"/>
            <a:chExt cx="3251200" cy="3251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8E297A-418E-9647-820F-6FA38798F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1BFB75F-1A36-B148-9DB3-73258E7DA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04421E-258F-E945-AB91-370754DBA268}"/>
              </a:ext>
            </a:extLst>
          </p:cNvPr>
          <p:cNvCxnSpPr>
            <a:cxnSpLocks/>
          </p:cNvCxnSpPr>
          <p:nvPr/>
        </p:nvCxnSpPr>
        <p:spPr bwMode="auto">
          <a:xfrm flipV="1">
            <a:off x="3107197" y="2980343"/>
            <a:ext cx="2794840" cy="1053684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3B62D5-498E-8840-A0E0-8A6E1176833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48001" y="1534083"/>
            <a:ext cx="2854036" cy="103766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B0EB662-FE02-F04D-B675-6D02DCEDEC14}"/>
              </a:ext>
            </a:extLst>
          </p:cNvPr>
          <p:cNvCxnSpPr>
            <a:cxnSpLocks/>
          </p:cNvCxnSpPr>
          <p:nvPr/>
        </p:nvCxnSpPr>
        <p:spPr bwMode="auto">
          <a:xfrm flipH="1">
            <a:off x="3099640" y="2812788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87B7CD5-E970-1342-BB22-601CC7D13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099641" y="3068980"/>
            <a:ext cx="2802396" cy="1099407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93986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does SignalR not work in a server farm?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8A2F44-A344-2247-9A5F-ED6A733F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574300"/>
            <a:ext cx="1919567" cy="1919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1F825-D2D6-2C4B-AA5C-2F03EA1A2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09750"/>
            <a:ext cx="1919567" cy="19195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C301DA-47CB-2E47-9C4D-5DA108C5D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3068980"/>
            <a:ext cx="1919567" cy="191956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5844EF5-AE38-1147-9B10-1D2988484AD0}"/>
              </a:ext>
            </a:extLst>
          </p:cNvPr>
          <p:cNvGrpSpPr/>
          <p:nvPr/>
        </p:nvGrpSpPr>
        <p:grpSpPr>
          <a:xfrm>
            <a:off x="6045829" y="785437"/>
            <a:ext cx="1646171" cy="1646171"/>
            <a:chOff x="5257800" y="1043417"/>
            <a:chExt cx="3251200" cy="3251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8E297A-418E-9647-820F-6FA38798F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1BFB75F-1A36-B148-9DB3-73258E7DA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B9079F-E6BB-4C42-A1F3-F58BA27DBCF9}"/>
              </a:ext>
            </a:extLst>
          </p:cNvPr>
          <p:cNvGrpSpPr/>
          <p:nvPr/>
        </p:nvGrpSpPr>
        <p:grpSpPr>
          <a:xfrm>
            <a:off x="6045829" y="1954039"/>
            <a:ext cx="1646171" cy="1646171"/>
            <a:chOff x="5257800" y="1043417"/>
            <a:chExt cx="3251200" cy="32512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3CE56A4-8BC7-F94B-80AF-1FA2FDA78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60B8928-6864-C048-9588-523DA60FD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FA1F4C-3DD4-324D-B1A1-B69D7629D3E0}"/>
              </a:ext>
            </a:extLst>
          </p:cNvPr>
          <p:cNvGrpSpPr/>
          <p:nvPr/>
        </p:nvGrpSpPr>
        <p:grpSpPr>
          <a:xfrm>
            <a:off x="6045829" y="3105150"/>
            <a:ext cx="1646171" cy="1646171"/>
            <a:chOff x="5257800" y="1043417"/>
            <a:chExt cx="3251200" cy="325120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642749E-0A59-474B-9BD5-29C8FA2B7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1815F72-66F5-C44C-BCAA-B9528D020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7959B01-90A8-DD47-B153-06846A0E6D89}"/>
              </a:ext>
            </a:extLst>
          </p:cNvPr>
          <p:cNvCxnSpPr>
            <a:cxnSpLocks/>
          </p:cNvCxnSpPr>
          <p:nvPr/>
        </p:nvCxnSpPr>
        <p:spPr bwMode="auto">
          <a:xfrm>
            <a:off x="3291166" y="1428750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4294E7-A109-DF48-A8A1-923E6EACB356}"/>
              </a:ext>
            </a:extLst>
          </p:cNvPr>
          <p:cNvCxnSpPr>
            <a:cxnSpLocks/>
          </p:cNvCxnSpPr>
          <p:nvPr/>
        </p:nvCxnSpPr>
        <p:spPr bwMode="auto">
          <a:xfrm flipH="1">
            <a:off x="3266606" y="1517388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BA050-2A1C-3B4C-B657-35E7B458C884}"/>
              </a:ext>
            </a:extLst>
          </p:cNvPr>
          <p:cNvCxnSpPr>
            <a:cxnSpLocks/>
          </p:cNvCxnSpPr>
          <p:nvPr/>
        </p:nvCxnSpPr>
        <p:spPr bwMode="auto">
          <a:xfrm>
            <a:off x="3315726" y="2635512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51462F7-B413-9F45-8A56-FE204FC477FD}"/>
              </a:ext>
            </a:extLst>
          </p:cNvPr>
          <p:cNvCxnSpPr>
            <a:cxnSpLocks/>
          </p:cNvCxnSpPr>
          <p:nvPr/>
        </p:nvCxnSpPr>
        <p:spPr bwMode="auto">
          <a:xfrm flipH="1">
            <a:off x="3291166" y="2724150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DB136F6-A038-A44A-9DEE-D76DF9ACCEB7}"/>
              </a:ext>
            </a:extLst>
          </p:cNvPr>
          <p:cNvCxnSpPr>
            <a:cxnSpLocks/>
          </p:cNvCxnSpPr>
          <p:nvPr/>
        </p:nvCxnSpPr>
        <p:spPr bwMode="auto">
          <a:xfrm>
            <a:off x="3291166" y="3906095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0A9DD2-3EC2-BE45-ABF4-68977C1A28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266606" y="3994733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65291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you add a backplane, yes!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8A2F44-A344-2247-9A5F-ED6A733F5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574300"/>
            <a:ext cx="1919567" cy="19195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1F825-D2D6-2C4B-AA5C-2F03EA1A2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09750"/>
            <a:ext cx="1919567" cy="19195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C301DA-47CB-2E47-9C4D-5DA108C5D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3068980"/>
            <a:ext cx="1919567" cy="191956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5844EF5-AE38-1147-9B10-1D2988484AD0}"/>
              </a:ext>
            </a:extLst>
          </p:cNvPr>
          <p:cNvGrpSpPr/>
          <p:nvPr/>
        </p:nvGrpSpPr>
        <p:grpSpPr>
          <a:xfrm>
            <a:off x="6045829" y="785437"/>
            <a:ext cx="1646171" cy="1646171"/>
            <a:chOff x="5257800" y="1043417"/>
            <a:chExt cx="3251200" cy="3251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48E297A-418E-9647-820F-6FA38798F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1BFB75F-1A36-B148-9DB3-73258E7DA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B9079F-E6BB-4C42-A1F3-F58BA27DBCF9}"/>
              </a:ext>
            </a:extLst>
          </p:cNvPr>
          <p:cNvGrpSpPr/>
          <p:nvPr/>
        </p:nvGrpSpPr>
        <p:grpSpPr>
          <a:xfrm>
            <a:off x="6045829" y="1954039"/>
            <a:ext cx="1646171" cy="1646171"/>
            <a:chOff x="5257800" y="1043417"/>
            <a:chExt cx="3251200" cy="32512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3CE56A4-8BC7-F94B-80AF-1FA2FDA78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60B8928-6864-C048-9588-523DA60FD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BFA1F4C-3DD4-324D-B1A1-B69D7629D3E0}"/>
              </a:ext>
            </a:extLst>
          </p:cNvPr>
          <p:cNvGrpSpPr/>
          <p:nvPr/>
        </p:nvGrpSpPr>
        <p:grpSpPr>
          <a:xfrm>
            <a:off x="6045829" y="3105150"/>
            <a:ext cx="1646171" cy="1646171"/>
            <a:chOff x="5257800" y="1043417"/>
            <a:chExt cx="3251200" cy="325120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642749E-0A59-474B-9BD5-29C8FA2B7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043417"/>
              <a:ext cx="3251200" cy="32512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1815F72-66F5-C44C-BCAA-B9528D020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283" y="1634116"/>
              <a:ext cx="1166234" cy="1166234"/>
            </a:xfrm>
            <a:prstGeom prst="rect">
              <a:avLst/>
            </a:prstGeom>
          </p:spPr>
        </p:pic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4294E7-A109-DF48-A8A1-923E6EACB356}"/>
              </a:ext>
            </a:extLst>
          </p:cNvPr>
          <p:cNvCxnSpPr>
            <a:cxnSpLocks/>
          </p:cNvCxnSpPr>
          <p:nvPr/>
        </p:nvCxnSpPr>
        <p:spPr bwMode="auto">
          <a:xfrm flipH="1">
            <a:off x="3266606" y="1517388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BA050-2A1C-3B4C-B657-35E7B458C884}"/>
              </a:ext>
            </a:extLst>
          </p:cNvPr>
          <p:cNvCxnSpPr>
            <a:cxnSpLocks/>
          </p:cNvCxnSpPr>
          <p:nvPr/>
        </p:nvCxnSpPr>
        <p:spPr bwMode="auto">
          <a:xfrm>
            <a:off x="3315726" y="2635512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51462F7-B413-9F45-8A56-FE204FC477FD}"/>
              </a:ext>
            </a:extLst>
          </p:cNvPr>
          <p:cNvCxnSpPr>
            <a:cxnSpLocks/>
          </p:cNvCxnSpPr>
          <p:nvPr/>
        </p:nvCxnSpPr>
        <p:spPr bwMode="auto">
          <a:xfrm flipH="1">
            <a:off x="3291166" y="2724150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0A9DD2-3EC2-BE45-ABF4-68977C1A2810}"/>
              </a:ext>
            </a:extLst>
          </p:cNvPr>
          <p:cNvCxnSpPr>
            <a:cxnSpLocks/>
          </p:cNvCxnSpPr>
          <p:nvPr/>
        </p:nvCxnSpPr>
        <p:spPr bwMode="auto">
          <a:xfrm flipH="1">
            <a:off x="3266606" y="3994733"/>
            <a:ext cx="2802397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C84884-B0D0-314D-8EEF-E7AEB91531DE}"/>
              </a:ext>
            </a:extLst>
          </p:cNvPr>
          <p:cNvGrpSpPr/>
          <p:nvPr/>
        </p:nvGrpSpPr>
        <p:grpSpPr>
          <a:xfrm>
            <a:off x="8139032" y="692412"/>
            <a:ext cx="533400" cy="3886200"/>
            <a:chOff x="8139032" y="692412"/>
            <a:chExt cx="533400" cy="38862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23D5DB7-2DB3-AA42-B044-0098EC2A35AA}"/>
                </a:ext>
              </a:extLst>
            </p:cNvPr>
            <p:cNvSpPr/>
            <p:nvPr/>
          </p:nvSpPr>
          <p:spPr bwMode="auto">
            <a:xfrm>
              <a:off x="8139032" y="692412"/>
              <a:ext cx="533400" cy="3886200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en-US" sz="2000" dirty="0">
                <a:latin typeface="Tekton Pro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534A53C-7ACC-D640-9CC7-491B5862070E}"/>
                </a:ext>
              </a:extLst>
            </p:cNvPr>
            <p:cNvSpPr txBox="1"/>
            <p:nvPr/>
          </p:nvSpPr>
          <p:spPr bwMode="auto">
            <a:xfrm rot="5400000">
              <a:off x="7467818" y="2450846"/>
              <a:ext cx="18758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Tekton Pro" pitchFamily="34" charset="0"/>
                </a:rPr>
                <a:t>SignalR Backplane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0040256-EB4F-C84E-96A5-9C635B6EC260}"/>
              </a:ext>
            </a:extLst>
          </p:cNvPr>
          <p:cNvCxnSpPr>
            <a:cxnSpLocks/>
          </p:cNvCxnSpPr>
          <p:nvPr/>
        </p:nvCxnSpPr>
        <p:spPr bwMode="auto">
          <a:xfrm>
            <a:off x="7325566" y="2568720"/>
            <a:ext cx="751634" cy="7872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D307C71-B74F-A647-B8DA-6E8F9E943F72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1006" y="2657358"/>
            <a:ext cx="776194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B951285-CB56-3645-87A3-CAA8744F284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3903" y="3994733"/>
            <a:ext cx="776194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88F24F4-14F1-3849-B3CA-4E8D68106B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1006" y="1517388"/>
            <a:ext cx="776194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2941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FAEEE1AB-6779-47C6-90AF-558D7D123647}"/>
              </a:ext>
            </a:extLst>
          </p:cNvPr>
          <p:cNvSpPr/>
          <p:nvPr/>
        </p:nvSpPr>
        <p:spPr>
          <a:xfrm>
            <a:off x="2097881" y="2193727"/>
            <a:ext cx="1062038" cy="3905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9223A30E-9AA9-4ED7-8F9F-411DE2539379}"/>
              </a:ext>
            </a:extLst>
          </p:cNvPr>
          <p:cNvSpPr/>
          <p:nvPr/>
        </p:nvSpPr>
        <p:spPr>
          <a:xfrm>
            <a:off x="2097881" y="2847975"/>
            <a:ext cx="1062038" cy="3905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BAD88E2E-AE77-45AA-83C6-45C69367225D}"/>
              </a:ext>
            </a:extLst>
          </p:cNvPr>
          <p:cNvSpPr/>
          <p:nvPr/>
        </p:nvSpPr>
        <p:spPr>
          <a:xfrm>
            <a:off x="2097881" y="3502223"/>
            <a:ext cx="1062038" cy="3905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C2109603-0DDD-4929-A138-2147803524E4}"/>
              </a:ext>
            </a:extLst>
          </p:cNvPr>
          <p:cNvSpPr/>
          <p:nvPr/>
        </p:nvSpPr>
        <p:spPr>
          <a:xfrm>
            <a:off x="2122885" y="4156472"/>
            <a:ext cx="1062038" cy="3905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9E45A314-CB68-46E0-9688-E216F307D44E}"/>
              </a:ext>
            </a:extLst>
          </p:cNvPr>
          <p:cNvSpPr/>
          <p:nvPr/>
        </p:nvSpPr>
        <p:spPr>
          <a:xfrm>
            <a:off x="5984081" y="3111698"/>
            <a:ext cx="1062038" cy="39052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2" name="Arrow: Left-Right 21">
            <a:extLst>
              <a:ext uri="{FF2B5EF4-FFF2-40B4-BE49-F238E27FC236}">
                <a16:creationId xmlns:a16="http://schemas.microsoft.com/office/drawing/2014/main" id="{61A78B47-36C2-47F4-B594-F6D568943712}"/>
              </a:ext>
            </a:extLst>
          </p:cNvPr>
          <p:cNvSpPr/>
          <p:nvPr/>
        </p:nvSpPr>
        <p:spPr>
          <a:xfrm>
            <a:off x="2097882" y="2205387"/>
            <a:ext cx="4879181" cy="370777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83F185AB-80EB-4FA4-84EE-9743F85891DE}"/>
              </a:ext>
            </a:extLst>
          </p:cNvPr>
          <p:cNvSpPr/>
          <p:nvPr/>
        </p:nvSpPr>
        <p:spPr>
          <a:xfrm>
            <a:off x="2097880" y="2857849"/>
            <a:ext cx="4879181" cy="370777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93B225CE-048E-41A7-B526-CF8DE6153C34}"/>
              </a:ext>
            </a:extLst>
          </p:cNvPr>
          <p:cNvSpPr/>
          <p:nvPr/>
        </p:nvSpPr>
        <p:spPr>
          <a:xfrm>
            <a:off x="2097880" y="3502223"/>
            <a:ext cx="4879181" cy="370777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E5A2FA58-8770-4F93-BA11-692824B990CE}"/>
              </a:ext>
            </a:extLst>
          </p:cNvPr>
          <p:cNvSpPr/>
          <p:nvPr/>
        </p:nvSpPr>
        <p:spPr>
          <a:xfrm>
            <a:off x="2128354" y="4175352"/>
            <a:ext cx="4879181" cy="370777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6B04E-456C-458E-AB33-5B0EAD501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</a:t>
            </a:r>
            <a:r>
              <a:rPr lang="en-US" dirty="0" err="1"/>
              <a:t>SignalR</a:t>
            </a:r>
            <a:r>
              <a:rPr lang="en-US" dirty="0"/>
              <a:t>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7F85-442B-49A4-B269-B3050AC91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The Azure SignalR Service is a managed service for handling real-time communication with your app. It is “like a backplane,” but better.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F487C0-81EA-4FA9-9BCF-82317B7B0F85}"/>
              </a:ext>
            </a:extLst>
          </p:cNvPr>
          <p:cNvSpPr/>
          <p:nvPr/>
        </p:nvSpPr>
        <p:spPr>
          <a:xfrm>
            <a:off x="747712" y="2099072"/>
            <a:ext cx="1300163" cy="56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Client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AB1657-374A-4CB7-8B3A-FB9398C6EDB8}"/>
              </a:ext>
            </a:extLst>
          </p:cNvPr>
          <p:cNvSpPr/>
          <p:nvPr/>
        </p:nvSpPr>
        <p:spPr>
          <a:xfrm>
            <a:off x="747712" y="2762250"/>
            <a:ext cx="1300163" cy="56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Client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FBF3D8-BE4B-48B9-8208-42D43E486A67}"/>
              </a:ext>
            </a:extLst>
          </p:cNvPr>
          <p:cNvSpPr/>
          <p:nvPr/>
        </p:nvSpPr>
        <p:spPr>
          <a:xfrm>
            <a:off x="747712" y="3416498"/>
            <a:ext cx="1300163" cy="56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Client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58ACFE-8922-4839-AAA9-E07F23C14E11}"/>
              </a:ext>
            </a:extLst>
          </p:cNvPr>
          <p:cNvSpPr/>
          <p:nvPr/>
        </p:nvSpPr>
        <p:spPr>
          <a:xfrm>
            <a:off x="747712" y="4070747"/>
            <a:ext cx="1300163" cy="56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Client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85766A-1561-4369-B61F-59FEBDCF887E}"/>
              </a:ext>
            </a:extLst>
          </p:cNvPr>
          <p:cNvSpPr/>
          <p:nvPr/>
        </p:nvSpPr>
        <p:spPr>
          <a:xfrm>
            <a:off x="7096125" y="2048471"/>
            <a:ext cx="1300163" cy="2584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App Server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B2515708-A36F-4ED6-A855-18BEF99ADBC1}"/>
              </a:ext>
            </a:extLst>
          </p:cNvPr>
          <p:cNvSpPr/>
          <p:nvPr/>
        </p:nvSpPr>
        <p:spPr>
          <a:xfrm>
            <a:off x="3209925" y="2099073"/>
            <a:ext cx="2724150" cy="2584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Azure </a:t>
            </a:r>
            <a:r>
              <a:rPr lang="en-US" dirty="0" err="1">
                <a:latin typeface="+mj-lt"/>
              </a:rPr>
              <a:t>SignalR</a:t>
            </a:r>
            <a:r>
              <a:rPr lang="en-US" dirty="0">
                <a:latin typeface="+mj-lt"/>
              </a:rPr>
              <a:t> Service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435561-342A-4974-BC6E-D800C4D669FE}"/>
              </a:ext>
            </a:extLst>
          </p:cNvPr>
          <p:cNvSpPr/>
          <p:nvPr/>
        </p:nvSpPr>
        <p:spPr>
          <a:xfrm>
            <a:off x="1485900" y="2284810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356B59-1F01-48AD-AFC2-C4D8A5AF83FD}"/>
              </a:ext>
            </a:extLst>
          </p:cNvPr>
          <p:cNvSpPr/>
          <p:nvPr/>
        </p:nvSpPr>
        <p:spPr>
          <a:xfrm>
            <a:off x="1485900" y="2947988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63D665-00AD-4FFB-BC8F-DC23672A3332}"/>
              </a:ext>
            </a:extLst>
          </p:cNvPr>
          <p:cNvSpPr/>
          <p:nvPr/>
        </p:nvSpPr>
        <p:spPr>
          <a:xfrm>
            <a:off x="1485899" y="3602236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7112FA-3EF9-448A-A5AC-65A83BD455FE}"/>
              </a:ext>
            </a:extLst>
          </p:cNvPr>
          <p:cNvSpPr/>
          <p:nvPr/>
        </p:nvSpPr>
        <p:spPr>
          <a:xfrm>
            <a:off x="1485898" y="4256484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DF51B1-21AB-4332-AC66-3B061AC65F12}"/>
              </a:ext>
            </a:extLst>
          </p:cNvPr>
          <p:cNvSpPr/>
          <p:nvPr/>
        </p:nvSpPr>
        <p:spPr>
          <a:xfrm>
            <a:off x="3209924" y="2943225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0A45B8-A96E-41F9-A9D2-B2DD0F61BDFA}"/>
              </a:ext>
            </a:extLst>
          </p:cNvPr>
          <p:cNvSpPr/>
          <p:nvPr/>
        </p:nvSpPr>
        <p:spPr>
          <a:xfrm>
            <a:off x="5372101" y="3200697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678A7-8442-43DD-9B78-9E066FD52148}"/>
              </a:ext>
            </a:extLst>
          </p:cNvPr>
          <p:cNvSpPr/>
          <p:nvPr/>
        </p:nvSpPr>
        <p:spPr>
          <a:xfrm>
            <a:off x="7096124" y="3211711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732750-8978-4511-B700-13D26A49B4A5}"/>
              </a:ext>
            </a:extLst>
          </p:cNvPr>
          <p:cNvSpPr/>
          <p:nvPr/>
        </p:nvSpPr>
        <p:spPr>
          <a:xfrm>
            <a:off x="3209924" y="2289274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966ED1-C972-4C16-91A4-BE38AA5436AA}"/>
              </a:ext>
            </a:extLst>
          </p:cNvPr>
          <p:cNvSpPr/>
          <p:nvPr/>
        </p:nvSpPr>
        <p:spPr>
          <a:xfrm>
            <a:off x="3209924" y="3595391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882B97F-E917-45A4-B4BB-D2CCA89211FA}"/>
              </a:ext>
            </a:extLst>
          </p:cNvPr>
          <p:cNvSpPr/>
          <p:nvPr/>
        </p:nvSpPr>
        <p:spPr>
          <a:xfrm>
            <a:off x="3211115" y="4256484"/>
            <a:ext cx="561976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+mj-lt"/>
              </a:rPr>
              <a:t>SignalR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801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5350"/>
            <a:ext cx="8229600" cy="3200400"/>
          </a:xfrm>
        </p:spPr>
        <p:txBody>
          <a:bodyPr/>
          <a:lstStyle/>
          <a:p>
            <a:r>
              <a:rPr lang="en-US" dirty="0"/>
              <a:t>SignalR 101</a:t>
            </a:r>
          </a:p>
          <a:p>
            <a:r>
              <a:rPr lang="en-US" dirty="0"/>
              <a:t>Client Negotiation</a:t>
            </a:r>
          </a:p>
          <a:p>
            <a:r>
              <a:rPr lang="en-US" dirty="0"/>
              <a:t>Client targeting with SignalR Hubs</a:t>
            </a:r>
          </a:p>
          <a:p>
            <a:r>
              <a:rPr lang="en-US" dirty="0"/>
              <a:t>Using the .NET SignalR Client in Kubernetes</a:t>
            </a:r>
          </a:p>
          <a:p>
            <a:r>
              <a:rPr lang="en-US" dirty="0"/>
              <a:t>Streaming with SignalR</a:t>
            </a:r>
          </a:p>
          <a:p>
            <a:r>
              <a:rPr lang="en-US" dirty="0"/>
              <a:t>Enabling Automatic Reconnection</a:t>
            </a:r>
          </a:p>
          <a:p>
            <a:r>
              <a:rPr lang="en-US" dirty="0"/>
              <a:t>Scaling out using Azure SignalR Service</a:t>
            </a:r>
          </a:p>
          <a:p>
            <a:r>
              <a:rPr lang="en-US" dirty="0"/>
              <a:t>Serverless SignalR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6566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8C61-077A-4C01-90C9-C373C9C4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</a:t>
            </a:r>
            <a:r>
              <a:rPr lang="en-US" dirty="0" err="1"/>
              <a:t>SignalR</a:t>
            </a:r>
            <a:r>
              <a:rPr lang="en-US" dirty="0"/>
              <a:t>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2B4F39-AC3D-4475-9D63-76BE341EC0A5}"/>
              </a:ext>
            </a:extLst>
          </p:cNvPr>
          <p:cNvSpPr/>
          <p:nvPr/>
        </p:nvSpPr>
        <p:spPr>
          <a:xfrm>
            <a:off x="628650" y="1268016"/>
            <a:ext cx="1572823" cy="866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Client</a:t>
            </a:r>
            <a:endParaRPr lang="en-US" dirty="0"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B69945-E2DA-4D09-A922-1D4D410A5B92}"/>
              </a:ext>
            </a:extLst>
          </p:cNvPr>
          <p:cNvSpPr/>
          <p:nvPr/>
        </p:nvSpPr>
        <p:spPr>
          <a:xfrm>
            <a:off x="6942528" y="1268016"/>
            <a:ext cx="1572823" cy="866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App Server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6A682A90-2F7F-4F42-9CA4-990A5A0F7571}"/>
              </a:ext>
            </a:extLst>
          </p:cNvPr>
          <p:cNvSpPr/>
          <p:nvPr/>
        </p:nvSpPr>
        <p:spPr>
          <a:xfrm>
            <a:off x="3475541" y="3042982"/>
            <a:ext cx="2192918" cy="18266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Azure </a:t>
            </a:r>
            <a:r>
              <a:rPr lang="en-US" dirty="0" err="1">
                <a:latin typeface="+mj-lt"/>
              </a:rPr>
              <a:t>SignalR</a:t>
            </a:r>
            <a:r>
              <a:rPr lang="en-US" dirty="0">
                <a:latin typeface="+mj-lt"/>
              </a:rPr>
              <a:t> Service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ADA0272-13A4-4ECB-81BF-5C5988DA9A18}"/>
              </a:ext>
            </a:extLst>
          </p:cNvPr>
          <p:cNvSpPr/>
          <p:nvPr/>
        </p:nvSpPr>
        <p:spPr>
          <a:xfrm>
            <a:off x="2343493" y="1412368"/>
            <a:ext cx="4391310" cy="5143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1. Authenticate and connect to App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1D98F6-9DEB-4B23-BFFD-DCE2A45C183B}"/>
              </a:ext>
            </a:extLst>
          </p:cNvPr>
          <p:cNvSpPr/>
          <p:nvPr/>
        </p:nvSpPr>
        <p:spPr>
          <a:xfrm rot="19576740" flipH="1">
            <a:off x="4805560" y="2637832"/>
            <a:ext cx="2246579" cy="5143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+mj-lt"/>
              </a:rPr>
              <a:t>2. Request </a:t>
            </a:r>
            <a:r>
              <a:rPr lang="en-US" sz="1400" dirty="0" err="1">
                <a:latin typeface="+mj-lt"/>
              </a:rPr>
              <a:t>Auth</a:t>
            </a:r>
            <a:r>
              <a:rPr lang="en-US" sz="1400" dirty="0">
                <a:latin typeface="+mj-lt"/>
              </a:rPr>
              <a:t> Token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99698C47-FD12-4D6F-9B9A-D8CFE53A88AD}"/>
              </a:ext>
            </a:extLst>
          </p:cNvPr>
          <p:cNvSpPr/>
          <p:nvPr/>
        </p:nvSpPr>
        <p:spPr>
          <a:xfrm rot="19576740" flipH="1">
            <a:off x="4858709" y="2632294"/>
            <a:ext cx="2246579" cy="51435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3. Return </a:t>
            </a:r>
            <a:r>
              <a:rPr lang="en-US" dirty="0" err="1">
                <a:latin typeface="+mj-lt"/>
              </a:rPr>
              <a:t>Auth</a:t>
            </a:r>
            <a:r>
              <a:rPr lang="en-US" dirty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Token</a:t>
            </a:r>
            <a:endParaRPr lang="en-US" dirty="0">
              <a:latin typeface="+mj-lt"/>
            </a:endParaRP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B40D06F0-9EAE-4EBA-BEAA-179FA68A1379}"/>
              </a:ext>
            </a:extLst>
          </p:cNvPr>
          <p:cNvSpPr/>
          <p:nvPr/>
        </p:nvSpPr>
        <p:spPr>
          <a:xfrm>
            <a:off x="2376344" y="1417906"/>
            <a:ext cx="4391310" cy="51435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+mj-lt"/>
              </a:rPr>
              <a:t>4. Send “Redirect” Response with </a:t>
            </a:r>
            <a:r>
              <a:rPr lang="en-US" sz="1400" dirty="0" err="1">
                <a:latin typeface="+mj-lt"/>
              </a:rPr>
              <a:t>Auth</a:t>
            </a:r>
            <a:r>
              <a:rPr lang="en-US" sz="1400" dirty="0">
                <a:latin typeface="+mj-lt"/>
              </a:rPr>
              <a:t> Token and URL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393F1C5-179D-4379-877D-65E45BACF5C3}"/>
              </a:ext>
            </a:extLst>
          </p:cNvPr>
          <p:cNvSpPr/>
          <p:nvPr/>
        </p:nvSpPr>
        <p:spPr>
          <a:xfrm rot="2215378">
            <a:off x="2041441" y="2434999"/>
            <a:ext cx="1886471" cy="51435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+mj-lt"/>
              </a:rPr>
              <a:t>5. Connect to Service</a:t>
            </a:r>
          </a:p>
        </p:txBody>
      </p:sp>
    </p:spTree>
    <p:extLst>
      <p:ext uri="{BB962C8B-B14F-4D97-AF65-F5344CB8AC3E}">
        <p14:creationId xmlns:p14="http://schemas.microsoft.com/office/powerpoint/2010/main" val="1297264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7596D-7F98-CB40-899D-890C5FA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5950"/>
            <a:ext cx="8229600" cy="571500"/>
          </a:xfrm>
        </p:spPr>
        <p:txBody>
          <a:bodyPr/>
          <a:lstStyle/>
          <a:p>
            <a:r>
              <a:rPr lang="en-US" dirty="0"/>
              <a:t>Demo – Scaling out with Azure SignalR Service</a:t>
            </a:r>
          </a:p>
        </p:txBody>
      </p:sp>
    </p:spTree>
    <p:extLst>
      <p:ext uri="{BB962C8B-B14F-4D97-AF65-F5344CB8AC3E}">
        <p14:creationId xmlns:p14="http://schemas.microsoft.com/office/powerpoint/2010/main" val="165739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7596D-7F98-CB40-899D-890C5FA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5950"/>
            <a:ext cx="8229600" cy="571500"/>
          </a:xfrm>
        </p:spPr>
        <p:txBody>
          <a:bodyPr/>
          <a:lstStyle/>
          <a:p>
            <a:r>
              <a:rPr lang="en-US" dirty="0"/>
              <a:t>Demo – Serverless SignalR with Azure Functions</a:t>
            </a:r>
          </a:p>
        </p:txBody>
      </p:sp>
    </p:spTree>
    <p:extLst>
      <p:ext uri="{BB962C8B-B14F-4D97-AF65-F5344CB8AC3E}">
        <p14:creationId xmlns:p14="http://schemas.microsoft.com/office/powerpoint/2010/main" val="228724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028700"/>
            <a:ext cx="8229600" cy="3257550"/>
          </a:xfrm>
        </p:spPr>
        <p:txBody>
          <a:bodyPr/>
          <a:lstStyle/>
          <a:p>
            <a:r>
              <a:rPr lang="en-US" dirty="0"/>
              <a:t>SignalR Docs - http://</a:t>
            </a:r>
            <a:r>
              <a:rPr lang="en-US" dirty="0" err="1"/>
              <a:t>aka.ms</a:t>
            </a:r>
            <a:r>
              <a:rPr lang="en-US" dirty="0"/>
              <a:t>/</a:t>
            </a:r>
            <a:r>
              <a:rPr lang="en-US" dirty="0" err="1"/>
              <a:t>signalr</a:t>
            </a:r>
            <a:r>
              <a:rPr lang="en-US" dirty="0"/>
              <a:t>/docs</a:t>
            </a:r>
          </a:p>
          <a:p>
            <a:r>
              <a:rPr lang="en-US" dirty="0"/>
              <a:t>Azure SignalR Service Docs - http://</a:t>
            </a:r>
            <a:r>
              <a:rPr lang="en-US" dirty="0" err="1"/>
              <a:t>aka.ms</a:t>
            </a:r>
            <a:r>
              <a:rPr lang="en-US" dirty="0"/>
              <a:t>/</a:t>
            </a:r>
            <a:r>
              <a:rPr lang="en-US" dirty="0" err="1"/>
              <a:t>signalr</a:t>
            </a:r>
            <a:r>
              <a:rPr lang="en-US" dirty="0"/>
              <a:t>/service/docs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6065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218010"/>
            <a:ext cx="7772400" cy="1125140"/>
          </a:xfrm>
        </p:spPr>
        <p:txBody>
          <a:bodyPr/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Please use </a:t>
            </a:r>
            <a:r>
              <a:rPr lang="en-US" sz="2400" i="1" dirty="0" err="1">
                <a:solidFill>
                  <a:schemeClr val="accent1"/>
                </a:solidFill>
                <a:latin typeface="+mj-lt"/>
              </a:rPr>
              <a:t>EventsXD</a:t>
            </a:r>
            <a:r>
              <a:rPr lang="en-US" sz="2400" i="1" dirty="0">
                <a:solidFill>
                  <a:schemeClr val="accent1"/>
                </a:solidFill>
                <a:latin typeface="+mj-lt"/>
              </a:rPr>
              <a:t> to fill out a session evaluation.</a:t>
            </a:r>
            <a:br>
              <a:rPr lang="en-US" sz="2400" i="1" dirty="0">
                <a:solidFill>
                  <a:schemeClr val="accent1"/>
                </a:solidFill>
                <a:latin typeface="+mj-lt"/>
              </a:rPr>
            </a:b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685800" y="240030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yriad Pro" pitchFamily="34" charset="0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pPr algn="r"/>
            <a:r>
              <a:rPr lang="en-US" sz="4800" kern="0" dirty="0">
                <a:solidFill>
                  <a:schemeClr val="accent1"/>
                </a:solidFill>
                <a:latin typeface="+mj-lt"/>
                <a:cs typeface="Mangal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039315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a demo!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C925B6-A39F-9E4B-8D65-899E298F6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315" y="1228725"/>
            <a:ext cx="435737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Negotiation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BDF7762-66F6-0745-A68F-326FC3B75645}"/>
              </a:ext>
            </a:extLst>
          </p:cNvPr>
          <p:cNvGrpSpPr/>
          <p:nvPr/>
        </p:nvGrpSpPr>
        <p:grpSpPr>
          <a:xfrm>
            <a:off x="1866700" y="3705826"/>
            <a:ext cx="5417820" cy="290803"/>
            <a:chOff x="2125980" y="4642739"/>
            <a:chExt cx="6880860" cy="369332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DD5FC8E-14EA-E441-95FE-C7DE3FB71916}"/>
                </a:ext>
              </a:extLst>
            </p:cNvPr>
            <p:cNvCxnSpPr/>
            <p:nvPr/>
          </p:nvCxnSpPr>
          <p:spPr>
            <a:xfrm>
              <a:off x="2125980" y="4893534"/>
              <a:ext cx="6880860" cy="0"/>
            </a:xfrm>
            <a:prstGeom prst="straightConnector1">
              <a:avLst/>
            </a:prstGeom>
            <a:ln w="330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AAB40CB-3ADF-3645-AD97-0E2224E6CA62}"/>
                </a:ext>
              </a:extLst>
            </p:cNvPr>
            <p:cNvSpPr txBox="1"/>
            <p:nvPr/>
          </p:nvSpPr>
          <p:spPr>
            <a:xfrm>
              <a:off x="4684764" y="4642739"/>
              <a:ext cx="1125501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BE712EF-54AB-8949-B2ED-11CBB5A43BDC}"/>
              </a:ext>
            </a:extLst>
          </p:cNvPr>
          <p:cNvGrpSpPr/>
          <p:nvPr/>
        </p:nvGrpSpPr>
        <p:grpSpPr>
          <a:xfrm>
            <a:off x="1898784" y="3379258"/>
            <a:ext cx="5417820" cy="290803"/>
            <a:chOff x="2125980" y="4301822"/>
            <a:chExt cx="6880860" cy="369332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E0264A8-0C5C-624F-87C6-9BE365C6EE6C}"/>
                </a:ext>
              </a:extLst>
            </p:cNvPr>
            <p:cNvCxnSpPr/>
            <p:nvPr/>
          </p:nvCxnSpPr>
          <p:spPr>
            <a:xfrm>
              <a:off x="2125980" y="4531664"/>
              <a:ext cx="6880860" cy="0"/>
            </a:xfrm>
            <a:prstGeom prst="straightConnector1">
              <a:avLst/>
            </a:prstGeom>
            <a:ln w="330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40379E9-5351-5A44-B2EF-EAB16510708B}"/>
                </a:ext>
              </a:extLst>
            </p:cNvPr>
            <p:cNvSpPr txBox="1"/>
            <p:nvPr/>
          </p:nvSpPr>
          <p:spPr>
            <a:xfrm>
              <a:off x="4671460" y="4301822"/>
              <a:ext cx="112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pic>
        <p:nvPicPr>
          <p:cNvPr id="47" name="Graphic 46">
            <a:extLst>
              <a:ext uri="{FF2B5EF4-FFF2-40B4-BE49-F238E27FC236}">
                <a16:creationId xmlns:a16="http://schemas.microsoft.com/office/drawing/2014/main" id="{14CDE5AA-0912-BA4E-8751-C6611F3A3F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4586" y="2043517"/>
            <a:ext cx="1066225" cy="1064167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6AD0EAF5-8DCF-AE47-A0C2-AE0102CAF090}"/>
              </a:ext>
            </a:extLst>
          </p:cNvPr>
          <p:cNvGrpSpPr/>
          <p:nvPr/>
        </p:nvGrpSpPr>
        <p:grpSpPr>
          <a:xfrm>
            <a:off x="1870710" y="1026799"/>
            <a:ext cx="5417820" cy="290803"/>
            <a:chOff x="2125980" y="1835509"/>
            <a:chExt cx="6880860" cy="369332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5A5D90F-766F-0949-BC85-5625E0BD4988}"/>
                </a:ext>
              </a:extLst>
            </p:cNvPr>
            <p:cNvCxnSpPr/>
            <p:nvPr/>
          </p:nvCxnSpPr>
          <p:spPr>
            <a:xfrm>
              <a:off x="2125980" y="2038932"/>
              <a:ext cx="6880860" cy="0"/>
            </a:xfrm>
            <a:prstGeom prst="straightConnector1">
              <a:avLst/>
            </a:prstGeom>
            <a:ln w="330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134127-089D-FB4B-98A5-978812B76B80}"/>
                </a:ext>
              </a:extLst>
            </p:cNvPr>
            <p:cNvSpPr txBox="1"/>
            <p:nvPr/>
          </p:nvSpPr>
          <p:spPr>
            <a:xfrm>
              <a:off x="4638487" y="1835509"/>
              <a:ext cx="1125501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8685215-DFA1-1B47-8162-4CE4A4F60CBF}"/>
              </a:ext>
            </a:extLst>
          </p:cNvPr>
          <p:cNvGrpSpPr/>
          <p:nvPr/>
        </p:nvGrpSpPr>
        <p:grpSpPr>
          <a:xfrm>
            <a:off x="1870710" y="1359282"/>
            <a:ext cx="5417820" cy="290803"/>
            <a:chOff x="2125980" y="2163371"/>
            <a:chExt cx="6880860" cy="369332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D86A927-107E-B945-A5D0-05AB018A9836}"/>
                </a:ext>
              </a:extLst>
            </p:cNvPr>
            <p:cNvCxnSpPr/>
            <p:nvPr/>
          </p:nvCxnSpPr>
          <p:spPr>
            <a:xfrm>
              <a:off x="2125980" y="2386224"/>
              <a:ext cx="6880860" cy="0"/>
            </a:xfrm>
            <a:prstGeom prst="straightConnector1">
              <a:avLst/>
            </a:prstGeom>
            <a:ln w="330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85E80FD-26BF-C04D-8E81-864CDE65EF91}"/>
                </a:ext>
              </a:extLst>
            </p:cNvPr>
            <p:cNvSpPr txBox="1"/>
            <p:nvPr/>
          </p:nvSpPr>
          <p:spPr>
            <a:xfrm>
              <a:off x="4652010" y="2163371"/>
              <a:ext cx="112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14D823A-8A9A-E848-A380-5918687AEBD0}"/>
              </a:ext>
            </a:extLst>
          </p:cNvPr>
          <p:cNvGrpSpPr/>
          <p:nvPr/>
        </p:nvGrpSpPr>
        <p:grpSpPr>
          <a:xfrm>
            <a:off x="1870710" y="1734737"/>
            <a:ext cx="5417820" cy="290803"/>
            <a:chOff x="2125980" y="2545359"/>
            <a:chExt cx="6880860" cy="369332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5ABC9E4-38F6-6148-A8CC-ECF0C909DED0}"/>
                </a:ext>
              </a:extLst>
            </p:cNvPr>
            <p:cNvCxnSpPr/>
            <p:nvPr/>
          </p:nvCxnSpPr>
          <p:spPr>
            <a:xfrm>
              <a:off x="2125980" y="2744364"/>
              <a:ext cx="6880860" cy="0"/>
            </a:xfrm>
            <a:prstGeom prst="straightConnector1">
              <a:avLst/>
            </a:prstGeom>
            <a:ln w="330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C49566D-632D-4B40-9111-1E65E79BD131}"/>
                </a:ext>
              </a:extLst>
            </p:cNvPr>
            <p:cNvSpPr txBox="1"/>
            <p:nvPr/>
          </p:nvSpPr>
          <p:spPr>
            <a:xfrm>
              <a:off x="4652010" y="2545359"/>
              <a:ext cx="112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92A0DB6-723D-174B-8A4E-4CE9369E19F4}"/>
              </a:ext>
            </a:extLst>
          </p:cNvPr>
          <p:cNvGrpSpPr/>
          <p:nvPr/>
        </p:nvGrpSpPr>
        <p:grpSpPr>
          <a:xfrm>
            <a:off x="1870710" y="2077637"/>
            <a:ext cx="5417820" cy="290803"/>
            <a:chOff x="2125980" y="2888259"/>
            <a:chExt cx="6880860" cy="369332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8CBA192-3ED9-3441-AFE7-2CEC83111B7C}"/>
                </a:ext>
              </a:extLst>
            </p:cNvPr>
            <p:cNvCxnSpPr/>
            <p:nvPr/>
          </p:nvCxnSpPr>
          <p:spPr>
            <a:xfrm>
              <a:off x="2125980" y="3097529"/>
              <a:ext cx="6880860" cy="0"/>
            </a:xfrm>
            <a:prstGeom prst="straightConnector1">
              <a:avLst/>
            </a:prstGeom>
            <a:ln w="330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25B1B17-5871-3E4B-9A32-6C897BC74475}"/>
                </a:ext>
              </a:extLst>
            </p:cNvPr>
            <p:cNvSpPr txBox="1"/>
            <p:nvPr/>
          </p:nvSpPr>
          <p:spPr>
            <a:xfrm>
              <a:off x="4652010" y="2888259"/>
              <a:ext cx="112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443B5B1-21F0-414A-927F-87F5105FD82A}"/>
              </a:ext>
            </a:extLst>
          </p:cNvPr>
          <p:cNvGrpSpPr/>
          <p:nvPr/>
        </p:nvGrpSpPr>
        <p:grpSpPr>
          <a:xfrm>
            <a:off x="1870710" y="3060783"/>
            <a:ext cx="5417820" cy="290803"/>
            <a:chOff x="2125980" y="3940779"/>
            <a:chExt cx="6880860" cy="369332"/>
          </a:xfrm>
        </p:grpSpPr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130CC7BC-DAED-124C-95BB-428BECFB0012}"/>
                </a:ext>
              </a:extLst>
            </p:cNvPr>
            <p:cNvCxnSpPr/>
            <p:nvPr/>
          </p:nvCxnSpPr>
          <p:spPr>
            <a:xfrm>
              <a:off x="2125980" y="4176924"/>
              <a:ext cx="6880860" cy="0"/>
            </a:xfrm>
            <a:prstGeom prst="straightConnector1">
              <a:avLst/>
            </a:prstGeom>
            <a:ln w="330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51C6EF5-4E18-8F48-9CB3-21B772D1900D}"/>
                </a:ext>
              </a:extLst>
            </p:cNvPr>
            <p:cNvSpPr txBox="1"/>
            <p:nvPr/>
          </p:nvSpPr>
          <p:spPr>
            <a:xfrm>
              <a:off x="4679672" y="3940779"/>
              <a:ext cx="112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EB4AD02-DD2C-7E4A-BDDE-A452BABB7725}"/>
              </a:ext>
            </a:extLst>
          </p:cNvPr>
          <p:cNvGrpSpPr/>
          <p:nvPr/>
        </p:nvGrpSpPr>
        <p:grpSpPr>
          <a:xfrm>
            <a:off x="1870710" y="2717718"/>
            <a:ext cx="5417820" cy="290803"/>
            <a:chOff x="2125980" y="3599478"/>
            <a:chExt cx="6880860" cy="369332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ABA2583A-75DD-784F-8A64-8549FBBCBAEF}"/>
                </a:ext>
              </a:extLst>
            </p:cNvPr>
            <p:cNvCxnSpPr/>
            <p:nvPr/>
          </p:nvCxnSpPr>
          <p:spPr>
            <a:xfrm>
              <a:off x="2125980" y="3821429"/>
              <a:ext cx="6880860" cy="0"/>
            </a:xfrm>
            <a:prstGeom prst="straightConnector1">
              <a:avLst/>
            </a:prstGeom>
            <a:ln w="330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B4BCFC0-2F7C-BE4B-9B56-C1CFFBAFB025}"/>
                </a:ext>
              </a:extLst>
            </p:cNvPr>
            <p:cNvSpPr txBox="1"/>
            <p:nvPr/>
          </p:nvSpPr>
          <p:spPr>
            <a:xfrm>
              <a:off x="4679672" y="3599478"/>
              <a:ext cx="1125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Got Data?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66BF14B-AE82-874F-ABB3-A43D493225E7}"/>
              </a:ext>
            </a:extLst>
          </p:cNvPr>
          <p:cNvGrpSpPr/>
          <p:nvPr/>
        </p:nvGrpSpPr>
        <p:grpSpPr>
          <a:xfrm>
            <a:off x="1447800" y="2387773"/>
            <a:ext cx="5750809" cy="369332"/>
            <a:chOff x="1703070" y="3190450"/>
            <a:chExt cx="7303770" cy="469067"/>
          </a:xfrm>
        </p:grpSpPr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52359D73-0E27-3F4B-B4DC-2024E7EFAD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03070" y="3406140"/>
              <a:ext cx="7303770" cy="22859"/>
            </a:xfrm>
            <a:prstGeom prst="straightConnector1">
              <a:avLst/>
            </a:prstGeom>
            <a:ln w="330200">
              <a:solidFill>
                <a:srgbClr val="90B1D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8CC8CA1-2763-C64B-A9FA-3CE450B7A6BB}"/>
                </a:ext>
              </a:extLst>
            </p:cNvPr>
            <p:cNvSpPr txBox="1"/>
            <p:nvPr/>
          </p:nvSpPr>
          <p:spPr>
            <a:xfrm>
              <a:off x="4213888" y="3190450"/>
              <a:ext cx="3131975" cy="469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Here’s some data!</a:t>
              </a:r>
            </a:p>
          </p:txBody>
        </p:sp>
      </p:grpSp>
      <p:pic>
        <p:nvPicPr>
          <p:cNvPr id="69" name="Picture 68">
            <a:extLst>
              <a:ext uri="{FF2B5EF4-FFF2-40B4-BE49-F238E27FC236}">
                <a16:creationId xmlns:a16="http://schemas.microsoft.com/office/drawing/2014/main" id="{DBB3F70D-51D2-7D4A-A188-FF5CB24F9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636777"/>
            <a:ext cx="1919567" cy="19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596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Negotiation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14CDE5AA-0912-BA4E-8751-C6611F3A3F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4586" y="2043517"/>
            <a:ext cx="1066225" cy="1064167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DBB3F70D-51D2-7D4A-A188-FF5CB24F9D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636777"/>
            <a:ext cx="1919567" cy="1919567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4CC0778F-5988-7C41-81C6-CFE96A8C072A}"/>
              </a:ext>
            </a:extLst>
          </p:cNvPr>
          <p:cNvGrpSpPr/>
          <p:nvPr/>
        </p:nvGrpSpPr>
        <p:grpSpPr>
          <a:xfrm>
            <a:off x="1525662" y="1922883"/>
            <a:ext cx="5943600" cy="338554"/>
            <a:chOff x="2125980" y="2758976"/>
            <a:chExt cx="6880860" cy="677108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D0531551-D0B5-9D4C-9E41-F2D6EDEAD20F}"/>
                </a:ext>
              </a:extLst>
            </p:cNvPr>
            <p:cNvCxnSpPr/>
            <p:nvPr/>
          </p:nvCxnSpPr>
          <p:spPr>
            <a:xfrm>
              <a:off x="2125980" y="3097529"/>
              <a:ext cx="6880860" cy="0"/>
            </a:xfrm>
            <a:prstGeom prst="straightConnector1">
              <a:avLst/>
            </a:prstGeom>
            <a:ln w="330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2A252E-AA36-AD4D-8941-A406088C722E}"/>
                </a:ext>
              </a:extLst>
            </p:cNvPr>
            <p:cNvSpPr txBox="1"/>
            <p:nvPr/>
          </p:nvSpPr>
          <p:spPr>
            <a:xfrm>
              <a:off x="4203692" y="2758976"/>
              <a:ext cx="2566921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I do real time, do you?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C0B244-9FCD-DB45-841D-8C5038EEC707}"/>
              </a:ext>
            </a:extLst>
          </p:cNvPr>
          <p:cNvGrpSpPr/>
          <p:nvPr/>
        </p:nvGrpSpPr>
        <p:grpSpPr>
          <a:xfrm>
            <a:off x="1370338" y="2724182"/>
            <a:ext cx="5943600" cy="338554"/>
            <a:chOff x="2058686" y="3415082"/>
            <a:chExt cx="6880860" cy="67710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B72AA4A-4C91-DD42-A0D7-641C089554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8686" y="3753636"/>
              <a:ext cx="6880860" cy="0"/>
            </a:xfrm>
            <a:prstGeom prst="straightConnector1">
              <a:avLst/>
            </a:prstGeom>
            <a:ln w="330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B0954D-BA8B-374C-ABF2-31193F3FA61C}"/>
                </a:ext>
              </a:extLst>
            </p:cNvPr>
            <p:cNvSpPr txBox="1"/>
            <p:nvPr/>
          </p:nvSpPr>
          <p:spPr>
            <a:xfrm>
              <a:off x="4912510" y="3415082"/>
              <a:ext cx="95201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Totally!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6492AB9-FFBA-0241-BB8B-6513F8BEE48E}"/>
              </a:ext>
            </a:extLst>
          </p:cNvPr>
          <p:cNvGrpSpPr/>
          <p:nvPr/>
        </p:nvGrpSpPr>
        <p:grpSpPr>
          <a:xfrm>
            <a:off x="1370338" y="2314371"/>
            <a:ext cx="6076331" cy="338554"/>
            <a:chOff x="2058686" y="3082373"/>
            <a:chExt cx="7034522" cy="677108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380F3D4-787D-0D46-9373-C5CA261F0C25}"/>
                </a:ext>
              </a:extLst>
            </p:cNvPr>
            <p:cNvGrpSpPr/>
            <p:nvPr/>
          </p:nvGrpSpPr>
          <p:grpSpPr>
            <a:xfrm>
              <a:off x="2058686" y="3407109"/>
              <a:ext cx="7034522" cy="36676"/>
              <a:chOff x="2058686" y="3407109"/>
              <a:chExt cx="7034522" cy="36676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63B9E868-6DD2-7741-AECA-AFD598E94E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58686" y="3407109"/>
                <a:ext cx="5209014" cy="21890"/>
              </a:xfrm>
              <a:prstGeom prst="straightConnector1">
                <a:avLst/>
              </a:prstGeom>
              <a:ln w="330200">
                <a:solidFill>
                  <a:srgbClr val="90B1D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80AAA46D-70A9-EF4B-A32C-6CCDE6DED6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6431" y="3420926"/>
                <a:ext cx="6366777" cy="22859"/>
              </a:xfrm>
              <a:prstGeom prst="straightConnector1">
                <a:avLst/>
              </a:prstGeom>
              <a:ln w="330200">
                <a:solidFill>
                  <a:srgbClr val="90B1D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01B2E08-8AEA-B24A-8DCB-73A19CA9A431}"/>
                </a:ext>
              </a:extLst>
            </p:cNvPr>
            <p:cNvSpPr txBox="1"/>
            <p:nvPr/>
          </p:nvSpPr>
          <p:spPr>
            <a:xfrm>
              <a:off x="4236287" y="3082373"/>
              <a:ext cx="260158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Let’s party in real time!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54288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77596D-7F98-CB40-899D-890C5FAE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85950"/>
            <a:ext cx="8229600" cy="571500"/>
          </a:xfrm>
        </p:spPr>
        <p:txBody>
          <a:bodyPr/>
          <a:lstStyle/>
          <a:p>
            <a:r>
              <a:rPr lang="en-US" dirty="0"/>
              <a:t>Demo – Transport Negotiation</a:t>
            </a:r>
          </a:p>
        </p:txBody>
      </p:sp>
    </p:spTree>
    <p:extLst>
      <p:ext uri="{BB962C8B-B14F-4D97-AF65-F5344CB8AC3E}">
        <p14:creationId xmlns:p14="http://schemas.microsoft.com/office/powerpoint/2010/main" val="70912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Targeting with SignalR Hubs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1F668-7C50-AE4D-AB32-C8D46955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00" y="812801"/>
            <a:ext cx="2540333" cy="2540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7E6681-68AE-0B4B-AF4F-F19C96DCC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58" y="3308562"/>
            <a:ext cx="1783013" cy="1783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172EC6-1FC6-AB45-9D0C-1621D7DBE8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70121"/>
            <a:ext cx="1783013" cy="17830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073C41-3AB4-5A46-B798-163D260F88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0" y="1584157"/>
            <a:ext cx="1783013" cy="17830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46B1B5-24C7-AD49-917C-6001F43EF9A4}"/>
              </a:ext>
            </a:extLst>
          </p:cNvPr>
          <p:cNvSpPr txBox="1"/>
          <p:nvPr/>
        </p:nvSpPr>
        <p:spPr bwMode="auto">
          <a:xfrm>
            <a:off x="457200" y="3093573"/>
            <a:ext cx="950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Scott (PM)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C7B6AB-1083-B140-BBCB-C8063728EFD2}"/>
              </a:ext>
            </a:extLst>
          </p:cNvPr>
          <p:cNvSpPr txBox="1"/>
          <p:nvPr/>
        </p:nvSpPr>
        <p:spPr bwMode="auto">
          <a:xfrm>
            <a:off x="4037293" y="4783798"/>
            <a:ext cx="9163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Jack (Dev)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B32E0D-0338-044F-B521-7511BB5BBC6B}"/>
              </a:ext>
            </a:extLst>
          </p:cNvPr>
          <p:cNvSpPr txBox="1"/>
          <p:nvPr/>
        </p:nvSpPr>
        <p:spPr bwMode="auto">
          <a:xfrm>
            <a:off x="7723592" y="3057266"/>
            <a:ext cx="9662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Mary (PM)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F3FDFFB7-5E13-F842-B206-F7B9DAD335C9}"/>
              </a:ext>
            </a:extLst>
          </p:cNvPr>
          <p:cNvSpPr txBox="1">
            <a:spLocks/>
          </p:cNvSpPr>
          <p:nvPr/>
        </p:nvSpPr>
        <p:spPr bwMode="auto">
          <a:xfrm>
            <a:off x="272669" y="670001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sz="2400" kern="0" dirty="0" err="1">
                <a:solidFill>
                  <a:schemeClr val="tx1"/>
                </a:solidFill>
              </a:rPr>
              <a:t>Clients.</a:t>
            </a:r>
            <a:r>
              <a:rPr lang="en-US" sz="2400" kern="0" dirty="0" err="1"/>
              <a:t>All</a:t>
            </a:r>
            <a:r>
              <a:rPr lang="en-US" sz="2400" kern="0" dirty="0" err="1">
                <a:solidFill>
                  <a:schemeClr val="tx1"/>
                </a:solidFill>
              </a:rPr>
              <a:t>.DoWork</a:t>
            </a:r>
            <a:r>
              <a:rPr lang="en-US" sz="2400" kern="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2E2B8D-4DE0-E946-9629-7BA8F0E90C0D}"/>
              </a:ext>
            </a:extLst>
          </p:cNvPr>
          <p:cNvCxnSpPr>
            <a:cxnSpLocks/>
          </p:cNvCxnSpPr>
          <p:nvPr/>
        </p:nvCxnSpPr>
        <p:spPr bwMode="auto">
          <a:xfrm>
            <a:off x="1295400" y="2082967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EE4AB0E-3515-7140-B510-06C81E8FB1B3}"/>
              </a:ext>
            </a:extLst>
          </p:cNvPr>
          <p:cNvCxnSpPr>
            <a:cxnSpLocks/>
          </p:cNvCxnSpPr>
          <p:nvPr/>
        </p:nvCxnSpPr>
        <p:spPr bwMode="auto">
          <a:xfrm>
            <a:off x="5386971" y="2038350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6F696A-9E8C-F44D-97DF-213A4D6B1802}"/>
              </a:ext>
            </a:extLst>
          </p:cNvPr>
          <p:cNvCxnSpPr>
            <a:cxnSpLocks/>
          </p:cNvCxnSpPr>
          <p:nvPr/>
        </p:nvCxnSpPr>
        <p:spPr bwMode="auto">
          <a:xfrm>
            <a:off x="4495800" y="2952750"/>
            <a:ext cx="0" cy="641183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ED5D3D2-8FAD-9747-96D0-7A58AAE02B9C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2266950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77237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Targeting with SignalR Hubs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1F668-7C50-AE4D-AB32-C8D46955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00" y="812801"/>
            <a:ext cx="2540333" cy="2540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7E6681-68AE-0B4B-AF4F-F19C96DCC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58" y="3308562"/>
            <a:ext cx="1783013" cy="1783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172EC6-1FC6-AB45-9D0C-1621D7DBE8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70121"/>
            <a:ext cx="1783013" cy="17830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073C41-3AB4-5A46-B798-163D260F88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0" y="1584157"/>
            <a:ext cx="1783013" cy="17830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46B1B5-24C7-AD49-917C-6001F43EF9A4}"/>
              </a:ext>
            </a:extLst>
          </p:cNvPr>
          <p:cNvSpPr txBox="1"/>
          <p:nvPr/>
        </p:nvSpPr>
        <p:spPr bwMode="auto">
          <a:xfrm>
            <a:off x="457200" y="3093573"/>
            <a:ext cx="950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Scott (PM)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C7B6AB-1083-B140-BBCB-C8063728EFD2}"/>
              </a:ext>
            </a:extLst>
          </p:cNvPr>
          <p:cNvSpPr txBox="1"/>
          <p:nvPr/>
        </p:nvSpPr>
        <p:spPr bwMode="auto">
          <a:xfrm>
            <a:off x="4037293" y="4783798"/>
            <a:ext cx="9163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Jack (Dev)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B32E0D-0338-044F-B521-7511BB5BBC6B}"/>
              </a:ext>
            </a:extLst>
          </p:cNvPr>
          <p:cNvSpPr txBox="1"/>
          <p:nvPr/>
        </p:nvSpPr>
        <p:spPr bwMode="auto">
          <a:xfrm>
            <a:off x="7723592" y="3057266"/>
            <a:ext cx="9662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Mary (PM)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F3FDFFB7-5E13-F842-B206-F7B9DAD335C9}"/>
              </a:ext>
            </a:extLst>
          </p:cNvPr>
          <p:cNvSpPr txBox="1">
            <a:spLocks/>
          </p:cNvSpPr>
          <p:nvPr/>
        </p:nvSpPr>
        <p:spPr bwMode="auto">
          <a:xfrm>
            <a:off x="272669" y="670001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sz="2400" kern="0" dirty="0" err="1">
                <a:solidFill>
                  <a:schemeClr val="tx1"/>
                </a:solidFill>
              </a:rPr>
              <a:t>Clients.</a:t>
            </a:r>
            <a:r>
              <a:rPr lang="en-US" sz="2400" kern="0" dirty="0" err="1"/>
              <a:t>Others</a:t>
            </a:r>
            <a:r>
              <a:rPr lang="en-US" sz="2400" kern="0" dirty="0" err="1">
                <a:solidFill>
                  <a:schemeClr val="tx1"/>
                </a:solidFill>
              </a:rPr>
              <a:t>.DoWork</a:t>
            </a:r>
            <a:r>
              <a:rPr lang="en-US" sz="2400" kern="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2E2B8D-4DE0-E946-9629-7BA8F0E90C0D}"/>
              </a:ext>
            </a:extLst>
          </p:cNvPr>
          <p:cNvCxnSpPr>
            <a:cxnSpLocks/>
          </p:cNvCxnSpPr>
          <p:nvPr/>
        </p:nvCxnSpPr>
        <p:spPr bwMode="auto">
          <a:xfrm>
            <a:off x="1295400" y="2082967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EE4AB0E-3515-7140-B510-06C81E8FB1B3}"/>
              </a:ext>
            </a:extLst>
          </p:cNvPr>
          <p:cNvCxnSpPr>
            <a:cxnSpLocks/>
          </p:cNvCxnSpPr>
          <p:nvPr/>
        </p:nvCxnSpPr>
        <p:spPr bwMode="auto">
          <a:xfrm>
            <a:off x="5386971" y="2038350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6F696A-9E8C-F44D-97DF-213A4D6B1802}"/>
              </a:ext>
            </a:extLst>
          </p:cNvPr>
          <p:cNvCxnSpPr>
            <a:cxnSpLocks/>
          </p:cNvCxnSpPr>
          <p:nvPr/>
        </p:nvCxnSpPr>
        <p:spPr bwMode="auto">
          <a:xfrm>
            <a:off x="4495800" y="2952750"/>
            <a:ext cx="0" cy="641183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7186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Targeting with SignalR Hubs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1F668-7C50-AE4D-AB32-C8D469554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300" y="812801"/>
            <a:ext cx="2540333" cy="2540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7E6681-68AE-0B4B-AF4F-F19C96DCC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58" y="3308562"/>
            <a:ext cx="1783013" cy="1783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172EC6-1FC6-AB45-9D0C-1621D7DBE8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70121"/>
            <a:ext cx="1783013" cy="17830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073C41-3AB4-5A46-B798-163D260F88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0" y="1584157"/>
            <a:ext cx="1783013" cy="17830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46B1B5-24C7-AD49-917C-6001F43EF9A4}"/>
              </a:ext>
            </a:extLst>
          </p:cNvPr>
          <p:cNvSpPr txBox="1"/>
          <p:nvPr/>
        </p:nvSpPr>
        <p:spPr bwMode="auto">
          <a:xfrm>
            <a:off x="457200" y="3093573"/>
            <a:ext cx="950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Scott (PM)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C7B6AB-1083-B140-BBCB-C8063728EFD2}"/>
              </a:ext>
            </a:extLst>
          </p:cNvPr>
          <p:cNvSpPr txBox="1"/>
          <p:nvPr/>
        </p:nvSpPr>
        <p:spPr bwMode="auto">
          <a:xfrm>
            <a:off x="4037293" y="4783798"/>
            <a:ext cx="9163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Jack (Dev)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B32E0D-0338-044F-B521-7511BB5BBC6B}"/>
              </a:ext>
            </a:extLst>
          </p:cNvPr>
          <p:cNvSpPr txBox="1"/>
          <p:nvPr/>
        </p:nvSpPr>
        <p:spPr bwMode="auto">
          <a:xfrm>
            <a:off x="7723592" y="3057266"/>
            <a:ext cx="9662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ekton Pro" pitchFamily="34" charset="0"/>
              </a:rPr>
              <a:t>Mary (PM)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F3FDFFB7-5E13-F842-B206-F7B9DAD335C9}"/>
              </a:ext>
            </a:extLst>
          </p:cNvPr>
          <p:cNvSpPr txBox="1">
            <a:spLocks/>
          </p:cNvSpPr>
          <p:nvPr/>
        </p:nvSpPr>
        <p:spPr bwMode="auto">
          <a:xfrm>
            <a:off x="272669" y="670001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0" indent="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dirty="0">
                <a:solidFill>
                  <a:schemeClr val="accent1"/>
                </a:solidFill>
                <a:latin typeface="Calibri"/>
                <a:ea typeface="+mj-ea"/>
                <a:cs typeface="Segoe UI" pitchFamily="34" charset="0"/>
              </a:defRPr>
            </a:lvl1pPr>
            <a:lvl2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2pPr>
            <a:lvl3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3pPr>
            <a:lvl4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4pPr>
            <a:lvl5pPr marL="342900" indent="-342900" algn="ctr" defTabSz="-13873163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Myriad Pro" pitchFamily="34" charset="0"/>
                <a:cs typeface="Segoe UI" pitchFamily="34" charset="0"/>
              </a:defRPr>
            </a:lvl5pPr>
            <a:lvl6pPr marL="4572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6pPr>
            <a:lvl7pPr marL="9144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7pPr>
            <a:lvl8pPr marL="13716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8pPr>
            <a:lvl9pPr marL="1828800" algn="l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>
                    <a:alpha val="100000"/>
                  </a:schemeClr>
                </a:solidFill>
                <a:latin typeface="Verdana"/>
              </a:defRPr>
            </a:lvl9pPr>
          </a:lstStyle>
          <a:p>
            <a:r>
              <a:rPr lang="en-US" sz="2400" kern="0" dirty="0" err="1">
                <a:solidFill>
                  <a:schemeClr val="tx1"/>
                </a:solidFill>
              </a:rPr>
              <a:t>Clients.</a:t>
            </a:r>
            <a:r>
              <a:rPr lang="en-US" sz="2400" kern="0" dirty="0" err="1"/>
              <a:t>Caller</a:t>
            </a:r>
            <a:r>
              <a:rPr lang="en-US" sz="2400" kern="0" dirty="0" err="1">
                <a:solidFill>
                  <a:schemeClr val="tx1"/>
                </a:solidFill>
              </a:rPr>
              <a:t>.DoWork</a:t>
            </a:r>
            <a:r>
              <a:rPr lang="en-US" sz="2400" kern="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2E2B8D-4DE0-E946-9629-7BA8F0E90C0D}"/>
              </a:ext>
            </a:extLst>
          </p:cNvPr>
          <p:cNvCxnSpPr>
            <a:cxnSpLocks/>
          </p:cNvCxnSpPr>
          <p:nvPr/>
        </p:nvCxnSpPr>
        <p:spPr bwMode="auto">
          <a:xfrm>
            <a:off x="1295400" y="2082967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ED5D3D2-8FAD-9747-96D0-7A58AAE02B9C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2266950"/>
            <a:ext cx="2286000" cy="0"/>
          </a:xfrm>
          <a:prstGeom prst="straightConnector1">
            <a:avLst/>
          </a:prstGeom>
          <a:gradFill rotWithShape="1">
            <a:gsLst>
              <a:gs pos="0">
                <a:srgbClr val="A4D289"/>
              </a:gs>
              <a:gs pos="100000">
                <a:schemeClr val="bg1"/>
              </a:gs>
            </a:gsLst>
            <a:lin ang="5400000" scaled="1"/>
          </a:gra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375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SQLintersection">
  <a:themeElements>
    <a:clrScheme name="DEV2019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25A5AB"/>
      </a:accent1>
      <a:accent2>
        <a:srgbClr val="99CACA"/>
      </a:accent2>
      <a:accent3>
        <a:srgbClr val="582865"/>
      </a:accent3>
      <a:accent4>
        <a:srgbClr val="00979F"/>
      </a:accent4>
      <a:accent5>
        <a:srgbClr val="379ECC"/>
      </a:accent5>
      <a:accent6>
        <a:srgbClr val="8ABCDB"/>
      </a:accent6>
      <a:hlink>
        <a:srgbClr val="3194B1"/>
      </a:hlink>
      <a:folHlink>
        <a:srgbClr val="B282AD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algn="ctr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anchor="ctr"/>
      <a:lstStyle>
        <a:defPPr>
          <a:defRPr sz="2000" dirty="0">
            <a:latin typeface="Tekton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600" b="1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800" dirty="0">
            <a:solidFill>
              <a:srgbClr val="002060"/>
            </a:solidFill>
            <a:latin typeface="Tekton Pro" pitchFamily="34" charset="0"/>
          </a:defRPr>
        </a:defPPr>
      </a:lstStyle>
    </a:tx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5B9DCC8F7FB4A82840FBDE1FC983A" ma:contentTypeVersion="0" ma:contentTypeDescription="Create a new document." ma:contentTypeScope="" ma:versionID="ecd0916681f32cda70880b341f4a891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498799-B0FC-4B7A-8396-BFC34D805990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EB1AF8-B785-4B22-89EC-168618F34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685463B-57CE-4CE4-B1CF-FE44EB79BF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475</Words>
  <Application>Microsoft Macintosh PowerPoint</Application>
  <PresentationFormat>On-screen Show (16:9)</PresentationFormat>
  <Paragraphs>110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Myriad Pro</vt:lpstr>
      <vt:lpstr>Tekton Pro</vt:lpstr>
      <vt:lpstr>Verdana</vt:lpstr>
      <vt:lpstr>Wingdings</vt:lpstr>
      <vt:lpstr>SQLintersection</vt:lpstr>
      <vt:lpstr>Real-time All the Things with SignalR</vt:lpstr>
      <vt:lpstr>Agenda</vt:lpstr>
      <vt:lpstr>Let’s start with a demo!</vt:lpstr>
      <vt:lpstr>Client Negotiation</vt:lpstr>
      <vt:lpstr>Client Negotiation</vt:lpstr>
      <vt:lpstr>Demo – Transport Negotiation</vt:lpstr>
      <vt:lpstr>Client Targeting with SignalR Hubs</vt:lpstr>
      <vt:lpstr>Client Targeting with SignalR Hubs</vt:lpstr>
      <vt:lpstr>Client Targeting with SignalR Hubs</vt:lpstr>
      <vt:lpstr>Client Targeting with SignalR Hubs</vt:lpstr>
      <vt:lpstr>Demo – Client Targeting and Automatic Reconnect</vt:lpstr>
      <vt:lpstr>Demo – Streaming with SignalR</vt:lpstr>
      <vt:lpstr>Demo – Using the .NET Client</vt:lpstr>
      <vt:lpstr>SignalR Hubs are Server-bound</vt:lpstr>
      <vt:lpstr>SignalR Hubs are Server-bound</vt:lpstr>
      <vt:lpstr>SignalR Hubs are Server-bound</vt:lpstr>
      <vt:lpstr>So, does SignalR not work in a server farm?</vt:lpstr>
      <vt:lpstr>Once you add a backplane, yes!</vt:lpstr>
      <vt:lpstr>Azure SignalR Service</vt:lpstr>
      <vt:lpstr>Azure SignalR Service</vt:lpstr>
      <vt:lpstr>Demo – Scaling out with Azure SignalR Service</vt:lpstr>
      <vt:lpstr>Demo – Serverless SignalR with Azure Functions</vt:lpstr>
      <vt:lpstr>References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SQLintersection Session SQL213  Session Name</dc:title>
  <dc:subject>From raw Ajax to ASP.NET</dc:subject>
  <dc:creator>Kimberly L. Tripp</dc:creator>
  <cp:lastModifiedBy>Brady Gaster</cp:lastModifiedBy>
  <cp:revision>105</cp:revision>
  <cp:lastPrinted>2012-12-21T20:05:00Z</cp:lastPrinted>
  <dcterms:created xsi:type="dcterms:W3CDTF">2014-10-22T19:18:01Z</dcterms:created>
  <dcterms:modified xsi:type="dcterms:W3CDTF">2019-06-12T16:07:43Z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0x0101003865B9DCC8F7FB4A82840FBDE1FC983A</vt:lpwstr>
  </property>
</Properties>
</file>